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 id="2147484037" r:id="rId2"/>
    <p:sldMasterId id="2147484025" r:id="rId3"/>
  </p:sldMasterIdLst>
  <p:notesMasterIdLst>
    <p:notesMasterId r:id="rId12"/>
  </p:notesMasterIdLst>
  <p:handoutMasterIdLst>
    <p:handoutMasterId r:id="rId13"/>
  </p:handoutMasterIdLst>
  <p:sldIdLst>
    <p:sldId id="258" r:id="rId4"/>
    <p:sldId id="262" r:id="rId5"/>
    <p:sldId id="263" r:id="rId6"/>
    <p:sldId id="264" r:id="rId7"/>
    <p:sldId id="259" r:id="rId8"/>
    <p:sldId id="265" r:id="rId9"/>
    <p:sldId id="260" r:id="rId10"/>
    <p:sldId id="261" r:id="rId11"/>
  </p:sldIdLst>
  <p:sldSz cx="9144000" cy="6858000" type="screen4x3"/>
  <p:notesSz cx="7010400" cy="9296400"/>
  <p:defaultTextStyle>
    <a:defPPr>
      <a:defRPr lang="en-US"/>
    </a:defPPr>
    <a:lvl1pPr algn="l" rtl="0" fontAlgn="base">
      <a:spcBef>
        <a:spcPct val="0"/>
      </a:spcBef>
      <a:spcAft>
        <a:spcPct val="0"/>
      </a:spcAft>
      <a:defRPr sz="3600" kern="1200">
        <a:solidFill>
          <a:schemeClr val="tx1"/>
        </a:solidFill>
        <a:latin typeface="Apple Chancery" pitchFamily="66" charset="0"/>
        <a:ea typeface="+mn-ea"/>
        <a:cs typeface="+mn-cs"/>
      </a:defRPr>
    </a:lvl1pPr>
    <a:lvl2pPr marL="457200" algn="l" rtl="0" fontAlgn="base">
      <a:spcBef>
        <a:spcPct val="0"/>
      </a:spcBef>
      <a:spcAft>
        <a:spcPct val="0"/>
      </a:spcAft>
      <a:defRPr sz="3600" kern="1200">
        <a:solidFill>
          <a:schemeClr val="tx1"/>
        </a:solidFill>
        <a:latin typeface="Apple Chancery" pitchFamily="66" charset="0"/>
        <a:ea typeface="+mn-ea"/>
        <a:cs typeface="+mn-cs"/>
      </a:defRPr>
    </a:lvl2pPr>
    <a:lvl3pPr marL="914400" algn="l" rtl="0" fontAlgn="base">
      <a:spcBef>
        <a:spcPct val="0"/>
      </a:spcBef>
      <a:spcAft>
        <a:spcPct val="0"/>
      </a:spcAft>
      <a:defRPr sz="3600" kern="1200">
        <a:solidFill>
          <a:schemeClr val="tx1"/>
        </a:solidFill>
        <a:latin typeface="Apple Chancery" pitchFamily="66" charset="0"/>
        <a:ea typeface="+mn-ea"/>
        <a:cs typeface="+mn-cs"/>
      </a:defRPr>
    </a:lvl3pPr>
    <a:lvl4pPr marL="1371600" algn="l" rtl="0" fontAlgn="base">
      <a:spcBef>
        <a:spcPct val="0"/>
      </a:spcBef>
      <a:spcAft>
        <a:spcPct val="0"/>
      </a:spcAft>
      <a:defRPr sz="3600" kern="1200">
        <a:solidFill>
          <a:schemeClr val="tx1"/>
        </a:solidFill>
        <a:latin typeface="Apple Chancery" pitchFamily="66" charset="0"/>
        <a:ea typeface="+mn-ea"/>
        <a:cs typeface="+mn-cs"/>
      </a:defRPr>
    </a:lvl4pPr>
    <a:lvl5pPr marL="1828800" algn="l" rtl="0" fontAlgn="base">
      <a:spcBef>
        <a:spcPct val="0"/>
      </a:spcBef>
      <a:spcAft>
        <a:spcPct val="0"/>
      </a:spcAft>
      <a:defRPr sz="3600" kern="1200">
        <a:solidFill>
          <a:schemeClr val="tx1"/>
        </a:solidFill>
        <a:latin typeface="Apple Chancery" pitchFamily="66" charset="0"/>
        <a:ea typeface="+mn-ea"/>
        <a:cs typeface="+mn-cs"/>
      </a:defRPr>
    </a:lvl5pPr>
    <a:lvl6pPr marL="2286000" algn="l" defTabSz="914400" rtl="0" eaLnBrk="1" latinLnBrk="0" hangingPunct="1">
      <a:defRPr sz="3600" kern="1200">
        <a:solidFill>
          <a:schemeClr val="tx1"/>
        </a:solidFill>
        <a:latin typeface="Apple Chancery" pitchFamily="66" charset="0"/>
        <a:ea typeface="+mn-ea"/>
        <a:cs typeface="+mn-cs"/>
      </a:defRPr>
    </a:lvl6pPr>
    <a:lvl7pPr marL="2743200" algn="l" defTabSz="914400" rtl="0" eaLnBrk="1" latinLnBrk="0" hangingPunct="1">
      <a:defRPr sz="3600" kern="1200">
        <a:solidFill>
          <a:schemeClr val="tx1"/>
        </a:solidFill>
        <a:latin typeface="Apple Chancery" pitchFamily="66" charset="0"/>
        <a:ea typeface="+mn-ea"/>
        <a:cs typeface="+mn-cs"/>
      </a:defRPr>
    </a:lvl7pPr>
    <a:lvl8pPr marL="3200400" algn="l" defTabSz="914400" rtl="0" eaLnBrk="1" latinLnBrk="0" hangingPunct="1">
      <a:defRPr sz="3600" kern="1200">
        <a:solidFill>
          <a:schemeClr val="tx1"/>
        </a:solidFill>
        <a:latin typeface="Apple Chancery" pitchFamily="66" charset="0"/>
        <a:ea typeface="+mn-ea"/>
        <a:cs typeface="+mn-cs"/>
      </a:defRPr>
    </a:lvl8pPr>
    <a:lvl9pPr marL="3657600" algn="l" defTabSz="914400" rtl="0" eaLnBrk="1" latinLnBrk="0" hangingPunct="1">
      <a:defRPr sz="3600" kern="1200">
        <a:solidFill>
          <a:schemeClr val="tx1"/>
        </a:solidFill>
        <a:latin typeface="Apple Chancery" pitchFamily="66"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ladmanc$" initials="g" lastIdx="3" clrIdx="0"/>
  <p:cmAuthor id="1" name="SARDANA" initials="P"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E0DFC6"/>
    <a:srgbClr val="B6B07A"/>
    <a:srgbClr val="BCB784"/>
    <a:srgbClr val="C8BC92"/>
    <a:srgbClr val="BFB281"/>
    <a:srgbClr val="B4B08C"/>
    <a:srgbClr val="BEC18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98" autoAdjust="0"/>
    <p:restoredTop sz="92131" autoAdjust="0"/>
  </p:normalViewPr>
  <p:slideViewPr>
    <p:cSldViewPr>
      <p:cViewPr>
        <p:scale>
          <a:sx n="90" d="100"/>
          <a:sy n="90" d="100"/>
        </p:scale>
        <p:origin x="-834" y="-348"/>
      </p:cViewPr>
      <p:guideLst>
        <p:guide orient="horz" pos="2160"/>
        <p:guide pos="336"/>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1332" y="-12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1" y="1"/>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eaLnBrk="0" hangingPunct="0">
              <a:defRPr sz="1200">
                <a:latin typeface="Times New Roman" pitchFamily="18" charset="0"/>
              </a:defRPr>
            </a:lvl1pPr>
          </a:lstStyle>
          <a:p>
            <a:pPr>
              <a:defRPr/>
            </a:pPr>
            <a:endParaRPr lang="en-US" dirty="0"/>
          </a:p>
        </p:txBody>
      </p:sp>
      <p:sp>
        <p:nvSpPr>
          <p:cNvPr id="15363" name="Rectangle 3"/>
          <p:cNvSpPr>
            <a:spLocks noGrp="1" noChangeArrowheads="1"/>
          </p:cNvSpPr>
          <p:nvPr>
            <p:ph type="dt" sz="quarter" idx="1"/>
          </p:nvPr>
        </p:nvSpPr>
        <p:spPr bwMode="auto">
          <a:xfrm>
            <a:off x="3972772" y="1"/>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dirty="0"/>
          </a:p>
        </p:txBody>
      </p:sp>
      <p:sp>
        <p:nvSpPr>
          <p:cNvPr id="15364" name="Rectangle 4"/>
          <p:cNvSpPr>
            <a:spLocks noGrp="1" noChangeArrowheads="1"/>
          </p:cNvSpPr>
          <p:nvPr>
            <p:ph type="ftr" sz="quarter" idx="2"/>
          </p:nvPr>
        </p:nvSpPr>
        <p:spPr bwMode="auto">
          <a:xfrm>
            <a:off x="1" y="8831581"/>
            <a:ext cx="3037628"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eaLnBrk="0" hangingPunct="0">
              <a:defRPr sz="1200">
                <a:latin typeface="Times New Roman" pitchFamily="18" charset="0"/>
              </a:defRPr>
            </a:lvl1pPr>
          </a:lstStyle>
          <a:p>
            <a:pPr>
              <a:defRPr/>
            </a:pPr>
            <a:endParaRPr lang="en-US" dirty="0"/>
          </a:p>
        </p:txBody>
      </p:sp>
      <p:sp>
        <p:nvSpPr>
          <p:cNvPr id="15365" name="Rectangle 5"/>
          <p:cNvSpPr>
            <a:spLocks noGrp="1" noChangeArrowheads="1"/>
          </p:cNvSpPr>
          <p:nvPr>
            <p:ph type="sldNum" sz="quarter" idx="3"/>
          </p:nvPr>
        </p:nvSpPr>
        <p:spPr bwMode="auto">
          <a:xfrm>
            <a:off x="3972772" y="8831581"/>
            <a:ext cx="3037628"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eaLnBrk="0" hangingPunct="0">
              <a:defRPr sz="1200">
                <a:latin typeface="Times New Roman" pitchFamily="18" charset="0"/>
              </a:defRPr>
            </a:lvl1pPr>
          </a:lstStyle>
          <a:p>
            <a:pPr>
              <a:defRPr/>
            </a:pPr>
            <a:fld id="{7DF5169D-AEFD-45DA-84D5-4E0794C04A3A}"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1" y="1"/>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eaLnBrk="0" hangingPunct="0">
              <a:defRPr sz="1200">
                <a:latin typeface="Times New Roman" pitchFamily="18" charset="0"/>
              </a:defRPr>
            </a:lvl1pPr>
          </a:lstStyle>
          <a:p>
            <a:pPr>
              <a:defRPr/>
            </a:pPr>
            <a:endParaRPr lang="en-US" dirty="0"/>
          </a:p>
        </p:txBody>
      </p:sp>
      <p:sp>
        <p:nvSpPr>
          <p:cNvPr id="12291" name="Rectangle 3"/>
          <p:cNvSpPr>
            <a:spLocks noGrp="1" noChangeArrowheads="1"/>
          </p:cNvSpPr>
          <p:nvPr>
            <p:ph type="dt" idx="1"/>
          </p:nvPr>
        </p:nvSpPr>
        <p:spPr bwMode="auto">
          <a:xfrm>
            <a:off x="3972772" y="1"/>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935144" y="4415791"/>
            <a:ext cx="5140112"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1" y="8831581"/>
            <a:ext cx="3037628"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eaLnBrk="0" hangingPunct="0">
              <a:defRPr sz="1200">
                <a:latin typeface="Times New Roman" pitchFamily="18" charset="0"/>
              </a:defRPr>
            </a:lvl1pPr>
          </a:lstStyle>
          <a:p>
            <a:pPr>
              <a:defRPr/>
            </a:pPr>
            <a:endParaRPr lang="en-US" dirty="0"/>
          </a:p>
        </p:txBody>
      </p:sp>
      <p:sp>
        <p:nvSpPr>
          <p:cNvPr id="12295" name="Rectangle 7"/>
          <p:cNvSpPr>
            <a:spLocks noGrp="1" noChangeArrowheads="1"/>
          </p:cNvSpPr>
          <p:nvPr>
            <p:ph type="sldNum" sz="quarter" idx="5"/>
          </p:nvPr>
        </p:nvSpPr>
        <p:spPr bwMode="auto">
          <a:xfrm>
            <a:off x="3972772" y="8831581"/>
            <a:ext cx="3037628"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eaLnBrk="0" hangingPunct="0">
              <a:defRPr sz="1200">
                <a:latin typeface="Times New Roman" pitchFamily="18" charset="0"/>
              </a:defRPr>
            </a:lvl1pPr>
          </a:lstStyle>
          <a:p>
            <a:pPr>
              <a:defRPr/>
            </a:pPr>
            <a:fld id="{78471AEE-7A83-484B-B235-3C05872EBA4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06F93F56-8FEC-4BBF-9F83-FB78D304150B}" type="slidenum">
              <a:rPr lang="en-US" smtClean="0"/>
              <a:pPr/>
              <a:t>1</a:t>
            </a:fld>
            <a:endParaRPr lang="en-US" dirty="0"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endParaRPr lang="en-CA"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Rectangle 22"/>
          <p:cNvSpPr>
            <a:spLocks noChangeArrowheads="1"/>
          </p:cNvSpPr>
          <p:nvPr userDrawn="1"/>
        </p:nvSpPr>
        <p:spPr bwMode="auto">
          <a:xfrm>
            <a:off x="0" y="1600200"/>
            <a:ext cx="9144000" cy="4114800"/>
          </a:xfrm>
          <a:prstGeom prst="rect">
            <a:avLst/>
          </a:prstGeom>
          <a:solidFill>
            <a:srgbClr val="C0C0C0"/>
          </a:solidFill>
          <a:ln w="9525">
            <a:noFill/>
            <a:miter lim="800000"/>
            <a:headEnd/>
            <a:tailEnd/>
          </a:ln>
          <a:effectLst/>
        </p:spPr>
        <p:txBody>
          <a:bodyPr wrap="none" anchor="ctr"/>
          <a:lstStyle/>
          <a:p>
            <a:pPr eaLnBrk="0" hangingPunct="0">
              <a:defRPr/>
            </a:pPr>
            <a:endParaRPr lang="en-CA" dirty="0"/>
          </a:p>
        </p:txBody>
      </p:sp>
      <p:pic>
        <p:nvPicPr>
          <p:cNvPr id="4" name="Picture 72" descr="HeaderRegAffairs"/>
          <p:cNvPicPr>
            <a:picLocks noChangeAspect="1" noChangeArrowheads="1"/>
          </p:cNvPicPr>
          <p:nvPr userDrawn="1"/>
        </p:nvPicPr>
        <p:blipFill>
          <a:blip r:embed="rId2" cstate="print"/>
          <a:srcRect/>
          <a:stretch>
            <a:fillRect/>
          </a:stretch>
        </p:blipFill>
        <p:spPr bwMode="auto">
          <a:xfrm>
            <a:off x="0" y="0"/>
            <a:ext cx="9144000" cy="160972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525" y="457200"/>
            <a:ext cx="2025650" cy="49530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533400" y="457200"/>
            <a:ext cx="5927725" cy="4953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33400" y="457200"/>
            <a:ext cx="8105775"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239000" cy="762000"/>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609600" y="1600200"/>
            <a:ext cx="3938588"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700588" y="1600200"/>
            <a:ext cx="3938587"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239000" cy="762000"/>
          </a:xfrm>
        </p:spPr>
        <p:txBody>
          <a:bodyPr anchor="ctr"/>
          <a:lstStyle>
            <a:lvl1pPr>
              <a:defRPr>
                <a:solidFill>
                  <a:schemeClr val="bg1"/>
                </a:solidFill>
              </a:defRPr>
            </a:lvl1p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7DE6CAD-8224-47EA-9B48-F7E88B56B33A}"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8AC2456-26B4-4622-BA39-B7BCC50DE915}" type="slidenum">
              <a:rPr lang="en-CA" smtClean="0"/>
              <a:pPr/>
              <a:t>‹#›</a:t>
            </a:fld>
            <a:endParaRPr lang="en-CA"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DE72D6B-213F-41F4-B3A9-6CA01E86EA23}" type="datetimeFigureOut">
              <a:rPr lang="en-CA" smtClean="0"/>
              <a:pPr/>
              <a:t>28/08/2012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A2869FC-8B05-4877-AA84-1B1993BC3DA1}"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09600" y="1600200"/>
            <a:ext cx="3938588"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700588" y="1600200"/>
            <a:ext cx="3938587"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83" name="Rectangle 35"/>
          <p:cNvSpPr>
            <a:spLocks noChangeArrowheads="1"/>
          </p:cNvSpPr>
          <p:nvPr userDrawn="1"/>
        </p:nvSpPr>
        <p:spPr bwMode="auto">
          <a:xfrm>
            <a:off x="0" y="0"/>
            <a:ext cx="9144000" cy="1066800"/>
          </a:xfrm>
          <a:prstGeom prst="rect">
            <a:avLst/>
          </a:prstGeom>
          <a:solidFill>
            <a:srgbClr val="C0C0C0"/>
          </a:solidFill>
          <a:ln w="9525">
            <a:noFill/>
            <a:miter lim="800000"/>
            <a:headEnd/>
            <a:tailEnd/>
          </a:ln>
          <a:effectLst/>
        </p:spPr>
        <p:txBody>
          <a:bodyPr wrap="none" anchor="ctr"/>
          <a:lstStyle/>
          <a:p>
            <a:pPr eaLnBrk="0" hangingPunct="0">
              <a:defRPr/>
            </a:pPr>
            <a:endParaRPr lang="en-CA" dirty="0"/>
          </a:p>
        </p:txBody>
      </p:sp>
      <p:pic>
        <p:nvPicPr>
          <p:cNvPr id="1027" name="Picture 15" descr="opglogo 485"/>
          <p:cNvPicPr>
            <a:picLocks noChangeAspect="1" noChangeArrowheads="1"/>
          </p:cNvPicPr>
          <p:nvPr/>
        </p:nvPicPr>
        <p:blipFill>
          <a:blip r:embed="rId15" cstate="print"/>
          <a:srcRect/>
          <a:stretch>
            <a:fillRect/>
          </a:stretch>
        </p:blipFill>
        <p:spPr bwMode="auto">
          <a:xfrm>
            <a:off x="7391400" y="6276975"/>
            <a:ext cx="1495425" cy="428625"/>
          </a:xfrm>
          <a:prstGeom prst="rect">
            <a:avLst/>
          </a:prstGeom>
          <a:noFill/>
          <a:ln w="9525">
            <a:noFill/>
            <a:miter lim="800000"/>
            <a:headEnd/>
            <a:tailEnd/>
          </a:ln>
        </p:spPr>
      </p:pic>
      <p:sp>
        <p:nvSpPr>
          <p:cNvPr id="1028" name="Rectangle 7"/>
          <p:cNvSpPr>
            <a:spLocks noGrp="1" noChangeArrowheads="1"/>
          </p:cNvSpPr>
          <p:nvPr>
            <p:ph type="body" idx="1"/>
          </p:nvPr>
        </p:nvSpPr>
        <p:spPr bwMode="white">
          <a:xfrm>
            <a:off x="609600" y="1600200"/>
            <a:ext cx="8029575"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6"/>
          <p:cNvSpPr>
            <a:spLocks noGrp="1" noChangeArrowheads="1"/>
          </p:cNvSpPr>
          <p:nvPr>
            <p:ph type="title"/>
          </p:nvPr>
        </p:nvSpPr>
        <p:spPr bwMode="auto">
          <a:xfrm>
            <a:off x="533400" y="457200"/>
            <a:ext cx="72390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2086" name="Rectangle 38"/>
          <p:cNvSpPr>
            <a:spLocks noChangeArrowheads="1"/>
          </p:cNvSpPr>
          <p:nvPr userDrawn="1"/>
        </p:nvSpPr>
        <p:spPr bwMode="auto">
          <a:xfrm>
            <a:off x="0" y="6629400"/>
            <a:ext cx="1524000" cy="228600"/>
          </a:xfrm>
          <a:prstGeom prst="rect">
            <a:avLst/>
          </a:prstGeom>
          <a:solidFill>
            <a:srgbClr val="C0C0C0"/>
          </a:solidFill>
          <a:ln w="9525">
            <a:noFill/>
            <a:miter lim="800000"/>
            <a:headEnd/>
            <a:tailEnd/>
          </a:ln>
          <a:effectLst/>
        </p:spPr>
        <p:txBody>
          <a:bodyPr wrap="none" anchor="ctr"/>
          <a:lstStyle/>
          <a:p>
            <a:pPr eaLnBrk="0" hangingPunct="0">
              <a:defRPr/>
            </a:pPr>
            <a:endParaRPr lang="en-CA" dirty="0"/>
          </a:p>
        </p:txBody>
      </p:sp>
      <p:sp>
        <p:nvSpPr>
          <p:cNvPr id="2090" name="Text Box 42"/>
          <p:cNvSpPr txBox="1">
            <a:spLocks noChangeArrowheads="1"/>
          </p:cNvSpPr>
          <p:nvPr userDrawn="1"/>
        </p:nvSpPr>
        <p:spPr bwMode="auto">
          <a:xfrm>
            <a:off x="1524000" y="6575425"/>
            <a:ext cx="4191000" cy="284163"/>
          </a:xfrm>
          <a:prstGeom prst="rect">
            <a:avLst/>
          </a:prstGeom>
          <a:noFill/>
          <a:ln w="9525">
            <a:noFill/>
            <a:miter lim="800000"/>
            <a:headEnd/>
            <a:tailEnd/>
          </a:ln>
          <a:effectLst/>
        </p:spPr>
        <p:txBody>
          <a:bodyPr>
            <a:spAutoFit/>
          </a:bodyPr>
          <a:lstStyle/>
          <a:p>
            <a:pPr eaLnBrk="0" hangingPunct="0">
              <a:lnSpc>
                <a:spcPct val="125000"/>
              </a:lnSpc>
              <a:defRPr/>
            </a:pPr>
            <a:r>
              <a:rPr lang="en-US" sz="1000" spc="300" dirty="0">
                <a:solidFill>
                  <a:srgbClr val="969696"/>
                </a:solidFill>
                <a:latin typeface="+mn-lt"/>
              </a:rPr>
              <a:t>Regulated Facilities Payment Amounts </a:t>
            </a:r>
          </a:p>
        </p:txBody>
      </p:sp>
      <p:sp>
        <p:nvSpPr>
          <p:cNvPr id="9" name="TextBox 8"/>
          <p:cNvSpPr txBox="1"/>
          <p:nvPr userDrawn="1"/>
        </p:nvSpPr>
        <p:spPr>
          <a:xfrm>
            <a:off x="838200" y="6611938"/>
            <a:ext cx="990600" cy="246062"/>
          </a:xfrm>
          <a:prstGeom prst="rect">
            <a:avLst/>
          </a:prstGeom>
          <a:noFill/>
        </p:spPr>
        <p:txBody>
          <a:bodyPr>
            <a:spAutoFit/>
          </a:bodyPr>
          <a:lstStyle/>
          <a:p>
            <a:pPr algn="ctr">
              <a:defRPr/>
            </a:pPr>
            <a:fld id="{B79C0758-B54E-4659-BD4D-70AD78ECD96D}" type="slidenum">
              <a:rPr lang="en-CA" sz="1000">
                <a:latin typeface="+mj-lt"/>
              </a:rPr>
              <a:pPr algn="ctr">
                <a:defRPr/>
              </a:pPr>
              <a:t>‹#›</a:t>
            </a:fld>
            <a:endParaRPr lang="en-CA" sz="1000" dirty="0">
              <a:latin typeface="+mj-lt"/>
            </a:endParaRPr>
          </a:p>
        </p:txBody>
      </p:sp>
    </p:spTree>
  </p:cSld>
  <p:clrMap bg1="dk2" tx1="lt1" bg2="dk1" tx2="lt2" accent1="accent1" accent2="accent2" accent3="accent3" accent4="accent4" accent5="accent5" accent6="accent6" hlink="hlink" folHlink="folHlink"/>
  <p:sldLayoutIdLst>
    <p:sldLayoutId id="2147484024"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 id="2147484022" r:id="rId12"/>
    <p:sldLayoutId id="2147484023" r:id="rId13"/>
  </p:sldLayoutIdLst>
  <p:hf hdr="0" ftr="0" dt="0"/>
  <p:txStyles>
    <p:titleStyle>
      <a:lvl1pPr algn="l" rtl="0" eaLnBrk="0" fontAlgn="base" hangingPunct="0">
        <a:lnSpc>
          <a:spcPct val="90000"/>
        </a:lnSpc>
        <a:spcBef>
          <a:spcPct val="0"/>
        </a:spcBef>
        <a:spcAft>
          <a:spcPct val="0"/>
        </a:spcAft>
        <a:defRPr kumimoji="1" sz="2800">
          <a:solidFill>
            <a:schemeClr val="tx1"/>
          </a:solidFill>
          <a:latin typeface="+mj-lt"/>
          <a:ea typeface="+mj-ea"/>
          <a:cs typeface="+mj-cs"/>
        </a:defRPr>
      </a:lvl1pPr>
      <a:lvl2pPr algn="l" rtl="0" eaLnBrk="0" fontAlgn="base" hangingPunct="0">
        <a:lnSpc>
          <a:spcPct val="90000"/>
        </a:lnSpc>
        <a:spcBef>
          <a:spcPct val="0"/>
        </a:spcBef>
        <a:spcAft>
          <a:spcPct val="0"/>
        </a:spcAft>
        <a:defRPr kumimoji="1" sz="2800">
          <a:solidFill>
            <a:schemeClr val="tx1"/>
          </a:solidFill>
          <a:latin typeface="Arial" charset="0"/>
        </a:defRPr>
      </a:lvl2pPr>
      <a:lvl3pPr algn="l" rtl="0" eaLnBrk="0" fontAlgn="base" hangingPunct="0">
        <a:lnSpc>
          <a:spcPct val="90000"/>
        </a:lnSpc>
        <a:spcBef>
          <a:spcPct val="0"/>
        </a:spcBef>
        <a:spcAft>
          <a:spcPct val="0"/>
        </a:spcAft>
        <a:defRPr kumimoji="1" sz="2800">
          <a:solidFill>
            <a:schemeClr val="tx1"/>
          </a:solidFill>
          <a:latin typeface="Arial" charset="0"/>
        </a:defRPr>
      </a:lvl3pPr>
      <a:lvl4pPr algn="l" rtl="0" eaLnBrk="0" fontAlgn="base" hangingPunct="0">
        <a:lnSpc>
          <a:spcPct val="90000"/>
        </a:lnSpc>
        <a:spcBef>
          <a:spcPct val="0"/>
        </a:spcBef>
        <a:spcAft>
          <a:spcPct val="0"/>
        </a:spcAft>
        <a:defRPr kumimoji="1" sz="2800">
          <a:solidFill>
            <a:schemeClr val="tx1"/>
          </a:solidFill>
          <a:latin typeface="Arial" charset="0"/>
        </a:defRPr>
      </a:lvl4pPr>
      <a:lvl5pPr algn="l" rtl="0" eaLnBrk="0" fontAlgn="base" hangingPunct="0">
        <a:lnSpc>
          <a:spcPct val="90000"/>
        </a:lnSpc>
        <a:spcBef>
          <a:spcPct val="0"/>
        </a:spcBef>
        <a:spcAft>
          <a:spcPct val="0"/>
        </a:spcAft>
        <a:defRPr kumimoji="1" sz="2800">
          <a:solidFill>
            <a:schemeClr val="tx1"/>
          </a:solidFill>
          <a:latin typeface="Arial" charset="0"/>
        </a:defRPr>
      </a:lvl5pPr>
      <a:lvl6pPr marL="457200" algn="l" rtl="0" eaLnBrk="0" fontAlgn="base" hangingPunct="0">
        <a:lnSpc>
          <a:spcPct val="90000"/>
        </a:lnSpc>
        <a:spcBef>
          <a:spcPct val="0"/>
        </a:spcBef>
        <a:spcAft>
          <a:spcPct val="0"/>
        </a:spcAft>
        <a:defRPr kumimoji="1" sz="3200">
          <a:solidFill>
            <a:schemeClr val="tx1"/>
          </a:solidFill>
          <a:latin typeface="Arial" charset="0"/>
        </a:defRPr>
      </a:lvl6pPr>
      <a:lvl7pPr marL="914400" algn="l" rtl="0" eaLnBrk="0" fontAlgn="base" hangingPunct="0">
        <a:lnSpc>
          <a:spcPct val="90000"/>
        </a:lnSpc>
        <a:spcBef>
          <a:spcPct val="0"/>
        </a:spcBef>
        <a:spcAft>
          <a:spcPct val="0"/>
        </a:spcAft>
        <a:defRPr kumimoji="1" sz="3200">
          <a:solidFill>
            <a:schemeClr val="tx1"/>
          </a:solidFill>
          <a:latin typeface="Arial" charset="0"/>
        </a:defRPr>
      </a:lvl7pPr>
      <a:lvl8pPr marL="1371600" algn="l" rtl="0" eaLnBrk="0" fontAlgn="base" hangingPunct="0">
        <a:lnSpc>
          <a:spcPct val="90000"/>
        </a:lnSpc>
        <a:spcBef>
          <a:spcPct val="0"/>
        </a:spcBef>
        <a:spcAft>
          <a:spcPct val="0"/>
        </a:spcAft>
        <a:defRPr kumimoji="1" sz="3200">
          <a:solidFill>
            <a:schemeClr val="tx1"/>
          </a:solidFill>
          <a:latin typeface="Arial" charset="0"/>
        </a:defRPr>
      </a:lvl8pPr>
      <a:lvl9pPr marL="1828800" algn="l" rtl="0" eaLnBrk="0" fontAlgn="base" hangingPunct="0">
        <a:lnSpc>
          <a:spcPct val="90000"/>
        </a:lnSpc>
        <a:spcBef>
          <a:spcPct val="0"/>
        </a:spcBef>
        <a:spcAft>
          <a:spcPct val="0"/>
        </a:spcAft>
        <a:defRPr kumimoji="1" sz="3200">
          <a:solidFill>
            <a:schemeClr val="tx1"/>
          </a:solidFill>
          <a:latin typeface="Arial" charset="0"/>
        </a:defRPr>
      </a:lvl9pPr>
    </p:titleStyle>
    <p:bodyStyle>
      <a:lvl1pPr marL="342900" indent="-342900" algn="l" rtl="0" eaLnBrk="0" fontAlgn="base" hangingPunct="0">
        <a:spcBef>
          <a:spcPct val="50000"/>
        </a:spcBef>
        <a:spcAft>
          <a:spcPct val="0"/>
        </a:spcAft>
        <a:buClr>
          <a:schemeClr val="accent1"/>
        </a:buClr>
        <a:buFont typeface="Wingdings" pitchFamily="2" charset="2"/>
        <a:buChar char="§"/>
        <a:defRPr kumimoji="1" sz="2400">
          <a:solidFill>
            <a:schemeClr val="bg1"/>
          </a:solidFill>
          <a:latin typeface="+mn-lt"/>
          <a:ea typeface="+mn-ea"/>
          <a:cs typeface="+mn-cs"/>
        </a:defRPr>
      </a:lvl1pPr>
      <a:lvl2pPr marL="742950" indent="-285750" algn="l" rtl="0" eaLnBrk="0" fontAlgn="base" hangingPunct="0">
        <a:spcBef>
          <a:spcPct val="50000"/>
        </a:spcBef>
        <a:spcAft>
          <a:spcPct val="0"/>
        </a:spcAft>
        <a:buFont typeface="Arial" charset="0"/>
        <a:buChar char="–"/>
        <a:defRPr kumimoji="1" sz="2000">
          <a:solidFill>
            <a:schemeClr val="bg1"/>
          </a:solidFill>
          <a:latin typeface="+mn-lt"/>
        </a:defRPr>
      </a:lvl2pPr>
      <a:lvl3pPr marL="1143000" indent="-228600" algn="l" rtl="0" eaLnBrk="0" fontAlgn="base" hangingPunct="0">
        <a:spcBef>
          <a:spcPct val="50000"/>
        </a:spcBef>
        <a:spcAft>
          <a:spcPct val="0"/>
        </a:spcAft>
        <a:buChar char="•"/>
        <a:defRPr kumimoji="1" sz="1600">
          <a:solidFill>
            <a:schemeClr val="bg1"/>
          </a:solidFill>
          <a:latin typeface="+mn-lt"/>
        </a:defRPr>
      </a:lvl3pPr>
      <a:lvl4pPr marL="1600200" indent="-228600" algn="l" rtl="0" eaLnBrk="0" fontAlgn="base" hangingPunct="0">
        <a:spcBef>
          <a:spcPct val="50000"/>
        </a:spcBef>
        <a:spcAft>
          <a:spcPct val="0"/>
        </a:spcAft>
        <a:buChar char="–"/>
        <a:defRPr kumimoji="1" sz="1600">
          <a:solidFill>
            <a:schemeClr val="bg1"/>
          </a:solidFill>
          <a:latin typeface="+mn-lt"/>
        </a:defRPr>
      </a:lvl4pPr>
      <a:lvl5pPr marL="2057400" indent="-228600" algn="l" rtl="0" eaLnBrk="0" fontAlgn="base" hangingPunct="0">
        <a:spcBef>
          <a:spcPct val="50000"/>
        </a:spcBef>
        <a:spcAft>
          <a:spcPct val="0"/>
        </a:spcAft>
        <a:buChar char="»"/>
        <a:defRPr kumimoji="1" sz="1600">
          <a:solidFill>
            <a:schemeClr val="bg1"/>
          </a:solidFill>
          <a:latin typeface="+mn-lt"/>
        </a:defRPr>
      </a:lvl5pPr>
      <a:lvl6pPr marL="2514600" indent="-228600" algn="l" rtl="0" eaLnBrk="0" fontAlgn="base" hangingPunct="0">
        <a:spcBef>
          <a:spcPct val="50000"/>
        </a:spcBef>
        <a:spcAft>
          <a:spcPct val="0"/>
        </a:spcAft>
        <a:buChar char="»"/>
        <a:defRPr kumimoji="1" sz="1600">
          <a:solidFill>
            <a:schemeClr val="bg1"/>
          </a:solidFill>
          <a:latin typeface="+mn-lt"/>
        </a:defRPr>
      </a:lvl6pPr>
      <a:lvl7pPr marL="2971800" indent="-228600" algn="l" rtl="0" eaLnBrk="0" fontAlgn="base" hangingPunct="0">
        <a:spcBef>
          <a:spcPct val="50000"/>
        </a:spcBef>
        <a:spcAft>
          <a:spcPct val="0"/>
        </a:spcAft>
        <a:buChar char="»"/>
        <a:defRPr kumimoji="1" sz="1600">
          <a:solidFill>
            <a:schemeClr val="bg1"/>
          </a:solidFill>
          <a:latin typeface="+mn-lt"/>
        </a:defRPr>
      </a:lvl7pPr>
      <a:lvl8pPr marL="3429000" indent="-228600" algn="l" rtl="0" eaLnBrk="0" fontAlgn="base" hangingPunct="0">
        <a:spcBef>
          <a:spcPct val="50000"/>
        </a:spcBef>
        <a:spcAft>
          <a:spcPct val="0"/>
        </a:spcAft>
        <a:buChar char="»"/>
        <a:defRPr kumimoji="1" sz="1600">
          <a:solidFill>
            <a:schemeClr val="bg1"/>
          </a:solidFill>
          <a:latin typeface="+mn-lt"/>
        </a:defRPr>
      </a:lvl8pPr>
      <a:lvl9pPr marL="3886200" indent="-228600" algn="l" rtl="0" eaLnBrk="0" fontAlgn="base" hangingPunct="0">
        <a:spcBef>
          <a:spcPct val="50000"/>
        </a:spcBef>
        <a:spcAft>
          <a:spcPct val="0"/>
        </a:spcAft>
        <a:buChar char="»"/>
        <a:defRPr kumimoji="1"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C2456-26B4-4622-BA39-B7BCC50DE915}"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4038" r:id="rId1"/>
    <p:sldLayoutId id="2147484039" r:id="rId2"/>
    <p:sldLayoutId id="2147484040" r:id="rId3"/>
    <p:sldLayoutId id="2147484041" r:id="rId4"/>
    <p:sldLayoutId id="2147484042" r:id="rId5"/>
    <p:sldLayoutId id="2147484043" r:id="rId6"/>
    <p:sldLayoutId id="2147484044" r:id="rId7"/>
    <p:sldLayoutId id="2147484045" r:id="rId8"/>
    <p:sldLayoutId id="2147484046" r:id="rId9"/>
    <p:sldLayoutId id="2147484047" r:id="rId10"/>
    <p:sldLayoutId id="214748404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endParaRPr lang="en-CA"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72D6B-213F-41F4-B3A9-6CA01E86EA23}" type="datetimeFigureOut">
              <a:rPr lang="en-CA" smtClean="0"/>
              <a:pPr/>
              <a:t>28/08/2012</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869FC-8B05-4877-AA84-1B1993BC3DA1}"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0"/>
          <p:cNvSpPr txBox="1">
            <a:spLocks noChangeArrowheads="1"/>
          </p:cNvSpPr>
          <p:nvPr/>
        </p:nvSpPr>
        <p:spPr bwMode="auto">
          <a:xfrm>
            <a:off x="990600" y="5715000"/>
            <a:ext cx="7848600" cy="784830"/>
          </a:xfrm>
          <a:prstGeom prst="rect">
            <a:avLst/>
          </a:prstGeom>
          <a:noFill/>
          <a:ln w="9525">
            <a:noFill/>
            <a:miter lim="800000"/>
            <a:headEnd/>
            <a:tailEnd/>
          </a:ln>
        </p:spPr>
        <p:txBody>
          <a:bodyPr wrap="square">
            <a:spAutoFit/>
          </a:bodyPr>
          <a:lstStyle/>
          <a:p>
            <a:pPr eaLnBrk="0" hangingPunct="0">
              <a:lnSpc>
                <a:spcPct val="125000"/>
              </a:lnSpc>
              <a:defRPr/>
            </a:pPr>
            <a:r>
              <a:rPr lang="en-US" sz="1800" dirty="0" smtClean="0">
                <a:solidFill>
                  <a:schemeClr val="bg1"/>
                </a:solidFill>
                <a:latin typeface="+mj-lt"/>
              </a:rPr>
              <a:t>Pankaj </a:t>
            </a:r>
            <a:r>
              <a:rPr lang="en-US" sz="1800" dirty="0" err="1" smtClean="0">
                <a:solidFill>
                  <a:schemeClr val="bg1"/>
                </a:solidFill>
                <a:latin typeface="+mj-lt"/>
              </a:rPr>
              <a:t>Sardana</a:t>
            </a:r>
            <a:r>
              <a:rPr lang="en-US" sz="1800" dirty="0" smtClean="0">
                <a:solidFill>
                  <a:schemeClr val="bg1"/>
                </a:solidFill>
                <a:latin typeface="+mj-lt"/>
              </a:rPr>
              <a:t> </a:t>
            </a:r>
            <a:r>
              <a:rPr lang="en-US" sz="1200" dirty="0" smtClean="0">
                <a:solidFill>
                  <a:schemeClr val="bg1"/>
                </a:solidFill>
                <a:latin typeface="+mj-lt"/>
              </a:rPr>
              <a:t>Vice President, Regulatory Affairs</a:t>
            </a:r>
          </a:p>
          <a:p>
            <a:pPr eaLnBrk="0" hangingPunct="0">
              <a:lnSpc>
                <a:spcPct val="125000"/>
              </a:lnSpc>
              <a:defRPr/>
            </a:pPr>
            <a:r>
              <a:rPr lang="en-US" sz="1800" dirty="0" smtClean="0">
                <a:solidFill>
                  <a:schemeClr val="bg1"/>
                </a:solidFill>
                <a:latin typeface="+mj-lt"/>
              </a:rPr>
              <a:t>Randy Pugh </a:t>
            </a:r>
            <a:r>
              <a:rPr lang="en-US" sz="1200" dirty="0" smtClean="0">
                <a:solidFill>
                  <a:schemeClr val="bg1"/>
                </a:solidFill>
                <a:latin typeface="+mj-lt"/>
              </a:rPr>
              <a:t>Director, Regulatory Research &amp; Analysis</a:t>
            </a:r>
            <a:endParaRPr lang="en-US" sz="1200" dirty="0">
              <a:solidFill>
                <a:schemeClr val="bg1"/>
              </a:solidFill>
              <a:latin typeface="+mj-lt"/>
            </a:endParaRPr>
          </a:p>
        </p:txBody>
      </p:sp>
      <p:sp>
        <p:nvSpPr>
          <p:cNvPr id="3" name="TextBox 2"/>
          <p:cNvSpPr txBox="1"/>
          <p:nvPr/>
        </p:nvSpPr>
        <p:spPr>
          <a:xfrm>
            <a:off x="685800" y="4267200"/>
            <a:ext cx="7696200" cy="1015663"/>
          </a:xfrm>
          <a:prstGeom prst="rect">
            <a:avLst/>
          </a:prstGeom>
          <a:noFill/>
        </p:spPr>
        <p:txBody>
          <a:bodyPr wrap="square" rtlCol="0">
            <a:spAutoFit/>
          </a:bodyPr>
          <a:lstStyle/>
          <a:p>
            <a:pPr algn="ctr"/>
            <a:r>
              <a:rPr lang="en-US" sz="2000" b="1" dirty="0" smtClean="0">
                <a:latin typeface="+mn-lt"/>
              </a:rPr>
              <a:t>EB-2012-0340  </a:t>
            </a:r>
          </a:p>
          <a:p>
            <a:pPr algn="ctr"/>
            <a:r>
              <a:rPr lang="en-US" sz="2000" b="1" dirty="0" smtClean="0">
                <a:latin typeface="+mn-lt"/>
              </a:rPr>
              <a:t>Consultation regarding Incentive Rate Making Options for Ontario Power </a:t>
            </a:r>
            <a:r>
              <a:rPr lang="en-CA" sz="2000" b="1" dirty="0" smtClean="0">
                <a:latin typeface="+mn-lt"/>
              </a:rPr>
              <a:t>Generation’s Prescribed Generation Assets</a:t>
            </a:r>
            <a:endParaRPr lang="en-CA" sz="2000" dirty="0">
              <a:latin typeface="+mn-lt"/>
            </a:endParaRPr>
          </a:p>
        </p:txBody>
      </p:sp>
      <p:sp>
        <p:nvSpPr>
          <p:cNvPr id="4" name="TextBox 3"/>
          <p:cNvSpPr txBox="1"/>
          <p:nvPr/>
        </p:nvSpPr>
        <p:spPr>
          <a:xfrm>
            <a:off x="533400" y="2057400"/>
            <a:ext cx="8001000" cy="2062103"/>
          </a:xfrm>
          <a:prstGeom prst="rect">
            <a:avLst/>
          </a:prstGeom>
          <a:noFill/>
        </p:spPr>
        <p:txBody>
          <a:bodyPr wrap="square" rtlCol="0">
            <a:spAutoFit/>
          </a:bodyPr>
          <a:lstStyle/>
          <a:p>
            <a:pPr algn="ctr"/>
            <a:r>
              <a:rPr lang="en-CA" dirty="0" smtClean="0">
                <a:latin typeface="+mn-lt"/>
              </a:rPr>
              <a:t>OPG’s Views on Incentive Regulation and the Power Advisory LLC Report</a:t>
            </a:r>
          </a:p>
          <a:p>
            <a:pPr algn="ctr"/>
            <a:endParaRPr lang="en-CA" dirty="0" smtClean="0">
              <a:latin typeface="+mn-lt"/>
            </a:endParaRPr>
          </a:p>
          <a:p>
            <a:pPr algn="ctr"/>
            <a:r>
              <a:rPr lang="en-CA" sz="2000" dirty="0" smtClean="0">
                <a:latin typeface="+mn-lt"/>
              </a:rPr>
              <a:t>August 28, 2012</a:t>
            </a:r>
            <a:endParaRPr lang="en-CA" sz="2000" dirty="0">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30188"/>
            <a:ext cx="8162925" cy="569912"/>
          </a:xfrm>
        </p:spPr>
        <p:txBody>
          <a:bodyPr/>
          <a:lstStyle/>
          <a:p>
            <a:pPr algn="ctr"/>
            <a:r>
              <a:rPr lang="en-US" sz="3200" dirty="0" smtClean="0"/>
              <a:t>Outline</a:t>
            </a:r>
          </a:p>
        </p:txBody>
      </p:sp>
      <p:sp>
        <p:nvSpPr>
          <p:cNvPr id="3" name="Content Placeholder 2"/>
          <p:cNvSpPr>
            <a:spLocks noGrp="1"/>
          </p:cNvSpPr>
          <p:nvPr>
            <p:ph idx="1"/>
          </p:nvPr>
        </p:nvSpPr>
        <p:spPr>
          <a:xfrm>
            <a:off x="292100" y="1524000"/>
            <a:ext cx="8572500" cy="4419600"/>
          </a:xfrm>
        </p:spPr>
        <p:txBody>
          <a:bodyPr/>
          <a:lstStyle/>
          <a:p>
            <a:pPr marL="228600" lvl="1" indent="-228600">
              <a:buNone/>
              <a:defRPr/>
            </a:pPr>
            <a:r>
              <a:rPr lang="en-US" sz="3200" dirty="0" smtClean="0"/>
              <a:t>Opening Remarks</a:t>
            </a:r>
          </a:p>
          <a:p>
            <a:pPr marL="228600" lvl="1" indent="-228600">
              <a:buNone/>
              <a:defRPr/>
            </a:pPr>
            <a:r>
              <a:rPr lang="en-US" sz="3200" b="1" dirty="0" smtClean="0"/>
              <a:t>AGENDA:</a:t>
            </a:r>
          </a:p>
          <a:p>
            <a:pPr marL="228600" lvl="1" indent="-228600">
              <a:buFont typeface="Arial" pitchFamily="34" charset="0"/>
              <a:buChar char="•"/>
              <a:defRPr/>
            </a:pPr>
            <a:r>
              <a:rPr lang="en-US" sz="3200" dirty="0" smtClean="0"/>
              <a:t>Views on Incentive Regulation</a:t>
            </a:r>
          </a:p>
          <a:p>
            <a:pPr marL="228600" lvl="1" indent="-228600">
              <a:buFont typeface="Arial" pitchFamily="34" charset="0"/>
              <a:buChar char="•"/>
              <a:defRPr/>
            </a:pPr>
            <a:r>
              <a:rPr lang="en-US" sz="3200" dirty="0" smtClean="0"/>
              <a:t>Comments on Power Advisory Report</a:t>
            </a:r>
          </a:p>
          <a:p>
            <a:pPr marL="228600" lvl="1" indent="-228600">
              <a:buFont typeface="Arial" pitchFamily="34" charset="0"/>
              <a:buChar char="•"/>
              <a:defRPr/>
            </a:pPr>
            <a:r>
              <a:rPr lang="en-US" sz="3200" dirty="0" smtClean="0"/>
              <a:t>Issues/Concerns</a:t>
            </a:r>
          </a:p>
          <a:p>
            <a:pPr marL="228600" lvl="1" indent="-228600">
              <a:buFont typeface="Arial" pitchFamily="34" charset="0"/>
              <a:buChar char="•"/>
              <a:defRPr/>
            </a:pPr>
            <a:r>
              <a:rPr lang="en-US" sz="3200" dirty="0" smtClean="0"/>
              <a:t>Path Forward</a:t>
            </a:r>
            <a:endParaRPr lang="en-US" sz="3200" dirty="0"/>
          </a:p>
        </p:txBody>
      </p:sp>
      <p:sp>
        <p:nvSpPr>
          <p:cNvPr id="4" name="Slide Number Placeholder 3"/>
          <p:cNvSpPr>
            <a:spLocks noGrp="1"/>
          </p:cNvSpPr>
          <p:nvPr>
            <p:ph type="sldNum" sz="quarter" idx="4294967295"/>
          </p:nvPr>
        </p:nvSpPr>
        <p:spPr>
          <a:xfrm>
            <a:off x="576263" y="6161088"/>
            <a:ext cx="8310562" cy="493712"/>
          </a:xfrm>
          <a:prstGeom prst="rect">
            <a:avLst/>
          </a:prstGeom>
        </p:spPr>
        <p:txBody>
          <a:bodyPr/>
          <a:lstStyle/>
          <a:p>
            <a:pPr>
              <a:defRPr/>
            </a:pPr>
            <a:r>
              <a:rPr lang="en-US" dirty="0" smtClean="0"/>
              <a:t>Privileged and Confidential – P</a:t>
            </a:r>
            <a:r>
              <a:rPr lang="en-US" sz="1400" dirty="0" smtClean="0"/>
              <a:t>	             </a:t>
            </a:r>
            <a:fld id="{CBDCD35F-2CA3-40C6-BB3E-9C11DC857DB0}" type="slidenum">
              <a:rPr lang="en-US" sz="1400" smtClean="0"/>
              <a:pPr>
                <a:defRPr/>
              </a:pPr>
              <a:t>2</a:t>
            </a:fld>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228600"/>
            <a:ext cx="7924800" cy="762000"/>
          </a:xfrm>
        </p:spPr>
        <p:txBody>
          <a:bodyPr/>
          <a:lstStyle/>
          <a:p>
            <a:pPr algn="ctr"/>
            <a:r>
              <a:rPr lang="en-US" dirty="0" smtClean="0"/>
              <a:t>Views on Incentive Regulation</a:t>
            </a:r>
            <a:endParaRPr lang="en-US" sz="2800" dirty="0" smtClean="0"/>
          </a:p>
        </p:txBody>
      </p:sp>
      <p:sp>
        <p:nvSpPr>
          <p:cNvPr id="6147" name="Content Placeholder 2"/>
          <p:cNvSpPr>
            <a:spLocks noGrp="1"/>
          </p:cNvSpPr>
          <p:nvPr>
            <p:ph idx="1"/>
          </p:nvPr>
        </p:nvSpPr>
        <p:spPr>
          <a:xfrm>
            <a:off x="266700" y="1143000"/>
            <a:ext cx="8610600" cy="5029200"/>
          </a:xfrm>
        </p:spPr>
        <p:txBody>
          <a:bodyPr>
            <a:normAutofit fontScale="92500"/>
          </a:bodyPr>
          <a:lstStyle/>
          <a:p>
            <a:pPr marL="233363" lvl="1" indent="-233363">
              <a:buFont typeface="Arial" pitchFamily="34" charset="0"/>
              <a:buChar char="•"/>
            </a:pPr>
            <a:r>
              <a:rPr lang="en-US" sz="2000" dirty="0" smtClean="0"/>
              <a:t> OEB’s approved payment amounts already include significant </a:t>
            </a:r>
            <a:r>
              <a:rPr lang="en-US" dirty="0" smtClean="0"/>
              <a:t>incentives and the top down planning processes incorporates performance targets and improvements.  Incentive regulation need not involve radical changes</a:t>
            </a:r>
          </a:p>
          <a:p>
            <a:pPr marL="233363" lvl="1" indent="-233363">
              <a:buFont typeface="Arial" pitchFamily="34" charset="0"/>
              <a:buChar char="•"/>
            </a:pPr>
            <a:r>
              <a:rPr lang="en-US" dirty="0" smtClean="0"/>
              <a:t> OPG’s views on IR were provided in its RRFE comments.  In particular:</a:t>
            </a:r>
          </a:p>
          <a:p>
            <a:pPr marL="457200" lvl="1" indent="-457200">
              <a:buFont typeface="+mj-lt"/>
              <a:buAutoNum type="arabicParenR"/>
            </a:pPr>
            <a:r>
              <a:rPr lang="en-US" dirty="0" smtClean="0"/>
              <a:t>Any additional incentives should support performance objectives that are meaningful, measurable and attainable. OPG believes its balanced scorecard meets this standard </a:t>
            </a:r>
          </a:p>
          <a:p>
            <a:pPr marL="457200" lvl="1" indent="-457200">
              <a:buFont typeface="+mj-lt"/>
              <a:buAutoNum type="arabicParenR"/>
            </a:pPr>
            <a:r>
              <a:rPr lang="en-CA" dirty="0" smtClean="0"/>
              <a:t>While the setting of metrics often involves a consideration of industry standards, the performance objectives in a balanced scorecard reflect the current operating circumstances facing each utility; therefore they are more meaningful standards for setting utility-specific performance and for assessing the performance of that utility</a:t>
            </a:r>
          </a:p>
          <a:p>
            <a:pPr marL="457200" lvl="1" indent="-457200">
              <a:buFont typeface="+mj-lt"/>
              <a:buAutoNum type="arabicParenR"/>
            </a:pPr>
            <a:r>
              <a:rPr lang="en-CA" dirty="0" smtClean="0"/>
              <a:t>A scorecard can be used directly to set rewards and penalties that are incorporated into future rates, or scorecards results can be applied to an earnings sharing mechanism</a:t>
            </a:r>
            <a:endParaRPr lang="en-US" sz="2000" i="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228600"/>
            <a:ext cx="7924800" cy="762000"/>
          </a:xfrm>
        </p:spPr>
        <p:txBody>
          <a:bodyPr/>
          <a:lstStyle/>
          <a:p>
            <a:pPr algn="ctr"/>
            <a:r>
              <a:rPr lang="en-US" dirty="0" smtClean="0"/>
              <a:t>Views on Incentive Regulation (continued)</a:t>
            </a:r>
            <a:endParaRPr lang="en-US" sz="2800" dirty="0" smtClean="0"/>
          </a:p>
        </p:txBody>
      </p:sp>
      <p:sp>
        <p:nvSpPr>
          <p:cNvPr id="6147" name="Content Placeholder 2"/>
          <p:cNvSpPr>
            <a:spLocks noGrp="1"/>
          </p:cNvSpPr>
          <p:nvPr>
            <p:ph idx="1"/>
          </p:nvPr>
        </p:nvSpPr>
        <p:spPr>
          <a:xfrm>
            <a:off x="266700" y="1219200"/>
            <a:ext cx="8610600" cy="4953000"/>
          </a:xfrm>
        </p:spPr>
        <p:txBody>
          <a:bodyPr/>
          <a:lstStyle/>
          <a:p>
            <a:pPr marL="457200" lvl="1" indent="-342900">
              <a:buFont typeface="+mj-lt"/>
              <a:buAutoNum type="arabicParenR" startAt="4"/>
            </a:pPr>
            <a:r>
              <a:rPr lang="en-CA" sz="1800" dirty="0" smtClean="0"/>
              <a:t>Benchmarking is a useful tool that can be used as the starting point for additional analysis of significant deviations in cost or performance.  Additional analysis then informs reasoned judgement.  Benchmarking should not be used directly to set rates</a:t>
            </a:r>
          </a:p>
          <a:p>
            <a:pPr marL="457200" lvl="1" indent="-342900">
              <a:buFont typeface="+mj-lt"/>
              <a:buAutoNum type="arabicParenR" startAt="4"/>
            </a:pPr>
            <a:r>
              <a:rPr lang="en-US" sz="1800" dirty="0" smtClean="0"/>
              <a:t>M</a:t>
            </a:r>
            <a:r>
              <a:rPr lang="en-CA" sz="1800" dirty="0" err="1" smtClean="0"/>
              <a:t>ulti</a:t>
            </a:r>
            <a:r>
              <a:rPr lang="en-CA" sz="1800" dirty="0" smtClean="0"/>
              <a:t>-year capital plans would provide greater certainty to both ratepayers and utilities during an incentive regulation period, provide rate smoothing opportunities and eliminate the incentive to back-load capital investments towards the end of an incentive rate period, and improve the ability of the utility to fund capital requirements</a:t>
            </a:r>
          </a:p>
          <a:p>
            <a:pPr marL="457200" lvl="1" indent="-342900">
              <a:buFont typeface="+mj-lt"/>
              <a:buAutoNum type="arabicParenR" startAt="4"/>
            </a:pPr>
            <a:r>
              <a:rPr lang="en-US" sz="1800" dirty="0" smtClean="0"/>
              <a:t>Price caps and other forms of incentive regulation can work in stable business environments since they are grounded in historic trends. They are less suited to periods of significant transition and re-investment in capital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228600"/>
            <a:ext cx="7924800" cy="762000"/>
          </a:xfrm>
        </p:spPr>
        <p:txBody>
          <a:bodyPr/>
          <a:lstStyle/>
          <a:p>
            <a:pPr algn="ctr"/>
            <a:r>
              <a:rPr lang="en-US" dirty="0" smtClean="0"/>
              <a:t>Comments on </a:t>
            </a:r>
            <a:r>
              <a:rPr lang="en-US" sz="2800" dirty="0" smtClean="0"/>
              <a:t>Power Advisory Report</a:t>
            </a:r>
          </a:p>
        </p:txBody>
      </p:sp>
      <p:sp>
        <p:nvSpPr>
          <p:cNvPr id="6147" name="Content Placeholder 2"/>
          <p:cNvSpPr>
            <a:spLocks noGrp="1"/>
          </p:cNvSpPr>
          <p:nvPr>
            <p:ph idx="1"/>
          </p:nvPr>
        </p:nvSpPr>
        <p:spPr>
          <a:xfrm>
            <a:off x="304800" y="1143000"/>
            <a:ext cx="8610600" cy="4572000"/>
          </a:xfrm>
        </p:spPr>
        <p:txBody>
          <a:bodyPr/>
          <a:lstStyle/>
          <a:p>
            <a:pPr marL="0" lvl="1" indent="0">
              <a:buNone/>
            </a:pPr>
            <a:r>
              <a:rPr lang="en-US" sz="2000" dirty="0" smtClean="0"/>
              <a:t>In general, OPG accepts a number of the PA Report’s conclusions and the comments provided by London Economics.  Specifically OPG supports:</a:t>
            </a:r>
          </a:p>
          <a:p>
            <a:pPr marL="228600" lvl="1" indent="-114300">
              <a:spcAft>
                <a:spcPts val="600"/>
              </a:spcAft>
              <a:buFont typeface="Arial" pitchFamily="34" charset="0"/>
              <a:buChar char="•"/>
            </a:pPr>
            <a:r>
              <a:rPr lang="en-US" sz="1900" b="1" i="1" dirty="0" smtClean="0"/>
              <a:t>Separate IRM models for hydro and nuclear</a:t>
            </a:r>
            <a:r>
              <a:rPr lang="en-US" sz="1900" dirty="0" smtClean="0"/>
              <a:t>:  Can be workable due to </a:t>
            </a:r>
            <a:r>
              <a:rPr lang="en-US" sz="1900" i="0" dirty="0" smtClean="0"/>
              <a:t>separate operational businesses and different operating environments</a:t>
            </a:r>
          </a:p>
          <a:p>
            <a:pPr marL="228600" lvl="1" indent="-114300">
              <a:spcAft>
                <a:spcPts val="600"/>
              </a:spcAft>
              <a:buFont typeface="Arial" pitchFamily="34" charset="0"/>
              <a:buChar char="•"/>
            </a:pPr>
            <a:r>
              <a:rPr lang="en-US" sz="1900" b="1" i="1" dirty="0" smtClean="0"/>
              <a:t>Adopt Prescribed Assets Earnings Sharing:  </a:t>
            </a:r>
            <a:r>
              <a:rPr lang="en-US" sz="1900" dirty="0" smtClean="0"/>
              <a:t>The mechanism adopted must be fair (i.e., symmetric).  T</a:t>
            </a:r>
            <a:r>
              <a:rPr lang="en-US" sz="1900" i="0" dirty="0" smtClean="0"/>
              <a:t>his provision limits the risks of unintended consequences; which makes sense given there is only a limited experience with other generators regulated using IRM</a:t>
            </a:r>
          </a:p>
          <a:p>
            <a:pPr marL="228600" lvl="1" indent="-114300">
              <a:buFont typeface="Arial" pitchFamily="34" charset="0"/>
              <a:buChar char="•"/>
            </a:pPr>
            <a:r>
              <a:rPr lang="en-US" sz="1900" b="1" i="1" dirty="0" smtClean="0"/>
              <a:t>Base Rates Set using COS</a:t>
            </a:r>
            <a:r>
              <a:rPr lang="en-US" sz="1900" i="0" dirty="0" smtClean="0"/>
              <a:t>:  IRM benefits from the establishment of a price based on COS principles as the initial value or “cast-off” point</a:t>
            </a:r>
          </a:p>
          <a:p>
            <a:pPr marL="228600" lvl="1" indent="-114300">
              <a:buFont typeface="Arial" pitchFamily="34" charset="0"/>
              <a:buChar char="•"/>
            </a:pPr>
            <a:r>
              <a:rPr lang="en-US" sz="1900" b="1" i="1" dirty="0" smtClean="0"/>
              <a:t>TFP Studies may be problematic: </a:t>
            </a:r>
            <a:r>
              <a:rPr lang="en-US" sz="1900" dirty="0" smtClean="0"/>
              <a:t>OPG agrees.  As discussed later, data availability and relevance to future operations are concerns</a:t>
            </a:r>
            <a:endParaRPr lang="en-US" sz="1800" dirty="0" smtClean="0"/>
          </a:p>
          <a:p>
            <a:pPr marL="628650" lvl="2">
              <a:buFont typeface="Arial" pitchFamily="34" charset="0"/>
              <a:buChar char="•"/>
            </a:pPr>
            <a:endParaRPr lang="en-US" sz="2000" i="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228600"/>
            <a:ext cx="7924800" cy="762000"/>
          </a:xfrm>
        </p:spPr>
        <p:txBody>
          <a:bodyPr/>
          <a:lstStyle/>
          <a:p>
            <a:pPr algn="ctr"/>
            <a:r>
              <a:rPr lang="en-US" dirty="0" smtClean="0"/>
              <a:t>Comments on </a:t>
            </a:r>
            <a:r>
              <a:rPr lang="en-US" sz="2800" dirty="0" smtClean="0"/>
              <a:t>Power Advisory Report</a:t>
            </a:r>
          </a:p>
        </p:txBody>
      </p:sp>
      <p:sp>
        <p:nvSpPr>
          <p:cNvPr id="6147" name="Content Placeholder 2"/>
          <p:cNvSpPr>
            <a:spLocks noGrp="1"/>
          </p:cNvSpPr>
          <p:nvPr>
            <p:ph idx="1"/>
          </p:nvPr>
        </p:nvSpPr>
        <p:spPr>
          <a:xfrm>
            <a:off x="266700" y="1066800"/>
            <a:ext cx="8610600" cy="5486400"/>
          </a:xfrm>
          <a:ln>
            <a:noFill/>
          </a:ln>
        </p:spPr>
        <p:txBody>
          <a:bodyPr>
            <a:normAutofit lnSpcReduction="10000"/>
          </a:bodyPr>
          <a:lstStyle/>
          <a:p>
            <a:pPr marL="228600" lvl="1" indent="-114300">
              <a:lnSpc>
                <a:spcPct val="110000"/>
              </a:lnSpc>
              <a:spcBef>
                <a:spcPts val="600"/>
              </a:spcBef>
              <a:spcAft>
                <a:spcPts val="600"/>
              </a:spcAft>
              <a:buFont typeface="Arial" pitchFamily="34" charset="0"/>
              <a:buChar char="•"/>
            </a:pPr>
            <a:r>
              <a:rPr lang="en-US" sz="1900" b="1" i="1" dirty="0" smtClean="0"/>
              <a:t>Evaluate Options based on Objectives:  </a:t>
            </a:r>
            <a:r>
              <a:rPr lang="en-US" sz="1900" dirty="0" smtClean="0"/>
              <a:t>OPG supports this approach</a:t>
            </a:r>
          </a:p>
          <a:p>
            <a:pPr marL="228600" lvl="1" indent="-114300">
              <a:lnSpc>
                <a:spcPct val="110000"/>
              </a:lnSpc>
              <a:spcBef>
                <a:spcPts val="600"/>
              </a:spcBef>
              <a:buFont typeface="Arial" pitchFamily="34" charset="0"/>
              <a:buChar char="•"/>
            </a:pPr>
            <a:r>
              <a:rPr lang="en-US" sz="1900" b="1" i="1" dirty="0" smtClean="0"/>
              <a:t>Cost efficiencies have already been established for hydro:</a:t>
            </a:r>
            <a:r>
              <a:rPr lang="en-US" sz="1900" dirty="0" smtClean="0"/>
              <a:t>  Given concerns with generation TFP development, two other options are: 1) the approved Enbridge approach (ratio of GDP-IPI-FDD); and 2) the N2 approach for nuclear, which facilitates “learning by doing” if the OEB agrees to defer implementation of nuclear IRM</a:t>
            </a:r>
          </a:p>
          <a:p>
            <a:pPr marL="228600" lvl="1" indent="-114300">
              <a:lnSpc>
                <a:spcPct val="110000"/>
              </a:lnSpc>
              <a:buFont typeface="Arial" pitchFamily="34" charset="0"/>
              <a:buChar char="•"/>
            </a:pPr>
            <a:r>
              <a:rPr lang="en-US" sz="1900" b="1" i="1" dirty="0" smtClean="0"/>
              <a:t>Safety has not been called into question</a:t>
            </a:r>
            <a:r>
              <a:rPr lang="en-US" sz="1900" i="0" dirty="0" smtClean="0"/>
              <a:t>:  However OPG’s conservative approach, appropriate given the proximity of generation to large populations, accounts for some additional costs that must be considered in any IRM</a:t>
            </a:r>
          </a:p>
          <a:p>
            <a:pPr marL="228600" lvl="1" indent="-114300">
              <a:lnSpc>
                <a:spcPct val="110000"/>
              </a:lnSpc>
              <a:buFont typeface="Arial" pitchFamily="34" charset="0"/>
              <a:buChar char="•"/>
            </a:pPr>
            <a:r>
              <a:rPr lang="en-US" sz="1900" b="1" i="1" dirty="0" smtClean="0"/>
              <a:t>The Report lays the groundwork for consideration of IRM approaches:  </a:t>
            </a:r>
            <a:r>
              <a:rPr lang="en-US" sz="1900" dirty="0" smtClean="0"/>
              <a:t>OPG agrees that the assessment should consider options that will promote more efficient operations; however OPG is uncertain what “promoting more efficient investments” means.  If it means considering project management assessment for investments that have passed a cost/benefit test, OPG accepts this as a valid consideration.  It is part of OPG’s corporate scorecard discussed previously</a:t>
            </a:r>
            <a:endParaRPr lang="en-US" sz="1900" i="0" dirty="0" smtClean="0"/>
          </a:p>
          <a:p>
            <a:pPr marL="628650" lvl="2">
              <a:buFont typeface="Arial" pitchFamily="34" charset="0"/>
              <a:buChar char="•"/>
            </a:pPr>
            <a:endParaRPr lang="en-US" sz="1800" i="0" dirty="0" smtClean="0"/>
          </a:p>
          <a:p>
            <a:pPr marL="628650" lvl="2">
              <a:buFont typeface="Arial" pitchFamily="34" charset="0"/>
              <a:buChar char="•"/>
            </a:pPr>
            <a:endParaRPr lang="en-US" sz="2000" i="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33400" y="228600"/>
            <a:ext cx="7848600" cy="762000"/>
          </a:xfrm>
        </p:spPr>
        <p:txBody>
          <a:bodyPr/>
          <a:lstStyle/>
          <a:p>
            <a:pPr algn="ctr"/>
            <a:r>
              <a:rPr lang="en-US" sz="2800" dirty="0" smtClean="0"/>
              <a:t>Issues/Concerns</a:t>
            </a:r>
          </a:p>
        </p:txBody>
      </p:sp>
      <p:sp>
        <p:nvSpPr>
          <p:cNvPr id="7171" name="Content Placeholder 2"/>
          <p:cNvSpPr>
            <a:spLocks noGrp="1"/>
          </p:cNvSpPr>
          <p:nvPr>
            <p:ph idx="1"/>
          </p:nvPr>
        </p:nvSpPr>
        <p:spPr>
          <a:xfrm>
            <a:off x="254000" y="1143000"/>
            <a:ext cx="8610600" cy="5029200"/>
          </a:xfrm>
        </p:spPr>
        <p:txBody>
          <a:bodyPr/>
          <a:lstStyle/>
          <a:p>
            <a:pPr marL="228600" lvl="1" indent="-228600">
              <a:buFont typeface="Arial" pitchFamily="34" charset="0"/>
              <a:buChar char="•"/>
            </a:pPr>
            <a:r>
              <a:rPr lang="en-US" sz="1650" b="1" i="1" dirty="0" smtClean="0"/>
              <a:t>Timing of applying IRM to nuclear:</a:t>
            </a:r>
            <a:r>
              <a:rPr lang="en-US" sz="1650" dirty="0" smtClean="0"/>
              <a:t>  OPG believes implementation should be delayed until Pickering is out of service and Darlington is refurbished, rather than develop a series of fixes required to adapt IRM to such circumstances</a:t>
            </a:r>
          </a:p>
          <a:p>
            <a:pPr marL="228600" lvl="1" indent="-228600">
              <a:buFont typeface="Arial" pitchFamily="34" charset="0"/>
              <a:buChar char="•"/>
            </a:pPr>
            <a:r>
              <a:rPr lang="en-US" sz="1650" b="1" i="1" dirty="0" smtClean="0"/>
              <a:t>Treatment of significant capital investments</a:t>
            </a:r>
            <a:r>
              <a:rPr lang="en-US" sz="1650" dirty="0" smtClean="0"/>
              <a:t>: This issue must be dealt with in conjunction with IRM being applied – OPG is facing large and “lumpy” capital requirements in the near future.  To this end, OPG has supported some of the proposals for the treatment of capital in the OEB’s RRFE initiative which contemplates a generic capital module</a:t>
            </a:r>
          </a:p>
          <a:p>
            <a:pPr marL="228600" lvl="1" indent="-228600">
              <a:buFont typeface="Arial" pitchFamily="34" charset="0"/>
              <a:buChar char="•"/>
            </a:pPr>
            <a:r>
              <a:rPr lang="en-US" sz="1650" b="1" i="1" dirty="0" smtClean="0"/>
              <a:t>Application of benchmark efficiency targets in a nuclear context:</a:t>
            </a:r>
            <a:r>
              <a:rPr lang="en-US" sz="1650" dirty="0" smtClean="0"/>
              <a:t>  OPG agrees with the recommendation in principle, as OPG’s current business plans reflect a consideration of such benchmarks in the context of OPG’s ability to make strides to achieve such targets. OPG’s concern is with how benchmarks are intended to be applied; i.e., will the starting point be OPG’s business plans?</a:t>
            </a:r>
          </a:p>
          <a:p>
            <a:pPr marL="228600" lvl="2"/>
            <a:r>
              <a:rPr lang="en-US" sz="1650" b="1" i="1" dirty="0" smtClean="0"/>
              <a:t>Data Availability:  </a:t>
            </a:r>
            <a:r>
              <a:rPr lang="en-US" sz="1650" i="0" dirty="0" smtClean="0"/>
              <a:t>Many of OPG’s competitors are unregulated, unlike transmission / distribution utilities, so data sharing is a more sensitive topic</a:t>
            </a:r>
          </a:p>
          <a:p>
            <a:pPr marL="228600" lvl="2"/>
            <a:r>
              <a:rPr lang="en-US" sz="1650" b="1" i="1" dirty="0" smtClean="0"/>
              <a:t>Data Relevance:</a:t>
            </a:r>
            <a:r>
              <a:rPr lang="en-US" sz="1650" i="0" dirty="0" smtClean="0"/>
              <a:t>  OPG is undergoing a dramatic change and historic performance </a:t>
            </a:r>
            <a:r>
              <a:rPr lang="en-US" sz="1650" dirty="0" smtClean="0"/>
              <a:t>i</a:t>
            </a:r>
            <a:r>
              <a:rPr lang="en-US" sz="1650" i="0" dirty="0" smtClean="0"/>
              <a:t>s</a:t>
            </a:r>
            <a:r>
              <a:rPr lang="en-US" sz="1650" dirty="0" smtClean="0"/>
              <a:t> l</a:t>
            </a:r>
            <a:r>
              <a:rPr lang="en-US" sz="1650" i="0" dirty="0" smtClean="0"/>
              <a:t>ikely not a useful predictor of future performance; therefore efficiency studies based on past performance are likely of little relevance</a:t>
            </a:r>
            <a:endParaRPr lang="en-US" sz="1650" dirty="0" smtClean="0"/>
          </a:p>
          <a:p>
            <a:pPr>
              <a:buFont typeface="Wingdings" pitchFamily="2" charset="2"/>
              <a:buNone/>
            </a:pPr>
            <a:endParaRPr lang="en-US"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844550" y="230188"/>
            <a:ext cx="7775575" cy="569912"/>
          </a:xfrm>
        </p:spPr>
        <p:txBody>
          <a:bodyPr/>
          <a:lstStyle/>
          <a:p>
            <a:r>
              <a:rPr lang="en-US" sz="3200" dirty="0" smtClean="0"/>
              <a:t>Path Forward</a:t>
            </a:r>
          </a:p>
        </p:txBody>
      </p:sp>
      <p:sp>
        <p:nvSpPr>
          <p:cNvPr id="3" name="Content Placeholder 2"/>
          <p:cNvSpPr>
            <a:spLocks noGrp="1"/>
          </p:cNvSpPr>
          <p:nvPr>
            <p:ph idx="1"/>
          </p:nvPr>
        </p:nvSpPr>
        <p:spPr>
          <a:xfrm>
            <a:off x="292100" y="1600200"/>
            <a:ext cx="8572500" cy="4648200"/>
          </a:xfrm>
        </p:spPr>
        <p:txBody>
          <a:bodyPr/>
          <a:lstStyle/>
          <a:p>
            <a:pPr marL="228600" lvl="1" indent="-228600">
              <a:buFont typeface="Arial" pitchFamily="34" charset="0"/>
              <a:buChar char="•"/>
              <a:defRPr/>
            </a:pPr>
            <a:r>
              <a:rPr lang="en-US" sz="2200" dirty="0" smtClean="0"/>
              <a:t>OPG expects to file a hydro “rebasing” application in 2013 for a typical two-year test period (2014-2015)</a:t>
            </a:r>
          </a:p>
          <a:p>
            <a:pPr marL="228600" lvl="1" indent="-228600">
              <a:buFont typeface="Arial" pitchFamily="34" charset="0"/>
              <a:buChar char="•"/>
              <a:defRPr/>
            </a:pPr>
            <a:r>
              <a:rPr lang="en-US" sz="2200" dirty="0" smtClean="0"/>
              <a:t>OPG would conduct additional analyses during 2013 and 2014 as a result of guidance flowing from the current consultation process</a:t>
            </a:r>
          </a:p>
          <a:p>
            <a:pPr marL="228600" lvl="1" indent="-228600">
              <a:buFont typeface="Arial" pitchFamily="34" charset="0"/>
              <a:buChar char="•"/>
              <a:defRPr/>
            </a:pPr>
            <a:r>
              <a:rPr lang="en-US" sz="2200" dirty="0" smtClean="0"/>
              <a:t>In 2015 OPG would file an IRM application with the objective of establishing a hydro IRM that would apply to rates in 2016</a:t>
            </a:r>
          </a:p>
          <a:p>
            <a:pPr marL="228600" lvl="1" indent="-228600">
              <a:buFont typeface="Arial" pitchFamily="34" charset="0"/>
              <a:buChar char="•"/>
              <a:defRPr/>
            </a:pPr>
            <a:r>
              <a:rPr lang="en-US" sz="2200" dirty="0" smtClean="0"/>
              <a:t>Nuclear proposed to continue on Cost of Service until Darlington refurbishment is completed and Pickering is out of service</a:t>
            </a:r>
            <a:endParaRPr lang="en-US" sz="2200" dirty="0"/>
          </a:p>
        </p:txBody>
      </p:sp>
      <p:sp>
        <p:nvSpPr>
          <p:cNvPr id="4" name="Slide Number Placeholder 3"/>
          <p:cNvSpPr>
            <a:spLocks noGrp="1"/>
          </p:cNvSpPr>
          <p:nvPr>
            <p:ph type="sldNum" sz="quarter" idx="4294967295"/>
          </p:nvPr>
        </p:nvSpPr>
        <p:spPr>
          <a:xfrm>
            <a:off x="576263" y="6161088"/>
            <a:ext cx="8310562" cy="493712"/>
          </a:xfrm>
          <a:prstGeom prst="rect">
            <a:avLst/>
          </a:prstGeom>
        </p:spPr>
        <p:txBody>
          <a:bodyPr/>
          <a:lstStyle/>
          <a:p>
            <a:pPr>
              <a:defRPr/>
            </a:pPr>
            <a:r>
              <a:rPr lang="en-US" sz="1400" dirty="0" smtClean="0"/>
              <a:t>    </a:t>
            </a:r>
            <a:fld id="{CBDCD35F-2CA3-40C6-BB3E-9C11DC857DB0}" type="slidenum">
              <a:rPr lang="en-US" sz="1400" smtClean="0"/>
              <a:pPr>
                <a:defRPr/>
              </a:pPr>
              <a:t>8</a:t>
            </a:fld>
            <a:endParaRPr lang="en-US" sz="1400" dirty="0"/>
          </a:p>
        </p:txBody>
      </p:sp>
    </p:spTree>
  </p:cSld>
  <p:clrMapOvr>
    <a:masterClrMapping/>
  </p:clrMapOvr>
</p:sld>
</file>

<file path=ppt/theme/theme1.xml><?xml version="1.0" encoding="utf-8"?>
<a:theme xmlns:a="http://schemas.openxmlformats.org/drawingml/2006/main" name="Angles">
  <a:themeElements>
    <a:clrScheme name="Angles.pot 1">
      <a:dk1>
        <a:srgbClr val="F8F8F8"/>
      </a:dk1>
      <a:lt1>
        <a:srgbClr val="FFFFFF"/>
      </a:lt1>
      <a:dk2>
        <a:srgbClr val="000000"/>
      </a:dk2>
      <a:lt2>
        <a:srgbClr val="000000"/>
      </a:lt2>
      <a:accent1>
        <a:srgbClr val="FF0000"/>
      </a:accent1>
      <a:accent2>
        <a:srgbClr val="3333FF"/>
      </a:accent2>
      <a:accent3>
        <a:srgbClr val="AAAAAA"/>
      </a:accent3>
      <a:accent4>
        <a:srgbClr val="DADADA"/>
      </a:accent4>
      <a:accent5>
        <a:srgbClr val="FFAAAA"/>
      </a:accent5>
      <a:accent6>
        <a:srgbClr val="2D2DE7"/>
      </a:accent6>
      <a:hlink>
        <a:srgbClr val="008000"/>
      </a:hlink>
      <a:folHlink>
        <a:srgbClr val="808080"/>
      </a:folHlink>
    </a:clrScheme>
    <a:fontScheme name="Angles.p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pple Chancery"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pple Chancery" pitchFamily="66" charset="0"/>
          </a:defRPr>
        </a:defPPr>
      </a:lstStyle>
    </a:lnDef>
  </a:objectDefaults>
  <a:extraClrSchemeLst>
    <a:extraClrScheme>
      <a:clrScheme name="Angles.pot 1">
        <a:dk1>
          <a:srgbClr val="F8F8F8"/>
        </a:dk1>
        <a:lt1>
          <a:srgbClr val="FFFFFF"/>
        </a:lt1>
        <a:dk2>
          <a:srgbClr val="000000"/>
        </a:dk2>
        <a:lt2>
          <a:srgbClr val="000000"/>
        </a:lt2>
        <a:accent1>
          <a:srgbClr val="FF0000"/>
        </a:accent1>
        <a:accent2>
          <a:srgbClr val="3333FF"/>
        </a:accent2>
        <a:accent3>
          <a:srgbClr val="AAAAAA"/>
        </a:accent3>
        <a:accent4>
          <a:srgbClr val="DADADA"/>
        </a:accent4>
        <a:accent5>
          <a:srgbClr val="FFAAAA"/>
        </a:accent5>
        <a:accent6>
          <a:srgbClr val="2D2DE7"/>
        </a:accent6>
        <a:hlink>
          <a:srgbClr val="008000"/>
        </a:hlink>
        <a:folHlink>
          <a:srgbClr val="808080"/>
        </a:folHlink>
      </a:clrScheme>
      <a:clrMap bg1="dk2" tx1="lt1" bg2="dk1" tx2="lt2" accent1="accent1" accent2="accent2" accent3="accent3" accent4="accent4" accent5="accent5" accent6="accent6" hlink="hlink" folHlink="folHlink"/>
    </a:extraClrScheme>
    <a:extraClrScheme>
      <a:clrScheme name="Angles.pot 2">
        <a:dk1>
          <a:srgbClr val="360036"/>
        </a:dk1>
        <a:lt1>
          <a:srgbClr val="FFFFFF"/>
        </a:lt1>
        <a:dk2>
          <a:srgbClr val="FFFFCC"/>
        </a:dk2>
        <a:lt2>
          <a:srgbClr val="666633"/>
        </a:lt2>
        <a:accent1>
          <a:srgbClr val="996600"/>
        </a:accent1>
        <a:accent2>
          <a:srgbClr val="CCCC00"/>
        </a:accent2>
        <a:accent3>
          <a:srgbClr val="FFFFFF"/>
        </a:accent3>
        <a:accent4>
          <a:srgbClr val="2D002D"/>
        </a:accent4>
        <a:accent5>
          <a:srgbClr val="CAB8AA"/>
        </a:accent5>
        <a:accent6>
          <a:srgbClr val="B9B900"/>
        </a:accent6>
        <a:hlink>
          <a:srgbClr val="99CC00"/>
        </a:hlink>
        <a:folHlink>
          <a:srgbClr val="996633"/>
        </a:folHlink>
      </a:clrScheme>
      <a:clrMap bg1="lt1" tx1="dk1" bg2="lt2" tx2="dk2" accent1="accent1" accent2="accent2" accent3="accent3" accent4="accent4" accent5="accent5" accent6="accent6" hlink="hlink" folHlink="folHlink"/>
    </a:extraClrScheme>
    <a:extraClrScheme>
      <a:clrScheme name="Angles.pot 3">
        <a:dk1>
          <a:srgbClr val="000000"/>
        </a:dk1>
        <a:lt1>
          <a:srgbClr val="FFFFFF"/>
        </a:lt1>
        <a:dk2>
          <a:srgbClr val="FFFFFF"/>
        </a:dk2>
        <a:lt2>
          <a:srgbClr val="393939"/>
        </a:lt2>
        <a:accent1>
          <a:srgbClr val="B2B2B2"/>
        </a:accent1>
        <a:accent2>
          <a:srgbClr val="EAEAEA"/>
        </a:accent2>
        <a:accent3>
          <a:srgbClr val="FFFFFF"/>
        </a:accent3>
        <a:accent4>
          <a:srgbClr val="000000"/>
        </a:accent4>
        <a:accent5>
          <a:srgbClr val="D5D5D5"/>
        </a:accent5>
        <a:accent6>
          <a:srgbClr val="D4D4D4"/>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Angles.pot 4">
        <a:dk1>
          <a:srgbClr val="360036"/>
        </a:dk1>
        <a:lt1>
          <a:srgbClr val="FFFFFF"/>
        </a:lt1>
        <a:dk2>
          <a:srgbClr val="FFFFCC"/>
        </a:dk2>
        <a:lt2>
          <a:srgbClr val="660066"/>
        </a:lt2>
        <a:accent1>
          <a:srgbClr val="C3A3C2"/>
        </a:accent1>
        <a:accent2>
          <a:srgbClr val="9999FF"/>
        </a:accent2>
        <a:accent3>
          <a:srgbClr val="FFFFFF"/>
        </a:accent3>
        <a:accent4>
          <a:srgbClr val="2D002D"/>
        </a:accent4>
        <a:accent5>
          <a:srgbClr val="DECEDD"/>
        </a:accent5>
        <a:accent6>
          <a:srgbClr val="8A8AE7"/>
        </a:accent6>
        <a:hlink>
          <a:srgbClr val="0099CC"/>
        </a:hlink>
        <a:folHlink>
          <a:srgbClr val="C99DAF"/>
        </a:folHlink>
      </a:clrScheme>
      <a:clrMap bg1="lt1" tx1="dk1" bg2="lt2" tx2="dk2" accent1="accent1" accent2="accent2" accent3="accent3" accent4="accent4" accent5="accent5" accent6="accent6" hlink="hlink" folHlink="folHlink"/>
    </a:extraClrScheme>
    <a:extraClrScheme>
      <a:clrScheme name="Angles.pot 5">
        <a:dk1>
          <a:srgbClr val="000000"/>
        </a:dk1>
        <a:lt1>
          <a:srgbClr val="99CCFF"/>
        </a:lt1>
        <a:dk2>
          <a:srgbClr val="CCECFF"/>
        </a:dk2>
        <a:lt2>
          <a:srgbClr val="002244"/>
        </a:lt2>
        <a:accent1>
          <a:srgbClr val="336699"/>
        </a:accent1>
        <a:accent2>
          <a:srgbClr val="CC99FF"/>
        </a:accent2>
        <a:accent3>
          <a:srgbClr val="CAE2FF"/>
        </a:accent3>
        <a:accent4>
          <a:srgbClr val="000000"/>
        </a:accent4>
        <a:accent5>
          <a:srgbClr val="ADB8CA"/>
        </a:accent5>
        <a:accent6>
          <a:srgbClr val="B98AE7"/>
        </a:accent6>
        <a:hlink>
          <a:srgbClr val="33CCCC"/>
        </a:hlink>
        <a:folHlink>
          <a:srgbClr val="99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C:\PROGRA~1\MICROS~1\Templates\Presentation Designs\ANGLES.POT</Template>
  <TotalTime>10413</TotalTime>
  <Words>977</Words>
  <Application>Microsoft Office PowerPoint</Application>
  <PresentationFormat>On-screen Show (4:3)</PresentationFormat>
  <Paragraphs>49</Paragraphs>
  <Slides>8</Slides>
  <Notes>1</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Angles</vt:lpstr>
      <vt:lpstr>1_Custom Design</vt:lpstr>
      <vt:lpstr>Custom Design</vt:lpstr>
      <vt:lpstr>Slide 1</vt:lpstr>
      <vt:lpstr>Outline</vt:lpstr>
      <vt:lpstr>Views on Incentive Regulation</vt:lpstr>
      <vt:lpstr>Views on Incentive Regulation (continued)</vt:lpstr>
      <vt:lpstr>Comments on Power Advisory Report</vt:lpstr>
      <vt:lpstr>Comments on Power Advisory Report</vt:lpstr>
      <vt:lpstr>Issues/Concerns</vt:lpstr>
      <vt:lpstr>Path Forward</vt:lpstr>
    </vt:vector>
  </TitlesOfParts>
  <Company>Ontario Power Generation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
  <cp:lastModifiedBy>Randy Lawrence Pugh</cp:lastModifiedBy>
  <cp:revision>923</cp:revision>
  <cp:lastPrinted>2003-09-16T13:13:36Z</cp:lastPrinted>
  <dcterms:created xsi:type="dcterms:W3CDTF">2003-05-21T19:31:27Z</dcterms:created>
  <dcterms:modified xsi:type="dcterms:W3CDTF">2012-08-28T12:27:38Z</dcterms:modified>
</cp:coreProperties>
</file>