
<file path=[Content_Types].xml><?xml version="1.0" encoding="utf-8"?>
<Types xmlns="http://schemas.openxmlformats.org/package/2006/content-types">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961" r:id="rId1"/>
  </p:sldMasterIdLst>
  <p:notesMasterIdLst>
    <p:notesMasterId r:id="rId39"/>
  </p:notesMasterIdLst>
  <p:handoutMasterIdLst>
    <p:handoutMasterId r:id="rId40"/>
  </p:handoutMasterIdLst>
  <p:sldIdLst>
    <p:sldId id="314" r:id="rId2"/>
    <p:sldId id="538" r:id="rId3"/>
    <p:sldId id="541" r:id="rId4"/>
    <p:sldId id="542" r:id="rId5"/>
    <p:sldId id="543" r:id="rId6"/>
    <p:sldId id="544" r:id="rId7"/>
    <p:sldId id="545" r:id="rId8"/>
    <p:sldId id="546" r:id="rId9"/>
    <p:sldId id="563" r:id="rId10"/>
    <p:sldId id="576" r:id="rId11"/>
    <p:sldId id="564" r:id="rId12"/>
    <p:sldId id="577" r:id="rId13"/>
    <p:sldId id="565" r:id="rId14"/>
    <p:sldId id="578" r:id="rId15"/>
    <p:sldId id="574" r:id="rId16"/>
    <p:sldId id="575" r:id="rId17"/>
    <p:sldId id="547" r:id="rId18"/>
    <p:sldId id="548" r:id="rId19"/>
    <p:sldId id="549" r:id="rId20"/>
    <p:sldId id="550" r:id="rId21"/>
    <p:sldId id="556" r:id="rId22"/>
    <p:sldId id="567" r:id="rId23"/>
    <p:sldId id="568" r:id="rId24"/>
    <p:sldId id="569" r:id="rId25"/>
    <p:sldId id="571" r:id="rId26"/>
    <p:sldId id="572" r:id="rId27"/>
    <p:sldId id="573" r:id="rId28"/>
    <p:sldId id="566" r:id="rId29"/>
    <p:sldId id="557" r:id="rId30"/>
    <p:sldId id="558" r:id="rId31"/>
    <p:sldId id="559" r:id="rId32"/>
    <p:sldId id="560" r:id="rId33"/>
    <p:sldId id="561" r:id="rId34"/>
    <p:sldId id="551" r:id="rId35"/>
    <p:sldId id="552" r:id="rId36"/>
    <p:sldId id="553" r:id="rId37"/>
    <p:sldId id="554" r:id="rId38"/>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 Dalton" initials="JD"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99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4216" autoAdjust="0"/>
    <p:restoredTop sz="97719" autoAdjust="0"/>
  </p:normalViewPr>
  <p:slideViewPr>
    <p:cSldViewPr>
      <p:cViewPr>
        <p:scale>
          <a:sx n="75" d="100"/>
          <a:sy n="75" d="100"/>
        </p:scale>
        <p:origin x="-2628" y="-9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2992"/>
    </p:cViewPr>
  </p:sorterViewPr>
  <p:notesViewPr>
    <p:cSldViewPr snapToGrid="0" snapToObjects="1">
      <p:cViewPr varScale="1">
        <p:scale>
          <a:sx n="67" d="100"/>
          <a:sy n="67" d="100"/>
        </p:scale>
        <p:origin x="-2568" y="-10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367" cy="462274"/>
          </a:xfrm>
          <a:prstGeom prst="rect">
            <a:avLst/>
          </a:prstGeom>
        </p:spPr>
        <p:txBody>
          <a:bodyPr vert="horz" lIns="90526" tIns="45263" rIns="90526" bIns="45263" rtlCol="0"/>
          <a:lstStyle>
            <a:lvl1pPr algn="l">
              <a:defRPr sz="1200"/>
            </a:lvl1pPr>
          </a:lstStyle>
          <a:p>
            <a:endParaRPr lang="en-US"/>
          </a:p>
        </p:txBody>
      </p:sp>
      <p:sp>
        <p:nvSpPr>
          <p:cNvPr id="3" name="Date Placeholder 2"/>
          <p:cNvSpPr>
            <a:spLocks noGrp="1"/>
          </p:cNvSpPr>
          <p:nvPr>
            <p:ph type="dt" sz="quarter" idx="1"/>
          </p:nvPr>
        </p:nvSpPr>
        <p:spPr>
          <a:xfrm>
            <a:off x="3971456" y="1"/>
            <a:ext cx="3037366" cy="462274"/>
          </a:xfrm>
          <a:prstGeom prst="rect">
            <a:avLst/>
          </a:prstGeom>
        </p:spPr>
        <p:txBody>
          <a:bodyPr vert="horz" lIns="90526" tIns="45263" rIns="90526" bIns="45263" rtlCol="0"/>
          <a:lstStyle>
            <a:lvl1pPr algn="r">
              <a:defRPr sz="1200"/>
            </a:lvl1pPr>
          </a:lstStyle>
          <a:p>
            <a:fld id="{0A23169E-126B-F944-9716-8963BBA97427}" type="datetimeFigureOut">
              <a:rPr lang="en-US" smtClean="0"/>
              <a:pPr/>
              <a:t>8/27/2012</a:t>
            </a:fld>
            <a:endParaRPr lang="en-US"/>
          </a:p>
        </p:txBody>
      </p:sp>
      <p:sp>
        <p:nvSpPr>
          <p:cNvPr id="4" name="Footer Placeholder 3"/>
          <p:cNvSpPr>
            <a:spLocks noGrp="1"/>
          </p:cNvSpPr>
          <p:nvPr>
            <p:ph type="ftr" sz="quarter" idx="2"/>
          </p:nvPr>
        </p:nvSpPr>
        <p:spPr>
          <a:xfrm>
            <a:off x="0" y="8772235"/>
            <a:ext cx="3037367" cy="462274"/>
          </a:xfrm>
          <a:prstGeom prst="rect">
            <a:avLst/>
          </a:prstGeom>
        </p:spPr>
        <p:txBody>
          <a:bodyPr vert="horz" lIns="90526" tIns="45263" rIns="90526" bIns="45263" rtlCol="0" anchor="b"/>
          <a:lstStyle>
            <a:lvl1pPr algn="l">
              <a:defRPr sz="1200"/>
            </a:lvl1pPr>
          </a:lstStyle>
          <a:p>
            <a:endParaRPr lang="en-US"/>
          </a:p>
        </p:txBody>
      </p:sp>
      <p:sp>
        <p:nvSpPr>
          <p:cNvPr id="5" name="Slide Number Placeholder 4"/>
          <p:cNvSpPr>
            <a:spLocks noGrp="1"/>
          </p:cNvSpPr>
          <p:nvPr>
            <p:ph type="sldNum" sz="quarter" idx="3"/>
          </p:nvPr>
        </p:nvSpPr>
        <p:spPr>
          <a:xfrm>
            <a:off x="3971456" y="8772235"/>
            <a:ext cx="3037366" cy="462274"/>
          </a:xfrm>
          <a:prstGeom prst="rect">
            <a:avLst/>
          </a:prstGeom>
        </p:spPr>
        <p:txBody>
          <a:bodyPr vert="horz" lIns="90526" tIns="45263" rIns="90526" bIns="45263" rtlCol="0" anchor="b"/>
          <a:lstStyle>
            <a:lvl1pPr algn="r">
              <a:defRPr sz="1200"/>
            </a:lvl1pPr>
          </a:lstStyle>
          <a:p>
            <a:fld id="{7DAEDF58-CAB9-CA47-BFC6-BA86659418AF}" type="slidenum">
              <a:rPr lang="en-US" smtClean="0"/>
              <a:pPr/>
              <a:t>‹#›</a:t>
            </a:fld>
            <a:endParaRPr lang="en-US"/>
          </a:p>
        </p:txBody>
      </p:sp>
    </p:spTree>
    <p:extLst>
      <p:ext uri="{BB962C8B-B14F-4D97-AF65-F5344CB8AC3E}">
        <p14:creationId xmlns:p14="http://schemas.microsoft.com/office/powerpoint/2010/main" val="28720862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37367" cy="462274"/>
          </a:xfrm>
          <a:prstGeom prst="rect">
            <a:avLst/>
          </a:prstGeom>
          <a:noFill/>
          <a:ln w="9525">
            <a:noFill/>
            <a:miter lim="800000"/>
            <a:headEnd/>
            <a:tailEnd/>
          </a:ln>
          <a:effectLst/>
        </p:spPr>
        <p:txBody>
          <a:bodyPr vert="horz" wrap="square" lIns="92861" tIns="46431" rIns="92861" bIns="46431" numCol="1" anchor="t" anchorCtr="0" compatLnSpc="1">
            <a:prstTxWarp prst="textNoShape">
              <a:avLst/>
            </a:prstTxWarp>
          </a:bodyPr>
          <a:lstStyle>
            <a:lvl1pPr>
              <a:defRPr sz="1200" dirty="0">
                <a:latin typeface="Times"/>
              </a:defRPr>
            </a:lvl1pPr>
          </a:lstStyle>
          <a:p>
            <a:pPr>
              <a:defRPr/>
            </a:pPr>
            <a:endParaRPr lang="en-US" dirty="0"/>
          </a:p>
        </p:txBody>
      </p:sp>
      <p:sp>
        <p:nvSpPr>
          <p:cNvPr id="4099" name="Rectangle 3"/>
          <p:cNvSpPr>
            <a:spLocks noGrp="1" noChangeArrowheads="1"/>
          </p:cNvSpPr>
          <p:nvPr>
            <p:ph type="dt" idx="1"/>
          </p:nvPr>
        </p:nvSpPr>
        <p:spPr bwMode="auto">
          <a:xfrm>
            <a:off x="3973033" y="1"/>
            <a:ext cx="3037367" cy="462274"/>
          </a:xfrm>
          <a:prstGeom prst="rect">
            <a:avLst/>
          </a:prstGeom>
          <a:noFill/>
          <a:ln w="9525">
            <a:noFill/>
            <a:miter lim="800000"/>
            <a:headEnd/>
            <a:tailEnd/>
          </a:ln>
          <a:effectLst/>
        </p:spPr>
        <p:txBody>
          <a:bodyPr vert="horz" wrap="square" lIns="92861" tIns="46431" rIns="92861" bIns="46431" numCol="1" anchor="t" anchorCtr="0" compatLnSpc="1">
            <a:prstTxWarp prst="textNoShape">
              <a:avLst/>
            </a:prstTxWarp>
          </a:bodyPr>
          <a:lstStyle>
            <a:lvl1pPr algn="r">
              <a:defRPr sz="1200" dirty="0">
                <a:latin typeface="Times"/>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196975" y="692150"/>
            <a:ext cx="4618038" cy="34639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4089" y="4387684"/>
            <a:ext cx="5142222" cy="4155764"/>
          </a:xfrm>
          <a:prstGeom prst="rect">
            <a:avLst/>
          </a:prstGeom>
          <a:noFill/>
          <a:ln w="9525">
            <a:noFill/>
            <a:miter lim="800000"/>
            <a:headEnd/>
            <a:tailEnd/>
          </a:ln>
          <a:effectLst/>
        </p:spPr>
        <p:txBody>
          <a:bodyPr vert="horz" wrap="square" lIns="92861" tIns="46431" rIns="92861" bIns="464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773802"/>
            <a:ext cx="3037367" cy="462273"/>
          </a:xfrm>
          <a:prstGeom prst="rect">
            <a:avLst/>
          </a:prstGeom>
          <a:noFill/>
          <a:ln w="9525">
            <a:noFill/>
            <a:miter lim="800000"/>
            <a:headEnd/>
            <a:tailEnd/>
          </a:ln>
          <a:effectLst/>
        </p:spPr>
        <p:txBody>
          <a:bodyPr vert="horz" wrap="square" lIns="92861" tIns="46431" rIns="92861" bIns="46431" numCol="1" anchor="b" anchorCtr="0" compatLnSpc="1">
            <a:prstTxWarp prst="textNoShape">
              <a:avLst/>
            </a:prstTxWarp>
          </a:bodyPr>
          <a:lstStyle>
            <a:lvl1pPr>
              <a:defRPr sz="1200" dirty="0">
                <a:latin typeface="Times"/>
              </a:defRPr>
            </a:lvl1pPr>
          </a:lstStyle>
          <a:p>
            <a:pPr>
              <a:defRPr/>
            </a:pPr>
            <a:endParaRPr lang="en-US" dirty="0"/>
          </a:p>
        </p:txBody>
      </p:sp>
      <p:sp>
        <p:nvSpPr>
          <p:cNvPr id="4103" name="Rectangle 7"/>
          <p:cNvSpPr>
            <a:spLocks noGrp="1" noChangeArrowheads="1"/>
          </p:cNvSpPr>
          <p:nvPr>
            <p:ph type="sldNum" sz="quarter" idx="5"/>
          </p:nvPr>
        </p:nvSpPr>
        <p:spPr bwMode="auto">
          <a:xfrm>
            <a:off x="3973033" y="8773802"/>
            <a:ext cx="3037367" cy="462273"/>
          </a:xfrm>
          <a:prstGeom prst="rect">
            <a:avLst/>
          </a:prstGeom>
          <a:noFill/>
          <a:ln w="9525">
            <a:noFill/>
            <a:miter lim="800000"/>
            <a:headEnd/>
            <a:tailEnd/>
          </a:ln>
          <a:effectLst/>
        </p:spPr>
        <p:txBody>
          <a:bodyPr vert="horz" wrap="square" lIns="92861" tIns="46431" rIns="92861" bIns="46431" numCol="1" anchor="b" anchorCtr="0" compatLnSpc="1">
            <a:prstTxWarp prst="textNoShape">
              <a:avLst/>
            </a:prstTxWarp>
          </a:bodyPr>
          <a:lstStyle>
            <a:lvl1pPr algn="r">
              <a:defRPr sz="1200">
                <a:latin typeface="Times"/>
              </a:defRPr>
            </a:lvl1pPr>
          </a:lstStyle>
          <a:p>
            <a:pPr>
              <a:defRPr/>
            </a:pPr>
            <a:fld id="{A19D0210-6EEF-49B2-BB4E-257F2348A95A}" type="slidenum">
              <a:rPr lang="en-US"/>
              <a:pPr>
                <a:defRPr/>
              </a:pPr>
              <a:t>‹#›</a:t>
            </a:fld>
            <a:endParaRPr lang="en-US" dirty="0"/>
          </a:p>
        </p:txBody>
      </p:sp>
    </p:spTree>
    <p:extLst>
      <p:ext uri="{BB962C8B-B14F-4D97-AF65-F5344CB8AC3E}">
        <p14:creationId xmlns:p14="http://schemas.microsoft.com/office/powerpoint/2010/main" val="374434247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1E660716-9582-4A20-A688-02DBDED746D6}" type="slidenum">
              <a:rPr lang="en-US" smtClean="0"/>
              <a:pPr/>
              <a:t>0</a:t>
            </a:fld>
            <a:endParaRPr lang="en-US" dirty="0"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9</a:t>
            </a:fld>
            <a:endParaRPr 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10</a:t>
            </a:fld>
            <a:endParaRPr 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11</a:t>
            </a:fld>
            <a:endParaRPr 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12</a:t>
            </a:fld>
            <a:endParaRPr 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13</a:t>
            </a:fld>
            <a:endParaRPr 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14</a:t>
            </a:fld>
            <a:endParaRPr 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15</a:t>
            </a:fld>
            <a:endParaRPr 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16</a:t>
            </a:fld>
            <a:endParaRPr 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17</a:t>
            </a:fld>
            <a:endParaRPr 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18</a:t>
            </a:fld>
            <a:endParaRPr 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a:t>
            </a:fld>
            <a:endParaRPr 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19</a:t>
            </a:fld>
            <a:endParaRPr 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20</a:t>
            </a:fld>
            <a:endParaRPr 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21</a:t>
            </a:fld>
            <a:endParaRPr 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22</a:t>
            </a:fld>
            <a:endParaRPr 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23</a:t>
            </a:fld>
            <a:endParaRPr 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24</a:t>
            </a:fld>
            <a:endParaRPr 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25</a:t>
            </a:fld>
            <a:endParaRPr 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26</a:t>
            </a:fld>
            <a:endParaRPr 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27</a:t>
            </a:fld>
            <a:endParaRPr lang="en-US" sz="12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28</a:t>
            </a:fld>
            <a:endParaRPr 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a:t>
            </a:fld>
            <a:endParaRPr lang="en-US" sz="12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29</a:t>
            </a:fld>
            <a:endParaRPr lang="en-US" sz="1200"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30</a:t>
            </a:fld>
            <a:endParaRPr lang="en-US" sz="1200"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31</a:t>
            </a:fld>
            <a:endParaRPr lang="en-US" sz="1200"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32</a:t>
            </a:fld>
            <a:endParaRPr lang="en-US" sz="1200"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33</a:t>
            </a:fld>
            <a:endParaRPr lang="en-US" sz="1200"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34</a:t>
            </a:fld>
            <a:endParaRPr lang="en-US" sz="1200"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35</a:t>
            </a:fld>
            <a:endParaRPr lang="en-US" sz="1200"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36</a:t>
            </a:fld>
            <a:endParaRPr 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3</a:t>
            </a:fld>
            <a:endParaRPr 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4</a:t>
            </a:fld>
            <a:endParaRPr 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5</a:t>
            </a:fld>
            <a:endParaRPr 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6</a:t>
            </a:fld>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7</a:t>
            </a:fld>
            <a:endParaRPr 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pPr eaLnBrk="1" hangingPunct="1"/>
            <a:endParaRPr lang="en-US" dirty="0" smtClean="0"/>
          </a:p>
        </p:txBody>
      </p:sp>
      <p:sp>
        <p:nvSpPr>
          <p:cNvPr id="140292" name="Slide Number Placeholder 3"/>
          <p:cNvSpPr txBox="1">
            <a:spLocks noGrp="1"/>
          </p:cNvSpPr>
          <p:nvPr/>
        </p:nvSpPr>
        <p:spPr bwMode="auto">
          <a:xfrm>
            <a:off x="3973033" y="8773802"/>
            <a:ext cx="3037367" cy="462273"/>
          </a:xfrm>
          <a:prstGeom prst="rect">
            <a:avLst/>
          </a:prstGeom>
          <a:noFill/>
          <a:ln w="9525">
            <a:noFill/>
            <a:miter lim="800000"/>
            <a:headEnd/>
            <a:tailEnd/>
          </a:ln>
        </p:spPr>
        <p:txBody>
          <a:bodyPr lIns="92851" tIns="46426" rIns="92851" bIns="46426" anchor="b"/>
          <a:lstStyle/>
          <a:p>
            <a:pPr algn="r"/>
            <a:fld id="{F4D5B4DC-EF78-4D9B-A070-E9486EB61514}" type="slidenum">
              <a:rPr lang="en-US" sz="1200"/>
              <a:pPr algn="r"/>
              <a:t>8</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print"/>
          <a:srcRect/>
          <a:stretch>
            <a:fillRect/>
          </a:stretch>
        </p:blipFill>
        <p:spPr bwMode="auto">
          <a:xfrm>
            <a:off x="5715000" y="5334000"/>
            <a:ext cx="3124200" cy="993775"/>
          </a:xfrm>
          <a:prstGeom prst="rect">
            <a:avLst/>
          </a:prstGeom>
          <a:noFill/>
          <a:ln w="9525">
            <a:noFill/>
            <a:miter lim="800000"/>
            <a:headEnd/>
            <a:tailEnd/>
          </a:ln>
        </p:spPr>
      </p:pic>
      <p:sp>
        <p:nvSpPr>
          <p:cNvPr id="3" name="Date Placeholder 4"/>
          <p:cNvSpPr>
            <a:spLocks noGrp="1"/>
          </p:cNvSpPr>
          <p:nvPr>
            <p:ph type="dt" sz="half" idx="10"/>
          </p:nvPr>
        </p:nvSpPr>
        <p:spPr/>
        <p:txBody>
          <a:bodyPr/>
          <a:lstStyle>
            <a:lvl1pPr>
              <a:defRPr sz="1100" dirty="0"/>
            </a:lvl1pPr>
          </a:lstStyle>
          <a:p>
            <a:pPr>
              <a:defRPr/>
            </a:pPr>
            <a:r>
              <a:rPr lang="en-US" smtClean="0"/>
              <a:t>Power Advisory LLC 2007 All Rights Reserved</a:t>
            </a:r>
            <a:endParaRPr lang="en-US" dirty="0"/>
          </a:p>
        </p:txBody>
      </p:sp>
      <p:sp>
        <p:nvSpPr>
          <p:cNvPr id="4" name="Slide Number Placeholder 5"/>
          <p:cNvSpPr>
            <a:spLocks noGrp="1"/>
          </p:cNvSpPr>
          <p:nvPr>
            <p:ph type="sldNum" sz="quarter" idx="11"/>
          </p:nvPr>
        </p:nvSpPr>
        <p:spPr/>
        <p:txBody>
          <a:bodyPr/>
          <a:lstStyle>
            <a:lvl1pPr>
              <a:defRPr/>
            </a:lvl1pPr>
          </a:lstStyle>
          <a:p>
            <a:pPr>
              <a:defRPr/>
            </a:pPr>
            <a:fld id="{6842256B-FBDB-42CC-9386-2D7062CA9404}" type="slidenum">
              <a:rPr lang="en-US"/>
              <a:pPr>
                <a:defRPr/>
              </a:pPr>
              <a:t>‹#›</a:t>
            </a:fld>
            <a:endParaRPr lang="en-US" dirty="0"/>
          </a:p>
        </p:txBody>
      </p:sp>
      <p:sp>
        <p:nvSpPr>
          <p:cNvPr id="5" name="Footer Placeholder 6"/>
          <p:cNvSpPr>
            <a:spLocks noGrp="1"/>
          </p:cNvSpPr>
          <p:nvPr>
            <p:ph type="ftr" sz="quarter" idx="12"/>
          </p:nvPr>
        </p:nvSpPr>
        <p:spPr/>
        <p:txBody>
          <a:bodyPr/>
          <a:lstStyle>
            <a:lvl1pPr>
              <a:defRPr/>
            </a:lvl1pPr>
          </a:lstStyle>
          <a:p>
            <a:pPr>
              <a:defRPr/>
            </a:pPr>
            <a:r>
              <a:rPr lang="en-US" smtClean="0"/>
              <a:t>‹#›</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dirty="0"/>
            </a:lvl1pPr>
          </a:lstStyle>
          <a:p>
            <a:pPr>
              <a:defRPr/>
            </a:pPr>
            <a:r>
              <a:rPr lang="en-US" smtClean="0"/>
              <a:t>Power Advisory LLC 2007 All Rights Reserved</a:t>
            </a:r>
            <a:endParaRPr lang="en-US" dirty="0"/>
          </a:p>
        </p:txBody>
      </p:sp>
      <p:sp>
        <p:nvSpPr>
          <p:cNvPr id="5" name="Rectangle 5"/>
          <p:cNvSpPr>
            <a:spLocks noGrp="1" noChangeArrowheads="1"/>
          </p:cNvSpPr>
          <p:nvPr>
            <p:ph type="ftr" sz="quarter" idx="11"/>
          </p:nvPr>
        </p:nvSpPr>
        <p:spPr/>
        <p:txBody>
          <a:bodyPr/>
          <a:lstStyle>
            <a:lvl1pPr>
              <a:defRPr dirty="0"/>
            </a:lvl1pPr>
          </a:lstStyle>
          <a:p>
            <a:pPr>
              <a:defRPr/>
            </a:pPr>
            <a:r>
              <a:rPr lang="en-US" smtClean="0"/>
              <a:t>‹#›</a:t>
            </a: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DA0D2FA4-6C79-422E-89C3-3DD6574982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 name="Date Placeholder 4"/>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100" dirty="0">
                <a:latin typeface="Times"/>
              </a:defRPr>
            </a:lvl1pPr>
          </a:lstStyle>
          <a:p>
            <a:pPr>
              <a:defRPr/>
            </a:pPr>
            <a:r>
              <a:rPr lang="en-US" smtClean="0"/>
              <a:t>Power Advisory LLC 2007 All Rights Reserved</a:t>
            </a:r>
            <a:endParaRPr lang="en-US" dirty="0"/>
          </a:p>
        </p:txBody>
      </p:sp>
      <p:sp>
        <p:nvSpPr>
          <p:cNvPr id="9" name="Slide Number Placeholder 5"/>
          <p:cNvSpPr>
            <a:spLocks noGrp="1"/>
          </p:cNvSpPr>
          <p:nvPr>
            <p:ph type="sldNum" sz="quarter" idx="4"/>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latin typeface="Times"/>
              </a:defRPr>
            </a:lvl1pPr>
          </a:lstStyle>
          <a:p>
            <a:pPr>
              <a:defRPr/>
            </a:pPr>
            <a:fld id="{3EDBD6F5-980D-4352-AB48-43D8B1ED6314}" type="slidenum">
              <a:rPr lang="en-US"/>
              <a:pPr>
                <a:defRPr/>
              </a:pPr>
              <a:t>‹#›</a:t>
            </a:fld>
            <a:endParaRPr lang="en-US" dirty="0"/>
          </a:p>
        </p:txBody>
      </p:sp>
      <p:sp>
        <p:nvSpPr>
          <p:cNvPr id="10" name="Footer Placeholder 6"/>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Times"/>
              </a:defRPr>
            </a:lvl1pPr>
          </a:lstStyle>
          <a:p>
            <a:pPr>
              <a:defRPr/>
            </a:pPr>
            <a:r>
              <a:rPr lang="en-US" smtClean="0"/>
              <a:t>‹#›</a:t>
            </a:r>
            <a:endParaRPr lang="en-US" dirty="0"/>
          </a:p>
        </p:txBody>
      </p:sp>
    </p:spTree>
  </p:cSld>
  <p:clrMap bg1="lt1" tx1="dk1" bg2="lt2" tx2="dk2" accent1="accent1" accent2="accent2" accent3="accent3" accent4="accent4" accent5="accent5" accent6="accent6" hlink="hlink" folHlink="folHlink"/>
  <p:sldLayoutIdLst>
    <p:sldLayoutId id="2147484114" r:id="rId1"/>
    <p:sldLayoutId id="2147484115" r:id="rId2"/>
  </p:sldLayoutIdLst>
  <p:hf hdr="0" dt="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dalton@poweradvisoryllc.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7.emf"/><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8.emf"/><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685800" y="5867400"/>
            <a:ext cx="7772400" cy="990600"/>
          </a:xfrm>
        </p:spPr>
        <p:txBody>
          <a:bodyPr/>
          <a:lstStyle/>
          <a:p>
            <a:pPr algn="ctr">
              <a:spcBef>
                <a:spcPts val="400"/>
              </a:spcBef>
              <a:buFontTx/>
              <a:buNone/>
            </a:pPr>
            <a:r>
              <a:rPr lang="en-US" sz="1400" dirty="0" smtClean="0">
                <a:latin typeface="Times New Roman" pitchFamily="18" charset="0"/>
                <a:cs typeface="Times New Roman" pitchFamily="18" charset="0"/>
                <a:hlinkClick r:id="rId3"/>
              </a:rPr>
              <a:t>poweradvisoryllc.com</a:t>
            </a:r>
            <a:endParaRPr lang="en-US" sz="1400" dirty="0" smtClean="0">
              <a:latin typeface="Times New Roman" pitchFamily="18" charset="0"/>
              <a:cs typeface="Times New Roman" pitchFamily="18" charset="0"/>
            </a:endParaRPr>
          </a:p>
          <a:p>
            <a:pPr algn="ctr">
              <a:spcBef>
                <a:spcPts val="400"/>
              </a:spcBef>
              <a:buFontTx/>
              <a:buNone/>
            </a:pPr>
            <a:r>
              <a:rPr lang="en-US" sz="1400" dirty="0" smtClean="0">
                <a:latin typeface="Times New Roman" pitchFamily="18" charset="0"/>
                <a:cs typeface="Times New Roman" pitchFamily="18" charset="0"/>
              </a:rPr>
              <a:t>Tel:  978 369-2465</a:t>
            </a:r>
          </a:p>
          <a:p>
            <a:pPr algn="ctr">
              <a:spcBef>
                <a:spcPts val="400"/>
              </a:spcBef>
              <a:buFontTx/>
              <a:buNone/>
            </a:pPr>
            <a:r>
              <a:rPr lang="en-US" sz="1400" dirty="0" smtClean="0">
                <a:latin typeface="Times New Roman" pitchFamily="18" charset="0"/>
                <a:cs typeface="Times New Roman" pitchFamily="18" charset="0"/>
              </a:rPr>
              <a:t>        </a:t>
            </a:r>
          </a:p>
          <a:p>
            <a:pPr eaLnBrk="1" hangingPunct="1">
              <a:spcBef>
                <a:spcPts val="400"/>
              </a:spcBef>
              <a:buFontTx/>
              <a:buNone/>
            </a:pPr>
            <a:r>
              <a:rPr lang="en-US" sz="1400" dirty="0" smtClean="0">
                <a:latin typeface="Times New Roman" pitchFamily="18" charset="0"/>
                <a:cs typeface="Times New Roman" pitchFamily="18" charset="0"/>
              </a:rPr>
              <a:t> </a:t>
            </a:r>
          </a:p>
        </p:txBody>
      </p:sp>
      <p:pic>
        <p:nvPicPr>
          <p:cNvPr id="4099" name="Picture 4" descr="PA-presentation top2.jpg"/>
          <p:cNvPicPr>
            <a:picLocks noChangeAspect="1"/>
          </p:cNvPicPr>
          <p:nvPr/>
        </p:nvPicPr>
        <p:blipFill>
          <a:blip r:embed="rId4" cstate="print"/>
          <a:srcRect/>
          <a:stretch>
            <a:fillRect/>
          </a:stretch>
        </p:blipFill>
        <p:spPr bwMode="auto">
          <a:xfrm>
            <a:off x="0" y="0"/>
            <a:ext cx="9144000" cy="2030413"/>
          </a:xfrm>
          <a:prstGeom prst="rect">
            <a:avLst/>
          </a:prstGeom>
          <a:noFill/>
          <a:ln w="9525">
            <a:noFill/>
            <a:miter lim="800000"/>
            <a:headEnd/>
            <a:tailEnd/>
          </a:ln>
        </p:spPr>
      </p:pic>
      <p:sp>
        <p:nvSpPr>
          <p:cNvPr id="4100" name="Rectangle 2"/>
          <p:cNvSpPr>
            <a:spLocks noGrp="1" noChangeArrowheads="1"/>
          </p:cNvSpPr>
          <p:nvPr>
            <p:ph type="title"/>
          </p:nvPr>
        </p:nvSpPr>
        <p:spPr>
          <a:xfrm>
            <a:off x="685800" y="1981200"/>
            <a:ext cx="7772400" cy="3657600"/>
          </a:xfrm>
        </p:spPr>
        <p:txBody>
          <a:bodyPr/>
          <a:lstStyle/>
          <a:p>
            <a:pPr eaLnBrk="1" hangingPunct="1"/>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Incentive Regulation Options for Ontario Power Generation’s Prescribed Generation Assets</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Stakeholder Meeting Presentation</a:t>
            </a:r>
            <a:br>
              <a:rPr lang="en-US" sz="28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Prepared for:</a:t>
            </a:r>
            <a:br>
              <a:rPr lang="en-US" sz="18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Ontario Energy Board</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August 28,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228600" y="1066800"/>
            <a:ext cx="8534400" cy="677108"/>
          </a:xfrm>
          <a:prstGeom prst="rect">
            <a:avLst/>
          </a:prstGeom>
          <a:noFill/>
          <a:ln w="9525">
            <a:noFill/>
            <a:miter lim="800000"/>
            <a:headEnd/>
            <a:tailEnd/>
          </a:ln>
        </p:spPr>
        <p:txBody>
          <a:bodyPr wrap="square">
            <a:spAutoFit/>
          </a:bodyPr>
          <a:lstStyle/>
          <a:p>
            <a:pPr marL="342900" lvl="2" indent="-342900">
              <a:buFont typeface="Wingdings" pitchFamily="2" charset="2"/>
              <a:buChar char="Ø"/>
            </a:pPr>
            <a:endParaRPr lang="en-US" sz="1400" dirty="0"/>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9</a:t>
            </a:fld>
            <a:endParaRPr lang="en-US" sz="1100" dirty="0"/>
          </a:p>
        </p:txBody>
      </p:sp>
      <p:pic>
        <p:nvPicPr>
          <p:cNvPr id="2050" name="Picture 2"/>
          <p:cNvPicPr>
            <a:picLocks noChangeAspect="1" noChangeArrowheads="1"/>
          </p:cNvPicPr>
          <p:nvPr/>
        </p:nvPicPr>
        <p:blipFill>
          <a:blip r:embed="rId5" cstate="print"/>
          <a:srcRect/>
          <a:stretch>
            <a:fillRect/>
          </a:stretch>
        </p:blipFill>
        <p:spPr bwMode="auto">
          <a:xfrm>
            <a:off x="381000" y="1905000"/>
            <a:ext cx="8399763" cy="3767166"/>
          </a:xfrm>
          <a:prstGeom prst="rect">
            <a:avLst/>
          </a:prstGeom>
          <a:noFill/>
          <a:ln w="9525">
            <a:noFill/>
            <a:miter lim="800000"/>
            <a:headEnd/>
            <a:tailEnd/>
          </a:ln>
          <a:effectLst/>
        </p:spPr>
      </p:pic>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228600" y="1066800"/>
            <a:ext cx="8534400" cy="5047536"/>
          </a:xfrm>
          <a:prstGeom prst="rect">
            <a:avLst/>
          </a:prstGeom>
          <a:noFill/>
          <a:ln w="9525">
            <a:noFill/>
            <a:miter lim="800000"/>
            <a:headEnd/>
            <a:tailEnd/>
          </a:ln>
        </p:spPr>
        <p:txBody>
          <a:bodyPr wrap="square">
            <a:spAutoFit/>
          </a:bodyPr>
          <a:lstStyle/>
          <a:p>
            <a:pPr marL="342900" lvl="2" indent="-342900">
              <a:buFont typeface="Wingdings" pitchFamily="2" charset="2"/>
              <a:buChar char="Ø"/>
            </a:pPr>
            <a:r>
              <a:rPr lang="en-US" sz="1800" dirty="0" smtClean="0"/>
              <a:t>The </a:t>
            </a:r>
            <a:r>
              <a:rPr lang="en-US" sz="1800" dirty="0" err="1" smtClean="0"/>
              <a:t>ScottMadden</a:t>
            </a:r>
            <a:r>
              <a:rPr lang="en-US" sz="1800" dirty="0" smtClean="0"/>
              <a:t> benchmarking report provides a snapshot comparison of the performance of the OPG nuclear plants on19 indicators and compares it to the performance of other operators of nuclear reactors from the World Association of Nuclear Operators (WANO) and the Electric Utility Cost Group (EUCG). It used 2008 data.</a:t>
            </a:r>
          </a:p>
          <a:p>
            <a:pPr marL="342900" lvl="2" indent="-342900">
              <a:buFont typeface="Wingdings" pitchFamily="2" charset="2"/>
              <a:buChar char="Ø"/>
            </a:pPr>
            <a:r>
              <a:rPr lang="en-US" sz="1800" dirty="0" smtClean="0"/>
              <a:t>The performance of OPG’s nuclear facilities against these benchmarks can be readily summarized:</a:t>
            </a:r>
          </a:p>
          <a:p>
            <a:pPr marL="800100" lvl="3" indent="-342900">
              <a:buFont typeface="Wingdings" pitchFamily="2" charset="2"/>
              <a:buChar char="ü"/>
            </a:pPr>
            <a:r>
              <a:rPr lang="en-US" sz="1800" dirty="0" smtClean="0"/>
              <a:t>The Pickering A and B plants had among the worst, and on some measures the worst, operating records among the plants in these data bases;</a:t>
            </a:r>
          </a:p>
          <a:p>
            <a:pPr marL="800100" lvl="3" indent="-342900">
              <a:buFont typeface="Wingdings" pitchFamily="2" charset="2"/>
              <a:buChar char="ü"/>
            </a:pPr>
            <a:r>
              <a:rPr lang="en-US" sz="1800" dirty="0" smtClean="0"/>
              <a:t> Darlington operates consistently above the median in the benchmarking comparisons and on some measures is in the top quartile.</a:t>
            </a:r>
          </a:p>
          <a:p>
            <a:pPr marL="342900" lvl="2" indent="-342900">
              <a:buFont typeface="Wingdings" pitchFamily="2" charset="2"/>
              <a:buChar char="Ø"/>
            </a:pPr>
            <a:r>
              <a:rPr lang="en-US" sz="1800" dirty="0" smtClean="0"/>
              <a:t>The table on the next page summarizes the OPG plants’ performance on  six key indicators from the </a:t>
            </a:r>
            <a:r>
              <a:rPr lang="en-US" sz="1800" dirty="0" err="1" smtClean="0"/>
              <a:t>ScottMadden</a:t>
            </a:r>
            <a:r>
              <a:rPr lang="en-US" sz="1800" dirty="0" smtClean="0"/>
              <a:t> report. Red shading shows performance in the bottom quartile; yellow shading indicates second quartile; green shading indicates top quartile.</a:t>
            </a:r>
          </a:p>
          <a:p>
            <a:pPr marL="342900" lvl="2" indent="-342900">
              <a:buFont typeface="Wingdings" pitchFamily="2" charset="2"/>
              <a:buChar char="Ø"/>
            </a:pPr>
            <a:r>
              <a:rPr lang="en-US" sz="1800" dirty="0" smtClean="0"/>
              <a:t>Both Pickering units are in the bottom quartile on four of these measures; Darlington is in the top quartile on three of them.</a:t>
            </a:r>
            <a:endParaRPr lang="en-US" sz="1800" dirty="0"/>
          </a:p>
          <a:p>
            <a:pPr marL="171450" lvl="0" indent="-171450">
              <a:buFont typeface="Wingdings" charset="2"/>
              <a:buChar char="Ø"/>
            </a:pPr>
            <a:endParaRPr lang="en-US" sz="1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10</a:t>
            </a:fld>
            <a:endParaRPr lang="en-US" sz="1100" dirty="0"/>
          </a:p>
        </p:txBody>
      </p:sp>
      <p:sp>
        <p:nvSpPr>
          <p:cNvPr id="10" name="TextBox 9"/>
          <p:cNvSpPr txBox="1"/>
          <p:nvPr/>
        </p:nvSpPr>
        <p:spPr>
          <a:xfrm>
            <a:off x="1752600" y="6477000"/>
            <a:ext cx="2133600" cy="261610"/>
          </a:xfrm>
          <a:prstGeom prst="rect">
            <a:avLst/>
          </a:prstGeom>
          <a:noFill/>
        </p:spPr>
        <p:txBody>
          <a:bodyPr wrap="square" rtlCol="0">
            <a:spAutoFit/>
          </a:bodyPr>
          <a:lstStyle/>
          <a:p>
            <a:r>
              <a:rPr lang="en-US" sz="1100" dirty="0" smtClean="0"/>
              <a:t>Source: </a:t>
            </a:r>
            <a:r>
              <a:rPr lang="en-US" sz="1100" dirty="0" err="1" smtClean="0"/>
              <a:t>ScottMadden</a:t>
            </a:r>
            <a:r>
              <a:rPr lang="en-US" sz="1100" dirty="0" smtClean="0"/>
              <a:t> report</a:t>
            </a:r>
            <a:endParaRPr lang="en-US" sz="1100" dirty="0"/>
          </a:p>
        </p:txBody>
      </p:sp>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228600" y="1066800"/>
            <a:ext cx="8534400" cy="677108"/>
          </a:xfrm>
          <a:prstGeom prst="rect">
            <a:avLst/>
          </a:prstGeom>
          <a:noFill/>
          <a:ln w="9525">
            <a:noFill/>
            <a:miter lim="800000"/>
            <a:headEnd/>
            <a:tailEnd/>
          </a:ln>
        </p:spPr>
        <p:txBody>
          <a:bodyPr wrap="square">
            <a:spAutoFit/>
          </a:bodyPr>
          <a:lstStyle/>
          <a:p>
            <a:pPr marL="342900" lvl="2" indent="-342900">
              <a:buFont typeface="Wingdings" pitchFamily="2" charset="2"/>
              <a:buChar char="Ø"/>
            </a:pPr>
            <a:r>
              <a:rPr lang="en-US" sz="1400" dirty="0" smtClean="0"/>
              <a:t>.</a:t>
            </a:r>
            <a:endParaRPr lang="en-US" sz="1400" dirty="0"/>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11</a:t>
            </a:fld>
            <a:endParaRPr lang="en-US" sz="1100" dirty="0"/>
          </a:p>
        </p:txBody>
      </p:sp>
      <p:sp>
        <p:nvSpPr>
          <p:cNvPr id="10" name="TextBox 9"/>
          <p:cNvSpPr txBox="1"/>
          <p:nvPr/>
        </p:nvSpPr>
        <p:spPr>
          <a:xfrm>
            <a:off x="228600" y="6019800"/>
            <a:ext cx="2438400" cy="276999"/>
          </a:xfrm>
          <a:prstGeom prst="rect">
            <a:avLst/>
          </a:prstGeom>
          <a:noFill/>
        </p:spPr>
        <p:txBody>
          <a:bodyPr wrap="square" rtlCol="0">
            <a:spAutoFit/>
          </a:bodyPr>
          <a:lstStyle/>
          <a:p>
            <a:r>
              <a:rPr lang="en-US" sz="1200" dirty="0" smtClean="0"/>
              <a:t>Source: </a:t>
            </a:r>
            <a:r>
              <a:rPr lang="en-US" sz="1200" dirty="0" err="1" smtClean="0"/>
              <a:t>ScottMadden</a:t>
            </a:r>
            <a:r>
              <a:rPr lang="en-US" sz="1200" dirty="0" smtClean="0"/>
              <a:t> report</a:t>
            </a:r>
            <a:endParaRPr lang="en-US" sz="1200" dirty="0"/>
          </a:p>
        </p:txBody>
      </p:sp>
      <p:pic>
        <p:nvPicPr>
          <p:cNvPr id="1026" name="Picture 2"/>
          <p:cNvPicPr>
            <a:picLocks noChangeAspect="1" noChangeArrowheads="1"/>
          </p:cNvPicPr>
          <p:nvPr/>
        </p:nvPicPr>
        <p:blipFill>
          <a:blip r:embed="rId5" cstate="print"/>
          <a:srcRect/>
          <a:stretch>
            <a:fillRect/>
          </a:stretch>
        </p:blipFill>
        <p:spPr bwMode="auto">
          <a:xfrm>
            <a:off x="202871" y="1600200"/>
            <a:ext cx="8179129" cy="4419600"/>
          </a:xfrm>
          <a:prstGeom prst="rect">
            <a:avLst/>
          </a:prstGeom>
          <a:noFill/>
          <a:ln w="9525">
            <a:noFill/>
            <a:miter lim="800000"/>
            <a:headEnd/>
            <a:tailEnd/>
          </a:ln>
          <a:effectLst/>
        </p:spPr>
      </p:pic>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228600" y="1066800"/>
            <a:ext cx="8534400" cy="5724644"/>
          </a:xfrm>
          <a:prstGeom prst="rect">
            <a:avLst/>
          </a:prstGeom>
          <a:noFill/>
          <a:ln w="9525">
            <a:noFill/>
            <a:miter lim="800000"/>
            <a:headEnd/>
            <a:tailEnd/>
          </a:ln>
        </p:spPr>
        <p:txBody>
          <a:bodyPr wrap="square">
            <a:spAutoFit/>
          </a:bodyPr>
          <a:lstStyle/>
          <a:p>
            <a:pPr marL="342900" lvl="2" indent="-342900">
              <a:buFont typeface="Wingdings" pitchFamily="2" charset="2"/>
              <a:buChar char="Ø"/>
            </a:pPr>
            <a:r>
              <a:rPr lang="en-US" sz="1800" dirty="0" smtClean="0"/>
              <a:t>The Report reviewed OPG’s OM&amp;A and capital budgets and noted that the Board accepted them in the most recent hearing (EB-2010-0008). </a:t>
            </a:r>
          </a:p>
          <a:p>
            <a:pPr marL="342900" lvl="2" indent="-342900">
              <a:buFont typeface="Wingdings" pitchFamily="2" charset="2"/>
              <a:buChar char="Ø"/>
            </a:pPr>
            <a:r>
              <a:rPr lang="en-US" sz="1800" dirty="0" smtClean="0"/>
              <a:t>OPG’s budget included some OM&amp;A expenditures for the Darlington Refurbishment Project.  This is the most important capital project being planned by OPG.  Power Advisory noted that any IRM that extends through the period of this project must account for it. </a:t>
            </a:r>
          </a:p>
          <a:p>
            <a:pPr marL="342900" lvl="2" indent="-342900">
              <a:buFont typeface="Wingdings" pitchFamily="2" charset="2"/>
              <a:buChar char="Ø"/>
            </a:pPr>
            <a:r>
              <a:rPr lang="en-US" sz="1800" dirty="0" smtClean="0"/>
              <a:t>The Board has expressed concern about both the number of staff and their compensation levels.</a:t>
            </a:r>
          </a:p>
          <a:p>
            <a:pPr marL="342900" lvl="2" indent="-342900">
              <a:buFont typeface="Wingdings" pitchFamily="2" charset="2"/>
              <a:buChar char="Ø"/>
            </a:pPr>
            <a:r>
              <a:rPr lang="en-US" sz="1800" dirty="0" smtClean="0"/>
              <a:t>Phase 2 of the </a:t>
            </a:r>
            <a:r>
              <a:rPr lang="en-US" sz="1800" dirty="0" err="1" smtClean="0"/>
              <a:t>ScottMadden</a:t>
            </a:r>
            <a:r>
              <a:rPr lang="en-US" sz="1800" dirty="0" smtClean="0"/>
              <a:t> report presented benchmark data on staffing levels using the EUCG data base.  </a:t>
            </a:r>
          </a:p>
          <a:p>
            <a:pPr marL="342900" lvl="2" indent="-342900">
              <a:buFont typeface="Wingdings" pitchFamily="2" charset="2"/>
              <a:buChar char="Ø"/>
            </a:pPr>
            <a:r>
              <a:rPr lang="en-US" sz="1800" dirty="0" smtClean="0"/>
              <a:t>The table on the next page compares normalized staffing levels for the three OPG nuclear plants against benchmarking data from the </a:t>
            </a:r>
            <a:r>
              <a:rPr lang="en-US" sz="1800" dirty="0" err="1" smtClean="0"/>
              <a:t>ScottMadden</a:t>
            </a:r>
            <a:r>
              <a:rPr lang="en-US" sz="1800" dirty="0" smtClean="0"/>
              <a:t> report.  The comparison is to the mean of the lowest quartile and the mean of the median.  The data are normalized by dividing the staff  levels at each plant by the number of units.</a:t>
            </a:r>
          </a:p>
          <a:p>
            <a:pPr marL="342900" lvl="2" indent="-342900">
              <a:buFont typeface="Wingdings" pitchFamily="2" charset="2"/>
              <a:buChar char="Ø"/>
            </a:pPr>
            <a:r>
              <a:rPr lang="en-US" sz="1800" dirty="0" smtClean="0"/>
              <a:t>In almost all of the functional areas listed, OPG staffing levels are above the mean of the median, in some cases well above.   The only functional area where OPG was consistently below the median of the mean was training.  It was well above in larger and crucial areas like plant operations and management and support.</a:t>
            </a:r>
          </a:p>
          <a:p>
            <a:pPr marL="342900" lvl="2" indent="-342900">
              <a:buFont typeface="Wingdings" pitchFamily="2" charset="2"/>
              <a:buChar char="Ø"/>
            </a:pPr>
            <a:endParaRPr lang="en-US" sz="1800" dirty="0"/>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12</a:t>
            </a:fld>
            <a:endParaRPr lang="en-US" sz="1100" dirty="0"/>
          </a:p>
        </p:txBody>
      </p:sp>
      <p:sp>
        <p:nvSpPr>
          <p:cNvPr id="10" name="TextBox 9"/>
          <p:cNvSpPr txBox="1"/>
          <p:nvPr/>
        </p:nvSpPr>
        <p:spPr>
          <a:xfrm>
            <a:off x="1676400" y="6553200"/>
            <a:ext cx="2286000" cy="261610"/>
          </a:xfrm>
          <a:prstGeom prst="rect">
            <a:avLst/>
          </a:prstGeom>
          <a:noFill/>
        </p:spPr>
        <p:txBody>
          <a:bodyPr wrap="square" rtlCol="0">
            <a:spAutoFit/>
          </a:bodyPr>
          <a:lstStyle/>
          <a:p>
            <a:r>
              <a:rPr lang="en-US" sz="1100" dirty="0" smtClean="0"/>
              <a:t>Data source: </a:t>
            </a:r>
            <a:r>
              <a:rPr lang="en-US" sz="1100" dirty="0" err="1" smtClean="0"/>
              <a:t>ScottMadden</a:t>
            </a:r>
            <a:r>
              <a:rPr lang="en-US" sz="1100" dirty="0" smtClean="0"/>
              <a:t> report</a:t>
            </a:r>
            <a:endParaRPr lang="en-US" sz="1100" dirty="0"/>
          </a:p>
        </p:txBody>
      </p:sp>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13</a:t>
            </a:fld>
            <a:endParaRPr lang="en-US" sz="1100" dirty="0"/>
          </a:p>
        </p:txBody>
      </p:sp>
      <p:pic>
        <p:nvPicPr>
          <p:cNvPr id="3074" name="Picture 2"/>
          <p:cNvPicPr>
            <a:picLocks noChangeAspect="1" noChangeArrowheads="1"/>
          </p:cNvPicPr>
          <p:nvPr/>
        </p:nvPicPr>
        <p:blipFill>
          <a:blip r:embed="rId5" cstate="print"/>
          <a:srcRect/>
          <a:stretch>
            <a:fillRect/>
          </a:stretch>
        </p:blipFill>
        <p:spPr bwMode="auto">
          <a:xfrm>
            <a:off x="609601" y="1295399"/>
            <a:ext cx="7954022" cy="4400151"/>
          </a:xfrm>
          <a:prstGeom prst="rect">
            <a:avLst/>
          </a:prstGeom>
          <a:noFill/>
          <a:ln w="9525">
            <a:noFill/>
            <a:miter lim="800000"/>
            <a:headEnd/>
            <a:tailEnd/>
          </a:ln>
          <a:effectLst/>
        </p:spPr>
      </p:pic>
      <p:sp>
        <p:nvSpPr>
          <p:cNvPr id="10" name="TextBox 9"/>
          <p:cNvSpPr txBox="1"/>
          <p:nvPr/>
        </p:nvSpPr>
        <p:spPr>
          <a:xfrm>
            <a:off x="609600" y="5715000"/>
            <a:ext cx="2286000" cy="276999"/>
          </a:xfrm>
          <a:prstGeom prst="rect">
            <a:avLst/>
          </a:prstGeom>
          <a:noFill/>
        </p:spPr>
        <p:txBody>
          <a:bodyPr wrap="square" rtlCol="0">
            <a:spAutoFit/>
          </a:bodyPr>
          <a:lstStyle/>
          <a:p>
            <a:r>
              <a:rPr lang="en-US" sz="1200" dirty="0" smtClean="0"/>
              <a:t>Data source: </a:t>
            </a:r>
            <a:r>
              <a:rPr lang="en-US" sz="1200" dirty="0" err="1" smtClean="0"/>
              <a:t>ScottMadden</a:t>
            </a:r>
            <a:r>
              <a:rPr lang="en-US" sz="1200" dirty="0" smtClean="0"/>
              <a:t> report</a:t>
            </a:r>
            <a:endParaRPr lang="en-US" sz="1200" dirty="0"/>
          </a:p>
        </p:txBody>
      </p:sp>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Hydroelectric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14</a:t>
            </a:fld>
            <a:endParaRPr lang="en-US" sz="1100" dirty="0"/>
          </a:p>
        </p:txBody>
      </p:sp>
      <p:sp>
        <p:nvSpPr>
          <p:cNvPr id="2" name="Rectangle 1"/>
          <p:cNvSpPr/>
          <p:nvPr/>
        </p:nvSpPr>
        <p:spPr>
          <a:xfrm>
            <a:off x="381000" y="874455"/>
            <a:ext cx="8229600" cy="6001644"/>
          </a:xfrm>
          <a:prstGeom prst="rect">
            <a:avLst/>
          </a:prstGeom>
        </p:spPr>
        <p:txBody>
          <a:bodyPr wrap="square">
            <a:spAutoFit/>
          </a:bodyPr>
          <a:lstStyle/>
          <a:p>
            <a:pPr marL="285750" indent="-285750">
              <a:buFont typeface="Wingdings" charset="2"/>
              <a:buChar char="Ø"/>
            </a:pPr>
            <a:r>
              <a:rPr lang="en-US" sz="1600" dirty="0"/>
              <a:t>In 2010, OPG’s regulated hydroelectric facilities represented approximately 9.5 percent of Ontario’s total capacity and 12.5 percent of net electricity generation </a:t>
            </a:r>
            <a:endParaRPr lang="en-US" sz="1600" dirty="0" smtClean="0"/>
          </a:p>
          <a:p>
            <a:pPr marL="285750" indent="-285750">
              <a:buFont typeface="Wingdings" charset="2"/>
              <a:buChar char="Ø"/>
            </a:pPr>
            <a:endParaRPr lang="en-US" sz="600" dirty="0"/>
          </a:p>
          <a:p>
            <a:pPr marL="285750" indent="-285750">
              <a:buFont typeface="Wingdings" charset="2"/>
              <a:buChar char="Ø"/>
            </a:pPr>
            <a:r>
              <a:rPr lang="en-US" sz="1600" dirty="0" smtClean="0"/>
              <a:t>The contribution to Ontario’s electricity market is more significant: </a:t>
            </a:r>
          </a:p>
          <a:p>
            <a:endParaRPr lang="en-US" sz="800" dirty="0" smtClean="0"/>
          </a:p>
          <a:p>
            <a:pPr marL="742950" lvl="1" indent="-285750">
              <a:buFont typeface="Courier New"/>
              <a:buChar char="o"/>
            </a:pPr>
            <a:r>
              <a:rPr lang="en-US" sz="1600" dirty="0"/>
              <a:t>T</a:t>
            </a:r>
            <a:r>
              <a:rPr lang="en-US" sz="1600" dirty="0" smtClean="0"/>
              <a:t>hey </a:t>
            </a:r>
            <a:r>
              <a:rPr lang="en-US" sz="1600" dirty="0"/>
              <a:t>are low-cost renewable energy resources that contribute to the reliability of Ontario’s electricity system.  </a:t>
            </a:r>
            <a:r>
              <a:rPr lang="en-US" sz="1600" dirty="0" smtClean="0"/>
              <a:t> Annual contributions are dependent on water levels.</a:t>
            </a:r>
          </a:p>
          <a:p>
            <a:pPr marL="742950" lvl="1" indent="-285750">
              <a:buFont typeface="Courier New"/>
              <a:buChar char="o"/>
            </a:pPr>
            <a:endParaRPr lang="en-US" sz="800" dirty="0" smtClean="0"/>
          </a:p>
          <a:p>
            <a:pPr marL="742950" lvl="1" indent="-285750">
              <a:buFont typeface="Courier New"/>
              <a:buChar char="o"/>
            </a:pPr>
            <a:r>
              <a:rPr lang="en-US" sz="1600" dirty="0" smtClean="0"/>
              <a:t>The </a:t>
            </a:r>
            <a:r>
              <a:rPr lang="en-US" sz="1600" dirty="0"/>
              <a:t>pumped storage facility at Sir Adam Beck helps restrain the Hourly Ontario Energy Prices (HOEP) when demand is greatest.  </a:t>
            </a:r>
            <a:endParaRPr lang="en-US" sz="1600" dirty="0" smtClean="0"/>
          </a:p>
          <a:p>
            <a:pPr marL="742950" lvl="1" indent="-285750">
              <a:buFont typeface="Courier New"/>
              <a:buChar char="o"/>
            </a:pPr>
            <a:endParaRPr lang="en-US" sz="800" dirty="0" smtClean="0"/>
          </a:p>
          <a:p>
            <a:pPr marL="742950" lvl="1" indent="-285750">
              <a:buFont typeface="Courier New"/>
              <a:buChar char="o"/>
            </a:pPr>
            <a:r>
              <a:rPr lang="en-US" sz="1600" dirty="0" smtClean="0"/>
              <a:t>To </a:t>
            </a:r>
            <a:r>
              <a:rPr lang="en-US" sz="1600" dirty="0"/>
              <a:t>the extent that OPG’s hydroelectric (and nuclear) facilities produce energy during these hours, the market-clearing price will be lower than it otherwise would have been</a:t>
            </a:r>
            <a:r>
              <a:rPr lang="en-US" sz="1600" dirty="0" smtClean="0"/>
              <a:t>.</a:t>
            </a:r>
          </a:p>
          <a:p>
            <a:pPr marL="742950" lvl="1" indent="-285750">
              <a:buFont typeface="Courier New"/>
              <a:buChar char="o"/>
            </a:pPr>
            <a:endParaRPr lang="en-US" sz="800" dirty="0" smtClean="0"/>
          </a:p>
          <a:p>
            <a:pPr marL="742950" lvl="1" indent="-285750">
              <a:buFont typeface="Courier New"/>
              <a:buChar char="o"/>
            </a:pPr>
            <a:r>
              <a:rPr lang="en-US" sz="1600" dirty="0" smtClean="0"/>
              <a:t>The Sir Adam Beck PGS is also used to provide automatic generation control (AGC) services and to help </a:t>
            </a:r>
            <a:r>
              <a:rPr lang="en-US" sz="1600" dirty="0"/>
              <a:t>to mitigate the potential impact of SBG on Ontario consumers and on the dispatch of nuclear generation </a:t>
            </a:r>
            <a:r>
              <a:rPr lang="en-US" sz="1600" dirty="0" smtClean="0"/>
              <a:t>facilities</a:t>
            </a:r>
          </a:p>
          <a:p>
            <a:pPr marL="742950" lvl="1" indent="-285750">
              <a:buFont typeface="Courier New"/>
              <a:buChar char="o"/>
            </a:pPr>
            <a:endParaRPr lang="en-US" sz="1200" dirty="0" smtClean="0"/>
          </a:p>
          <a:p>
            <a:pPr marL="285750" indent="-285750">
              <a:buFont typeface="Wingdings" charset="2"/>
              <a:buChar char="Ø"/>
            </a:pPr>
            <a:r>
              <a:rPr lang="en-US" sz="1600" dirty="0" smtClean="0"/>
              <a:t>The </a:t>
            </a:r>
            <a:r>
              <a:rPr lang="en-US" sz="1600" dirty="0"/>
              <a:t>performance of the Sir Adam Beck PGS reflects the manner in which it is operated</a:t>
            </a:r>
            <a:r>
              <a:rPr lang="en-US" sz="1600" dirty="0" smtClean="0"/>
              <a:t>.</a:t>
            </a:r>
          </a:p>
          <a:p>
            <a:pPr marL="285750" indent="-285750">
              <a:buFont typeface="Wingdings" charset="2"/>
              <a:buChar char="Ø"/>
            </a:pPr>
            <a:endParaRPr lang="en-US" sz="400" dirty="0"/>
          </a:p>
          <a:p>
            <a:pPr marL="742950" lvl="1" indent="-285750">
              <a:buFont typeface="Courier New"/>
              <a:buChar char="o"/>
            </a:pPr>
            <a:r>
              <a:rPr lang="en-US" sz="1600" dirty="0"/>
              <a:t>The storage capability of the PGS is used based on the comparative economics of the pump/generate cycle regardless of whether or not SBG is anticipated.  </a:t>
            </a:r>
            <a:endParaRPr lang="en-US" sz="1600" dirty="0" smtClean="0"/>
          </a:p>
          <a:p>
            <a:pPr marL="742950" lvl="1" indent="-285750">
              <a:buFont typeface="Courier New"/>
              <a:buChar char="o"/>
            </a:pPr>
            <a:endParaRPr lang="en-US" sz="800" dirty="0"/>
          </a:p>
          <a:p>
            <a:pPr marL="742950" lvl="1" indent="-285750">
              <a:buFont typeface="Courier New"/>
              <a:buChar char="o"/>
            </a:pPr>
            <a:r>
              <a:rPr lang="en-US" sz="1600" dirty="0"/>
              <a:t>As a result, the Sir Adam Beck PGS requires more frequent maintenance activities as it serves multiple roles that require more frequent starts and stops than a conventional hydroelectric facility. </a:t>
            </a:r>
          </a:p>
          <a:p>
            <a:pPr marL="742950" lvl="1" indent="-285750">
              <a:buFont typeface="Courier New"/>
              <a:buChar char="o"/>
            </a:pPr>
            <a:endParaRPr lang="en-US" sz="1600" dirty="0" smtClean="0"/>
          </a:p>
          <a:p>
            <a:endParaRPr lang="en-US" sz="600" dirty="0" smtClean="0"/>
          </a:p>
        </p:txBody>
      </p:sp>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15</a:t>
            </a:fld>
            <a:endParaRPr lang="en-US" sz="1100" dirty="0"/>
          </a:p>
        </p:txBody>
      </p:sp>
      <p:sp>
        <p:nvSpPr>
          <p:cNvPr id="2" name="Rectangle 1"/>
          <p:cNvSpPr/>
          <p:nvPr/>
        </p:nvSpPr>
        <p:spPr>
          <a:xfrm>
            <a:off x="381000" y="874455"/>
            <a:ext cx="8229600" cy="6186310"/>
          </a:xfrm>
          <a:prstGeom prst="rect">
            <a:avLst/>
          </a:prstGeom>
        </p:spPr>
        <p:txBody>
          <a:bodyPr wrap="square">
            <a:spAutoFit/>
          </a:bodyPr>
          <a:lstStyle/>
          <a:p>
            <a:pPr marL="285750" indent="-285750">
              <a:buFont typeface="Wingdings" charset="2"/>
              <a:buChar char="Ø"/>
            </a:pPr>
            <a:r>
              <a:rPr lang="en-US" sz="1600" dirty="0"/>
              <a:t>Each of the six hydroelectric facilities has been operating for at least five decades. </a:t>
            </a:r>
          </a:p>
          <a:p>
            <a:pPr marL="285750" indent="-285750">
              <a:buFont typeface="Wingdings" charset="2"/>
              <a:buChar char="Ø"/>
            </a:pPr>
            <a:endParaRPr lang="en-US" sz="600" dirty="0"/>
          </a:p>
          <a:p>
            <a:pPr marL="742950" lvl="1" indent="-285750">
              <a:buFont typeface="Courier New"/>
              <a:buChar char="o"/>
            </a:pPr>
            <a:r>
              <a:rPr lang="en-US" sz="1600" dirty="0"/>
              <a:t>As the facilities age, greater capital investment is required to sustain the facilities</a:t>
            </a:r>
          </a:p>
          <a:p>
            <a:pPr marL="742950" lvl="1" indent="-285750">
              <a:buFont typeface="Courier New"/>
              <a:buChar char="o"/>
            </a:pPr>
            <a:endParaRPr lang="en-US" sz="800" dirty="0"/>
          </a:p>
          <a:p>
            <a:pPr marL="742950" lvl="1" indent="-285750">
              <a:buFont typeface="Courier New"/>
              <a:buChar char="o"/>
            </a:pPr>
            <a:r>
              <a:rPr lang="en-US" sz="1600" dirty="0"/>
              <a:t>Preventative maintenance and periodic replacement of components can often extend the useful lives of hydroelectric facilities for many years. </a:t>
            </a:r>
          </a:p>
          <a:p>
            <a:pPr marL="742950" lvl="1" indent="-285750">
              <a:buFont typeface="Courier New"/>
              <a:buChar char="o"/>
            </a:pPr>
            <a:endParaRPr lang="en-US" sz="800" dirty="0"/>
          </a:p>
          <a:p>
            <a:pPr marL="742950" lvl="1" indent="-285750">
              <a:buFont typeface="Courier New"/>
              <a:buChar char="o"/>
            </a:pPr>
            <a:r>
              <a:rPr lang="en-US" sz="1600" dirty="0"/>
              <a:t>OPG has an asset management program that monitors asset condition and determines the operations and maintenance activities, as well as any capital improvements that are necessary. </a:t>
            </a:r>
          </a:p>
          <a:p>
            <a:pPr marL="742950" lvl="1" indent="-285750">
              <a:buFont typeface="Courier New"/>
              <a:buChar char="o"/>
            </a:pPr>
            <a:endParaRPr lang="en-US" sz="800" dirty="0"/>
          </a:p>
          <a:p>
            <a:pPr marL="742950" lvl="1" indent="-285750">
              <a:buFont typeface="Courier New"/>
              <a:buChar char="o"/>
            </a:pPr>
            <a:r>
              <a:rPr lang="en-US" sz="1600" dirty="0"/>
              <a:t>The Sir Adam Beck 1 units are in the midst of a multi-year rehabilitation project that began in 2007. </a:t>
            </a:r>
            <a:endParaRPr lang="en-US" sz="1600" dirty="0" smtClean="0"/>
          </a:p>
          <a:p>
            <a:pPr marL="742950" lvl="1" indent="-285750">
              <a:buFont typeface="Courier New"/>
              <a:buChar char="o"/>
            </a:pPr>
            <a:endParaRPr lang="en-US" sz="600" dirty="0"/>
          </a:p>
          <a:p>
            <a:pPr marL="285750" indent="-285750">
              <a:buFont typeface="Wingdings" charset="2"/>
              <a:buChar char="Ø"/>
            </a:pPr>
            <a:r>
              <a:rPr lang="en-US" sz="1600" dirty="0"/>
              <a:t>The Board’s payment-setting policy accounts for the impact of varying water conditions on OPG’s revenues through a variance account. </a:t>
            </a:r>
            <a:endParaRPr lang="en-US" sz="1600" dirty="0" smtClean="0"/>
          </a:p>
          <a:p>
            <a:pPr marL="285750" indent="-285750">
              <a:buFont typeface="Wingdings" charset="2"/>
              <a:buChar char="Ø"/>
            </a:pPr>
            <a:endParaRPr lang="en-US" sz="600" dirty="0"/>
          </a:p>
          <a:p>
            <a:pPr marL="285750" indent="-285750">
              <a:buFont typeface="Wingdings" charset="2"/>
              <a:buChar char="Ø"/>
            </a:pPr>
            <a:r>
              <a:rPr lang="en-US" sz="1600" dirty="0" smtClean="0"/>
              <a:t>SBG conditions present a particular challenge to operations and to the design of an incentive mechanism</a:t>
            </a:r>
          </a:p>
          <a:p>
            <a:pPr marL="285750" indent="-285750">
              <a:buFont typeface="Wingdings" charset="2"/>
              <a:buChar char="Ø"/>
            </a:pPr>
            <a:endParaRPr lang="en-US" sz="800" dirty="0" smtClean="0"/>
          </a:p>
          <a:p>
            <a:pPr marL="742950" lvl="1" indent="-285750">
              <a:buFont typeface="Courier New"/>
              <a:buChar char="o"/>
            </a:pPr>
            <a:r>
              <a:rPr lang="en-US" sz="1600" dirty="0"/>
              <a:t>T</a:t>
            </a:r>
            <a:r>
              <a:rPr lang="en-US" sz="1600" dirty="0" smtClean="0"/>
              <a:t>here </a:t>
            </a:r>
            <a:r>
              <a:rPr lang="en-US" sz="1600" dirty="0"/>
              <a:t>are operational limits and consequences associated with the use of hydroelectric facilities to respond to SBG conditions. </a:t>
            </a:r>
            <a:endParaRPr lang="en-US" sz="1600" dirty="0" smtClean="0"/>
          </a:p>
          <a:p>
            <a:pPr marL="742950" lvl="1" indent="-285750">
              <a:buFont typeface="Courier New"/>
              <a:buChar char="o"/>
            </a:pPr>
            <a:endParaRPr lang="en-US" sz="800" dirty="0" smtClean="0"/>
          </a:p>
          <a:p>
            <a:pPr marL="742950" lvl="1" indent="-285750">
              <a:buFont typeface="Courier New"/>
              <a:buChar char="o"/>
            </a:pPr>
            <a:r>
              <a:rPr lang="en-US" sz="1600" dirty="0" smtClean="0"/>
              <a:t>OEB currently relies on an after-the-fact review of OPG’s operations during SBG conditions. </a:t>
            </a:r>
            <a:r>
              <a:rPr lang="en-US" sz="1600" dirty="0"/>
              <a:t>C</a:t>
            </a:r>
            <a:r>
              <a:rPr lang="en-US" sz="1600" dirty="0" smtClean="0"/>
              <a:t>ustomers </a:t>
            </a:r>
            <a:r>
              <a:rPr lang="en-US" sz="1600" dirty="0"/>
              <a:t>essentially pay for foregone </a:t>
            </a:r>
            <a:r>
              <a:rPr lang="en-US" sz="1600" dirty="0" err="1"/>
              <a:t>hydrolelectric</a:t>
            </a:r>
            <a:r>
              <a:rPr lang="en-US" sz="1600" dirty="0"/>
              <a:t> production that results from water spills as the impact of reduced production is captured through a variance account. </a:t>
            </a:r>
            <a:endParaRPr lang="en-US" sz="1600" dirty="0" smtClean="0"/>
          </a:p>
          <a:p>
            <a:pPr marL="742950" lvl="1" indent="-285750">
              <a:buFont typeface="Courier New"/>
              <a:buChar char="o"/>
            </a:pPr>
            <a:endParaRPr lang="en-US" sz="1600" dirty="0"/>
          </a:p>
          <a:p>
            <a:pPr marL="742950" lvl="1" indent="-285750">
              <a:buFont typeface="Courier New"/>
              <a:buChar char="o"/>
            </a:pPr>
            <a:endParaRPr lang="en-US" sz="1600" dirty="0"/>
          </a:p>
        </p:txBody>
      </p:sp>
    </p:spTree>
    <p:extLst>
      <p:ext uri="{BB962C8B-B14F-4D97-AF65-F5344CB8AC3E}">
        <p14:creationId xmlns:p14="http://schemas.microsoft.com/office/powerpoint/2010/main" val="1597304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7725194"/>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IRM Basics</a:t>
            </a:r>
          </a:p>
          <a:p>
            <a:pPr marL="342900" lvl="2" indent="-342900"/>
            <a:endParaRPr lang="en-US" sz="800" dirty="0">
              <a:latin typeface="Times New Roman"/>
              <a:cs typeface="Times New Roman"/>
            </a:endParaRPr>
          </a:p>
          <a:p>
            <a:pPr marL="1028700" lvl="2" indent="-1028700"/>
            <a:r>
              <a:rPr lang="en-US" sz="1600" b="1" dirty="0" smtClean="0">
                <a:latin typeface="Times New Roman"/>
                <a:cs typeface="Times New Roman"/>
              </a:rPr>
              <a:t>Objective: </a:t>
            </a:r>
            <a:r>
              <a:rPr lang="en-US" sz="1600" dirty="0" smtClean="0">
                <a:latin typeface="Times New Roman"/>
                <a:cs typeface="Times New Roman"/>
              </a:rPr>
              <a:t> Provide a regulated utility with a financial incentive to achieve sustainable efficiency gains, without adversely affecting the quality of service.</a:t>
            </a:r>
            <a:r>
              <a:rPr lang="en-US" sz="1600" b="1" dirty="0" smtClean="0">
                <a:latin typeface="Times New Roman"/>
                <a:cs typeface="Times New Roman"/>
              </a:rPr>
              <a:t> </a:t>
            </a:r>
          </a:p>
          <a:p>
            <a:pPr marL="1028700" lvl="2" indent="-1028700"/>
            <a:endParaRPr lang="en-US" sz="800" b="1" dirty="0">
              <a:latin typeface="Times New Roman"/>
              <a:cs typeface="Times New Roman"/>
            </a:endParaRPr>
          </a:p>
          <a:p>
            <a:pPr marL="1028700" lvl="2" indent="-1028700"/>
            <a:r>
              <a:rPr lang="en-US" sz="1600" b="1" dirty="0" smtClean="0">
                <a:latin typeface="Times New Roman"/>
                <a:cs typeface="Times New Roman"/>
              </a:rPr>
              <a:t>Approach:  </a:t>
            </a:r>
            <a:r>
              <a:rPr lang="en-US" sz="1600" dirty="0" smtClean="0">
                <a:latin typeface="Times New Roman"/>
                <a:cs typeface="Times New Roman"/>
              </a:rPr>
              <a:t>After establishing prices based on the </a:t>
            </a:r>
            <a:r>
              <a:rPr lang="en-US" sz="1600" dirty="0" err="1" smtClean="0">
                <a:latin typeface="Times New Roman"/>
                <a:cs typeface="Times New Roman"/>
              </a:rPr>
              <a:t>CoS</a:t>
            </a:r>
            <a:r>
              <a:rPr lang="en-US" sz="1600" dirty="0" smtClean="0">
                <a:latin typeface="Times New Roman"/>
                <a:cs typeface="Times New Roman"/>
              </a:rPr>
              <a:t>, weaken the link between prices (and/or revenues) and costs during the term of the plan.  For a price-cap approach, prices increase at the rate of inflation less “x” an estimate of the industry productivity trend and occasionally s a utility-specific “stretch” component.</a:t>
            </a:r>
          </a:p>
          <a:p>
            <a:pPr marL="1028700" lvl="2" indent="-1028700"/>
            <a:endParaRPr lang="en-US" sz="800" dirty="0">
              <a:latin typeface="Times New Roman"/>
              <a:cs typeface="Times New Roman"/>
            </a:endParaRPr>
          </a:p>
          <a:p>
            <a:pPr marL="1028700" lvl="2" indent="-1028700"/>
            <a:r>
              <a:rPr lang="en-US" sz="1600" b="1" dirty="0" smtClean="0">
                <a:latin typeface="Times New Roman"/>
                <a:cs typeface="Times New Roman"/>
              </a:rPr>
              <a:t>Types:</a:t>
            </a:r>
            <a:r>
              <a:rPr lang="en-US" sz="1600" dirty="0" smtClean="0">
                <a:latin typeface="Times New Roman"/>
                <a:cs typeface="Times New Roman"/>
              </a:rPr>
              <a:t>	Broad-based (applying to all or a significant subset of clearly defined and measurable business activities) or targeted (encourages a specific behavior, e.g., shifting production to peak hours).   Targeted incentives involve measurement of performance against a “benchmark”.</a:t>
            </a:r>
          </a:p>
          <a:p>
            <a:pPr marL="1028700" lvl="2" indent="-1028700"/>
            <a:endParaRPr lang="en-US" sz="800" dirty="0">
              <a:latin typeface="Times New Roman"/>
              <a:cs typeface="Times New Roman"/>
            </a:endParaRPr>
          </a:p>
          <a:p>
            <a:pPr marL="1028700" lvl="2" indent="-1028700"/>
            <a:r>
              <a:rPr lang="en-US" sz="1600" b="1" dirty="0" smtClean="0">
                <a:latin typeface="Times New Roman"/>
                <a:cs typeface="Times New Roman"/>
              </a:rPr>
              <a:t>Risk-Mitigation:	</a:t>
            </a:r>
          </a:p>
          <a:p>
            <a:pPr marL="1028700" lvl="2" indent="-1028700"/>
            <a:r>
              <a:rPr lang="en-US" sz="1600" b="1" dirty="0">
                <a:latin typeface="Times New Roman"/>
                <a:cs typeface="Times New Roman"/>
              </a:rPr>
              <a:t>	</a:t>
            </a:r>
            <a:r>
              <a:rPr lang="en-US" sz="1600" dirty="0" smtClean="0">
                <a:latin typeface="Times New Roman"/>
                <a:cs typeface="Times New Roman"/>
              </a:rPr>
              <a:t>Earnings-sharing mechanisms, “exogenous” factor adjustments, and off-ramps provide protection against unanticipated outcomes.</a:t>
            </a:r>
          </a:p>
          <a:p>
            <a:pPr marL="1028700" lvl="2" indent="-1028700"/>
            <a:endParaRPr lang="en-US" sz="800" dirty="0">
              <a:latin typeface="Times New Roman"/>
              <a:cs typeface="Times New Roman"/>
            </a:endParaRPr>
          </a:p>
          <a:p>
            <a:pPr marL="1028700" lvl="2" indent="-1028700"/>
            <a:r>
              <a:rPr lang="en-US" sz="1600" b="1" dirty="0" smtClean="0">
                <a:latin typeface="Times New Roman"/>
                <a:cs typeface="Times New Roman"/>
              </a:rPr>
              <a:t>Design, Implementation and Performance Measurement Challenges:</a:t>
            </a:r>
          </a:p>
          <a:p>
            <a:pPr marL="1028700" lvl="2" indent="-1028700"/>
            <a:r>
              <a:rPr lang="en-US" sz="1600" b="1" dirty="0">
                <a:latin typeface="Times New Roman"/>
                <a:cs typeface="Times New Roman"/>
              </a:rPr>
              <a:t>	</a:t>
            </a:r>
            <a:r>
              <a:rPr lang="en-US" sz="1600" dirty="0" smtClean="0">
                <a:latin typeface="Times New Roman"/>
                <a:cs typeface="Times New Roman"/>
              </a:rPr>
              <a:t>Estimating the industry productivity trend is rife with data and methodological challenges; benchmarks also present definitional and target challenges.  Periodic (typically, annual) filings to measure the results and establish the incentive can be controversial despite best efforts to define the mechanism carefully.</a:t>
            </a:r>
            <a:endParaRPr lang="en-US" sz="1600" b="1" dirty="0" smtClean="0">
              <a:latin typeface="Times New Roman"/>
              <a:cs typeface="Times New Roman"/>
            </a:endParaRPr>
          </a:p>
          <a:p>
            <a:pPr marL="1028700" lvl="2" indent="-1028700"/>
            <a:r>
              <a:rPr lang="en-US" sz="1600" b="1" dirty="0" smtClean="0">
                <a:latin typeface="Times New Roman"/>
                <a:cs typeface="Times New Roman"/>
              </a:rPr>
              <a:t>		</a:t>
            </a:r>
          </a:p>
          <a:p>
            <a:pPr marL="1028700" lvl="2" indent="-1028700"/>
            <a:endParaRPr lang="en-US" sz="1600" dirty="0">
              <a:latin typeface="Times New Roman"/>
              <a:cs typeface="Times New Roman"/>
            </a:endParaRPr>
          </a:p>
          <a:p>
            <a:pPr marL="1028700" lvl="2" indent="-1028700"/>
            <a:endParaRPr lang="en-US" sz="1600" dirty="0" smtClean="0">
              <a:latin typeface="Times New Roman"/>
              <a:cs typeface="Times New Roman"/>
            </a:endParaRPr>
          </a:p>
          <a:p>
            <a:pPr marL="342900" lvl="2" indent="-342900">
              <a:buFont typeface="+mj-lt"/>
              <a:buAutoNum type="arabicPeriod"/>
            </a:pPr>
            <a:endParaRPr lang="en-US" sz="1600" dirty="0" smtClean="0">
              <a:latin typeface="Times New Roman"/>
              <a:cs typeface="Times New Roman"/>
            </a:endParaRPr>
          </a:p>
          <a:p>
            <a:pPr marL="342900" lvl="2" indent="-342900"/>
            <a:endParaRPr lang="en-US" sz="1600" dirty="0" smtClean="0">
              <a:latin typeface="Times New Roman"/>
              <a:cs typeface="Times New Roman"/>
            </a:endParaRPr>
          </a:p>
          <a:p>
            <a:pPr marL="285750" lvl="2" indent="-285750"/>
            <a:endParaRPr lang="en-US" sz="1600" dirty="0" smtClean="0">
              <a:latin typeface="Times New Roman"/>
              <a:cs typeface="Times New Roman"/>
            </a:endParaRPr>
          </a:p>
          <a:p>
            <a:pPr lvl="1"/>
            <a:endParaRPr lang="en-US" sz="1600" dirty="0" smtClean="0">
              <a:latin typeface="Times New Roman"/>
              <a:cs typeface="Times New Roman"/>
            </a:endParaRPr>
          </a:p>
          <a:p>
            <a:pPr marL="742950" lvl="1" indent="-285750">
              <a:buFont typeface="Wingdings" pitchFamily="2" charset="2"/>
              <a:buChar char="Ø"/>
            </a:pPr>
            <a:endParaRPr lang="en-US" sz="1600" dirty="0" smtClean="0">
              <a:latin typeface="Times New Roman"/>
              <a:cs typeface="Times New Roman"/>
            </a:endParaRPr>
          </a:p>
          <a:p>
            <a:pPr marL="285750" indent="-285750">
              <a:buFont typeface="Wingdings" charset="2"/>
              <a:buChar char="Ø"/>
            </a:pP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III.  IRM Concepts and Applications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16</a:t>
            </a:fld>
            <a:endParaRPr lang="en-US" sz="1100" dirty="0"/>
          </a:p>
        </p:txBody>
      </p:sp>
    </p:spTree>
    <p:extLst>
      <p:ext uri="{BB962C8B-B14F-4D97-AF65-F5344CB8AC3E}">
        <p14:creationId xmlns:p14="http://schemas.microsoft.com/office/powerpoint/2010/main" val="23410269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355313"/>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IRM For Generation</a:t>
            </a:r>
          </a:p>
          <a:p>
            <a:pPr marL="342900" lvl="2" indent="-342900"/>
            <a:endParaRPr lang="en-US" sz="800" dirty="0">
              <a:latin typeface="Times New Roman"/>
              <a:cs typeface="Times New Roman"/>
            </a:endParaRPr>
          </a:p>
          <a:p>
            <a:pPr marL="285750" lvl="2" indent="-285750">
              <a:buFont typeface="Wingdings" charset="2"/>
              <a:buChar char="Ø"/>
            </a:pPr>
            <a:r>
              <a:rPr lang="en-US" sz="1600" dirty="0" smtClean="0">
                <a:latin typeface="Times New Roman"/>
                <a:cs typeface="Times New Roman"/>
              </a:rPr>
              <a:t>There is limited experience in designing IRM for generation business units</a:t>
            </a:r>
          </a:p>
          <a:p>
            <a:pPr marL="285750" lvl="2" indent="-285750">
              <a:buFont typeface="Wingdings" charset="2"/>
              <a:buChar char="Ø"/>
            </a:pPr>
            <a:endParaRPr lang="en-US" sz="800" dirty="0" smtClean="0">
              <a:latin typeface="Times New Roman"/>
              <a:cs typeface="Times New Roman"/>
            </a:endParaRPr>
          </a:p>
          <a:p>
            <a:pPr marL="285750" lvl="2" indent="-285750">
              <a:buFont typeface="Wingdings" charset="2"/>
              <a:buChar char="Ø"/>
            </a:pPr>
            <a:r>
              <a:rPr lang="en-US" sz="1600" dirty="0" smtClean="0">
                <a:latin typeface="Times New Roman"/>
                <a:cs typeface="Times New Roman"/>
              </a:rPr>
              <a:t>Many governments have decided that the best way to pursue efficiency gains in the generation sector is to restructure the industry and rely directly on competition</a:t>
            </a:r>
          </a:p>
          <a:p>
            <a:pPr marL="0" lvl="2"/>
            <a:endParaRPr lang="en-US" sz="800" dirty="0" smtClean="0">
              <a:latin typeface="Times New Roman"/>
              <a:cs typeface="Times New Roman"/>
            </a:endParaRPr>
          </a:p>
          <a:p>
            <a:pPr marL="285750" lvl="2" indent="-285750">
              <a:buFont typeface="Wingdings" charset="2"/>
              <a:buChar char="Ø"/>
            </a:pPr>
            <a:r>
              <a:rPr lang="en-US" sz="1600" dirty="0" smtClean="0">
                <a:latin typeface="Times New Roman"/>
                <a:cs typeface="Times New Roman"/>
              </a:rPr>
              <a:t>Competitive forces are relied upon even where generation continues to be regulated as utilities conduct competitive solicitations to acquire new resources and participate in regional wholesale markets</a:t>
            </a:r>
          </a:p>
          <a:p>
            <a:pPr marL="285750" lvl="2" indent="-285750">
              <a:buFont typeface="Wingdings" charset="2"/>
              <a:buChar char="Ø"/>
            </a:pPr>
            <a:endParaRPr lang="en-US" sz="800" dirty="0" smtClean="0">
              <a:latin typeface="Times New Roman"/>
              <a:cs typeface="Times New Roman"/>
            </a:endParaRPr>
          </a:p>
          <a:p>
            <a:pPr marL="285750" lvl="2" indent="-285750">
              <a:buFont typeface="Wingdings" charset="2"/>
              <a:buChar char="Ø"/>
            </a:pPr>
            <a:r>
              <a:rPr lang="en-US" sz="1600" dirty="0" smtClean="0">
                <a:latin typeface="Times New Roman"/>
                <a:cs typeface="Times New Roman"/>
              </a:rPr>
              <a:t>There are no theoretical reasons why a broad-based IRM can not be adopted for a generation business unit, although there are some important design considerations:</a:t>
            </a:r>
          </a:p>
          <a:p>
            <a:pPr marL="285750" lvl="2" indent="-285750">
              <a:buFont typeface="Wingdings" charset="2"/>
              <a:buChar char="Ø"/>
            </a:pPr>
            <a:endParaRPr lang="en-US" sz="400" dirty="0" smtClean="0">
              <a:latin typeface="Times New Roman"/>
              <a:cs typeface="Times New Roman"/>
            </a:endParaRPr>
          </a:p>
          <a:p>
            <a:pPr marL="742950" lvl="3" indent="-285750">
              <a:buFont typeface="Courier New"/>
              <a:buChar char="o"/>
            </a:pPr>
            <a:r>
              <a:rPr lang="en-US" sz="1600" dirty="0" smtClean="0">
                <a:latin typeface="Times New Roman"/>
                <a:cs typeface="Times New Roman"/>
              </a:rPr>
              <a:t>Direct assignment of costs to the generation unit is preferred over allocations wherever possible</a:t>
            </a:r>
          </a:p>
          <a:p>
            <a:pPr marL="742950" lvl="3" indent="-285750">
              <a:buFont typeface="Courier New"/>
              <a:buChar char="o"/>
            </a:pPr>
            <a:r>
              <a:rPr lang="en-US" sz="1600" dirty="0" smtClean="0">
                <a:latin typeface="Times New Roman"/>
                <a:cs typeface="Times New Roman"/>
              </a:rPr>
              <a:t>The design should reflect the fact that wholesale electricity prices and fuel input prices are likely to be determined by competitive market forces and may be significantly beyond the control of the generation owner.</a:t>
            </a:r>
          </a:p>
          <a:p>
            <a:pPr marL="742950" lvl="3" indent="-285750">
              <a:buFont typeface="Courier New"/>
              <a:buChar char="o"/>
            </a:pPr>
            <a:endParaRPr lang="en-US" sz="800" dirty="0" smtClean="0">
              <a:latin typeface="Times New Roman"/>
              <a:cs typeface="Times New Roman"/>
            </a:endParaRPr>
          </a:p>
          <a:p>
            <a:pPr marL="285750" lvl="2" indent="-285750">
              <a:buFont typeface="Wingdings" charset="2"/>
              <a:buChar char="Ø"/>
            </a:pPr>
            <a:r>
              <a:rPr lang="en-US" sz="1600" dirty="0" smtClean="0">
                <a:latin typeface="Times New Roman"/>
                <a:cs typeface="Times New Roman"/>
              </a:rPr>
              <a:t>Targeted incentives designed to increase the production or availability of a unit, group of similar units or an entire portfolio have been implemented.</a:t>
            </a:r>
          </a:p>
          <a:p>
            <a:pPr marL="285750" lvl="2" indent="-285750">
              <a:buFont typeface="Wingdings" charset="2"/>
              <a:buChar char="Ø"/>
            </a:pPr>
            <a:endParaRPr lang="en-US" sz="800" dirty="0" smtClean="0">
              <a:latin typeface="Times New Roman"/>
              <a:cs typeface="Times New Roman"/>
            </a:endParaRPr>
          </a:p>
          <a:p>
            <a:pPr marL="285750" lvl="2" indent="-285750">
              <a:buFont typeface="Wingdings" charset="2"/>
              <a:buChar char="Ø"/>
            </a:pPr>
            <a:r>
              <a:rPr lang="en-US" sz="1600" dirty="0" smtClean="0">
                <a:latin typeface="Times New Roman"/>
                <a:cs typeface="Times New Roman"/>
              </a:rPr>
              <a:t>Many utilities participate in industry benchmarking studies in an effort to identify opportunities for efficiency improvements.</a:t>
            </a: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III.  IRM Concepts and Applications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17</a:t>
            </a:fld>
            <a:endParaRPr lang="en-US" sz="1100" dirty="0"/>
          </a:p>
        </p:txBody>
      </p:sp>
    </p:spTree>
    <p:extLst>
      <p:ext uri="{BB962C8B-B14F-4D97-AF65-F5344CB8AC3E}">
        <p14:creationId xmlns:p14="http://schemas.microsoft.com/office/powerpoint/2010/main" val="28575959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478424"/>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Evaluation Criteria For OPG IRM Options: Outcome Goals</a:t>
            </a:r>
          </a:p>
          <a:p>
            <a:pPr marL="342900" lvl="2" indent="-342900"/>
            <a:endParaRPr lang="en-US" sz="800" dirty="0">
              <a:latin typeface="Times New Roman"/>
              <a:cs typeface="Times New Roman"/>
            </a:endParaRPr>
          </a:p>
          <a:p>
            <a:pPr marL="457200" lvl="0" indent="-457200">
              <a:buFont typeface="+mj-lt"/>
              <a:buAutoNum type="arabicPeriod"/>
            </a:pPr>
            <a:r>
              <a:rPr lang="en-US" sz="1300" u="sng" dirty="0"/>
              <a:t>Promote Efficiency</a:t>
            </a:r>
            <a:r>
              <a:rPr lang="en-US" sz="1300" dirty="0"/>
              <a:t>:  refers to the goal of operating OPG’s facilities in an efficient, cost-effective manner, seeking continuous improvement in their operation as well as in centralized support services that are allocated to the nuclear and hydroelectric businesses.  These efficiencies are to be enduring and sustainable and contribute to the lowest reasonable price of electricity.  Major capital additions should also be accomplished efficiently from both a budgetary and timeliness perspective</a:t>
            </a:r>
            <a:r>
              <a:rPr lang="en-US" sz="1300" dirty="0" smtClean="0"/>
              <a:t>.</a:t>
            </a:r>
          </a:p>
          <a:p>
            <a:pPr marL="457200" lvl="0" indent="-457200">
              <a:buFont typeface="+mj-lt"/>
              <a:buAutoNum type="arabicPeriod"/>
            </a:pPr>
            <a:endParaRPr lang="en-US" sz="800" dirty="0"/>
          </a:p>
          <a:p>
            <a:pPr marL="457200" lvl="0" indent="-457200">
              <a:buFont typeface="+mj-lt"/>
              <a:buAutoNum type="arabicPeriod"/>
            </a:pPr>
            <a:r>
              <a:rPr lang="en-US" sz="1300" u="sng" dirty="0"/>
              <a:t>Contribute to Lower Electricity Bills</a:t>
            </a:r>
            <a:r>
              <a:rPr lang="en-US" sz="1300" dirty="0"/>
              <a:t>: refers to the goal that OPG’s nuclear and hydroelectric facilities be available to provide electricity to the Ontario market when such production provides the greatest value to retail consumers and that facilities, such as the Sir Adam Beck PGS that have a degree of operational flexibility, be operated in a manner that contributes to this same goal.  Cost-effective expansions of hydroelectric facilities will also contribute to lower electricity bills.  Lower nuclear costs allow lower regulated prices for the nuclear facilities, which contribute directly to lower electricity bills by reducing charges to the Global Adjustment</a:t>
            </a:r>
            <a:r>
              <a:rPr lang="en-US" sz="1300" dirty="0" smtClean="0"/>
              <a:t>.</a:t>
            </a:r>
          </a:p>
          <a:p>
            <a:pPr marL="457200" lvl="0" indent="-457200">
              <a:buFont typeface="+mj-lt"/>
              <a:buAutoNum type="arabicPeriod"/>
            </a:pPr>
            <a:endParaRPr lang="en-US" sz="800" dirty="0"/>
          </a:p>
          <a:p>
            <a:pPr marL="457200" lvl="0" indent="-457200">
              <a:buFont typeface="+mj-lt"/>
              <a:buAutoNum type="arabicPeriod"/>
            </a:pPr>
            <a:r>
              <a:rPr lang="en-US" sz="1300" u="sng" dirty="0"/>
              <a:t>Preserve OPG’s Financial Integrity</a:t>
            </a:r>
            <a:r>
              <a:rPr lang="en-US" sz="1300" dirty="0"/>
              <a:t>: refers to the goal of maintaining OPG’s access to capital markets on reasonable terms, and avoiding risks to OPG’s financial wellbeing that might result from its nuclear generation investments and any other extraordinary events</a:t>
            </a:r>
            <a:r>
              <a:rPr lang="en-US" sz="1300" dirty="0" smtClean="0"/>
              <a:t>.</a:t>
            </a:r>
          </a:p>
          <a:p>
            <a:pPr lvl="0"/>
            <a:endParaRPr lang="en-US" sz="800" dirty="0"/>
          </a:p>
          <a:p>
            <a:pPr marL="457200" lvl="0" indent="-457200">
              <a:buFont typeface="+mj-lt"/>
              <a:buAutoNum type="arabicPeriod" startAt="4"/>
            </a:pPr>
            <a:r>
              <a:rPr lang="en-US" sz="1300" u="sng" dirty="0" smtClean="0"/>
              <a:t>Preserve </a:t>
            </a:r>
            <a:r>
              <a:rPr lang="en-US" sz="1300" u="sng" dirty="0"/>
              <a:t>the Reliability and Safety of OPG’s Facilities</a:t>
            </a:r>
            <a:r>
              <a:rPr lang="en-US" sz="1300" dirty="0"/>
              <a:t>: refers to the goal of ensuring an adequate supply of electricity for as many hours of the year as possible given the extraordinary contribution of production from OPG’s facilities to Ontario’s requirements, the imperative that OPG’s hydroelectric and nuclear facilities be safely operated, and the goal of minimizing adverse impacts on the environment</a:t>
            </a:r>
            <a:r>
              <a:rPr lang="en-US" sz="1300" dirty="0" smtClean="0"/>
              <a:t>.</a:t>
            </a:r>
          </a:p>
          <a:p>
            <a:pPr lvl="0"/>
            <a:endParaRPr lang="en-US" sz="800" dirty="0"/>
          </a:p>
          <a:p>
            <a:pPr marL="457200" lvl="0" indent="-457200">
              <a:buFont typeface="+mj-lt"/>
              <a:buAutoNum type="arabicPeriod" startAt="5"/>
            </a:pPr>
            <a:r>
              <a:rPr lang="en-US" sz="1300" u="sng" dirty="0"/>
              <a:t>Preserve the Value of OPG’s Facilities for Future Use</a:t>
            </a:r>
            <a:r>
              <a:rPr lang="en-US" sz="1300" dirty="0"/>
              <a:t>:  refers to the goal of operating, maintaining, and investing in OPG’s hydroelectric and nuclear facilities in a manner that extends their useful life for as long as can be economically achieved and maintains the quality of their performance in the years following the IRM term.</a:t>
            </a:r>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III.  IRM Concepts and Applications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18</a:t>
            </a:fld>
            <a:endParaRPr lang="en-US" sz="1100" dirty="0"/>
          </a:p>
        </p:txBody>
      </p:sp>
    </p:spTree>
    <p:extLst>
      <p:ext uri="{BB962C8B-B14F-4D97-AF65-F5344CB8AC3E}">
        <p14:creationId xmlns:p14="http://schemas.microsoft.com/office/powerpoint/2010/main" val="1854255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139869"/>
          </a:xfrm>
          <a:prstGeom prst="rect">
            <a:avLst/>
          </a:prstGeom>
          <a:noFill/>
          <a:ln w="9525">
            <a:noFill/>
            <a:miter lim="800000"/>
            <a:headEnd/>
            <a:tailEnd/>
          </a:ln>
        </p:spPr>
        <p:txBody>
          <a:bodyPr>
            <a:spAutoFit/>
          </a:bodyPr>
          <a:lstStyle/>
          <a:p>
            <a:pPr marL="292100" lvl="2" indent="-292100">
              <a:buAutoNum type="romanUcPeriod"/>
              <a:tabLst>
                <a:tab pos="457200" algn="l"/>
              </a:tabLst>
            </a:pPr>
            <a:r>
              <a:rPr lang="en-US" sz="2000" dirty="0" smtClean="0">
                <a:latin typeface="Times New Roman"/>
                <a:cs typeface="Times New Roman"/>
              </a:rPr>
              <a:t>   Introduction and Purpose . . . . . . . . . . . . . . . . . . . . . . . . . . . . . . . . . . 2</a:t>
            </a:r>
          </a:p>
          <a:p>
            <a:pPr marL="292100" lvl="2" indent="-292100">
              <a:tabLst>
                <a:tab pos="457200" algn="l"/>
              </a:tabLst>
            </a:pPr>
            <a:r>
              <a:rPr lang="en-US" sz="2000" dirty="0" smtClean="0">
                <a:latin typeface="Times New Roman"/>
                <a:cs typeface="Times New Roman"/>
              </a:rPr>
              <a:t>.</a:t>
            </a:r>
          </a:p>
          <a:p>
            <a:pPr marL="514350" lvl="2" indent="-514350">
              <a:buFont typeface="+mj-lt"/>
              <a:buAutoNum type="romanUcPeriod" startAt="2"/>
              <a:tabLst>
                <a:tab pos="457200" algn="l"/>
              </a:tabLst>
            </a:pPr>
            <a:r>
              <a:rPr lang="en-US" sz="2000" dirty="0" smtClean="0">
                <a:latin typeface="Times New Roman"/>
                <a:cs typeface="Times New Roman"/>
              </a:rPr>
              <a:t>Regulation and Operation of OPG’s Prescribed Facilities  . . . . . . . .  4</a:t>
            </a:r>
          </a:p>
          <a:p>
            <a:pPr marL="292100" lvl="2" indent="-292100">
              <a:tabLst>
                <a:tab pos="457200" algn="l"/>
              </a:tabLst>
            </a:pPr>
            <a:endParaRPr lang="en-US" sz="2000" dirty="0" smtClean="0">
              <a:latin typeface="Times New Roman"/>
              <a:cs typeface="Times New Roman"/>
            </a:endParaRPr>
          </a:p>
          <a:p>
            <a:pPr marL="514350" lvl="2" indent="-514350">
              <a:buFont typeface="+mj-lt"/>
              <a:buAutoNum type="romanUcPeriod" startAt="3"/>
              <a:tabLst>
                <a:tab pos="457200" algn="l"/>
              </a:tabLst>
            </a:pPr>
            <a:r>
              <a:rPr lang="en-US" sz="2000" dirty="0" smtClean="0">
                <a:latin typeface="Times New Roman"/>
                <a:cs typeface="Times New Roman"/>
              </a:rPr>
              <a:t> IRM Concepts and Applications  . . . . . . . . . . . . . . . . . . . . . . . . . . . . 13</a:t>
            </a:r>
          </a:p>
          <a:p>
            <a:pPr marL="292100" lvl="2" indent="-292100">
              <a:tabLst>
                <a:tab pos="457200" algn="l"/>
              </a:tabLst>
            </a:pPr>
            <a:endParaRPr lang="en-US" sz="2000" dirty="0" smtClean="0">
              <a:latin typeface="Times New Roman"/>
              <a:cs typeface="Times New Roman"/>
            </a:endParaRPr>
          </a:p>
          <a:p>
            <a:pPr marL="514350" lvl="2" indent="-514350">
              <a:buFont typeface="+mj-lt"/>
              <a:buAutoNum type="romanUcPeriod" startAt="4"/>
              <a:tabLst>
                <a:tab pos="457200" algn="l"/>
              </a:tabLst>
            </a:pPr>
            <a:r>
              <a:rPr lang="en-US" sz="2000" dirty="0" smtClean="0">
                <a:latin typeface="Times New Roman"/>
                <a:cs typeface="Times New Roman"/>
              </a:rPr>
              <a:t> IRM For OPG’s Nuclear Facilities . . . . . . . . . . . . . . . . . . . . . . . . . . . 20</a:t>
            </a:r>
          </a:p>
          <a:p>
            <a:pPr marL="292100" lvl="2" indent="-292100">
              <a:tabLst>
                <a:tab pos="457200" algn="l"/>
              </a:tabLst>
            </a:pPr>
            <a:endParaRPr lang="en-US" sz="2000" dirty="0" smtClean="0">
              <a:latin typeface="Times New Roman"/>
              <a:cs typeface="Times New Roman"/>
            </a:endParaRPr>
          </a:p>
          <a:p>
            <a:pPr marL="514350" lvl="2" indent="-514350">
              <a:buFont typeface="+mj-lt"/>
              <a:buAutoNum type="romanUcPeriod" startAt="5"/>
              <a:tabLst>
                <a:tab pos="457200" algn="l"/>
              </a:tabLst>
            </a:pPr>
            <a:r>
              <a:rPr lang="en-US" sz="2000" dirty="0" smtClean="0">
                <a:latin typeface="Times New Roman"/>
                <a:cs typeface="Times New Roman"/>
              </a:rPr>
              <a:t>  IRM For OPG’s Hydroelectric Facilities . . . . . . . . . . . . . . . .. . . . . . 27</a:t>
            </a:r>
          </a:p>
          <a:p>
            <a:pPr marL="292100" lvl="2" indent="-292100">
              <a:tabLst>
                <a:tab pos="457200" algn="l"/>
              </a:tabLst>
            </a:pPr>
            <a:endParaRPr lang="en-US" sz="2000" dirty="0" smtClean="0">
              <a:latin typeface="Times New Roman"/>
              <a:cs typeface="Times New Roman"/>
            </a:endParaRPr>
          </a:p>
          <a:p>
            <a:pPr marL="514350" lvl="2" indent="-514350">
              <a:buFont typeface="+mj-lt"/>
              <a:buAutoNum type="romanUcPeriod" startAt="6"/>
              <a:tabLst>
                <a:tab pos="457200" algn="l"/>
              </a:tabLst>
            </a:pPr>
            <a:r>
              <a:rPr lang="en-US" sz="2000" dirty="0" smtClean="0">
                <a:latin typeface="Times New Roman"/>
                <a:cs typeface="Times New Roman"/>
              </a:rPr>
              <a:t> Conclusions, Recommendations and Implementation . . . . . . . . . . . </a:t>
            </a:r>
            <a:r>
              <a:rPr lang="en-US" sz="2000" smtClean="0">
                <a:latin typeface="Times New Roman"/>
                <a:cs typeface="Times New Roman"/>
              </a:rPr>
              <a:t>.33</a:t>
            </a:r>
            <a:endParaRPr lang="en-US" sz="2000" dirty="0" smtClean="0">
              <a:latin typeface="Times New Roman"/>
              <a:cs typeface="Times New Roman"/>
            </a:endParaRPr>
          </a:p>
          <a:p>
            <a:pPr marL="400050" lvl="2" indent="-400050"/>
            <a:endParaRPr lang="en-US" sz="2000" dirty="0" smtClean="0">
              <a:latin typeface="Times New Roman"/>
              <a:cs typeface="Times New Roman"/>
            </a:endParaRPr>
          </a:p>
          <a:p>
            <a:pPr marL="400050" lvl="2" indent="-400050"/>
            <a:endParaRPr lang="en-US" sz="2000" dirty="0" smtClean="0">
              <a:latin typeface="Times New Roman"/>
              <a:cs typeface="Times New Roman"/>
            </a:endParaRPr>
          </a:p>
          <a:p>
            <a:pPr marL="285750" lvl="2" indent="-285750">
              <a:buFont typeface="Wingdings" pitchFamily="2" charset="2"/>
              <a:buChar char="Ø"/>
            </a:pPr>
            <a:endParaRPr lang="en-US" sz="2000" dirty="0" smtClean="0">
              <a:latin typeface="Times New Roman"/>
              <a:cs typeface="Times New Roman"/>
            </a:endParaRPr>
          </a:p>
          <a:p>
            <a:pPr lvl="1"/>
            <a:endParaRPr lang="en-US" sz="1600" dirty="0" smtClean="0">
              <a:latin typeface="Times New Roman"/>
              <a:cs typeface="Times New Roman"/>
            </a:endParaRPr>
          </a:p>
          <a:p>
            <a:pPr marL="742950" lvl="1" indent="-285750">
              <a:buFont typeface="Wingdings" pitchFamily="2" charset="2"/>
              <a:buChar char="Ø"/>
            </a:pPr>
            <a:endParaRPr lang="en-US" sz="1600" dirty="0" smtClean="0">
              <a:latin typeface="Times New Roman"/>
              <a:cs typeface="Times New Roman"/>
            </a:endParaRPr>
          </a:p>
          <a:p>
            <a:pPr marL="285750" indent="-285750">
              <a:buFont typeface="Wingdings" charset="2"/>
              <a:buChar char="Ø"/>
            </a:pP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r>
              <a:rPr lang="en-US" sz="2200" dirty="0" smtClean="0">
                <a:latin typeface="Times New Roman" pitchFamily="18" charset="0"/>
                <a:cs typeface="Times New Roman" pitchFamily="18" charset="0"/>
              </a:rPr>
              <a:t>Table of Contents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4400550" y="6477000"/>
            <a:ext cx="255198" cy="261610"/>
          </a:xfrm>
          <a:prstGeom prst="rect">
            <a:avLst/>
          </a:prstGeom>
          <a:noFill/>
          <a:ln w="9525">
            <a:noFill/>
            <a:miter lim="800000"/>
            <a:headEnd/>
            <a:tailEnd/>
          </a:ln>
        </p:spPr>
        <p:txBody>
          <a:bodyPr wrap="none">
            <a:spAutoFit/>
          </a:bodyPr>
          <a:lstStyle/>
          <a:p>
            <a:fld id="{39D4A4BF-BCC6-B340-AB24-A365BD625F5D}" type="slidenum">
              <a:rPr lang="en-US" sz="1100" smtClean="0"/>
              <a:pPr/>
              <a:t>1</a:t>
            </a:fld>
            <a:endParaRPr lang="en-US" sz="1100" dirty="0"/>
          </a:p>
        </p:txBody>
      </p:sp>
    </p:spTree>
    <p:extLst>
      <p:ext uri="{BB962C8B-B14F-4D97-AF65-F5344CB8AC3E}">
        <p14:creationId xmlns:p14="http://schemas.microsoft.com/office/powerpoint/2010/main" val="26359178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3970318"/>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Evaluation Criteria For OPG IRM Options: Implementation Goals</a:t>
            </a:r>
          </a:p>
          <a:p>
            <a:pPr marL="342900" lvl="2" indent="-342900"/>
            <a:endParaRPr lang="en-US" sz="800" dirty="0">
              <a:latin typeface="Times New Roman"/>
              <a:cs typeface="Times New Roman"/>
            </a:endParaRPr>
          </a:p>
          <a:p>
            <a:pPr lvl="0"/>
            <a:endParaRPr lang="en-US" sz="800" dirty="0" smtClean="0"/>
          </a:p>
          <a:p>
            <a:pPr lvl="0"/>
            <a:endParaRPr lang="en-US" sz="800" dirty="0"/>
          </a:p>
          <a:p>
            <a:pPr marL="342900" lvl="0" indent="-342900">
              <a:buFont typeface="+mj-lt"/>
              <a:buAutoNum type="arabicPeriod" startAt="6"/>
            </a:pPr>
            <a:r>
              <a:rPr lang="en-US" sz="1400" u="sng" dirty="0"/>
              <a:t>Ensure Accountability and Transparency</a:t>
            </a:r>
            <a:r>
              <a:rPr lang="en-US" sz="1400" dirty="0"/>
              <a:t>:  refers to a goal held by many regulatory authorities and government entities that they conduct their business in a manner that facilitates public review and oversight, subject to any constraints imposed for security purposes</a:t>
            </a:r>
            <a:r>
              <a:rPr lang="en-US" sz="1400" dirty="0" smtClean="0"/>
              <a:t>.</a:t>
            </a:r>
          </a:p>
          <a:p>
            <a:pPr marL="342900" lvl="0" indent="-342900">
              <a:buFont typeface="+mj-lt"/>
              <a:buAutoNum type="arabicPeriod" startAt="6"/>
            </a:pPr>
            <a:endParaRPr lang="en-US" sz="1400" dirty="0"/>
          </a:p>
          <a:p>
            <a:pPr marL="342900" lvl="0" indent="-342900">
              <a:buFont typeface="+mj-lt"/>
              <a:buAutoNum type="arabicPeriod" startAt="6"/>
            </a:pPr>
            <a:r>
              <a:rPr lang="en-US" sz="1400" u="sng" dirty="0"/>
              <a:t>Preclude Unintended Consequences</a:t>
            </a:r>
            <a:r>
              <a:rPr lang="en-US" sz="1400" dirty="0"/>
              <a:t>: refers to the potential for IRM approaches to provide an opportunity for gaming the mechanism or otherwise resulting in outcomes that were not anticipated during the design and implementation phases</a:t>
            </a:r>
            <a:r>
              <a:rPr lang="en-US" sz="1400" dirty="0" smtClean="0"/>
              <a:t>.</a:t>
            </a:r>
          </a:p>
          <a:p>
            <a:pPr marL="342900" lvl="0" indent="-342900">
              <a:buFont typeface="+mj-lt"/>
              <a:buAutoNum type="arabicPeriod" startAt="6"/>
            </a:pPr>
            <a:endParaRPr lang="en-US" sz="1400" dirty="0"/>
          </a:p>
          <a:p>
            <a:pPr marL="342900" lvl="0" indent="-342900">
              <a:buFont typeface="+mj-lt"/>
              <a:buAutoNum type="arabicPeriod" startAt="6"/>
            </a:pPr>
            <a:r>
              <a:rPr lang="en-US" sz="1400" u="sng" dirty="0"/>
              <a:t>Ease and Cost of Implementation</a:t>
            </a:r>
            <a:r>
              <a:rPr lang="en-US" sz="1400" dirty="0"/>
              <a:t>: refers to the goal of selecting an IRM that relies on information that can be readily (and accurately) compiled such that the resources required to implement the mechanism are relatively insignificant when compared to the potential benefits. Further, the costs of implementing the IRM plan, both with respect to the development of new measurement systems and the regulatory costs of subsequent price adjustment proceedings (relative to the continuation of a </a:t>
            </a:r>
            <a:r>
              <a:rPr lang="en-US" sz="1400" dirty="0" err="1"/>
              <a:t>CoS</a:t>
            </a:r>
            <a:r>
              <a:rPr lang="en-US" sz="1400" dirty="0"/>
              <a:t> approach or alternative IRM approaches</a:t>
            </a:r>
            <a:r>
              <a:rPr lang="en-US" sz="1400" dirty="0" smtClean="0"/>
              <a:t>), </a:t>
            </a:r>
            <a:r>
              <a:rPr lang="en-US" sz="1400" dirty="0"/>
              <a:t>should be considered.  </a:t>
            </a:r>
          </a:p>
          <a:p>
            <a:pPr marL="342900" lvl="2" indent="-342900">
              <a:buFont typeface="+mj-lt"/>
              <a:buAutoNum type="arabicPeriod" startAt="6"/>
            </a:pP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III.  IRM Concepts and Applications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19</a:t>
            </a:fld>
            <a:endParaRPr lang="en-US" sz="1100" dirty="0"/>
          </a:p>
        </p:txBody>
      </p:sp>
    </p:spTree>
    <p:extLst>
      <p:ext uri="{BB962C8B-B14F-4D97-AF65-F5344CB8AC3E}">
        <p14:creationId xmlns:p14="http://schemas.microsoft.com/office/powerpoint/2010/main" val="777992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4801314"/>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Nuclear IRM Goals</a:t>
            </a:r>
          </a:p>
          <a:p>
            <a:pPr marL="342900" lvl="2" indent="-342900"/>
            <a:endParaRPr lang="en-US" sz="800" dirty="0">
              <a:latin typeface="Times New Roman"/>
              <a:cs typeface="Times New Roman"/>
            </a:endParaRPr>
          </a:p>
          <a:p>
            <a:pPr marL="285750" indent="-285750">
              <a:buFont typeface="Wingdings" charset="2"/>
              <a:buChar char="Ø"/>
            </a:pPr>
            <a:r>
              <a:rPr lang="en-US" sz="1400" dirty="0" smtClean="0"/>
              <a:t>Consistent with the Memorandum of Agreement (MOA) between OPG and its sole Shareholder, and OPG’s corporate objectives, the mission of nuclear operations is to generate clean, safe, low-cost electricity through dependable performance.   </a:t>
            </a:r>
          </a:p>
          <a:p>
            <a:pPr marL="285750" indent="-285750">
              <a:buFont typeface="Wingdings" charset="2"/>
              <a:buChar char="Ø"/>
            </a:pPr>
            <a:endParaRPr lang="en-US" sz="1400" dirty="0" smtClean="0"/>
          </a:p>
          <a:p>
            <a:pPr marL="285750" indent="-285750">
              <a:buFont typeface="Wingdings" charset="2"/>
              <a:buChar char="Ø"/>
            </a:pPr>
            <a:r>
              <a:rPr lang="en-US" sz="1400" dirty="0" smtClean="0"/>
              <a:t>This mission points to objectives in three areas of performance: safety, electricity generation, and cost.  Further, OPG has established four cornerstone values: Safety; Reliability; Human Performance; and, Value for Money.</a:t>
            </a:r>
          </a:p>
          <a:p>
            <a:pPr marL="285750" indent="-285750">
              <a:buFont typeface="Wingdings" charset="2"/>
              <a:buChar char="Ø"/>
            </a:pPr>
            <a:endParaRPr lang="en-US" sz="1400" dirty="0" smtClean="0"/>
          </a:p>
          <a:p>
            <a:pPr marL="285750" indent="-285750">
              <a:buFont typeface="Wingdings" charset="2"/>
              <a:buChar char="Ø"/>
            </a:pPr>
            <a:r>
              <a:rPr lang="en-US" sz="1400" dirty="0" smtClean="0"/>
              <a:t>An IRM for OPG nuclear should aim to improve the performance of its nuclear fleet.</a:t>
            </a:r>
          </a:p>
          <a:p>
            <a:pPr marL="285750" indent="-285750">
              <a:buFont typeface="Wingdings" charset="2"/>
              <a:buChar char="Ø"/>
            </a:pPr>
            <a:endParaRPr lang="en-US" sz="1400" dirty="0" smtClean="0"/>
          </a:p>
          <a:p>
            <a:pPr marL="285750" indent="-285750">
              <a:buFont typeface="Wingdings" charset="2"/>
              <a:buChar char="Ø"/>
            </a:pPr>
            <a:r>
              <a:rPr lang="en-US" sz="1400" dirty="0" smtClean="0"/>
              <a:t>Ontario consumers will </a:t>
            </a:r>
            <a:r>
              <a:rPr lang="en-US" sz="1400" dirty="0"/>
              <a:t>benefit </a:t>
            </a:r>
            <a:r>
              <a:rPr lang="en-US" sz="1400" dirty="0" smtClean="0"/>
              <a:t>if OPG’s nuclear business </a:t>
            </a:r>
            <a:r>
              <a:rPr lang="en-US" sz="1400" dirty="0"/>
              <a:t>operates efficiently and </a:t>
            </a:r>
            <a:r>
              <a:rPr lang="en-US" sz="1400" dirty="0" smtClean="0"/>
              <a:t>at low cost.   The lower the price paid to OPG for its nuclear output, the lower the GA, benefiting consumers.</a:t>
            </a:r>
          </a:p>
          <a:p>
            <a:pPr marL="285750" indent="-285750">
              <a:buFont typeface="Wingdings" charset="2"/>
              <a:buChar char="Ø"/>
            </a:pPr>
            <a:endParaRPr lang="en-US" sz="1400" dirty="0" smtClean="0"/>
          </a:p>
          <a:p>
            <a:pPr marL="285750" indent="-285750">
              <a:buFont typeface="Wingdings" charset="2"/>
              <a:buChar char="Ø"/>
            </a:pPr>
            <a:r>
              <a:rPr lang="en-US" sz="1400" dirty="0" smtClean="0"/>
              <a:t>OPG’s nuclear fleet is needed to continue to provide a reliable electricity supply to meet a significant fraction of Ontario’s needs.   An IRM must not provide incentives for cost efficiencies that can jeopardize continued reliability of service.</a:t>
            </a:r>
          </a:p>
          <a:p>
            <a:pPr marL="285750" indent="-285750">
              <a:buFont typeface="Wingdings" charset="2"/>
              <a:buChar char="Ø"/>
            </a:pPr>
            <a:endParaRPr lang="en-US" sz="1400" dirty="0" smtClean="0"/>
          </a:p>
          <a:p>
            <a:pPr marL="285750" indent="-285750">
              <a:buFont typeface="Wingdings" charset="2"/>
              <a:buChar char="Ø"/>
            </a:pPr>
            <a:r>
              <a:rPr lang="en-US" sz="1400" dirty="0" smtClean="0"/>
              <a:t>OPG should have incentives to manage the DRP’s cost and schedule to achieve efficiencies.  </a:t>
            </a:r>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20</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3293209"/>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OPG Nuclear Initiatives</a:t>
            </a:r>
          </a:p>
          <a:p>
            <a:pPr marL="342900" lvl="2" indent="-342900"/>
            <a:endParaRPr lang="en-US" sz="800" dirty="0">
              <a:latin typeface="Times New Roman"/>
              <a:cs typeface="Times New Roman"/>
            </a:endParaRPr>
          </a:p>
          <a:p>
            <a:pPr marL="285750" indent="-285750">
              <a:buFont typeface="Wingdings" charset="2"/>
              <a:buChar char="Ø"/>
            </a:pPr>
            <a:r>
              <a:rPr lang="en-US" sz="1400" dirty="0" smtClean="0"/>
              <a:t>Part 2 of the </a:t>
            </a:r>
            <a:r>
              <a:rPr lang="en-US" sz="1400" dirty="0" err="1" smtClean="0"/>
              <a:t>ScottMadden</a:t>
            </a:r>
            <a:r>
              <a:rPr lang="en-US" sz="1400" dirty="0" smtClean="0"/>
              <a:t>  Report described OPG’s development of a top-down gap-based business plan to improve its performance.  In EB-2010-0008, OPG filed a 2010-2014 Business Plan that incorporated the targets developed in the </a:t>
            </a:r>
            <a:r>
              <a:rPr lang="en-US" sz="1400" dirty="0" err="1" smtClean="0"/>
              <a:t>ScottMadden</a:t>
            </a:r>
            <a:r>
              <a:rPr lang="en-US" sz="1400" dirty="0" smtClean="0"/>
              <a:t> study.  </a:t>
            </a:r>
          </a:p>
          <a:p>
            <a:pPr marL="285750" indent="-285750">
              <a:buFont typeface="Wingdings" charset="2"/>
              <a:buChar char="Ø"/>
            </a:pPr>
            <a:endParaRPr lang="en-US" sz="1400" dirty="0" smtClean="0"/>
          </a:p>
          <a:p>
            <a:pPr marL="285750" indent="-285750">
              <a:buFont typeface="Wingdings" charset="2"/>
              <a:buChar char="Ø"/>
            </a:pPr>
            <a:r>
              <a:rPr lang="en-US" sz="1400" dirty="0" smtClean="0"/>
              <a:t>The Business Plan developed 30 initiatives in the 4 cornerstone value areas: 6 in Safety, 9 in Reliability, 6 in Human Performance and 9 in Value for Money.  Seven of these were identified as Key Initiatives.</a:t>
            </a:r>
          </a:p>
          <a:p>
            <a:pPr marL="285750" indent="-285750">
              <a:buFont typeface="Wingdings" charset="2"/>
              <a:buChar char="Ø"/>
            </a:pPr>
            <a:endParaRPr lang="en-US" sz="1400" dirty="0" smtClean="0"/>
          </a:p>
          <a:p>
            <a:pPr marL="285750" indent="-285750">
              <a:buFont typeface="Wingdings" charset="2"/>
              <a:buChar char="Ø"/>
            </a:pPr>
            <a:r>
              <a:rPr lang="en-US" sz="1400" dirty="0" smtClean="0"/>
              <a:t>The table below duplicates the table for 2008 and adds the hypothetical performance of the OPG nuclear plants if the OPG achieves the targets in the Business Plan.</a:t>
            </a:r>
          </a:p>
          <a:p>
            <a:pPr marL="285750" indent="-285750">
              <a:buFont typeface="Wingdings" charset="2"/>
              <a:buChar char="Ø"/>
            </a:pPr>
            <a:endParaRPr lang="en-US" sz="1400" dirty="0" smtClean="0"/>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21</a:t>
            </a:fld>
            <a:endParaRPr lang="en-US" sz="1100" dirty="0"/>
          </a:p>
        </p:txBody>
      </p:sp>
      <p:pic>
        <p:nvPicPr>
          <p:cNvPr id="4098" name="Picture 2"/>
          <p:cNvPicPr>
            <a:picLocks noChangeAspect="1" noChangeArrowheads="1"/>
          </p:cNvPicPr>
          <p:nvPr/>
        </p:nvPicPr>
        <p:blipFill>
          <a:blip r:embed="rId5" cstate="print"/>
          <a:srcRect/>
          <a:stretch>
            <a:fillRect/>
          </a:stretch>
        </p:blipFill>
        <p:spPr bwMode="auto">
          <a:xfrm>
            <a:off x="1143000" y="3505200"/>
            <a:ext cx="6858000" cy="2769355"/>
          </a:xfrm>
          <a:prstGeom prst="rect">
            <a:avLst/>
          </a:prstGeom>
          <a:noFill/>
          <a:ln w="9525">
            <a:noFill/>
            <a:miter lim="800000"/>
            <a:headEnd/>
            <a:tailEnd/>
          </a:ln>
          <a:effectLst/>
        </p:spPr>
      </p:pic>
      <p:sp>
        <p:nvSpPr>
          <p:cNvPr id="9" name="TextBox 8"/>
          <p:cNvSpPr txBox="1"/>
          <p:nvPr/>
        </p:nvSpPr>
        <p:spPr>
          <a:xfrm>
            <a:off x="1676400" y="6248400"/>
            <a:ext cx="2590800" cy="261610"/>
          </a:xfrm>
          <a:prstGeom prst="rect">
            <a:avLst/>
          </a:prstGeom>
          <a:noFill/>
        </p:spPr>
        <p:txBody>
          <a:bodyPr wrap="square" rtlCol="0">
            <a:spAutoFit/>
          </a:bodyPr>
          <a:lstStyle/>
          <a:p>
            <a:r>
              <a:rPr lang="en-US" sz="1100" dirty="0" smtClean="0"/>
              <a:t>Source: </a:t>
            </a:r>
            <a:r>
              <a:rPr lang="en-US" sz="1100" dirty="0" err="1" smtClean="0"/>
              <a:t>ScottMadden</a:t>
            </a:r>
            <a:r>
              <a:rPr lang="en-US" sz="1100" dirty="0" smtClean="0"/>
              <a:t> Report, Phase 2</a:t>
            </a:r>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878532"/>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Developing IRM Options for Nuclear Facilities</a:t>
            </a:r>
          </a:p>
          <a:p>
            <a:pPr marL="342900" lvl="2" indent="-342900"/>
            <a:endParaRPr lang="en-US" sz="800" dirty="0">
              <a:latin typeface="Times New Roman"/>
              <a:cs typeface="Times New Roman"/>
            </a:endParaRPr>
          </a:p>
          <a:p>
            <a:pPr marL="285750" indent="-285750">
              <a:buFont typeface="Wingdings" charset="2"/>
              <a:buChar char="Ø"/>
            </a:pPr>
            <a:r>
              <a:rPr lang="en-US" sz="1400" dirty="0" smtClean="0"/>
              <a:t>Power Advisory could find no examples of  IRM applied to a generation-only company, and none designed only for nuclear operations.  Power Advisory explored several options, all of which are variants of one of the IRM approaches mentioned earlier: a Price Cap IRM or a targeted IRM.</a:t>
            </a:r>
          </a:p>
          <a:p>
            <a:pPr marL="285750" indent="-285750">
              <a:buFont typeface="Wingdings" charset="2"/>
              <a:buChar char="Ø"/>
            </a:pPr>
            <a:endParaRPr lang="en-US" sz="1400" dirty="0" smtClean="0"/>
          </a:p>
          <a:p>
            <a:pPr marL="285750" indent="-285750">
              <a:buFont typeface="Wingdings" charset="2"/>
              <a:buChar char="Ø"/>
            </a:pPr>
            <a:r>
              <a:rPr lang="en-US" sz="1400" dirty="0" smtClean="0"/>
              <a:t>Price caps have the advantage that stakeholders in the Ontario market, including customers, distributors, transmitters, and the regulator, now have extensive experience with this form of regulation.  This is an overall approach, tying all of the activities of the nuclear business into one IRM scheme.</a:t>
            </a:r>
          </a:p>
          <a:p>
            <a:pPr marL="285750" indent="-285750">
              <a:buFont typeface="Wingdings" charset="2"/>
              <a:buChar char="Ø"/>
            </a:pPr>
            <a:endParaRPr lang="en-US" sz="1400" dirty="0" smtClean="0"/>
          </a:p>
          <a:p>
            <a:pPr marL="285750" indent="-285750">
              <a:buFont typeface="Wingdings" charset="2"/>
              <a:buChar char="Ø"/>
            </a:pPr>
            <a:r>
              <a:rPr lang="en-US" sz="1400" dirty="0" smtClean="0"/>
              <a:t>The price cap formula is given by </a:t>
            </a:r>
          </a:p>
          <a:p>
            <a:pPr lvl="1"/>
            <a:r>
              <a:rPr lang="en-US" sz="1400" i="1" dirty="0" smtClean="0"/>
              <a:t>P</a:t>
            </a:r>
            <a:r>
              <a:rPr lang="en-US" sz="1400" i="1" baseline="-25000" dirty="0" smtClean="0"/>
              <a:t>t+1</a:t>
            </a:r>
            <a:r>
              <a:rPr lang="en-US" sz="1400" i="1" dirty="0" smtClean="0"/>
              <a:t> = P</a:t>
            </a:r>
            <a:r>
              <a:rPr lang="en-US" sz="1400" i="1" baseline="-25000" dirty="0" smtClean="0"/>
              <a:t>t</a:t>
            </a:r>
            <a:r>
              <a:rPr lang="en-US" sz="1400" i="1" dirty="0" smtClean="0"/>
              <a:t> * (1 + GPI – x + z), </a:t>
            </a:r>
            <a:r>
              <a:rPr lang="en-US" sz="1400" dirty="0" smtClean="0"/>
              <a:t>where</a:t>
            </a:r>
          </a:p>
          <a:p>
            <a:pPr lvl="1"/>
            <a:r>
              <a:rPr lang="en-US" sz="1400" i="1" dirty="0" smtClean="0"/>
              <a:t>P</a:t>
            </a:r>
            <a:r>
              <a:rPr lang="en-US" sz="1400" i="1" baseline="-25000" dirty="0" smtClean="0"/>
              <a:t>t+1</a:t>
            </a:r>
            <a:r>
              <a:rPr lang="en-US" sz="1400" baseline="-25000" dirty="0" smtClean="0"/>
              <a:t> </a:t>
            </a:r>
            <a:r>
              <a:rPr lang="en-US" sz="1400" dirty="0" smtClean="0"/>
              <a:t>is the price in year t + 1, </a:t>
            </a:r>
            <a:r>
              <a:rPr lang="en-US" sz="1400" i="1" dirty="0" smtClean="0"/>
              <a:t>P</a:t>
            </a:r>
            <a:r>
              <a:rPr lang="en-US" sz="1400" i="1" baseline="-25000" dirty="0" smtClean="0"/>
              <a:t>t</a:t>
            </a:r>
            <a:r>
              <a:rPr lang="en-US" sz="1400" baseline="-25000" dirty="0" smtClean="0"/>
              <a:t> </a:t>
            </a:r>
            <a:r>
              <a:rPr lang="en-US" sz="1400" dirty="0" smtClean="0"/>
              <a:t>is the price in year t, </a:t>
            </a:r>
            <a:r>
              <a:rPr lang="en-US" sz="1400" i="1" dirty="0" smtClean="0"/>
              <a:t>GPI</a:t>
            </a:r>
            <a:r>
              <a:rPr lang="en-US" sz="1400" dirty="0" smtClean="0"/>
              <a:t> is the expected percentage change in an appropriate price index, </a:t>
            </a:r>
            <a:r>
              <a:rPr lang="en-US" sz="1400" i="1" dirty="0" smtClean="0"/>
              <a:t>x</a:t>
            </a:r>
            <a:r>
              <a:rPr lang="en-US" sz="1400" dirty="0" smtClean="0"/>
              <a:t> his a productivity offset and may include a “stretch” factor, expressed as a percentage; and, </a:t>
            </a:r>
            <a:r>
              <a:rPr lang="en-US" sz="1400" i="1" dirty="0" smtClean="0"/>
              <a:t>z</a:t>
            </a:r>
            <a:r>
              <a:rPr lang="en-US" sz="1400" dirty="0" smtClean="0"/>
              <a:t> is an allowance for any exogenous factors (z-factors) defined as part of the IRM plan, expressed as a percentage impact on prices.  All of these variables are key in setting rates.  The x factor has the most focus, because it represents the  overall potential for efficiency.</a:t>
            </a:r>
          </a:p>
          <a:p>
            <a:pPr marL="285750" indent="-285750">
              <a:buFont typeface="Wingdings" charset="2"/>
              <a:buChar char="Ø"/>
            </a:pPr>
            <a:endParaRPr lang="en-US" sz="1400" dirty="0" smtClean="0"/>
          </a:p>
          <a:p>
            <a:pPr marL="285750" indent="-285750">
              <a:buFont typeface="Wingdings" charset="2"/>
              <a:buChar char="Ø"/>
            </a:pPr>
            <a:r>
              <a:rPr lang="en-US" sz="1400" dirty="0" smtClean="0"/>
              <a:t>A targeted IRM can address specific aspects of OPG’s performance and provide incentives for improvement.  </a:t>
            </a:r>
          </a:p>
          <a:p>
            <a:pPr marL="285750" indent="-285750">
              <a:buFont typeface="Wingdings" charset="2"/>
              <a:buChar char="Ø"/>
            </a:pPr>
            <a:endParaRPr lang="en-US" sz="1400" dirty="0" smtClean="0"/>
          </a:p>
          <a:p>
            <a:pPr marL="285750" indent="-285750">
              <a:buFont typeface="Wingdings" charset="2"/>
              <a:buChar char="Ø"/>
            </a:pPr>
            <a:r>
              <a:rPr lang="en-US" sz="1400" dirty="0" smtClean="0"/>
              <a:t>The options can be assessed against the eight criteria developed in  the Report.</a:t>
            </a:r>
          </a:p>
          <a:p>
            <a:pPr marL="285750" indent="-285750">
              <a:buFont typeface="Wingdings" charset="2"/>
              <a:buChar char="Ø"/>
            </a:pPr>
            <a:endParaRPr lang="en-US" sz="1400" dirty="0" smtClean="0"/>
          </a:p>
          <a:p>
            <a:pPr marL="285750" indent="-285750">
              <a:buFont typeface="Wingdings" charset="2"/>
              <a:buChar char="Ø"/>
            </a:pPr>
            <a:r>
              <a:rPr lang="en-US" sz="1400" dirty="0" smtClean="0"/>
              <a:t>We develop six options, numbered N1 to N6.  These options are not necessarily mutually exclusive; some could be combined with or be add-ons to other options.  </a:t>
            </a:r>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22</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016758"/>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IRM Options for Nuclear Facilities</a:t>
            </a:r>
          </a:p>
          <a:p>
            <a:pPr marL="342900" lvl="2" indent="-342900"/>
            <a:endParaRPr lang="en-US" sz="800" dirty="0">
              <a:latin typeface="Times New Roman"/>
              <a:cs typeface="Times New Roman"/>
            </a:endParaRPr>
          </a:p>
          <a:p>
            <a:pPr marL="285750" indent="-285750">
              <a:buFont typeface="Wingdings" charset="2"/>
              <a:buChar char="Ø"/>
            </a:pPr>
            <a:r>
              <a:rPr lang="en-US" sz="1400" b="1" dirty="0" smtClean="0"/>
              <a:t>Option N1.  Price Cap with Aggregate Performance Indicator  </a:t>
            </a:r>
            <a:r>
              <a:rPr lang="en-US" sz="1400" dirty="0" smtClean="0"/>
              <a:t>This option uses the price cap formula given above.  It uses statistical and econometric analyses to estimate performance indicators leading to an x-factor.   The first step is to estimate total factor productivity (TFP) growth  for the industry; the second is to establish the x-factor to be applied to OPG’s nuclear facilities.  This approach requires both a good estimate of TFP and a reliable benchmarking study to establish OPG’s performance level relative to the industry benchmark.</a:t>
            </a:r>
          </a:p>
          <a:p>
            <a:pPr marL="285750" indent="-285750">
              <a:buFont typeface="Wingdings" charset="2"/>
              <a:buChar char="Ø"/>
            </a:pPr>
            <a:endParaRPr lang="en-US" sz="1400" dirty="0" smtClean="0"/>
          </a:p>
          <a:p>
            <a:pPr marL="285750" indent="-285750">
              <a:buFont typeface="Wingdings" charset="2"/>
              <a:buChar char="Ø"/>
            </a:pPr>
            <a:r>
              <a:rPr lang="en-US" sz="1400" b="1" dirty="0" smtClean="0"/>
              <a:t>Option N2.  Price Cap with Future Price Based on Target Achievement</a:t>
            </a:r>
            <a:r>
              <a:rPr lang="en-US" sz="1400" dirty="0" smtClean="0"/>
              <a:t>. In effect in this case, the price is computed by the regulator on the assumption that OPG can achieve the targets.  For example, if the target is to reduce the forced loss rate (FLR), the output could be calculated as the output produced at an achievable level of productivity improvement.  The price is obtained by dividing the revenue requirement by the assumed output.  The targets could be based on, or draw from, targets developed by OPG in its business planning processes.</a:t>
            </a:r>
          </a:p>
          <a:p>
            <a:pPr marL="285750" indent="-285750">
              <a:buFont typeface="Wingdings" charset="2"/>
              <a:buChar char="Ø"/>
            </a:pPr>
            <a:endParaRPr lang="en-US" sz="1400" dirty="0" smtClean="0"/>
          </a:p>
          <a:p>
            <a:pPr marL="285750" indent="-285750">
              <a:buFont typeface="Wingdings" charset="2"/>
              <a:buChar char="Ø"/>
            </a:pPr>
            <a:r>
              <a:rPr lang="en-US" sz="1400" b="1" dirty="0" smtClean="0"/>
              <a:t>Option N3.  Price Cap with Initial Price Based on Efficiency Improvements</a:t>
            </a:r>
            <a:r>
              <a:rPr lang="en-US" sz="1400" dirty="0" smtClean="0"/>
              <a:t>.  In the two previous IRM regimes, it is assumed that the regulator holds a rate hearing for the base year and bases the first-year rates on the cost of service.  In this option, the base year rates would assume that targets would be met.  The Board acted in this manner in EB-2010-0008 by rejecting OPG’s argument that it should reduce its projected output to account for major unforeseen events.  </a:t>
            </a:r>
          </a:p>
          <a:p>
            <a:pPr marL="285750" indent="-285750">
              <a:buFont typeface="Wingdings" charset="2"/>
              <a:buChar char="Ø"/>
            </a:pPr>
            <a:endParaRPr lang="en-US" sz="1400" dirty="0" smtClean="0"/>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23</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232202"/>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IRM Options for Nuclear Facilities</a:t>
            </a:r>
          </a:p>
          <a:p>
            <a:pPr marL="342900" lvl="2" indent="-342900"/>
            <a:endParaRPr lang="en-US" sz="800" dirty="0">
              <a:latin typeface="Times New Roman"/>
              <a:cs typeface="Times New Roman"/>
            </a:endParaRPr>
          </a:p>
          <a:p>
            <a:pPr marL="285750" indent="-285750">
              <a:buFont typeface="Wingdings" charset="2"/>
              <a:buChar char="Ø"/>
            </a:pPr>
            <a:r>
              <a:rPr lang="en-US" sz="1400" b="1" dirty="0" smtClean="0"/>
              <a:t>Option N4.  Specific Performance Targets. </a:t>
            </a:r>
            <a:r>
              <a:rPr lang="en-US" sz="1400" dirty="0" smtClean="0"/>
              <a:t>Specific performance targets could be added to the broader price cap mechanism of Options 1 or 3.  This mechanism would focus on achievement of  a given level of performance with respect to some indicator.  It could be a production indicator like total output or UCF or it could target other aspects of service quality.  Achievement of the target would produce a specified payment.  This option could be used to focus on the Pickering units, which have poor performance metrics.</a:t>
            </a:r>
          </a:p>
          <a:p>
            <a:pPr marL="285750" indent="-285750">
              <a:buFont typeface="Wingdings" charset="2"/>
              <a:buChar char="Ø"/>
            </a:pPr>
            <a:endParaRPr lang="en-US" sz="1400" dirty="0" smtClean="0"/>
          </a:p>
          <a:p>
            <a:pPr marL="285750" indent="-285750">
              <a:buFont typeface="Wingdings" charset="2"/>
              <a:buChar char="Ø"/>
            </a:pPr>
            <a:r>
              <a:rPr lang="en-US" sz="1400" b="1" dirty="0" smtClean="0"/>
              <a:t>Option N5.  IRM for DRP Capital Expenditures</a:t>
            </a:r>
            <a:r>
              <a:rPr lang="en-US" sz="1400" dirty="0" smtClean="0"/>
              <a:t>. The DRP will be a major capital project and expenditures would be placed in a deferral account.  The Board can review these before they are placed into rate base.  The Board has expressed interest in discussing performance incentives.  These could have the nature of specific performance targets related to the cost and timing of the DRP.  </a:t>
            </a:r>
          </a:p>
          <a:p>
            <a:pPr marL="285750" indent="-285750">
              <a:buFont typeface="Wingdings" charset="2"/>
              <a:buChar char="Ø"/>
            </a:pPr>
            <a:endParaRPr lang="en-US" sz="1400" dirty="0" smtClean="0"/>
          </a:p>
          <a:p>
            <a:pPr marL="285750" indent="-285750">
              <a:buFont typeface="Wingdings" charset="2"/>
              <a:buChar char="Ø"/>
            </a:pPr>
            <a:r>
              <a:rPr lang="en-US" sz="1400" b="1" dirty="0" smtClean="0"/>
              <a:t>Option N6.  Earnings Sharing Mechanism</a:t>
            </a:r>
            <a:r>
              <a:rPr lang="en-US" sz="1400" dirty="0" smtClean="0"/>
              <a:t>.  Earnings sharing mechanisms mitigate IRM risk for the producer and cost risk for the consumer.  If the IRM regime has too severe a negative impact on OPG’s overall profitability , and earnings sharing mechanism would restore some of its profitability.  The symmetry of the earnings sharing mechanism would benefit consumers by returning some of OPG’s excessive profit if the IRM regime allows OPG to earn them.</a:t>
            </a:r>
          </a:p>
          <a:p>
            <a:pPr marL="285750" indent="-285750">
              <a:buFont typeface="Wingdings" charset="2"/>
              <a:buChar char="Ø"/>
            </a:pPr>
            <a:endParaRPr lang="en-US" sz="1400" dirty="0" smtClean="0"/>
          </a:p>
          <a:p>
            <a:pPr marL="285750" indent="-285750">
              <a:buFont typeface="Wingdings" charset="2"/>
              <a:buChar char="Ø"/>
            </a:pPr>
            <a:r>
              <a:rPr lang="en-US" sz="1400" b="1" dirty="0" smtClean="0"/>
              <a:t>Assessment of Options</a:t>
            </a:r>
            <a:r>
              <a:rPr lang="en-US" sz="1400" dirty="0" smtClean="0"/>
              <a:t>:  The table on the next page contains Power Advisory’s assessment of these six options against the eight criteria developed in Section 3.  </a:t>
            </a:r>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24</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861774"/>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Assessment of Options</a:t>
            </a:r>
          </a:p>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25</a:t>
            </a:fld>
            <a:endParaRPr lang="en-US" sz="1100" dirty="0"/>
          </a:p>
        </p:txBody>
      </p:sp>
      <p:graphicFrame>
        <p:nvGraphicFramePr>
          <p:cNvPr id="2" name="Table 1"/>
          <p:cNvGraphicFramePr>
            <a:graphicFrameLocks noGrp="1"/>
          </p:cNvGraphicFramePr>
          <p:nvPr>
            <p:extLst>
              <p:ext uri="{D42A27DB-BD31-4B8C-83A1-F6EECF244321}">
                <p14:modId xmlns:p14="http://schemas.microsoft.com/office/powerpoint/2010/main" val="46573295"/>
              </p:ext>
            </p:extLst>
          </p:nvPr>
        </p:nvGraphicFramePr>
        <p:xfrm>
          <a:off x="152400" y="1524000"/>
          <a:ext cx="8686800" cy="3867150"/>
        </p:xfrm>
        <a:graphic>
          <a:graphicData uri="http://schemas.openxmlformats.org/drawingml/2006/table">
            <a:tbl>
              <a:tblPr firstRow="1" bandRow="1">
                <a:tableStyleId>{5C22544A-7EE6-4342-B048-85BDC9FD1C3A}</a:tableStyleId>
              </a:tblPr>
              <a:tblGrid>
                <a:gridCol w="1295400"/>
                <a:gridCol w="838200"/>
                <a:gridCol w="609600"/>
                <a:gridCol w="914400"/>
                <a:gridCol w="914400"/>
                <a:gridCol w="762000"/>
                <a:gridCol w="1066800"/>
                <a:gridCol w="1143000"/>
                <a:gridCol w="1143000"/>
              </a:tblGrid>
              <a:tr h="378730">
                <a:tc>
                  <a:txBody>
                    <a:bodyPr/>
                    <a:lstStyle/>
                    <a:p>
                      <a:endParaRPr lang="en-US" dirty="0"/>
                    </a:p>
                  </a:txBody>
                  <a:tcPr/>
                </a:tc>
                <a:tc>
                  <a:txBody>
                    <a:bodyPr/>
                    <a:lstStyle/>
                    <a:p>
                      <a:pPr algn="ctr"/>
                      <a:r>
                        <a:rPr lang="en-US" sz="1000" dirty="0" smtClean="0">
                          <a:solidFill>
                            <a:schemeClr val="tx1"/>
                          </a:solidFill>
                        </a:rPr>
                        <a:t>Efficiency</a:t>
                      </a:r>
                      <a:endParaRPr lang="en-US" sz="1000" dirty="0">
                        <a:solidFill>
                          <a:schemeClr val="tx1"/>
                        </a:solidFill>
                      </a:endParaRPr>
                    </a:p>
                  </a:txBody>
                  <a:tcPr anchor="ctr"/>
                </a:tc>
                <a:tc>
                  <a:txBody>
                    <a:bodyPr/>
                    <a:lstStyle/>
                    <a:p>
                      <a:pPr algn="ctr"/>
                      <a:r>
                        <a:rPr lang="en-US" sz="1000" dirty="0" smtClean="0">
                          <a:solidFill>
                            <a:schemeClr val="tx1"/>
                          </a:solidFill>
                        </a:rPr>
                        <a:t>Lower Bills</a:t>
                      </a:r>
                      <a:endParaRPr lang="en-US" sz="1000" dirty="0">
                        <a:solidFill>
                          <a:schemeClr val="tx1"/>
                        </a:solidFill>
                      </a:endParaRPr>
                    </a:p>
                  </a:txBody>
                  <a:tcPr anchor="ctr"/>
                </a:tc>
                <a:tc>
                  <a:txBody>
                    <a:bodyPr/>
                    <a:lstStyle/>
                    <a:p>
                      <a:pPr algn="ctr"/>
                      <a:r>
                        <a:rPr lang="en-US" sz="1000" dirty="0" smtClean="0">
                          <a:solidFill>
                            <a:schemeClr val="tx1"/>
                          </a:solidFill>
                        </a:rPr>
                        <a:t>Financial</a:t>
                      </a:r>
                      <a:endParaRPr lang="en-US" sz="1000" dirty="0">
                        <a:solidFill>
                          <a:schemeClr val="tx1"/>
                        </a:solidFill>
                      </a:endParaRPr>
                    </a:p>
                  </a:txBody>
                  <a:tcPr anchor="ctr"/>
                </a:tc>
                <a:tc>
                  <a:txBody>
                    <a:bodyPr/>
                    <a:lstStyle/>
                    <a:p>
                      <a:pPr algn="ctr"/>
                      <a:r>
                        <a:rPr lang="en-US" sz="1000" dirty="0" smtClean="0">
                          <a:solidFill>
                            <a:schemeClr val="tx1"/>
                          </a:solidFill>
                        </a:rPr>
                        <a:t>Reliability</a:t>
                      </a:r>
                      <a:endParaRPr lang="en-US" sz="1000" dirty="0">
                        <a:solidFill>
                          <a:schemeClr val="tx1"/>
                        </a:solidFill>
                      </a:endParaRPr>
                    </a:p>
                  </a:txBody>
                  <a:tcPr anchor="ctr"/>
                </a:tc>
                <a:tc>
                  <a:txBody>
                    <a:bodyPr/>
                    <a:lstStyle/>
                    <a:p>
                      <a:pPr algn="ctr"/>
                      <a:r>
                        <a:rPr lang="en-US" sz="1000" dirty="0" smtClean="0">
                          <a:solidFill>
                            <a:schemeClr val="tx1"/>
                          </a:solidFill>
                        </a:rPr>
                        <a:t>Future</a:t>
                      </a:r>
                      <a:r>
                        <a:rPr lang="en-US" sz="1000" baseline="0" dirty="0" smtClean="0">
                          <a:solidFill>
                            <a:schemeClr val="tx1"/>
                          </a:solidFill>
                        </a:rPr>
                        <a:t> Use</a:t>
                      </a:r>
                      <a:endParaRPr lang="en-US" sz="1000" dirty="0">
                        <a:solidFill>
                          <a:schemeClr val="tx1"/>
                        </a:solidFill>
                      </a:endParaRPr>
                    </a:p>
                  </a:txBody>
                  <a:tcPr anchor="ctr"/>
                </a:tc>
                <a:tc>
                  <a:txBody>
                    <a:bodyPr/>
                    <a:lstStyle/>
                    <a:p>
                      <a:pPr algn="ctr"/>
                      <a:r>
                        <a:rPr lang="en-US" sz="1000" dirty="0" smtClean="0">
                          <a:solidFill>
                            <a:schemeClr val="tx1"/>
                          </a:solidFill>
                        </a:rPr>
                        <a:t>Transparency</a:t>
                      </a:r>
                      <a:endParaRPr lang="en-US" sz="1000" dirty="0">
                        <a:solidFill>
                          <a:schemeClr val="tx1"/>
                        </a:solidFill>
                      </a:endParaRPr>
                    </a:p>
                  </a:txBody>
                  <a:tcPr anchor="ctr"/>
                </a:tc>
                <a:tc>
                  <a:txBody>
                    <a:bodyPr/>
                    <a:lstStyle/>
                    <a:p>
                      <a:pPr algn="ctr"/>
                      <a:r>
                        <a:rPr lang="en-US" sz="1000" dirty="0" smtClean="0">
                          <a:solidFill>
                            <a:schemeClr val="tx1"/>
                          </a:solidFill>
                        </a:rPr>
                        <a:t>Unintended Consequences</a:t>
                      </a:r>
                      <a:endParaRPr lang="en-US" sz="1000" dirty="0">
                        <a:solidFill>
                          <a:schemeClr val="tx1"/>
                        </a:solidFill>
                      </a:endParaRPr>
                    </a:p>
                  </a:txBody>
                  <a:tcPr anchor="ctr"/>
                </a:tc>
                <a:tc>
                  <a:txBody>
                    <a:bodyPr/>
                    <a:lstStyle/>
                    <a:p>
                      <a:pPr algn="ctr"/>
                      <a:r>
                        <a:rPr lang="en-US" sz="1000" dirty="0" smtClean="0">
                          <a:solidFill>
                            <a:schemeClr val="tx1"/>
                          </a:solidFill>
                        </a:rPr>
                        <a:t>Implementation Ease</a:t>
                      </a:r>
                      <a:endParaRPr lang="en-US" sz="1000" dirty="0">
                        <a:solidFill>
                          <a:schemeClr val="tx1"/>
                        </a:solidFill>
                      </a:endParaRPr>
                    </a:p>
                  </a:txBody>
                  <a:tcPr anchor="ctr"/>
                </a:tc>
              </a:tr>
              <a:tr h="378730">
                <a:tc>
                  <a:txBody>
                    <a:bodyPr/>
                    <a:lstStyle/>
                    <a:p>
                      <a:pPr algn="l" rtl="0" fontAlgn="ctr"/>
                      <a:r>
                        <a:rPr lang="en-CA" sz="1400" b="1" i="0" u="none" strike="noStrike" dirty="0" smtClean="0">
                          <a:solidFill>
                            <a:srgbClr val="000000"/>
                          </a:solidFill>
                          <a:latin typeface="Arial"/>
                        </a:rPr>
                        <a:t>N1:Price Cap:</a:t>
                      </a:r>
                      <a:r>
                        <a:rPr lang="en-CA" sz="1400" b="1" i="0" u="none" strike="noStrike" baseline="0" dirty="0" smtClean="0">
                          <a:solidFill>
                            <a:srgbClr val="000000"/>
                          </a:solidFill>
                          <a:latin typeface="Arial"/>
                        </a:rPr>
                        <a:t> </a:t>
                      </a:r>
                      <a:r>
                        <a:rPr lang="en-CA" sz="1400" b="1" i="0" u="none" strike="noStrike" dirty="0" smtClean="0">
                          <a:solidFill>
                            <a:srgbClr val="000000"/>
                          </a:solidFill>
                          <a:latin typeface="Arial"/>
                        </a:rPr>
                        <a:t>aggregates </a:t>
                      </a:r>
                      <a:endParaRPr lang="en-CA" sz="1400" b="1" i="0" u="none" strike="noStrike" dirty="0">
                        <a:solidFill>
                          <a:srgbClr val="000000"/>
                        </a:solidFill>
                        <a:latin typeface="Arial"/>
                      </a:endParaRPr>
                    </a:p>
                  </a:txBody>
                  <a:tcPr marL="85725" marR="9525" marT="9525" marB="0" anchor="ctr"/>
                </a:tc>
                <a:tc>
                  <a:txBody>
                    <a:bodyPr/>
                    <a:lstStyle/>
                    <a:p>
                      <a:pPr algn="ctr"/>
                      <a:r>
                        <a:rPr lang="en-US" sz="1600" dirty="0" smtClean="0"/>
                        <a:t>1</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5</a:t>
                      </a:r>
                      <a:endParaRPr lang="en-US" sz="1600" dirty="0"/>
                    </a:p>
                  </a:txBody>
                  <a:tcPr anchor="ctr"/>
                </a:tc>
              </a:tr>
              <a:tr h="596630">
                <a:tc>
                  <a:txBody>
                    <a:bodyPr/>
                    <a:lstStyle/>
                    <a:p>
                      <a:pPr algn="l" rtl="0" fontAlgn="ctr"/>
                      <a:r>
                        <a:rPr lang="en-CA" sz="1400" b="1" i="0" u="none" strike="noStrike" dirty="0" smtClean="0">
                          <a:solidFill>
                            <a:srgbClr val="000000"/>
                          </a:solidFill>
                          <a:latin typeface="Arial"/>
                        </a:rPr>
                        <a:t>N2:Price based on specific </a:t>
                      </a:r>
                      <a:r>
                        <a:rPr lang="en-CA" sz="1400" b="1" i="0" u="none" strike="noStrike" dirty="0">
                          <a:solidFill>
                            <a:srgbClr val="000000"/>
                          </a:solidFill>
                          <a:latin typeface="Arial"/>
                        </a:rPr>
                        <a:t>targets</a:t>
                      </a:r>
                    </a:p>
                  </a:txBody>
                  <a:tcPr marL="85725" marR="9525" marT="9525" marB="0" anchor="ctr"/>
                </a:tc>
                <a:tc>
                  <a:txBody>
                    <a:bodyPr/>
                    <a:lstStyle/>
                    <a:p>
                      <a:pPr algn="ctr"/>
                      <a:r>
                        <a:rPr lang="en-US" sz="1600" dirty="0" smtClean="0"/>
                        <a:t>1</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4</a:t>
                      </a:r>
                      <a:endParaRPr lang="en-US" sz="1600" dirty="0"/>
                    </a:p>
                  </a:txBody>
                  <a:tcPr anchor="ctr"/>
                </a:tc>
              </a:tr>
              <a:tr h="378730">
                <a:tc>
                  <a:txBody>
                    <a:bodyPr/>
                    <a:lstStyle/>
                    <a:p>
                      <a:pPr algn="l" rtl="0" fontAlgn="ctr"/>
                      <a:r>
                        <a:rPr lang="en-CA" sz="1400" b="1" i="0" u="none" strike="noStrike" dirty="0" smtClean="0">
                          <a:solidFill>
                            <a:srgbClr val="000000"/>
                          </a:solidFill>
                          <a:latin typeface="Arial"/>
                        </a:rPr>
                        <a:t>N3:Price Cap: efficiency</a:t>
                      </a:r>
                      <a:endParaRPr lang="en-CA" sz="1400" b="1" i="0" u="none" strike="noStrike" dirty="0">
                        <a:solidFill>
                          <a:srgbClr val="000000"/>
                        </a:solidFill>
                        <a:latin typeface="Arial"/>
                      </a:endParaRPr>
                    </a:p>
                  </a:txBody>
                  <a:tcPr marL="85725" marR="9525" marT="9525" marB="0" anchor="ctr"/>
                </a:tc>
                <a:tc>
                  <a:txBody>
                    <a:bodyPr/>
                    <a:lstStyle/>
                    <a:p>
                      <a:pPr algn="ctr"/>
                      <a:r>
                        <a:rPr lang="en-US" sz="1600" dirty="0" smtClean="0"/>
                        <a:t>1</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4</a:t>
                      </a:r>
                      <a:endParaRPr lang="en-US" sz="1600" dirty="0"/>
                    </a:p>
                  </a:txBody>
                  <a:tcPr anchor="ctr"/>
                </a:tc>
              </a:tr>
              <a:tr h="378730">
                <a:tc>
                  <a:txBody>
                    <a:bodyPr/>
                    <a:lstStyle/>
                    <a:p>
                      <a:pPr algn="l" rtl="0" fontAlgn="ctr"/>
                      <a:r>
                        <a:rPr lang="en-US" sz="1400" b="1" i="0" u="none" strike="noStrike" dirty="0" smtClean="0">
                          <a:solidFill>
                            <a:srgbClr val="000000"/>
                          </a:solidFill>
                          <a:latin typeface="Arial"/>
                        </a:rPr>
                        <a:t>N4:Specific </a:t>
                      </a:r>
                      <a:r>
                        <a:rPr lang="en-US" sz="1400" b="1" i="0" u="none" strike="noStrike" dirty="0">
                          <a:solidFill>
                            <a:srgbClr val="000000"/>
                          </a:solidFill>
                          <a:latin typeface="Arial"/>
                        </a:rPr>
                        <a:t>performance targets</a:t>
                      </a:r>
                    </a:p>
                  </a:txBody>
                  <a:tcPr marL="85725" marR="9525" marT="9525" marB="0" anchor="ctr"/>
                </a:tc>
                <a:tc>
                  <a:txBody>
                    <a:bodyPr/>
                    <a:lstStyle/>
                    <a:p>
                      <a:pPr algn="ctr"/>
                      <a:r>
                        <a:rPr lang="en-US" sz="1600" dirty="0" smtClean="0"/>
                        <a:t>2</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r>
              <a:tr h="431260">
                <a:tc>
                  <a:txBody>
                    <a:bodyPr/>
                    <a:lstStyle/>
                    <a:p>
                      <a:pPr algn="l" rtl="0" fontAlgn="ctr"/>
                      <a:r>
                        <a:rPr lang="en-US" sz="1400" b="1" i="0" u="none" strike="noStrike" dirty="0" smtClean="0">
                          <a:solidFill>
                            <a:srgbClr val="000000"/>
                          </a:solidFill>
                          <a:latin typeface="Arial"/>
                        </a:rPr>
                        <a:t>N5:IRM </a:t>
                      </a:r>
                      <a:r>
                        <a:rPr lang="en-US" sz="1400" b="1" i="0" u="none" strike="noStrike" dirty="0">
                          <a:solidFill>
                            <a:srgbClr val="000000"/>
                          </a:solidFill>
                          <a:latin typeface="Arial"/>
                        </a:rPr>
                        <a:t>for DRP</a:t>
                      </a:r>
                    </a:p>
                  </a:txBody>
                  <a:tcPr marL="85725" marR="9525" marT="9525" marB="0" anchor="ctr"/>
                </a:tc>
                <a:tc>
                  <a:txBody>
                    <a:bodyPr/>
                    <a:lstStyle/>
                    <a:p>
                      <a:pPr algn="ctr"/>
                      <a:r>
                        <a:rPr lang="en-US" sz="1600" dirty="0" smtClean="0"/>
                        <a:t>2</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r>
              <a:tr h="378730">
                <a:tc>
                  <a:txBody>
                    <a:bodyPr/>
                    <a:lstStyle/>
                    <a:p>
                      <a:pPr algn="l" rtl="0" fontAlgn="ctr"/>
                      <a:r>
                        <a:rPr lang="en-US" sz="1400" b="1" i="0" u="none" strike="noStrike" dirty="0" smtClean="0">
                          <a:solidFill>
                            <a:srgbClr val="000000"/>
                          </a:solidFill>
                          <a:latin typeface="Arial"/>
                        </a:rPr>
                        <a:t>N6:Earnings </a:t>
                      </a:r>
                      <a:r>
                        <a:rPr lang="en-US" sz="1400" b="1" i="0" u="none" strike="noStrike" dirty="0">
                          <a:solidFill>
                            <a:srgbClr val="000000"/>
                          </a:solidFill>
                          <a:latin typeface="Arial"/>
                        </a:rPr>
                        <a:t>sharing mechanism</a:t>
                      </a:r>
                    </a:p>
                  </a:txBody>
                  <a:tcPr marL="85725" marR="9525" marT="9525" marB="0" anchor="ctr"/>
                </a:tc>
                <a:tc>
                  <a:txBody>
                    <a:bodyPr/>
                    <a:lstStyle/>
                    <a:p>
                      <a:pPr algn="ctr"/>
                      <a:r>
                        <a:rPr lang="en-US" sz="1600" dirty="0" smtClean="0"/>
                        <a:t>4</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a:t>
                      </a:r>
                      <a:endParaRPr lang="en-US" sz="1600" dirty="0"/>
                    </a:p>
                  </a:txBody>
                  <a:tcPr anchor="ctr"/>
                </a:tc>
              </a:tr>
            </a:tbl>
          </a:graphicData>
        </a:graphic>
      </p:graphicFrame>
      <p:sp>
        <p:nvSpPr>
          <p:cNvPr id="10" name="TextBox 9"/>
          <p:cNvSpPr txBox="1"/>
          <p:nvPr/>
        </p:nvSpPr>
        <p:spPr>
          <a:xfrm>
            <a:off x="533400" y="5334001"/>
            <a:ext cx="4114800" cy="954107"/>
          </a:xfrm>
          <a:prstGeom prst="rect">
            <a:avLst/>
          </a:prstGeom>
          <a:noFill/>
        </p:spPr>
        <p:txBody>
          <a:bodyPr wrap="square" rtlCol="0">
            <a:spAutoFit/>
          </a:bodyPr>
          <a:lstStyle/>
          <a:p>
            <a:r>
              <a:rPr lang="en-US" sz="1400" b="1" dirty="0" smtClean="0"/>
              <a:t>Where:</a:t>
            </a:r>
          </a:p>
          <a:p>
            <a:pPr marL="228600"/>
            <a:r>
              <a:rPr lang="en-US" sz="1400" dirty="0" smtClean="0"/>
              <a:t>1 = Positive</a:t>
            </a:r>
          </a:p>
          <a:p>
            <a:pPr marL="228600"/>
            <a:r>
              <a:rPr lang="en-US" sz="1400" dirty="0" smtClean="0"/>
              <a:t>2 = Moderately Positive</a:t>
            </a:r>
          </a:p>
          <a:p>
            <a:pPr marL="228600"/>
            <a:r>
              <a:rPr lang="en-US" sz="1400" dirty="0" smtClean="0"/>
              <a:t>3 = Neutral</a:t>
            </a:r>
          </a:p>
        </p:txBody>
      </p:sp>
      <p:sp>
        <p:nvSpPr>
          <p:cNvPr id="11" name="TextBox 10"/>
          <p:cNvSpPr txBox="1"/>
          <p:nvPr/>
        </p:nvSpPr>
        <p:spPr>
          <a:xfrm>
            <a:off x="2895600" y="5486400"/>
            <a:ext cx="3276600" cy="523220"/>
          </a:xfrm>
          <a:prstGeom prst="rect">
            <a:avLst/>
          </a:prstGeom>
          <a:noFill/>
        </p:spPr>
        <p:txBody>
          <a:bodyPr wrap="square" rtlCol="0">
            <a:spAutoFit/>
          </a:bodyPr>
          <a:lstStyle/>
          <a:p>
            <a:pPr marL="228600"/>
            <a:r>
              <a:rPr lang="en-US" sz="1400" dirty="0" smtClean="0"/>
              <a:t>4 = Moderately Negative</a:t>
            </a:r>
          </a:p>
          <a:p>
            <a:pPr marL="228600"/>
            <a:r>
              <a:rPr lang="en-US" sz="1400" dirty="0" smtClean="0"/>
              <a:t>5 = Negative</a:t>
            </a:r>
            <a:endParaRPr lang="en-US" dirty="0"/>
          </a:p>
        </p:txBody>
      </p:sp>
    </p:spTree>
    <p:extLst>
      <p:ext uri="{BB962C8B-B14F-4D97-AF65-F5344CB8AC3E}">
        <p14:creationId xmlns:p14="http://schemas.microsoft.com/office/powerpoint/2010/main" val="16653396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2646878"/>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Conclusions</a:t>
            </a:r>
          </a:p>
          <a:p>
            <a:pPr marL="342900" lvl="2" indent="-342900"/>
            <a:endParaRPr lang="en-US" sz="800" dirty="0">
              <a:latin typeface="Times New Roman"/>
              <a:cs typeface="Times New Roman"/>
            </a:endParaRPr>
          </a:p>
          <a:p>
            <a:pPr marL="285750" indent="-285750">
              <a:buFont typeface="Wingdings" charset="2"/>
              <a:buChar char="Ø"/>
            </a:pPr>
            <a:r>
              <a:rPr lang="en-US" sz="1400" dirty="0" smtClean="0"/>
              <a:t>Overall performance of the OPG nuclear fleet is poor compared to other nuclear operators.</a:t>
            </a:r>
          </a:p>
          <a:p>
            <a:pPr marL="285750" indent="-285750">
              <a:buFont typeface="Wingdings" charset="2"/>
              <a:buChar char="Ø"/>
            </a:pPr>
            <a:endParaRPr lang="en-US" sz="1400" dirty="0" smtClean="0"/>
          </a:p>
          <a:p>
            <a:pPr marL="285750" indent="-285750">
              <a:buFont typeface="Wingdings" charset="2"/>
              <a:buChar char="Ø"/>
            </a:pPr>
            <a:r>
              <a:rPr lang="en-US" sz="1400" dirty="0" smtClean="0"/>
              <a:t>Some form of IRM should be applied to the nuclear facilities to provide increased incentives for performance improvements.</a:t>
            </a:r>
          </a:p>
          <a:p>
            <a:pPr marL="285750" indent="-285750">
              <a:buFont typeface="Wingdings" charset="2"/>
              <a:buChar char="Ø"/>
            </a:pPr>
            <a:endParaRPr lang="en-US" sz="1400" dirty="0" smtClean="0"/>
          </a:p>
          <a:p>
            <a:pPr marL="285750" indent="-285750">
              <a:buFont typeface="Wingdings" charset="2"/>
              <a:buChar char="Ø"/>
            </a:pPr>
            <a:r>
              <a:rPr lang="en-US" sz="1400" dirty="0" smtClean="0"/>
              <a:t>If an overall IRM regime is chosen, consideration should be given  to adding a mechanism that will provide incentives for improvement on key specific performance metrics, such as UCF or FLR for the Pickering units.</a:t>
            </a:r>
          </a:p>
          <a:p>
            <a:pPr marL="285750" indent="-285750">
              <a:buFont typeface="Wingdings" charset="2"/>
              <a:buChar char="Ø"/>
            </a:pPr>
            <a:endParaRPr lang="en-US" sz="1400" dirty="0" smtClean="0"/>
          </a:p>
          <a:p>
            <a:endParaRPr lang="en-US" sz="1400" dirty="0" smtClean="0"/>
          </a:p>
          <a:p>
            <a:endParaRPr lang="en-US" sz="1400" dirty="0" smtClean="0"/>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IV.  IRM For OPG’s Nuclear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26</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355311"/>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General IRM Goals</a:t>
            </a:r>
          </a:p>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285750" indent="-285750">
              <a:buFont typeface="Wingdings" charset="2"/>
              <a:buChar char="Ø"/>
            </a:pPr>
            <a:r>
              <a:rPr lang="en-US" sz="1400" dirty="0"/>
              <a:t>Ontario will benefit to the extent that OPG’s hydroelectric business operates efficiently and its facilities generate as much electricity as they are capable of producing when it is most needed (i.e., during peak periods) while maintaining safe (from the perspective of both OPG’s employees and the general public) and environmentally sensitive operations.  </a:t>
            </a:r>
            <a:endParaRPr lang="en-US" sz="1400" dirty="0" smtClean="0"/>
          </a:p>
          <a:p>
            <a:pPr marL="285750" indent="-285750">
              <a:buFont typeface="Wingdings" charset="2"/>
              <a:buChar char="Ø"/>
            </a:pPr>
            <a:endParaRPr lang="en-US" sz="1400" dirty="0" smtClean="0"/>
          </a:p>
          <a:p>
            <a:pPr marL="285750" indent="-285750">
              <a:buFont typeface="Wingdings" charset="2"/>
              <a:buChar char="Ø"/>
            </a:pPr>
            <a:r>
              <a:rPr lang="en-US" sz="1400" dirty="0" smtClean="0"/>
              <a:t>Any </a:t>
            </a:r>
            <a:r>
              <a:rPr lang="en-US" sz="1400" dirty="0"/>
              <a:t>incentive to produce electricity should be aligned with likely customer benefits, giving due consideration to the impact on the GA and SBG as costs that are ultimately borne by electricity consumers.  </a:t>
            </a:r>
            <a:endParaRPr lang="en-US" sz="1400" dirty="0" smtClean="0"/>
          </a:p>
          <a:p>
            <a:pPr marL="285750" indent="-285750">
              <a:buFont typeface="Wingdings" charset="2"/>
              <a:buChar char="Ø"/>
            </a:pPr>
            <a:endParaRPr lang="en-US" sz="1400" dirty="0" smtClean="0"/>
          </a:p>
          <a:p>
            <a:pPr marL="285750" indent="-285750">
              <a:buFont typeface="Wingdings" charset="2"/>
              <a:buChar char="Ø"/>
            </a:pPr>
            <a:r>
              <a:rPr lang="en-US" sz="1400" dirty="0" smtClean="0"/>
              <a:t>OPG should </a:t>
            </a:r>
            <a:r>
              <a:rPr lang="en-US" sz="1400" dirty="0"/>
              <a:t>be encouraged to explore opportunities for economic additions to the capacity of its prescribed hydroelectric facilities.  </a:t>
            </a:r>
          </a:p>
          <a:p>
            <a:pPr marL="285750" indent="-285750">
              <a:buFont typeface="Wingdings" charset="2"/>
              <a:buChar char="Ø"/>
            </a:pPr>
            <a:endParaRPr lang="en-US" sz="1400" dirty="0" smtClean="0"/>
          </a:p>
          <a:p>
            <a:pPr marL="285750" indent="-285750">
              <a:buFont typeface="Wingdings" charset="2"/>
              <a:buChar char="Ø"/>
            </a:pPr>
            <a:r>
              <a:rPr lang="en-US" sz="1400" dirty="0"/>
              <a:t>W</a:t>
            </a:r>
            <a:r>
              <a:rPr lang="en-US" sz="1400" dirty="0" smtClean="0"/>
              <a:t>hile </a:t>
            </a:r>
            <a:r>
              <a:rPr lang="en-US" sz="1400" dirty="0"/>
              <a:t>cost savings are always important, it is essential that OPG continue to adequately maintain and invest necessary capital in its aging hydroelectric facilities to ensure that they remain available as low-cost renewable sources of electricity for as long as possible.  </a:t>
            </a:r>
            <a:endParaRPr lang="en-US" sz="1400" dirty="0" smtClean="0"/>
          </a:p>
          <a:p>
            <a:pPr marL="285750" indent="-285750">
              <a:buFont typeface="Wingdings" charset="2"/>
              <a:buChar char="Ø"/>
            </a:pPr>
            <a:endParaRPr lang="en-US" sz="1400" dirty="0"/>
          </a:p>
          <a:p>
            <a:pPr marL="285750" indent="-285750">
              <a:buFont typeface="Wingdings" charset="2"/>
              <a:buChar char="Ø"/>
            </a:pPr>
            <a:r>
              <a:rPr lang="en-US" sz="1400" dirty="0" smtClean="0"/>
              <a:t>Although the </a:t>
            </a:r>
            <a:r>
              <a:rPr lang="en-US" sz="1400" dirty="0"/>
              <a:t>Board did not find any particular efficiency or O&amp;M cost level concerns during EB-2010-0008, perhaps due to the capital-intensive nature of hydroelectric costs, </a:t>
            </a:r>
            <a:r>
              <a:rPr lang="en-US" sz="1400" dirty="0" smtClean="0"/>
              <a:t>the </a:t>
            </a:r>
            <a:r>
              <a:rPr lang="en-US" sz="1400" dirty="0"/>
              <a:t>potential for IRM in this area is </a:t>
            </a:r>
            <a:r>
              <a:rPr lang="en-US" sz="1400" dirty="0" smtClean="0"/>
              <a:t>addressed.</a:t>
            </a:r>
          </a:p>
          <a:p>
            <a:endParaRPr lang="en-US" sz="1400" dirty="0" smtClean="0"/>
          </a:p>
          <a:p>
            <a:endParaRPr lang="en-US" sz="1400" dirty="0" smtClean="0"/>
          </a:p>
          <a:p>
            <a:r>
              <a:rPr lang="en-US" sz="1400" b="1" dirty="0" smtClean="0"/>
              <a:t>Note:</a:t>
            </a:r>
            <a:r>
              <a:rPr lang="en-US" sz="1400" dirty="0" smtClean="0"/>
              <a:t>  </a:t>
            </a:r>
            <a:r>
              <a:rPr lang="en-US" sz="1400" dirty="0"/>
              <a:t>T</a:t>
            </a:r>
            <a:r>
              <a:rPr lang="en-US" sz="1400" dirty="0" smtClean="0"/>
              <a:t>hese goals are consistent with internal OPG goals and specific performance measures.  [PA Report, p. 68-69]</a:t>
            </a:r>
            <a:endParaRPr lang="en-US" sz="1400" dirty="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27</a:t>
            </a:fld>
            <a:endParaRPr lang="en-US" sz="1100" dirty="0"/>
          </a:p>
        </p:txBody>
      </p:sp>
    </p:spTree>
    <p:extLst>
      <p:ext uri="{BB962C8B-B14F-4D97-AF65-F5344CB8AC3E}">
        <p14:creationId xmlns:p14="http://schemas.microsoft.com/office/powerpoint/2010/main" val="15558440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6494087"/>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The Current Hydroelectric Incentive Mechanism (HIM)</a:t>
            </a:r>
          </a:p>
          <a:p>
            <a:endParaRPr lang="en-US" sz="1600" dirty="0"/>
          </a:p>
          <a:p>
            <a:pPr marL="285750" indent="-285750">
              <a:buFont typeface="Wingdings" charset="2"/>
              <a:buChar char="Ø"/>
            </a:pPr>
            <a:r>
              <a:rPr lang="en-US" sz="1600" dirty="0" smtClean="0"/>
              <a:t>In its current form, the HIM encourages OPG to shift production from lower-price to higher-price periods by relying on the Sir Adam Beck PGS:</a:t>
            </a:r>
          </a:p>
          <a:p>
            <a:r>
              <a:rPr lang="en-US" sz="1600" dirty="0"/>
              <a:t>	</a:t>
            </a:r>
            <a:endParaRPr lang="en-US" sz="1600" dirty="0" smtClean="0"/>
          </a:p>
          <a:p>
            <a:pPr algn="ctr"/>
            <a:r>
              <a:rPr lang="en-US" sz="1600" dirty="0" smtClean="0"/>
              <a:t>Payment </a:t>
            </a:r>
            <a:r>
              <a:rPr lang="en-US" sz="1600" dirty="0"/>
              <a:t>= </a:t>
            </a:r>
            <a:r>
              <a:rPr lang="en-US" sz="1600" dirty="0" err="1"/>
              <a:t>MWh</a:t>
            </a:r>
            <a:r>
              <a:rPr lang="en-US" sz="1600" baseline="-25000" dirty="0" err="1"/>
              <a:t>avg</a:t>
            </a:r>
            <a:r>
              <a:rPr lang="en-US" sz="1600" dirty="0"/>
              <a:t> x Regulated Rate + (</a:t>
            </a:r>
            <a:r>
              <a:rPr lang="en-US" sz="1600" dirty="0" err="1"/>
              <a:t>MWh</a:t>
            </a:r>
            <a:r>
              <a:rPr lang="en-US" sz="1600" dirty="0"/>
              <a:t> - </a:t>
            </a:r>
            <a:r>
              <a:rPr lang="en-US" sz="1600" dirty="0" err="1"/>
              <a:t>MWh</a:t>
            </a:r>
            <a:r>
              <a:rPr lang="en-US" sz="1600" baseline="-25000" dirty="0" err="1"/>
              <a:t>avg</a:t>
            </a:r>
            <a:r>
              <a:rPr lang="en-US" sz="1600" dirty="0"/>
              <a:t>) x HOEP</a:t>
            </a:r>
          </a:p>
          <a:p>
            <a:endParaRPr lang="en-US" sz="1600" dirty="0" smtClean="0"/>
          </a:p>
          <a:p>
            <a:endParaRPr lang="en-US" sz="1600" dirty="0" smtClean="0"/>
          </a:p>
          <a:p>
            <a:pPr marL="285750" indent="-285750">
              <a:buFont typeface="Wingdings" charset="2"/>
              <a:buChar char="Ø"/>
            </a:pPr>
            <a:r>
              <a:rPr lang="en-US" sz="1600" dirty="0" smtClean="0"/>
              <a:t>There is sharing between OPG and customers above a capped HIM amount with the capped amount reflected as a reduction in OPG’s revenue requirements.</a:t>
            </a:r>
          </a:p>
          <a:p>
            <a:pPr marL="285750" indent="-285750">
              <a:buFont typeface="Wingdings" charset="2"/>
              <a:buChar char="Ø"/>
            </a:pPr>
            <a:endParaRPr lang="en-US" sz="1600" dirty="0" smtClean="0"/>
          </a:p>
          <a:p>
            <a:pPr marL="285750" indent="-285750">
              <a:buFont typeface="Wingdings" charset="2"/>
              <a:buChar char="Ø"/>
            </a:pPr>
            <a:r>
              <a:rPr lang="en-US" sz="1600" dirty="0" smtClean="0"/>
              <a:t>The strength of the incentive depends on the price differential between peak and off-peak hours as OPG must purchase electricity during off-peak hours to replenish the PGS reservoir.  The decision-making calculus is complicated by the fact that OPG’s operations will influence the market price.</a:t>
            </a:r>
          </a:p>
          <a:p>
            <a:pPr marL="285750" indent="-285750">
              <a:buFont typeface="Wingdings" charset="2"/>
              <a:buChar char="Ø"/>
            </a:pPr>
            <a:endParaRPr lang="en-US" sz="1600" dirty="0" smtClean="0"/>
          </a:p>
          <a:p>
            <a:pPr marL="285750" indent="-285750">
              <a:buFont typeface="Wingdings" charset="2"/>
              <a:buChar char="Ø"/>
            </a:pPr>
            <a:r>
              <a:rPr lang="en-US" sz="1600" dirty="0" smtClean="0"/>
              <a:t>There are two complicating factors:</a:t>
            </a:r>
          </a:p>
          <a:p>
            <a:pPr marL="285750" indent="-285750">
              <a:buFont typeface="Wingdings" charset="2"/>
              <a:buChar char="Ø"/>
            </a:pPr>
            <a:endParaRPr lang="en-US" sz="1600" dirty="0" smtClean="0"/>
          </a:p>
          <a:p>
            <a:pPr marL="800100" lvl="1" indent="-342900">
              <a:buFont typeface="+mj-lt"/>
              <a:buAutoNum type="arabicParenR"/>
            </a:pPr>
            <a:r>
              <a:rPr lang="en-US" sz="1600" dirty="0" smtClean="0"/>
              <a:t>The Global Adjustment will increase as peak period HOEPs are reduced, thus mitigating the benefits from shifting production to peak periods.  </a:t>
            </a:r>
          </a:p>
          <a:p>
            <a:pPr marL="800100" lvl="1" indent="-342900">
              <a:buFont typeface="+mj-lt"/>
              <a:buAutoNum type="arabicParenR"/>
            </a:pPr>
            <a:r>
              <a:rPr lang="en-US" sz="1600" dirty="0" smtClean="0"/>
              <a:t>OPG is required to maximize pumping during SBG conditions to mitigate adverse impacts.</a:t>
            </a:r>
            <a:endParaRPr lang="en-US" sz="1600" dirty="0"/>
          </a:p>
          <a:p>
            <a:endParaRPr lang="en-US" sz="1600" dirty="0" smtClean="0"/>
          </a:p>
          <a:p>
            <a:endParaRPr lang="en-US" sz="1600" dirty="0"/>
          </a:p>
          <a:p>
            <a:endParaRPr lang="en-US" sz="1600" dirty="0" smtClean="0"/>
          </a:p>
          <a:p>
            <a:pPr marL="342900" lvl="2" indent="-342900"/>
            <a:endParaRPr lang="en-US" sz="1600" b="1" dirty="0" smtClean="0">
              <a:latin typeface="Times New Roman"/>
              <a:cs typeface="Times New Roman"/>
            </a:endParaRPr>
          </a:p>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28</a:t>
            </a:fld>
            <a:endParaRPr lang="en-US" sz="1100" dirty="0"/>
          </a:p>
        </p:txBody>
      </p:sp>
    </p:spTree>
    <p:extLst>
      <p:ext uri="{BB962C8B-B14F-4D97-AF65-F5344CB8AC3E}">
        <p14:creationId xmlns:p14="http://schemas.microsoft.com/office/powerpoint/2010/main" val="3497503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r>
              <a:rPr lang="en-US" sz="2200" dirty="0" smtClean="0">
                <a:latin typeface="Times New Roman" pitchFamily="18" charset="0"/>
                <a:cs typeface="Times New Roman" pitchFamily="18" charset="0"/>
              </a:rPr>
              <a:t>I.  Introduction and Purpose</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a:t>
            </a:fld>
            <a:endParaRPr lang="en-US" sz="1100" dirty="0"/>
          </a:p>
        </p:txBody>
      </p:sp>
      <p:pic>
        <p:nvPicPr>
          <p:cNvPr id="3" name="Picture 2"/>
          <p:cNvPicPr>
            <a:picLocks noChangeAspect="1"/>
          </p:cNvPicPr>
          <p:nvPr/>
        </p:nvPicPr>
        <p:blipFill>
          <a:blip r:embed="rId5" cstate="print"/>
          <a:stretch>
            <a:fillRect/>
          </a:stretch>
        </p:blipFill>
        <p:spPr>
          <a:xfrm>
            <a:off x="112252" y="1841500"/>
            <a:ext cx="4916948" cy="4483100"/>
          </a:xfrm>
          <a:prstGeom prst="rect">
            <a:avLst/>
          </a:prstGeom>
        </p:spPr>
      </p:pic>
      <p:sp>
        <p:nvSpPr>
          <p:cNvPr id="4" name="TextBox 3"/>
          <p:cNvSpPr txBox="1"/>
          <p:nvPr/>
        </p:nvSpPr>
        <p:spPr>
          <a:xfrm>
            <a:off x="5334000" y="2514600"/>
            <a:ext cx="3352800" cy="3046988"/>
          </a:xfrm>
          <a:prstGeom prst="rect">
            <a:avLst/>
          </a:prstGeom>
          <a:noFill/>
        </p:spPr>
        <p:txBody>
          <a:bodyPr wrap="square" rtlCol="0">
            <a:spAutoFit/>
          </a:bodyPr>
          <a:lstStyle/>
          <a:p>
            <a:pPr marL="285750" indent="-285750">
              <a:buFont typeface="Arial"/>
              <a:buChar char="•"/>
            </a:pPr>
            <a:r>
              <a:rPr lang="en-US" sz="1600" dirty="0" smtClean="0"/>
              <a:t>Approximately 28% of Ontario capacity</a:t>
            </a:r>
          </a:p>
          <a:p>
            <a:pPr marL="285750" indent="-285750">
              <a:buFont typeface="Arial"/>
              <a:buChar char="•"/>
            </a:pPr>
            <a:endParaRPr lang="en-US" sz="1600" dirty="0" smtClean="0"/>
          </a:p>
          <a:p>
            <a:pPr marL="285750" indent="-285750">
              <a:buFont typeface="Arial"/>
              <a:buChar char="•"/>
            </a:pPr>
            <a:endParaRPr lang="en-US" sz="1600" dirty="0" smtClean="0"/>
          </a:p>
          <a:p>
            <a:pPr marL="285750" indent="-285750">
              <a:buFont typeface="Arial"/>
              <a:buChar char="•"/>
            </a:pPr>
            <a:r>
              <a:rPr lang="en-US" sz="1600" dirty="0" smtClean="0"/>
              <a:t>Approximately 45 percent of Ontario’s energy requirements (2010)</a:t>
            </a:r>
          </a:p>
          <a:p>
            <a:pPr marL="285750" indent="-285750">
              <a:buFont typeface="Arial"/>
              <a:buChar char="•"/>
            </a:pPr>
            <a:endParaRPr lang="en-US" sz="1600" dirty="0" smtClean="0"/>
          </a:p>
          <a:p>
            <a:pPr marL="285750" indent="-285750">
              <a:buFont typeface="Arial"/>
              <a:buChar char="•"/>
            </a:pPr>
            <a:endParaRPr lang="en-US" sz="1600" dirty="0" smtClean="0"/>
          </a:p>
          <a:p>
            <a:pPr marL="285750" indent="-285750">
              <a:buFont typeface="Arial"/>
              <a:buChar char="•"/>
            </a:pPr>
            <a:r>
              <a:rPr lang="en-US" sz="1600" dirty="0" smtClean="0"/>
              <a:t>Primarily </a:t>
            </a:r>
            <a:r>
              <a:rPr lang="en-US" sz="1600" dirty="0" err="1" smtClean="0"/>
              <a:t>baseload</a:t>
            </a:r>
            <a:r>
              <a:rPr lang="en-US" sz="1600" dirty="0" smtClean="0"/>
              <a:t> resources with the exception of the Sir Adam Beck Pump Generating Station</a:t>
            </a:r>
            <a:endParaRPr lang="en-US" sz="1600" dirty="0"/>
          </a:p>
        </p:txBody>
      </p:sp>
      <p:sp>
        <p:nvSpPr>
          <p:cNvPr id="11" name="Rectangle 3"/>
          <p:cNvSpPr>
            <a:spLocks noChangeArrowheads="1"/>
          </p:cNvSpPr>
          <p:nvPr/>
        </p:nvSpPr>
        <p:spPr bwMode="auto">
          <a:xfrm>
            <a:off x="152400" y="1030069"/>
            <a:ext cx="8534400" cy="646331"/>
          </a:xfrm>
          <a:prstGeom prst="rect">
            <a:avLst/>
          </a:prstGeom>
          <a:noFill/>
          <a:ln w="9525">
            <a:noFill/>
            <a:miter lim="800000"/>
            <a:headEnd/>
            <a:tailEnd/>
          </a:ln>
        </p:spPr>
        <p:txBody>
          <a:bodyPr>
            <a:spAutoFit/>
          </a:bodyPr>
          <a:lstStyle/>
          <a:p>
            <a:pPr marL="0" lvl="2"/>
            <a:r>
              <a:rPr lang="en-US" sz="1800" dirty="0" smtClean="0">
                <a:latin typeface="Times New Roman"/>
                <a:cs typeface="Times New Roman"/>
              </a:rPr>
              <a:t>Power Advisory LLC was retained by the Board to identify and evaluate IRM options for setting payments for OPG’s prescribed nuclear and hydroelectric generation facilities.</a:t>
            </a:r>
          </a:p>
        </p:txBody>
      </p:sp>
    </p:spTree>
    <p:extLst>
      <p:ext uri="{BB962C8B-B14F-4D97-AF65-F5344CB8AC3E}">
        <p14:creationId xmlns:p14="http://schemas.microsoft.com/office/powerpoint/2010/main" val="17890825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770812"/>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Specific Hydroelectricity IRM Goals</a:t>
            </a:r>
          </a:p>
          <a:p>
            <a:pPr marL="342900" lvl="2" indent="-342900"/>
            <a:endParaRPr lang="en-US" sz="900" b="1" dirty="0" smtClean="0">
              <a:latin typeface="Times New Roman"/>
              <a:cs typeface="Times New Roman"/>
            </a:endParaRPr>
          </a:p>
          <a:p>
            <a:pPr marL="342900" lvl="2" indent="-342900"/>
            <a:endParaRPr lang="en-US" sz="1200" dirty="0">
              <a:latin typeface="Times New Roman"/>
              <a:cs typeface="Times New Roman"/>
            </a:endParaRPr>
          </a:p>
          <a:p>
            <a:pPr marL="342900" lvl="0" indent="-342900">
              <a:buFont typeface="+mj-lt"/>
              <a:buAutoNum type="arabicPeriod"/>
            </a:pPr>
            <a:r>
              <a:rPr lang="en-US" sz="1600" dirty="0"/>
              <a:t>Incent behavior that reduces the total cost of electricity to Ontario consumers, recognizing the contribution to the GA and any other factors in this regard</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Consistent with (1), maximize production during periods when electricity prices are highest</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Consistent with (1), shift production from off-peak to peak periods when doing so contributes to a lower total cost of electricity to Ontario consumers</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Maximize pumping to the Sir Adam Beck PGS when SBG conditions are present and storage isn’t full</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Maximize availability factors, but not in a manner that degrades future production or reliability</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Minimize </a:t>
            </a:r>
            <a:r>
              <a:rPr lang="en-US" sz="1600" dirty="0" smtClean="0"/>
              <a:t>Equivalent Forced Outage Rate (EFOR) </a:t>
            </a:r>
            <a:r>
              <a:rPr lang="en-US" sz="1600" dirty="0"/>
              <a:t>factors, but not in a manner that degrades future production or reliability</a:t>
            </a:r>
            <a:r>
              <a:rPr lang="en-US" sz="1600" dirty="0" smtClean="0"/>
              <a:t>;</a:t>
            </a:r>
          </a:p>
          <a:p>
            <a:pPr marL="342900" lvl="0" indent="-342900">
              <a:buFont typeface="+mj-lt"/>
              <a:buAutoNum type="arabicPeriod"/>
            </a:pPr>
            <a:endParaRPr lang="en-US" sz="1200" dirty="0"/>
          </a:p>
          <a:p>
            <a:pPr marL="342900" lvl="0" indent="-342900">
              <a:buFont typeface="+mj-lt"/>
              <a:buAutoNum type="arabicPeriod"/>
            </a:pPr>
            <a:r>
              <a:rPr lang="en-US" sz="1600" dirty="0"/>
              <a:t>Invest in incremental hydroelectric capacity when it is economical to do so; </a:t>
            </a:r>
            <a:r>
              <a:rPr lang="en-US" sz="1600" dirty="0" smtClean="0"/>
              <a:t>and</a:t>
            </a:r>
          </a:p>
          <a:p>
            <a:pPr marL="342900" lvl="0" indent="-342900">
              <a:buFont typeface="+mj-lt"/>
              <a:buAutoNum type="arabicPeriod"/>
            </a:pPr>
            <a:endParaRPr lang="en-US" sz="1200" dirty="0"/>
          </a:p>
          <a:p>
            <a:pPr marL="342900" lvl="0" indent="-342900">
              <a:buFont typeface="+mj-lt"/>
              <a:buAutoNum type="arabicPeriod"/>
            </a:pPr>
            <a:r>
              <a:rPr lang="en-US" sz="1600" dirty="0"/>
              <a:t>Sustain the value of OPG’s regulated hydroelectric assets, taking actions as necessary to preserve this value for the anticipated remaining life of the assets.</a:t>
            </a:r>
          </a:p>
          <a:p>
            <a:pPr marL="342900" lvl="0" indent="-342900">
              <a:buFont typeface="+mj-lt"/>
              <a:buAutoNum type="arabicPeriod"/>
            </a:pPr>
            <a:endParaRPr lang="en-US" sz="1600" dirty="0" smtClean="0"/>
          </a:p>
          <a:p>
            <a:pPr marL="342900" lvl="2" indent="-342900">
              <a:buFont typeface="+mj-lt"/>
              <a:buAutoNum type="arabicPeriod"/>
            </a:pP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29</a:t>
            </a:fld>
            <a:endParaRPr lang="en-US" sz="1100" dirty="0"/>
          </a:p>
        </p:txBody>
      </p:sp>
    </p:spTree>
    <p:extLst>
      <p:ext uri="{BB962C8B-B14F-4D97-AF65-F5344CB8AC3E}">
        <p14:creationId xmlns:p14="http://schemas.microsoft.com/office/powerpoint/2010/main" val="16653396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447646"/>
          </a:xfrm>
          <a:prstGeom prst="rect">
            <a:avLst/>
          </a:prstGeom>
          <a:noFill/>
          <a:ln w="9525">
            <a:noFill/>
            <a:miter lim="800000"/>
            <a:headEnd/>
            <a:tailEnd/>
          </a:ln>
        </p:spPr>
        <p:txBody>
          <a:bodyPr>
            <a:spAutoFit/>
          </a:bodyPr>
          <a:lstStyle/>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0" lvl="2" algn="ctr"/>
            <a:r>
              <a:rPr lang="en-US" sz="1800" b="1" dirty="0" smtClean="0">
                <a:latin typeface="Times New Roman"/>
                <a:cs typeface="Times New Roman"/>
              </a:rPr>
              <a:t>Hydroelectric IRM Options</a:t>
            </a:r>
          </a:p>
          <a:p>
            <a:pPr marL="0" lvl="2" algn="ctr"/>
            <a:endParaRPr lang="en-US" sz="1000" b="1" dirty="0">
              <a:latin typeface="Times New Roman"/>
              <a:cs typeface="Times New Roman"/>
            </a:endParaRPr>
          </a:p>
          <a:p>
            <a:pPr marL="457200" lvl="2" indent="-457200"/>
            <a:r>
              <a:rPr lang="en-US" sz="1600" b="1" dirty="0" smtClean="0">
                <a:latin typeface="Times New Roman"/>
                <a:cs typeface="Times New Roman"/>
              </a:rPr>
              <a:t>H1:  Extend and/or Modify the Existing HIM:</a:t>
            </a:r>
            <a:r>
              <a:rPr lang="en-US" sz="1600" dirty="0" smtClean="0">
                <a:latin typeface="Times New Roman"/>
                <a:cs typeface="Times New Roman"/>
              </a:rPr>
              <a:t>  retain the existing incentive but revisit the sharing mechanism as the OPG payment and customer benefits are driven by factors that are largely beyond its control (HOEP and GA).</a:t>
            </a:r>
            <a:endParaRPr lang="en-US" sz="1600" b="1" dirty="0" smtClean="0">
              <a:latin typeface="Times New Roman"/>
              <a:cs typeface="Times New Roman"/>
            </a:endParaRPr>
          </a:p>
          <a:p>
            <a:pPr marL="0" lvl="2"/>
            <a:endParaRPr lang="en-US" sz="800" b="1" dirty="0" smtClean="0">
              <a:latin typeface="Times New Roman"/>
              <a:cs typeface="Times New Roman"/>
            </a:endParaRPr>
          </a:p>
          <a:p>
            <a:pPr marL="457200" lvl="2" indent="-457200"/>
            <a:r>
              <a:rPr lang="en-US" sz="1600" b="1" dirty="0" smtClean="0">
                <a:latin typeface="Times New Roman"/>
                <a:cs typeface="Times New Roman"/>
              </a:rPr>
              <a:t>H2:  Shaping the OPG Hydroelectric Payment:</a:t>
            </a:r>
            <a:r>
              <a:rPr lang="en-US" sz="1600" dirty="0" smtClean="0">
                <a:latin typeface="Times New Roman"/>
                <a:cs typeface="Times New Roman"/>
              </a:rPr>
              <a:t>  use rate design to increase the regulated price during peak periods and decrease it during off-peak hours for all facilities or for the Sir Adam Beck PGS.</a:t>
            </a:r>
            <a:endParaRPr lang="en-US" sz="1600" b="1" dirty="0" smtClean="0">
              <a:latin typeface="Times New Roman"/>
              <a:cs typeface="Times New Roman"/>
            </a:endParaRPr>
          </a:p>
          <a:p>
            <a:pPr marL="0" lvl="2"/>
            <a:endParaRPr lang="en-US" sz="800" b="1" dirty="0" smtClean="0">
              <a:latin typeface="Times New Roman"/>
              <a:cs typeface="Times New Roman"/>
            </a:endParaRPr>
          </a:p>
          <a:p>
            <a:pPr marL="406400" lvl="2" indent="-406400"/>
            <a:r>
              <a:rPr lang="en-US" sz="1600" b="1" dirty="0" smtClean="0">
                <a:latin typeface="Times New Roman"/>
                <a:cs typeface="Times New Roman"/>
              </a:rPr>
              <a:t>H3:  Availability and EFOR Incentives:</a:t>
            </a:r>
            <a:r>
              <a:rPr lang="en-US" sz="1600" dirty="0" smtClean="0">
                <a:latin typeface="Times New Roman"/>
                <a:cs typeface="Times New Roman"/>
              </a:rPr>
              <a:t>  can be combined with other options but only if OPG has the ability to take actions that increase availability during peak periods without adverse performance impacts.</a:t>
            </a:r>
            <a:endParaRPr lang="en-US" sz="1600" b="1" dirty="0" smtClean="0">
              <a:latin typeface="Times New Roman"/>
              <a:cs typeface="Times New Roman"/>
            </a:endParaRPr>
          </a:p>
          <a:p>
            <a:pPr marL="0" lvl="2"/>
            <a:endParaRPr lang="en-US" sz="800" b="1" dirty="0" smtClean="0">
              <a:latin typeface="Times New Roman"/>
              <a:cs typeface="Times New Roman"/>
            </a:endParaRPr>
          </a:p>
          <a:p>
            <a:pPr marL="406400" lvl="2" indent="-406400"/>
            <a:r>
              <a:rPr lang="en-US" sz="1600" b="1" dirty="0" smtClean="0">
                <a:latin typeface="Times New Roman"/>
                <a:cs typeface="Times New Roman"/>
              </a:rPr>
              <a:t>H4:  Incentives to Maximize “Other Revenues”:  </a:t>
            </a:r>
            <a:r>
              <a:rPr lang="en-US" sz="1600" dirty="0" smtClean="0">
                <a:latin typeface="Times New Roman"/>
                <a:cs typeface="Times New Roman"/>
              </a:rPr>
              <a:t>provide an opportunity for OPG to share in other revenues from ancillary services.</a:t>
            </a:r>
            <a:endParaRPr lang="en-US" sz="1600" b="1" dirty="0" smtClean="0">
              <a:latin typeface="Times New Roman"/>
              <a:cs typeface="Times New Roman"/>
            </a:endParaRPr>
          </a:p>
          <a:p>
            <a:pPr marL="0" lvl="2"/>
            <a:endParaRPr lang="en-US" sz="800" b="1" dirty="0" smtClean="0">
              <a:latin typeface="Times New Roman"/>
              <a:cs typeface="Times New Roman"/>
            </a:endParaRPr>
          </a:p>
          <a:p>
            <a:pPr marL="406400" lvl="2" indent="-406400"/>
            <a:r>
              <a:rPr lang="en-US" sz="1600" b="1" dirty="0" smtClean="0">
                <a:latin typeface="Times New Roman"/>
                <a:cs typeface="Times New Roman"/>
              </a:rPr>
              <a:t>H5:  Price Cap Approach:</a:t>
            </a:r>
            <a:r>
              <a:rPr lang="en-US" sz="1600" dirty="0" smtClean="0">
                <a:latin typeface="Times New Roman"/>
                <a:cs typeface="Times New Roman"/>
              </a:rPr>
              <a:t>  a traditional price cap approach with an accommodation for large CAPEX projects.</a:t>
            </a:r>
            <a:endParaRPr lang="en-US" sz="1600" b="1" dirty="0" smtClean="0">
              <a:latin typeface="Times New Roman"/>
              <a:cs typeface="Times New Roman"/>
            </a:endParaRPr>
          </a:p>
          <a:p>
            <a:pPr marL="0" lvl="2"/>
            <a:endParaRPr lang="en-US" sz="800" b="1" dirty="0" smtClean="0">
              <a:latin typeface="Times New Roman"/>
              <a:cs typeface="Times New Roman"/>
            </a:endParaRPr>
          </a:p>
          <a:p>
            <a:pPr marL="0" lvl="2"/>
            <a:r>
              <a:rPr lang="en-US" sz="1600" b="1" dirty="0" smtClean="0">
                <a:latin typeface="Times New Roman"/>
                <a:cs typeface="Times New Roman"/>
              </a:rPr>
              <a:t>H6:  O&amp;M Efficiency Incentive:</a:t>
            </a:r>
            <a:r>
              <a:rPr lang="en-US" sz="1600" dirty="0" smtClean="0">
                <a:latin typeface="Times New Roman"/>
                <a:cs typeface="Times New Roman"/>
              </a:rPr>
              <a:t>  a narrow incentive focused only on O&amp;M costs.</a:t>
            </a:r>
          </a:p>
          <a:p>
            <a:pPr marL="0" lvl="2"/>
            <a:endParaRPr lang="en-US" sz="1600" b="1" dirty="0">
              <a:latin typeface="Times New Roman"/>
              <a:cs typeface="Times New Roman"/>
            </a:endParaRPr>
          </a:p>
          <a:p>
            <a:pPr marL="0" lvl="2"/>
            <a:r>
              <a:rPr lang="en-US" sz="1600" b="1" dirty="0" smtClean="0">
                <a:latin typeface="Times New Roman"/>
                <a:cs typeface="Times New Roman"/>
              </a:rPr>
              <a:t>Service Quality Measures:  </a:t>
            </a:r>
            <a:r>
              <a:rPr lang="en-US" sz="1600" dirty="0" smtClean="0">
                <a:latin typeface="Times New Roman"/>
                <a:cs typeface="Times New Roman"/>
              </a:rPr>
              <a:t>a public safety measure related to the number of safety incidents</a:t>
            </a:r>
            <a:endParaRPr lang="en-US" sz="1600" b="1"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30</a:t>
            </a:fld>
            <a:endParaRPr lang="en-US" sz="1100" dirty="0"/>
          </a:p>
        </p:txBody>
      </p:sp>
    </p:spTree>
    <p:extLst>
      <p:ext uri="{BB962C8B-B14F-4D97-AF65-F5344CB8AC3E}">
        <p14:creationId xmlns:p14="http://schemas.microsoft.com/office/powerpoint/2010/main" val="16653396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861774"/>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Assessment of Options</a:t>
            </a:r>
          </a:p>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31</a:t>
            </a:fld>
            <a:endParaRPr lang="en-US" sz="1100" dirty="0"/>
          </a:p>
        </p:txBody>
      </p:sp>
      <p:graphicFrame>
        <p:nvGraphicFramePr>
          <p:cNvPr id="2" name="Table 1"/>
          <p:cNvGraphicFramePr>
            <a:graphicFrameLocks noGrp="1"/>
          </p:cNvGraphicFramePr>
          <p:nvPr>
            <p:extLst>
              <p:ext uri="{D42A27DB-BD31-4B8C-83A1-F6EECF244321}">
                <p14:modId xmlns:p14="http://schemas.microsoft.com/office/powerpoint/2010/main" val="46573295"/>
              </p:ext>
            </p:extLst>
          </p:nvPr>
        </p:nvGraphicFramePr>
        <p:xfrm>
          <a:off x="304800" y="1600200"/>
          <a:ext cx="8534400" cy="3805460"/>
        </p:xfrm>
        <a:graphic>
          <a:graphicData uri="http://schemas.openxmlformats.org/drawingml/2006/table">
            <a:tbl>
              <a:tblPr firstRow="1" bandRow="1">
                <a:tableStyleId>{5C22544A-7EE6-4342-B048-85BDC9FD1C3A}</a:tableStyleId>
              </a:tblPr>
              <a:tblGrid>
                <a:gridCol w="1116651"/>
                <a:gridCol w="779882"/>
                <a:gridCol w="948267"/>
                <a:gridCol w="948267"/>
                <a:gridCol w="862061"/>
                <a:gridCol w="853440"/>
                <a:gridCol w="1008611"/>
                <a:gridCol w="950421"/>
                <a:gridCol w="1066800"/>
              </a:tblGrid>
              <a:tr h="378730">
                <a:tc>
                  <a:txBody>
                    <a:bodyPr/>
                    <a:lstStyle/>
                    <a:p>
                      <a:endParaRPr lang="en-US" dirty="0"/>
                    </a:p>
                  </a:txBody>
                  <a:tcPr/>
                </a:tc>
                <a:tc>
                  <a:txBody>
                    <a:bodyPr/>
                    <a:lstStyle/>
                    <a:p>
                      <a:pPr algn="ctr"/>
                      <a:r>
                        <a:rPr lang="en-US" sz="1000" dirty="0" smtClean="0">
                          <a:solidFill>
                            <a:schemeClr val="tx1"/>
                          </a:solidFill>
                        </a:rPr>
                        <a:t>Efficiency</a:t>
                      </a:r>
                      <a:endParaRPr lang="en-US" sz="1000" dirty="0">
                        <a:solidFill>
                          <a:schemeClr val="tx1"/>
                        </a:solidFill>
                      </a:endParaRPr>
                    </a:p>
                  </a:txBody>
                  <a:tcPr anchor="ctr"/>
                </a:tc>
                <a:tc>
                  <a:txBody>
                    <a:bodyPr/>
                    <a:lstStyle/>
                    <a:p>
                      <a:pPr algn="ctr"/>
                      <a:r>
                        <a:rPr lang="en-US" sz="1000" dirty="0" smtClean="0">
                          <a:solidFill>
                            <a:schemeClr val="tx1"/>
                          </a:solidFill>
                        </a:rPr>
                        <a:t>Lower Bills</a:t>
                      </a:r>
                      <a:endParaRPr lang="en-US" sz="1000" dirty="0">
                        <a:solidFill>
                          <a:schemeClr val="tx1"/>
                        </a:solidFill>
                      </a:endParaRPr>
                    </a:p>
                  </a:txBody>
                  <a:tcPr anchor="ctr"/>
                </a:tc>
                <a:tc>
                  <a:txBody>
                    <a:bodyPr/>
                    <a:lstStyle/>
                    <a:p>
                      <a:pPr algn="ctr"/>
                      <a:r>
                        <a:rPr lang="en-US" sz="1000" dirty="0" smtClean="0">
                          <a:solidFill>
                            <a:schemeClr val="tx1"/>
                          </a:solidFill>
                        </a:rPr>
                        <a:t>Financial</a:t>
                      </a:r>
                      <a:endParaRPr lang="en-US" sz="1000" dirty="0">
                        <a:solidFill>
                          <a:schemeClr val="tx1"/>
                        </a:solidFill>
                      </a:endParaRPr>
                    </a:p>
                  </a:txBody>
                  <a:tcPr anchor="ctr"/>
                </a:tc>
                <a:tc>
                  <a:txBody>
                    <a:bodyPr/>
                    <a:lstStyle/>
                    <a:p>
                      <a:pPr algn="ctr"/>
                      <a:r>
                        <a:rPr lang="en-US" sz="1000" dirty="0" smtClean="0">
                          <a:solidFill>
                            <a:schemeClr val="tx1"/>
                          </a:solidFill>
                        </a:rPr>
                        <a:t>Reliability</a:t>
                      </a:r>
                      <a:endParaRPr lang="en-US" sz="1000" dirty="0">
                        <a:solidFill>
                          <a:schemeClr val="tx1"/>
                        </a:solidFill>
                      </a:endParaRPr>
                    </a:p>
                  </a:txBody>
                  <a:tcPr anchor="ctr"/>
                </a:tc>
                <a:tc>
                  <a:txBody>
                    <a:bodyPr/>
                    <a:lstStyle/>
                    <a:p>
                      <a:pPr algn="ctr"/>
                      <a:r>
                        <a:rPr lang="en-US" sz="1000" dirty="0" smtClean="0">
                          <a:solidFill>
                            <a:schemeClr val="tx1"/>
                          </a:solidFill>
                        </a:rPr>
                        <a:t>Future</a:t>
                      </a:r>
                      <a:r>
                        <a:rPr lang="en-US" sz="1000" baseline="0" dirty="0" smtClean="0">
                          <a:solidFill>
                            <a:schemeClr val="tx1"/>
                          </a:solidFill>
                        </a:rPr>
                        <a:t> Use</a:t>
                      </a:r>
                      <a:endParaRPr lang="en-US" sz="1000" dirty="0">
                        <a:solidFill>
                          <a:schemeClr val="tx1"/>
                        </a:solidFill>
                      </a:endParaRPr>
                    </a:p>
                  </a:txBody>
                  <a:tcPr anchor="ctr"/>
                </a:tc>
                <a:tc>
                  <a:txBody>
                    <a:bodyPr/>
                    <a:lstStyle/>
                    <a:p>
                      <a:pPr algn="ctr"/>
                      <a:r>
                        <a:rPr lang="en-US" sz="1000" dirty="0" smtClean="0">
                          <a:solidFill>
                            <a:schemeClr val="tx1"/>
                          </a:solidFill>
                        </a:rPr>
                        <a:t>Transparency</a:t>
                      </a:r>
                      <a:endParaRPr lang="en-US" sz="1000" dirty="0">
                        <a:solidFill>
                          <a:schemeClr val="tx1"/>
                        </a:solidFill>
                      </a:endParaRPr>
                    </a:p>
                  </a:txBody>
                  <a:tcPr anchor="ctr"/>
                </a:tc>
                <a:tc>
                  <a:txBody>
                    <a:bodyPr/>
                    <a:lstStyle/>
                    <a:p>
                      <a:pPr algn="ctr"/>
                      <a:r>
                        <a:rPr lang="en-US" sz="1000" dirty="0" smtClean="0">
                          <a:solidFill>
                            <a:schemeClr val="tx1"/>
                          </a:solidFill>
                        </a:rPr>
                        <a:t>Unintended Consequences</a:t>
                      </a:r>
                      <a:endParaRPr lang="en-US" sz="1000" dirty="0">
                        <a:solidFill>
                          <a:schemeClr val="tx1"/>
                        </a:solidFill>
                      </a:endParaRPr>
                    </a:p>
                  </a:txBody>
                  <a:tcPr anchor="ctr"/>
                </a:tc>
                <a:tc>
                  <a:txBody>
                    <a:bodyPr/>
                    <a:lstStyle/>
                    <a:p>
                      <a:pPr algn="ctr"/>
                      <a:r>
                        <a:rPr lang="en-US" sz="1000" dirty="0" smtClean="0">
                          <a:solidFill>
                            <a:schemeClr val="tx1"/>
                          </a:solidFill>
                        </a:rPr>
                        <a:t>Implementation Ease</a:t>
                      </a:r>
                      <a:endParaRPr lang="en-US" sz="1000" dirty="0">
                        <a:solidFill>
                          <a:schemeClr val="tx1"/>
                        </a:solidFill>
                      </a:endParaRPr>
                    </a:p>
                  </a:txBody>
                  <a:tcPr anchor="ctr"/>
                </a:tc>
              </a:tr>
              <a:tr h="378730">
                <a:tc>
                  <a:txBody>
                    <a:bodyPr/>
                    <a:lstStyle/>
                    <a:p>
                      <a:r>
                        <a:rPr lang="en-US" sz="1400" b="1" dirty="0" smtClean="0"/>
                        <a:t>H1: HIM</a:t>
                      </a:r>
                      <a:endParaRPr lang="en-US" sz="1400" b="1"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1</a:t>
                      </a:r>
                      <a:endParaRPr lang="en-US" sz="1600" dirty="0"/>
                    </a:p>
                  </a:txBody>
                  <a:tcPr anchor="ctr"/>
                </a:tc>
              </a:tr>
              <a:tr h="596630">
                <a:tc>
                  <a:txBody>
                    <a:bodyPr/>
                    <a:lstStyle/>
                    <a:p>
                      <a:r>
                        <a:rPr lang="en-US" sz="1400" b="1" dirty="0" smtClean="0"/>
                        <a:t>H2: Shaped Payments</a:t>
                      </a:r>
                      <a:endParaRPr lang="en-US" sz="1400" b="1"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5</a:t>
                      </a:r>
                      <a:endParaRPr lang="en-US" sz="1600" dirty="0"/>
                    </a:p>
                  </a:txBody>
                  <a:tcPr anchor="ctr"/>
                </a:tc>
              </a:tr>
              <a:tr h="378730">
                <a:tc>
                  <a:txBody>
                    <a:bodyPr/>
                    <a:lstStyle/>
                    <a:p>
                      <a:r>
                        <a:rPr lang="en-US" sz="1400" b="1" dirty="0" smtClean="0"/>
                        <a:t>H3:</a:t>
                      </a:r>
                      <a:r>
                        <a:rPr lang="en-US" sz="1400" b="1" baseline="0" dirty="0" smtClean="0"/>
                        <a:t> </a:t>
                      </a:r>
                      <a:r>
                        <a:rPr lang="en-US" sz="1400" b="1" dirty="0" smtClean="0"/>
                        <a:t>Availability</a:t>
                      </a:r>
                      <a:r>
                        <a:rPr lang="en-US" sz="1400" b="1" baseline="0" dirty="0" smtClean="0"/>
                        <a:t> &amp; EFOR</a:t>
                      </a:r>
                      <a:endParaRPr lang="en-US" sz="1400" b="1"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1</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3.5</a:t>
                      </a:r>
                      <a:endParaRPr lang="en-US" sz="1600" dirty="0"/>
                    </a:p>
                  </a:txBody>
                  <a:tcPr anchor="ctr"/>
                </a:tc>
              </a:tr>
              <a:tr h="378730">
                <a:tc>
                  <a:txBody>
                    <a:bodyPr/>
                    <a:lstStyle/>
                    <a:p>
                      <a:r>
                        <a:rPr lang="en-US" sz="1400" b="1" dirty="0" smtClean="0"/>
                        <a:t>H4: Other Revenues</a:t>
                      </a:r>
                      <a:endParaRPr lang="en-US" sz="1400" b="1"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1</a:t>
                      </a:r>
                      <a:endParaRPr lang="en-US" sz="1600" dirty="0"/>
                    </a:p>
                  </a:txBody>
                  <a:tcPr anchor="ctr"/>
                </a:tc>
              </a:tr>
              <a:tr h="431260">
                <a:tc>
                  <a:txBody>
                    <a:bodyPr/>
                    <a:lstStyle/>
                    <a:p>
                      <a:r>
                        <a:rPr lang="en-US" sz="1400" b="1" dirty="0" smtClean="0"/>
                        <a:t>H5:Price Cap</a:t>
                      </a:r>
                      <a:endParaRPr lang="en-US" sz="1400" b="1"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4.5</a:t>
                      </a:r>
                      <a:endParaRPr lang="en-US" sz="1600" dirty="0"/>
                    </a:p>
                  </a:txBody>
                  <a:tcPr anchor="ctr"/>
                </a:tc>
              </a:tr>
              <a:tr h="378730">
                <a:tc>
                  <a:txBody>
                    <a:bodyPr/>
                    <a:lstStyle/>
                    <a:p>
                      <a:r>
                        <a:rPr lang="en-US" sz="1400" b="1" dirty="0" smtClean="0"/>
                        <a:t>H6: O&amp;M</a:t>
                      </a:r>
                      <a:endParaRPr lang="en-US" sz="1400" b="1"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2</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3.5</a:t>
                      </a:r>
                      <a:endParaRPr lang="en-US" sz="1600" dirty="0"/>
                    </a:p>
                  </a:txBody>
                  <a:tcPr anchor="ctr"/>
                </a:tc>
                <a:tc>
                  <a:txBody>
                    <a:bodyPr/>
                    <a:lstStyle/>
                    <a:p>
                      <a:pPr algn="ctr"/>
                      <a:r>
                        <a:rPr lang="en-US" sz="1600" dirty="0" smtClean="0"/>
                        <a:t>3</a:t>
                      </a:r>
                      <a:endParaRPr lang="en-US" sz="1600" dirty="0"/>
                    </a:p>
                  </a:txBody>
                  <a:tcPr anchor="ctr"/>
                </a:tc>
                <a:tc>
                  <a:txBody>
                    <a:bodyPr/>
                    <a:lstStyle/>
                    <a:p>
                      <a:pPr algn="ctr"/>
                      <a:r>
                        <a:rPr lang="en-US" sz="1600" dirty="0" smtClean="0"/>
                        <a:t>4</a:t>
                      </a:r>
                      <a:endParaRPr lang="en-US" sz="1600" dirty="0"/>
                    </a:p>
                  </a:txBody>
                  <a:tcPr anchor="ctr"/>
                </a:tc>
                <a:tc>
                  <a:txBody>
                    <a:bodyPr/>
                    <a:lstStyle/>
                    <a:p>
                      <a:pPr algn="ctr"/>
                      <a:r>
                        <a:rPr lang="en-US" sz="1600" dirty="0" smtClean="0"/>
                        <a:t>3.5</a:t>
                      </a:r>
                      <a:endParaRPr lang="en-US" sz="1600" dirty="0"/>
                    </a:p>
                  </a:txBody>
                  <a:tcPr anchor="ctr"/>
                </a:tc>
              </a:tr>
            </a:tbl>
          </a:graphicData>
        </a:graphic>
      </p:graphicFrame>
      <p:sp>
        <p:nvSpPr>
          <p:cNvPr id="3" name="TextBox 2"/>
          <p:cNvSpPr txBox="1"/>
          <p:nvPr/>
        </p:nvSpPr>
        <p:spPr>
          <a:xfrm>
            <a:off x="533400" y="5334001"/>
            <a:ext cx="4114800" cy="954107"/>
          </a:xfrm>
          <a:prstGeom prst="rect">
            <a:avLst/>
          </a:prstGeom>
          <a:noFill/>
        </p:spPr>
        <p:txBody>
          <a:bodyPr wrap="square" rtlCol="0">
            <a:spAutoFit/>
          </a:bodyPr>
          <a:lstStyle/>
          <a:p>
            <a:r>
              <a:rPr lang="en-US" sz="1400" b="1" dirty="0" smtClean="0"/>
              <a:t>Where:</a:t>
            </a:r>
          </a:p>
          <a:p>
            <a:pPr marL="228600"/>
            <a:r>
              <a:rPr lang="en-US" sz="1400" dirty="0" smtClean="0"/>
              <a:t>1 = Positive</a:t>
            </a:r>
          </a:p>
          <a:p>
            <a:pPr marL="228600"/>
            <a:r>
              <a:rPr lang="en-US" sz="1400" dirty="0" smtClean="0"/>
              <a:t>2 = Moderately Positive</a:t>
            </a:r>
          </a:p>
          <a:p>
            <a:pPr marL="228600"/>
            <a:r>
              <a:rPr lang="en-US" sz="1400" dirty="0" smtClean="0"/>
              <a:t>3 = Neutral</a:t>
            </a:r>
          </a:p>
        </p:txBody>
      </p:sp>
      <p:sp>
        <p:nvSpPr>
          <p:cNvPr id="10" name="TextBox 9"/>
          <p:cNvSpPr txBox="1"/>
          <p:nvPr/>
        </p:nvSpPr>
        <p:spPr>
          <a:xfrm>
            <a:off x="2971800" y="5562600"/>
            <a:ext cx="3276600" cy="523220"/>
          </a:xfrm>
          <a:prstGeom prst="rect">
            <a:avLst/>
          </a:prstGeom>
          <a:noFill/>
        </p:spPr>
        <p:txBody>
          <a:bodyPr wrap="square" rtlCol="0">
            <a:spAutoFit/>
          </a:bodyPr>
          <a:lstStyle/>
          <a:p>
            <a:pPr marL="228600"/>
            <a:r>
              <a:rPr lang="en-US" sz="1400" dirty="0" smtClean="0"/>
              <a:t>4 = Moderately Negative</a:t>
            </a:r>
          </a:p>
          <a:p>
            <a:pPr marL="228600"/>
            <a:r>
              <a:rPr lang="en-US" sz="1400" dirty="0" smtClean="0"/>
              <a:t>5 = Negative</a:t>
            </a:r>
            <a:endParaRPr lang="en-US" dirty="0"/>
          </a:p>
        </p:txBody>
      </p:sp>
    </p:spTree>
    <p:extLst>
      <p:ext uri="{BB962C8B-B14F-4D97-AF65-F5344CB8AC3E}">
        <p14:creationId xmlns:p14="http://schemas.microsoft.com/office/powerpoint/2010/main" val="16653396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4924426"/>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Conclusions</a:t>
            </a:r>
          </a:p>
          <a:p>
            <a:pPr marL="342900" lvl="2" indent="-342900"/>
            <a:endParaRPr lang="en-US" sz="800" dirty="0">
              <a:latin typeface="Times New Roman"/>
              <a:cs typeface="Times New Roman"/>
            </a:endParaRPr>
          </a:p>
          <a:p>
            <a:pPr marL="171450" lvl="0" indent="-171450">
              <a:buFont typeface="Wingdings" charset="2"/>
              <a:buChar char="Ø"/>
            </a:pPr>
            <a:endParaRPr lang="en-US" sz="1200" dirty="0" smtClean="0"/>
          </a:p>
          <a:p>
            <a:pPr marL="285750" lvl="2" indent="-285750">
              <a:buFont typeface="Wingdings" charset="2"/>
              <a:buChar char="Ø"/>
            </a:pPr>
            <a:r>
              <a:rPr lang="en-US" sz="1800" dirty="0" smtClean="0">
                <a:latin typeface="Times New Roman"/>
                <a:cs typeface="Times New Roman"/>
              </a:rPr>
              <a:t>Some form of HIM should be retained to preserve market incentives</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Consider Availability or EFOR incentives if OPG has reasonable actions that it can take to improve availability when they have the greatest value</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These options are less cumbersome and achieve the same objectives as shaping the payment</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Consider exempting OPG from payment of the WMSC if it strengthens the HIM incentive</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The current approach to reviewing OPG’s actions during SBG conditions is a reasonable alternative to overly complicating the HIM to address this issue</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A price cap is reasonable, particularly if a similar mechanism is adopted for OPG’s nuclear operations.   The mechanism should accommodate large construction projects.</a:t>
            </a:r>
          </a:p>
          <a:p>
            <a:pPr marL="285750" lvl="2" indent="-285750">
              <a:buFont typeface="Wingdings" charset="2"/>
              <a:buChar char="Ø"/>
            </a:pPr>
            <a:endParaRPr lang="en-US" sz="10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Service quality measures do not seem to be necessary at this time</a:t>
            </a: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  IRM For OPG’s Hydroelectric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32</a:t>
            </a:fld>
            <a:endParaRPr lang="en-US" sz="1100" dirty="0"/>
          </a:p>
        </p:txBody>
      </p:sp>
    </p:spTree>
    <p:extLst>
      <p:ext uri="{BB962C8B-B14F-4D97-AF65-F5344CB8AC3E}">
        <p14:creationId xmlns:p14="http://schemas.microsoft.com/office/powerpoint/2010/main" val="15683022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355311"/>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General Conclusions</a:t>
            </a:r>
          </a:p>
          <a:p>
            <a:pPr marL="342900" lvl="2" indent="-342900"/>
            <a:endParaRPr lang="en-US" sz="800" dirty="0">
              <a:latin typeface="Times New Roman"/>
              <a:cs typeface="Times New Roman"/>
            </a:endParaRPr>
          </a:p>
          <a:p>
            <a:pPr marL="171450" lvl="0" indent="-171450">
              <a:buFont typeface="Wingdings" charset="2"/>
              <a:buChar char="Ø"/>
            </a:pPr>
            <a:endParaRPr lang="en-US" sz="800" dirty="0" smtClean="0"/>
          </a:p>
          <a:p>
            <a:pPr marL="285750" indent="-285750">
              <a:buFont typeface="Wingdings" charset="2"/>
              <a:buChar char="Ø"/>
            </a:pPr>
            <a:r>
              <a:rPr lang="en-US" sz="1400" dirty="0"/>
              <a:t>IRM should be applied to OPG’s regulated nuclear and hydroelectric businesses. </a:t>
            </a:r>
            <a:endParaRPr lang="en-US" sz="1400" dirty="0" smtClean="0"/>
          </a:p>
          <a:p>
            <a:r>
              <a:rPr lang="en-US" sz="1400" dirty="0" smtClean="0"/>
              <a:t> </a:t>
            </a:r>
          </a:p>
          <a:p>
            <a:pPr marL="285750" indent="-285750">
              <a:buFont typeface="Wingdings" charset="2"/>
              <a:buChar char="Ø"/>
            </a:pPr>
            <a:r>
              <a:rPr lang="en-US" sz="1400" dirty="0" smtClean="0"/>
              <a:t>The benchmarking </a:t>
            </a:r>
            <a:r>
              <a:rPr lang="en-US" sz="1400" dirty="0"/>
              <a:t>analyses that have been performed indicate that OPG’s nuclear units have performed poorly, and dramatically so with respect to the Pickering units.  </a:t>
            </a:r>
            <a:endParaRPr lang="en-US" sz="1400" dirty="0" smtClean="0"/>
          </a:p>
          <a:p>
            <a:endParaRPr lang="en-US" sz="1400" dirty="0" smtClean="0"/>
          </a:p>
          <a:p>
            <a:pPr marL="285750" indent="-285750">
              <a:buFont typeface="Wingdings" charset="2"/>
              <a:buChar char="Ø"/>
            </a:pPr>
            <a:r>
              <a:rPr lang="en-US" sz="1400" dirty="0" smtClean="0"/>
              <a:t>The IRM </a:t>
            </a:r>
            <a:r>
              <a:rPr lang="en-US" sz="1400" dirty="0"/>
              <a:t>should include all </a:t>
            </a:r>
            <a:r>
              <a:rPr lang="en-US" sz="1400" dirty="0" smtClean="0"/>
              <a:t>nuclear units </a:t>
            </a:r>
            <a:r>
              <a:rPr lang="en-US" sz="1400" dirty="0"/>
              <a:t>in order to focus on efficiency improvements across the fleet and to avoid any incentive to shift costs among units. </a:t>
            </a:r>
            <a:endParaRPr lang="en-US" sz="1400" dirty="0" smtClean="0"/>
          </a:p>
          <a:p>
            <a:endParaRPr lang="en-US" sz="1400" dirty="0" smtClean="0"/>
          </a:p>
          <a:p>
            <a:pPr marL="285750" indent="-285750">
              <a:buFont typeface="Wingdings" charset="2"/>
              <a:buChar char="Ø"/>
            </a:pPr>
            <a:r>
              <a:rPr lang="en-US" sz="1400" dirty="0" smtClean="0"/>
              <a:t>Further</a:t>
            </a:r>
            <a:r>
              <a:rPr lang="en-US" sz="1400" dirty="0"/>
              <a:t>, the </a:t>
            </a:r>
            <a:r>
              <a:rPr lang="en-US" sz="1400" dirty="0" err="1"/>
              <a:t>ScottMadden</a:t>
            </a:r>
            <a:r>
              <a:rPr lang="en-US" sz="1400" dirty="0"/>
              <a:t> benchmarking results indicate that improvements in this performance can be achieved by OPG actions and are not entirely beyond the control of OPG, although certain challenges related to the condition of the units have been acknowledged.  </a:t>
            </a:r>
            <a:endParaRPr lang="en-US" sz="1400" dirty="0" smtClean="0"/>
          </a:p>
          <a:p>
            <a:pPr marL="285750" indent="-285750">
              <a:buFont typeface="Wingdings" charset="2"/>
              <a:buChar char="Ø"/>
            </a:pPr>
            <a:endParaRPr lang="en-US" sz="1400" dirty="0"/>
          </a:p>
          <a:p>
            <a:pPr marL="285750" indent="-285750">
              <a:buFont typeface="Wingdings" charset="2"/>
              <a:buChar char="Ø"/>
            </a:pPr>
            <a:r>
              <a:rPr lang="en-US" sz="1400" dirty="0"/>
              <a:t>With respect to the hydroelectric business, the existing HIM has been working fairly well although there are concerns as to whether more could be done to mitigate the potential adverse consequences that result from SBG conditions.  </a:t>
            </a:r>
            <a:endParaRPr lang="en-US" sz="1400" dirty="0" smtClean="0"/>
          </a:p>
          <a:p>
            <a:pPr marL="285750" indent="-285750">
              <a:buFont typeface="Wingdings" charset="2"/>
              <a:buChar char="Ø"/>
            </a:pPr>
            <a:endParaRPr lang="en-US" sz="1400" dirty="0" smtClean="0"/>
          </a:p>
          <a:p>
            <a:pPr marL="285750" indent="-285750">
              <a:buFont typeface="Wingdings" charset="2"/>
              <a:buChar char="Ø"/>
            </a:pPr>
            <a:r>
              <a:rPr lang="en-US" sz="1400" dirty="0" smtClean="0"/>
              <a:t>These </a:t>
            </a:r>
            <a:r>
              <a:rPr lang="en-US" sz="1400" dirty="0"/>
              <a:t>conditions are largely beyond OPG’s control and Power Advisory has not identified an improvement to the mechanism that would address this issue in a straightforward manner.  </a:t>
            </a:r>
            <a:endParaRPr lang="en-US" sz="1400" dirty="0" smtClean="0"/>
          </a:p>
          <a:p>
            <a:pPr marL="285750" indent="-285750">
              <a:buFont typeface="Wingdings" charset="2"/>
              <a:buChar char="Ø"/>
            </a:pPr>
            <a:endParaRPr lang="en-US" sz="1400" dirty="0" smtClean="0"/>
          </a:p>
          <a:p>
            <a:pPr marL="285750" indent="-285750">
              <a:buFont typeface="Wingdings" charset="2"/>
              <a:buChar char="Ø"/>
            </a:pPr>
            <a:r>
              <a:rPr lang="en-US" sz="1400" dirty="0" smtClean="0"/>
              <a:t>Hydroelectric cost </a:t>
            </a:r>
            <a:r>
              <a:rPr lang="en-US" sz="1400" dirty="0"/>
              <a:t>efficiencies have not been a major concern </a:t>
            </a:r>
            <a:r>
              <a:rPr lang="en-US" sz="1400" dirty="0" smtClean="0"/>
              <a:t>although </a:t>
            </a:r>
            <a:r>
              <a:rPr lang="en-US" sz="1400" dirty="0"/>
              <a:t>a price cap mechanism may be successful in generating incremental O&amp;MA efficiencies.</a:t>
            </a:r>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VI.  Conclusions and Recommendations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33</a:t>
            </a:fld>
            <a:endParaRPr lang="en-US" sz="1100" dirty="0"/>
          </a:p>
        </p:txBody>
      </p:sp>
    </p:spTree>
    <p:extLst>
      <p:ext uri="{BB962C8B-B14F-4D97-AF65-F5344CB8AC3E}">
        <p14:creationId xmlns:p14="http://schemas.microsoft.com/office/powerpoint/2010/main" val="1601277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509201"/>
          </a:xfrm>
          <a:prstGeom prst="rect">
            <a:avLst/>
          </a:prstGeom>
          <a:noFill/>
          <a:ln w="9525">
            <a:noFill/>
            <a:miter lim="800000"/>
            <a:headEnd/>
            <a:tailEnd/>
          </a:ln>
        </p:spPr>
        <p:txBody>
          <a:bodyPr>
            <a:spAutoFit/>
          </a:bodyPr>
          <a:lstStyle/>
          <a:p>
            <a:pPr marL="0" lvl="2" algn="ctr"/>
            <a:r>
              <a:rPr lang="en-US" sz="1800" b="1" dirty="0" smtClean="0">
                <a:latin typeface="Times New Roman"/>
                <a:cs typeface="Times New Roman"/>
              </a:rPr>
              <a:t>Recommendations – Nuclear Operations</a:t>
            </a:r>
          </a:p>
          <a:p>
            <a:pPr lvl="0"/>
            <a:endParaRPr lang="en-US" sz="1600" dirty="0" smtClean="0"/>
          </a:p>
          <a:p>
            <a:pPr marL="342900" lvl="0" indent="-342900">
              <a:buFont typeface="+mj-lt"/>
              <a:buAutoNum type="arabicPeriod"/>
            </a:pPr>
            <a:r>
              <a:rPr lang="en-US" sz="1600" dirty="0"/>
              <a:t>Establish the cast-off prices based on the cost-of-service, reflecting a modest increase in the Unit Capability Factor (UCF) of the Pickering units.</a:t>
            </a:r>
          </a:p>
          <a:p>
            <a:pPr marL="342900" indent="-342900">
              <a:buFont typeface="+mj-lt"/>
              <a:buAutoNum type="arabicPeriod"/>
            </a:pPr>
            <a:endParaRPr lang="en-US" sz="1600" dirty="0"/>
          </a:p>
          <a:p>
            <a:pPr marL="342900" lvl="0" indent="-342900">
              <a:buFont typeface="+mj-lt"/>
              <a:buAutoNum type="arabicPeriod"/>
            </a:pPr>
            <a:r>
              <a:rPr lang="en-US" sz="1600" dirty="0"/>
              <a:t>Adopt price determination method Option N2, with OM&amp;A and other cost efficiencies and increased production reflected in the calculation of prices in years 2 through the end of the IRM term (assumed to be at least four years in total).</a:t>
            </a:r>
          </a:p>
          <a:p>
            <a:pPr marL="342900" indent="-342900">
              <a:buFont typeface="+mj-lt"/>
              <a:buAutoNum type="arabicPeriod"/>
            </a:pPr>
            <a:endParaRPr lang="en-US" sz="1600" dirty="0"/>
          </a:p>
          <a:p>
            <a:pPr marL="342900" lvl="0" indent="-342900">
              <a:buFont typeface="+mj-lt"/>
              <a:buAutoNum type="arabicPeriod"/>
            </a:pPr>
            <a:r>
              <a:rPr lang="en-US" sz="1600" dirty="0"/>
              <a:t>Consider an additional incremental targeted incentive(s) directed toward continuous improvements in UCF and Forced Loss Rates (FLRs) at the Pickering and Darlington plants, considered as separate plants and thus potentially resulting in a reward for progress made in one plant being partially offset by a penalty for a degradation of performance at the other plant.</a:t>
            </a:r>
          </a:p>
          <a:p>
            <a:pPr marL="342900" indent="-342900">
              <a:buFont typeface="+mj-lt"/>
              <a:buAutoNum type="arabicPeriod"/>
            </a:pPr>
            <a:endParaRPr lang="en-US" sz="1600" dirty="0"/>
          </a:p>
          <a:p>
            <a:pPr marL="342900" lvl="0" indent="-342900">
              <a:buFont typeface="+mj-lt"/>
              <a:buAutoNum type="arabicPeriod"/>
            </a:pPr>
            <a:r>
              <a:rPr lang="en-US" sz="1600" dirty="0"/>
              <a:t>Establish a variance account for the DRP, with an incentive mechanism that is aligned with any cost and completion date incentives that are in place for the Engineering, Procurement and Construction (EPC) contractor and other key vendors.</a:t>
            </a:r>
          </a:p>
          <a:p>
            <a:pPr marL="342900" indent="-342900">
              <a:buFont typeface="+mj-lt"/>
              <a:buAutoNum type="arabicPeriod"/>
            </a:pPr>
            <a:endParaRPr lang="en-US" sz="1600" dirty="0"/>
          </a:p>
          <a:p>
            <a:pPr marL="342900" lvl="0" indent="-342900">
              <a:buFont typeface="+mj-lt"/>
              <a:buAutoNum type="arabicPeriod"/>
            </a:pPr>
            <a:r>
              <a:rPr lang="en-US" sz="1600" dirty="0"/>
              <a:t>Provide for timely recovery of existing fixed costs for Darlington units while they are out of service; fixed costs attributable to the refurbishment would be placed in a deferral account for recovery after the units return to service.</a:t>
            </a:r>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VI.  Conclusions and Recommendations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34</a:t>
            </a:fld>
            <a:endParaRPr lang="en-US" sz="1100" dirty="0"/>
          </a:p>
        </p:txBody>
      </p:sp>
    </p:spTree>
    <p:extLst>
      <p:ext uri="{BB962C8B-B14F-4D97-AF65-F5344CB8AC3E}">
        <p14:creationId xmlns:p14="http://schemas.microsoft.com/office/powerpoint/2010/main" val="16144807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4431983"/>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Recommendations – Hydroelectric Operations</a:t>
            </a:r>
          </a:p>
          <a:p>
            <a:pPr marL="342900" lvl="2" indent="-342900"/>
            <a:endParaRPr lang="en-US" sz="800" dirty="0">
              <a:latin typeface="Times New Roman"/>
              <a:cs typeface="Times New Roman"/>
            </a:endParaRPr>
          </a:p>
          <a:p>
            <a:pPr marL="342900" lvl="0" indent="-342900">
              <a:buFont typeface="+mj-lt"/>
              <a:buAutoNum type="arabicPeriod"/>
            </a:pPr>
            <a:endParaRPr lang="en-US" sz="1800" dirty="0" smtClean="0"/>
          </a:p>
          <a:p>
            <a:pPr marL="342900" lvl="0" indent="-342900">
              <a:buFont typeface="+mj-lt"/>
              <a:buAutoNum type="arabicPeriod" startAt="6"/>
            </a:pPr>
            <a:r>
              <a:rPr lang="en-US" sz="1800" dirty="0"/>
              <a:t>Establish a traditional price cap mechanism (Option H5) with a modest “x-factor” that encourages cost efficiencies without threatening the continued future availability of OPG’s prescribed hydroelectric facilities;</a:t>
            </a:r>
          </a:p>
          <a:p>
            <a:pPr marL="342900" indent="-342900">
              <a:buFont typeface="+mj-lt"/>
              <a:buAutoNum type="arabicPeriod" startAt="6"/>
            </a:pPr>
            <a:endParaRPr lang="en-US" sz="1800" dirty="0"/>
          </a:p>
          <a:p>
            <a:pPr marL="342900" lvl="0" indent="-342900">
              <a:buFont typeface="+mj-lt"/>
              <a:buAutoNum type="arabicPeriod" startAt="6"/>
            </a:pPr>
            <a:r>
              <a:rPr lang="en-US" sz="1800" dirty="0"/>
              <a:t>Retain the HIM (Option H1), with incentive payments that are proportionate to the benefits that are reflected in customer bills, thus retaining the existing sharing above a capped amount approach; </a:t>
            </a:r>
            <a:r>
              <a:rPr lang="en-US" sz="1800" dirty="0" smtClean="0"/>
              <a:t>and</a:t>
            </a:r>
          </a:p>
          <a:p>
            <a:pPr marL="342900" lvl="0" indent="-342900">
              <a:buFont typeface="+mj-lt"/>
              <a:buAutoNum type="arabicPeriod" startAt="6"/>
            </a:pPr>
            <a:endParaRPr lang="en-US" sz="1800" dirty="0"/>
          </a:p>
          <a:p>
            <a:pPr marL="342900" indent="-342900">
              <a:buFont typeface="+mj-lt"/>
              <a:buAutoNum type="arabicPeriod" startAt="6"/>
            </a:pPr>
            <a:r>
              <a:rPr lang="en-US" sz="1800" dirty="0"/>
              <a:t>Continue the practice of after-the-fact reviews of OPG’s performance during SBG conditions, making adjustments to a variance account if it determines that OPG could have reasonably taken actions to mitigate the impact of SBG conditions.</a:t>
            </a:r>
          </a:p>
          <a:p>
            <a:pPr lvl="0"/>
            <a:endParaRPr lang="en-US" dirty="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VI.  Conclusions and Recommendations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35</a:t>
            </a:fld>
            <a:endParaRPr lang="en-US" sz="1100" dirty="0"/>
          </a:p>
        </p:txBody>
      </p:sp>
    </p:spTree>
    <p:extLst>
      <p:ext uri="{BB962C8B-B14F-4D97-AF65-F5344CB8AC3E}">
        <p14:creationId xmlns:p14="http://schemas.microsoft.com/office/powerpoint/2010/main" val="28448739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047537"/>
          </a:xfrm>
          <a:prstGeom prst="rect">
            <a:avLst/>
          </a:prstGeom>
          <a:noFill/>
          <a:ln w="9525">
            <a:noFill/>
            <a:miter lim="800000"/>
            <a:headEnd/>
            <a:tailEnd/>
          </a:ln>
        </p:spPr>
        <p:txBody>
          <a:bodyPr>
            <a:spAutoFit/>
          </a:bodyPr>
          <a:lstStyle/>
          <a:p>
            <a:pPr marL="342900" lvl="2" indent="-342900" algn="ctr"/>
            <a:r>
              <a:rPr lang="en-US" sz="1800" b="1" dirty="0" smtClean="0">
                <a:latin typeface="Times New Roman"/>
                <a:cs typeface="Times New Roman"/>
              </a:rPr>
              <a:t>Recommendations – Financial Performance</a:t>
            </a:r>
          </a:p>
          <a:p>
            <a:pPr lvl="0"/>
            <a:endParaRPr lang="en-US" sz="1800" dirty="0" smtClean="0"/>
          </a:p>
          <a:p>
            <a:pPr marL="342900" lvl="0" indent="-342900">
              <a:buFont typeface="+mj-lt"/>
              <a:buAutoNum type="arabicPeriod" startAt="9"/>
            </a:pPr>
            <a:r>
              <a:rPr lang="en-US" sz="1800" dirty="0"/>
              <a:t>Implement an earnings-sharing mechanism (Option N6) that applies to the entirety of OPG’s prescribed facility operations with a relatively broad </a:t>
            </a:r>
            <a:r>
              <a:rPr lang="en-US" sz="1800" dirty="0" err="1"/>
              <a:t>deadband</a:t>
            </a:r>
            <a:r>
              <a:rPr lang="en-US" sz="1800" dirty="0"/>
              <a:t> (e.g., plus or minus 250 basis points) around the authorized return and symmetrical sharing above and below the </a:t>
            </a:r>
            <a:r>
              <a:rPr lang="en-US" sz="1800" dirty="0" err="1"/>
              <a:t>deadband</a:t>
            </a:r>
            <a:r>
              <a:rPr lang="en-US" sz="1800" dirty="0" smtClean="0"/>
              <a:t>;</a:t>
            </a:r>
          </a:p>
          <a:p>
            <a:pPr marL="342900" lvl="0" indent="-342900">
              <a:buFont typeface="+mj-lt"/>
              <a:buAutoNum type="arabicPeriod" startAt="9"/>
            </a:pPr>
            <a:endParaRPr lang="en-US" sz="1800" dirty="0"/>
          </a:p>
          <a:p>
            <a:pPr marL="342900" lvl="0" indent="-342900">
              <a:buFont typeface="+mj-lt"/>
              <a:buAutoNum type="arabicPeriod" startAt="9"/>
            </a:pPr>
            <a:r>
              <a:rPr lang="en-US" sz="1800" dirty="0" smtClean="0"/>
              <a:t>Incorporate </a:t>
            </a:r>
            <a:r>
              <a:rPr lang="en-US" sz="1800" dirty="0"/>
              <a:t>a z-factor to account for the potential for the impact of extraordinary exogenous events that are beyond the control of OPG management and were not foreseen when the plan was implemented; </a:t>
            </a:r>
            <a:r>
              <a:rPr lang="en-US" sz="1800" dirty="0" smtClean="0"/>
              <a:t>and</a:t>
            </a:r>
          </a:p>
          <a:p>
            <a:pPr marL="342900" lvl="0" indent="-342900">
              <a:buFont typeface="+mj-lt"/>
              <a:buAutoNum type="arabicPeriod" startAt="9"/>
            </a:pPr>
            <a:endParaRPr lang="en-US" sz="1800" dirty="0"/>
          </a:p>
          <a:p>
            <a:pPr marL="342900" lvl="0" indent="-342900">
              <a:buFont typeface="+mj-lt"/>
              <a:buAutoNum type="arabicPeriod" startAt="9"/>
            </a:pPr>
            <a:r>
              <a:rPr lang="en-US" sz="1800" dirty="0" smtClean="0"/>
              <a:t>Implement </a:t>
            </a:r>
            <a:r>
              <a:rPr lang="en-US" sz="1800" dirty="0"/>
              <a:t>an off-ramp that terminates the IRM should OPG’s financial performance be so impaired as to threaten OPG’s ability to attract capital to finance its construction budget on reasonable terms</a:t>
            </a:r>
            <a:r>
              <a:rPr lang="en-US" sz="1800" dirty="0" smtClean="0"/>
              <a:t>.</a:t>
            </a:r>
          </a:p>
          <a:p>
            <a:pPr lvl="0"/>
            <a:endParaRPr lang="en-US" sz="1800" dirty="0" smtClean="0"/>
          </a:p>
          <a:p>
            <a:pPr marL="342900" lvl="0" indent="-342900">
              <a:buFont typeface="+mj-lt"/>
              <a:buAutoNum type="arabicPeriod" startAt="9"/>
            </a:pPr>
            <a:r>
              <a:rPr lang="en-US" sz="1800" dirty="0" smtClean="0"/>
              <a:t>Implement management and employee compensation-based incentives that align the interests of OPG’s employees with any new incentive structure.</a:t>
            </a:r>
            <a:endParaRPr lang="en-US" sz="1800" dirty="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VI.  Conclusions and Recommendations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36</a:t>
            </a:fld>
            <a:endParaRPr lang="en-US" sz="1100" dirty="0"/>
          </a:p>
        </p:txBody>
      </p:sp>
    </p:spTree>
    <p:extLst>
      <p:ext uri="{BB962C8B-B14F-4D97-AF65-F5344CB8AC3E}">
        <p14:creationId xmlns:p14="http://schemas.microsoft.com/office/powerpoint/2010/main" val="2844873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990600"/>
            <a:ext cx="8534400" cy="5416869"/>
          </a:xfrm>
          <a:prstGeom prst="rect">
            <a:avLst/>
          </a:prstGeom>
          <a:noFill/>
          <a:ln w="9525">
            <a:noFill/>
            <a:miter lim="800000"/>
            <a:headEnd/>
            <a:tailEnd/>
          </a:ln>
        </p:spPr>
        <p:txBody>
          <a:bodyPr>
            <a:spAutoFit/>
          </a:bodyPr>
          <a:lstStyle/>
          <a:p>
            <a:pPr marL="285750" lvl="2" indent="-285750"/>
            <a:endParaRPr lang="en-US" sz="800" dirty="0" smtClean="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Ontario Regulation 53/05 provides the Board with discretion as to the “form, methodology, assumptions and calculations” to be applied in setting payment amounts.</a:t>
            </a:r>
          </a:p>
          <a:p>
            <a:pPr marL="285750" lvl="2" indent="-285750">
              <a:buFont typeface="Wingdings" pitchFamily="2" charset="2"/>
              <a:buChar char="Ø"/>
            </a:pPr>
            <a:endParaRPr lang="en-US" sz="1000" dirty="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While the Board has applied a cost-of-service methodology in the last two payment reviews, it has clearly expressed its intention to consider IRM approaches, citing a desire to encourage efficiency in OPG’s operations and investments with a goal of having an IRM in place for 2015.</a:t>
            </a:r>
          </a:p>
          <a:p>
            <a:pPr marL="285750" lvl="2" indent="-285750">
              <a:buFont typeface="Wingdings" pitchFamily="2" charset="2"/>
              <a:buChar char="Ø"/>
            </a:pPr>
            <a:endParaRPr lang="en-US" sz="1000" dirty="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Power Advisory prepared a report to lay the groundwork for consideration of IRM by the Board – and by other stakeholders.</a:t>
            </a:r>
          </a:p>
          <a:p>
            <a:pPr marL="285750" lvl="2" indent="-285750">
              <a:buFont typeface="Wingdings" pitchFamily="2" charset="2"/>
              <a:buChar char="Ø"/>
            </a:pPr>
            <a:endParaRPr lang="en-US" sz="1000" dirty="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The report reviews relevant OPG circumstances, identifies potential approaches that reflect those circumstances, and assesses various options by applying a consistent set of criteria.</a:t>
            </a:r>
          </a:p>
          <a:p>
            <a:pPr marL="285750" lvl="2" indent="-285750">
              <a:buFont typeface="Wingdings" pitchFamily="2" charset="2"/>
              <a:buChar char="Ø"/>
            </a:pPr>
            <a:endParaRPr lang="en-US" sz="1000" dirty="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A primary objective is to facilitate effective participation in today’s stakeholder conference.</a:t>
            </a:r>
          </a:p>
          <a:p>
            <a:pPr marL="285750" lvl="2" indent="-285750">
              <a:buFont typeface="Wingdings" pitchFamily="2" charset="2"/>
              <a:buChar char="Ø"/>
            </a:pPr>
            <a:endParaRPr lang="en-US" sz="1000" dirty="0" smtClean="0">
              <a:latin typeface="Times New Roman"/>
              <a:cs typeface="Times New Roman"/>
            </a:endParaRPr>
          </a:p>
          <a:p>
            <a:pPr marL="285750" lvl="2" indent="-285750">
              <a:buFont typeface="Wingdings" pitchFamily="2" charset="2"/>
              <a:buChar char="Ø"/>
            </a:pPr>
            <a:r>
              <a:rPr lang="en-US" sz="1800" dirty="0" smtClean="0">
                <a:latin typeface="Times New Roman"/>
                <a:cs typeface="Times New Roman"/>
              </a:rPr>
              <a:t>Anticipate that stakeholders will use the report as a starting point, suggesting additions and deletions from the list of options, proposing additional evaluation criteria and perhaps reaching alternative conclusions based on these criteria</a:t>
            </a: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r>
              <a:rPr lang="en-US" sz="2200" dirty="0" smtClean="0">
                <a:latin typeface="Times New Roman" pitchFamily="18" charset="0"/>
                <a:cs typeface="Times New Roman" pitchFamily="18" charset="0"/>
              </a:rPr>
              <a:t>I.  Introduction and Purpose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3</a:t>
            </a:fld>
            <a:endParaRPr lang="en-US" sz="1100" dirty="0"/>
          </a:p>
        </p:txBody>
      </p:sp>
    </p:spTree>
    <p:extLst>
      <p:ext uri="{BB962C8B-B14F-4D97-AF65-F5344CB8AC3E}">
        <p14:creationId xmlns:p14="http://schemas.microsoft.com/office/powerpoint/2010/main" val="3125168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990600"/>
            <a:ext cx="8534400" cy="4647427"/>
          </a:xfrm>
          <a:prstGeom prst="rect">
            <a:avLst/>
          </a:prstGeom>
          <a:noFill/>
          <a:ln w="9525">
            <a:noFill/>
            <a:miter lim="800000"/>
            <a:headEnd/>
            <a:tailEnd/>
          </a:ln>
        </p:spPr>
        <p:txBody>
          <a:bodyPr>
            <a:spAutoFit/>
          </a:bodyPr>
          <a:lstStyle/>
          <a:p>
            <a:pPr marL="285750" lvl="2" indent="-285750"/>
            <a:endParaRPr lang="en-US" sz="800" dirty="0" smtClean="0">
              <a:latin typeface="Times New Roman"/>
              <a:cs typeface="Times New Roman"/>
            </a:endParaRPr>
          </a:p>
          <a:p>
            <a:pPr marL="0" lvl="2" algn="ctr"/>
            <a:r>
              <a:rPr lang="en-US" sz="1800" b="1" dirty="0" smtClean="0">
                <a:latin typeface="Times New Roman"/>
                <a:cs typeface="Times New Roman"/>
              </a:rPr>
              <a:t>Statutory Guidance, Agreements, and Regulatory Precedent</a:t>
            </a:r>
          </a:p>
          <a:p>
            <a:pPr marL="0" lvl="2" algn="ctr"/>
            <a:endParaRPr lang="en-US" sz="1800" b="1" dirty="0">
              <a:latin typeface="Times New Roman"/>
              <a:cs typeface="Times New Roman"/>
            </a:endParaRPr>
          </a:p>
          <a:p>
            <a:pPr marL="285750" lvl="2" indent="-285750">
              <a:buFont typeface="Wingdings" charset="2"/>
              <a:buChar char="Ø"/>
            </a:pPr>
            <a:r>
              <a:rPr lang="en-US" sz="1800" i="1" dirty="0" smtClean="0">
                <a:latin typeface="Times New Roman"/>
                <a:cs typeface="Times New Roman"/>
              </a:rPr>
              <a:t>Energy Competition Act, 1998</a:t>
            </a:r>
            <a:r>
              <a:rPr lang="en-US" sz="1800" dirty="0" smtClean="0">
                <a:latin typeface="Times New Roman"/>
                <a:cs typeface="Times New Roman"/>
              </a:rPr>
              <a:t> set in motion the creation of the Ontario electricity market and separated out the generation assets previously owned by Ontario Hydro</a:t>
            </a:r>
          </a:p>
          <a:p>
            <a:pPr marL="285750" lvl="2" indent="-285750">
              <a:buFont typeface="Wingdings" charset="2"/>
              <a:buChar char="Ø"/>
            </a:pPr>
            <a:endParaRPr lang="en-US" sz="18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Electricity market opens on April 1, 2002 with OPG prices fixed by the “Market Power Mitigation Agreement”</a:t>
            </a:r>
          </a:p>
          <a:p>
            <a:pPr marL="285750" lvl="2" indent="-285750">
              <a:buFont typeface="Wingdings" charset="2"/>
              <a:buChar char="Ø"/>
            </a:pPr>
            <a:endParaRPr lang="en-US" sz="1800" i="1" dirty="0">
              <a:latin typeface="Times New Roman"/>
              <a:cs typeface="Times New Roman"/>
            </a:endParaRPr>
          </a:p>
          <a:p>
            <a:pPr marL="285750" lvl="2" indent="-285750">
              <a:buFont typeface="Wingdings" charset="2"/>
              <a:buChar char="Ø"/>
            </a:pPr>
            <a:r>
              <a:rPr lang="en-US" sz="1800" dirty="0" smtClean="0">
                <a:latin typeface="Times New Roman"/>
                <a:cs typeface="Times New Roman"/>
              </a:rPr>
              <a:t>O. Reg. 53/05 becomes effective setting initial prices of $49.50 </a:t>
            </a:r>
            <a:r>
              <a:rPr lang="en-US" sz="1800" dirty="0" err="1" smtClean="0">
                <a:latin typeface="Times New Roman"/>
                <a:cs typeface="Times New Roman"/>
              </a:rPr>
              <a:t>MWh</a:t>
            </a:r>
            <a:r>
              <a:rPr lang="en-US" sz="1800" dirty="0" smtClean="0">
                <a:latin typeface="Times New Roman"/>
                <a:cs typeface="Times New Roman"/>
              </a:rPr>
              <a:t> for nuclear production and $33.00/</a:t>
            </a:r>
            <a:r>
              <a:rPr lang="en-US" sz="1800" dirty="0" err="1" smtClean="0">
                <a:latin typeface="Times New Roman"/>
                <a:cs typeface="Times New Roman"/>
              </a:rPr>
              <a:t>MWh</a:t>
            </a:r>
            <a:r>
              <a:rPr lang="en-US" sz="1800" dirty="0" smtClean="0">
                <a:latin typeface="Times New Roman"/>
                <a:cs typeface="Times New Roman"/>
              </a:rPr>
              <a:t> for hydroelectric production up to 1,900 </a:t>
            </a:r>
            <a:r>
              <a:rPr lang="en-US" sz="1800" dirty="0" err="1" smtClean="0">
                <a:latin typeface="Times New Roman"/>
                <a:cs typeface="Times New Roman"/>
              </a:rPr>
              <a:t>MWh</a:t>
            </a:r>
            <a:r>
              <a:rPr lang="en-US" sz="1800" dirty="0" smtClean="0">
                <a:latin typeface="Times New Roman"/>
                <a:cs typeface="Times New Roman"/>
              </a:rPr>
              <a:t> per hour</a:t>
            </a:r>
            <a:r>
              <a:rPr lang="en-US" sz="1800" dirty="0">
                <a:latin typeface="Times New Roman"/>
                <a:cs typeface="Times New Roman"/>
              </a:rPr>
              <a:t> </a:t>
            </a:r>
            <a:r>
              <a:rPr lang="en-US" sz="1800" dirty="0" smtClean="0">
                <a:latin typeface="Times New Roman"/>
                <a:cs typeface="Times New Roman"/>
              </a:rPr>
              <a:t>with excess hydroelectric production receiving a market price</a:t>
            </a:r>
          </a:p>
          <a:p>
            <a:pPr marL="285750" lvl="2" indent="-285750">
              <a:buFont typeface="Wingdings" charset="2"/>
              <a:buChar char="Ø"/>
            </a:pPr>
            <a:endParaRPr lang="en-US" sz="18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O. Reg. 53/05 provided discretion as noted above but also established several variance and deferral accounts that are effectively excluded from the calculation of payment amounts  (as detailed in the Power Advisory report)</a:t>
            </a:r>
          </a:p>
          <a:p>
            <a:pPr marL="285750" lvl="2" indent="-285750">
              <a:buFont typeface="Wingdings" charset="2"/>
              <a:buChar char="Ø"/>
            </a:pPr>
            <a:endParaRPr lang="en-US" sz="18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r>
              <a:rPr lang="en-US" sz="2200" dirty="0" smtClean="0">
                <a:latin typeface="Times New Roman" pitchFamily="18" charset="0"/>
                <a:cs typeface="Times New Roman" pitchFamily="18" charset="0"/>
              </a:rPr>
              <a:t>II.  Regulation and Operation of OPG’s Prescribed Generation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4</a:t>
            </a:fld>
            <a:endParaRPr lang="en-US" sz="1100" dirty="0"/>
          </a:p>
        </p:txBody>
      </p:sp>
    </p:spTree>
    <p:extLst>
      <p:ext uri="{BB962C8B-B14F-4D97-AF65-F5344CB8AC3E}">
        <p14:creationId xmlns:p14="http://schemas.microsoft.com/office/powerpoint/2010/main" val="4773251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990600"/>
            <a:ext cx="8534400" cy="5447646"/>
          </a:xfrm>
          <a:prstGeom prst="rect">
            <a:avLst/>
          </a:prstGeom>
          <a:noFill/>
          <a:ln w="9525">
            <a:noFill/>
            <a:miter lim="800000"/>
            <a:headEnd/>
            <a:tailEnd/>
          </a:ln>
        </p:spPr>
        <p:txBody>
          <a:bodyPr>
            <a:spAutoFit/>
          </a:bodyPr>
          <a:lstStyle/>
          <a:p>
            <a:pPr marL="285750" lvl="2" indent="-285750">
              <a:buFont typeface="Wingdings" charset="2"/>
              <a:buChar char="Ø"/>
            </a:pPr>
            <a:r>
              <a:rPr lang="en-US" sz="1600" dirty="0" smtClean="0">
                <a:latin typeface="Times New Roman"/>
                <a:cs typeface="Times New Roman"/>
              </a:rPr>
              <a:t>On August 17, 2005 the Province of Ontario entered into a MOA with OPG that established eight mandates.  The first three of these mandates are relevant to IRM:</a:t>
            </a:r>
          </a:p>
          <a:p>
            <a:pPr marL="285750" lvl="2" indent="-285750">
              <a:buFont typeface="Wingdings" charset="2"/>
              <a:buChar char="Ø"/>
            </a:pPr>
            <a:endParaRPr lang="en-US" sz="1200" dirty="0">
              <a:latin typeface="Times New Roman"/>
              <a:cs typeface="Times New Roman"/>
            </a:endParaRPr>
          </a:p>
          <a:p>
            <a:pPr marL="742950" lvl="1" indent="-285750">
              <a:buFont typeface="Arial"/>
              <a:buChar char="•"/>
            </a:pPr>
            <a:r>
              <a:rPr lang="en-US" sz="1400" dirty="0"/>
              <a:t>OPG is obligated to operate its existing generation facilities as efficiently and cost-effectively as possible (the first mandate);</a:t>
            </a:r>
          </a:p>
          <a:p>
            <a:pPr marL="742950" lvl="1" indent="-285750">
              <a:buFont typeface="Arial"/>
              <a:buChar char="•"/>
            </a:pPr>
            <a:endParaRPr lang="en-US" sz="800" dirty="0"/>
          </a:p>
          <a:p>
            <a:pPr marL="742950" lvl="1" indent="-285750">
              <a:buFont typeface="Arial"/>
              <a:buChar char="•"/>
            </a:pPr>
            <a:r>
              <a:rPr lang="en-US" sz="1400" dirty="0"/>
              <a:t>OPG is obligated to reduce its exposure to risk from its investments in nuclear generation, citing refurbishment of older units in particular, and is expected to operate with a high degree of vigilance when it comes to safety of its nuclear fleet (the second mandate); and</a:t>
            </a:r>
          </a:p>
          <a:p>
            <a:pPr marL="742950" lvl="1" indent="-285750">
              <a:buFont typeface="Arial"/>
              <a:buChar char="•"/>
            </a:pPr>
            <a:endParaRPr lang="en-US" sz="800" dirty="0"/>
          </a:p>
          <a:p>
            <a:pPr marL="742950" lvl="1" indent="-285750">
              <a:buFont typeface="Arial"/>
              <a:buChar char="•"/>
            </a:pPr>
            <a:r>
              <a:rPr lang="en-US" sz="1400" dirty="0"/>
              <a:t>OPG is obligated to seek continuous improvement in its nuclear generation business and its internal services (the third mandate) </a:t>
            </a:r>
            <a:endParaRPr lang="en-US" sz="1400" dirty="0" smtClean="0"/>
          </a:p>
          <a:p>
            <a:pPr marL="742950" lvl="1" indent="-285750">
              <a:buFont typeface="Arial"/>
              <a:buChar char="•"/>
            </a:pPr>
            <a:endParaRPr lang="en-US" sz="1600" dirty="0">
              <a:latin typeface="Times New Roman"/>
              <a:cs typeface="Times New Roman"/>
            </a:endParaRPr>
          </a:p>
          <a:p>
            <a:pPr marL="285750" indent="-285750">
              <a:buFont typeface="Wingdings" charset="2"/>
              <a:buChar char="Ø"/>
            </a:pPr>
            <a:r>
              <a:rPr lang="en-US" sz="1600" dirty="0" smtClean="0">
                <a:latin typeface="Times New Roman"/>
                <a:cs typeface="Times New Roman"/>
              </a:rPr>
              <a:t>The MOA required OPG to benchmark its performance against worldwide CANDU reactors and against the top quartile of all North American reactors with the objective of improving the operation of its nuclear fleet.</a:t>
            </a:r>
          </a:p>
          <a:p>
            <a:pPr marL="285750" indent="-285750">
              <a:buFont typeface="Wingdings" charset="2"/>
              <a:buChar char="Ø"/>
            </a:pPr>
            <a:endParaRPr lang="en-US" sz="1200" dirty="0" smtClean="0">
              <a:latin typeface="Times New Roman"/>
              <a:cs typeface="Times New Roman"/>
            </a:endParaRPr>
          </a:p>
          <a:p>
            <a:pPr marL="285750" indent="-285750">
              <a:buFont typeface="Wingdings" charset="2"/>
              <a:buChar char="Ø"/>
            </a:pPr>
            <a:r>
              <a:rPr lang="en-US" sz="1600" dirty="0" smtClean="0">
                <a:latin typeface="Times New Roman"/>
                <a:cs typeface="Times New Roman"/>
              </a:rPr>
              <a:t>Other aspects of the MOA required OPG to operate with a high degree of accountability and transparency and to operate on a financially sustainable basis – and thus protect the long-term value of its shareholder assets</a:t>
            </a:r>
          </a:p>
          <a:p>
            <a:pPr marL="285750" indent="-285750">
              <a:buFont typeface="Wingdings" charset="2"/>
              <a:buChar char="Ø"/>
            </a:pPr>
            <a:endParaRPr lang="en-US" sz="1200" dirty="0" smtClean="0">
              <a:latin typeface="Times New Roman"/>
              <a:cs typeface="Times New Roman"/>
            </a:endParaRPr>
          </a:p>
          <a:p>
            <a:pPr marL="285750" indent="-285750">
              <a:buFont typeface="Wingdings" charset="2"/>
              <a:buChar char="Ø"/>
            </a:pPr>
            <a:r>
              <a:rPr lang="en-US" sz="1600" dirty="0" smtClean="0">
                <a:latin typeface="Times New Roman"/>
                <a:cs typeface="Times New Roman"/>
              </a:rPr>
              <a:t>O. Reg. 53/05 and the MOA represent meaningful initial steps toward IRM by establishing market-based pricing for hydroelectricity production, mandating pursuit of efficiencies, and requiring performance benchmarking</a:t>
            </a:r>
          </a:p>
        </p:txBody>
      </p:sp>
      <p:sp>
        <p:nvSpPr>
          <p:cNvPr id="64517" name="Rectangle 4"/>
          <p:cNvSpPr>
            <a:spLocks noChangeArrowheads="1"/>
          </p:cNvSpPr>
          <p:nvPr/>
        </p:nvSpPr>
        <p:spPr bwMode="auto">
          <a:xfrm>
            <a:off x="152400" y="152400"/>
            <a:ext cx="8763000" cy="769441"/>
          </a:xfrm>
          <a:prstGeom prst="rect">
            <a:avLst/>
          </a:prstGeom>
          <a:noFill/>
          <a:ln w="9525">
            <a:noFill/>
            <a:miter lim="800000"/>
            <a:headEnd/>
            <a:tailEnd/>
          </a:ln>
        </p:spPr>
        <p:txBody>
          <a:bodyPr>
            <a:spAutoFit/>
          </a:bodyPr>
          <a:lstStyle/>
          <a:p>
            <a:pPr marL="406400" indent="-406400"/>
            <a:r>
              <a:rPr lang="en-US" sz="2200" dirty="0" smtClean="0">
                <a:latin typeface="Times New Roman" pitchFamily="18" charset="0"/>
                <a:cs typeface="Times New Roman" pitchFamily="18" charset="0"/>
              </a:rPr>
              <a:t>II.  Regulation and Operation of OPG’s Prescribed Generation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5</a:t>
            </a:fld>
            <a:endParaRPr lang="en-US" sz="1100" dirty="0"/>
          </a:p>
        </p:txBody>
      </p:sp>
    </p:spTree>
    <p:extLst>
      <p:ext uri="{BB962C8B-B14F-4D97-AF65-F5344CB8AC3E}">
        <p14:creationId xmlns:p14="http://schemas.microsoft.com/office/powerpoint/2010/main" val="1621282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190923"/>
            <a:ext cx="8534400" cy="3847208"/>
          </a:xfrm>
          <a:prstGeom prst="rect">
            <a:avLst/>
          </a:prstGeom>
          <a:noFill/>
          <a:ln w="9525">
            <a:noFill/>
            <a:miter lim="800000"/>
            <a:headEnd/>
            <a:tailEnd/>
          </a:ln>
        </p:spPr>
        <p:txBody>
          <a:bodyPr>
            <a:spAutoFit/>
          </a:bodyPr>
          <a:lstStyle/>
          <a:p>
            <a:pPr marL="285750" lvl="2" indent="-285750">
              <a:buFont typeface="Wingdings" charset="2"/>
              <a:buChar char="Ø"/>
            </a:pPr>
            <a:r>
              <a:rPr lang="en-US" sz="1800" dirty="0" smtClean="0">
                <a:latin typeface="Times New Roman"/>
                <a:cs typeface="Times New Roman"/>
              </a:rPr>
              <a:t>Since 2005, the OEB has conducted a policy consultation docket (EB-2006-0064) to consider alternative approaches for setting payment amounts for OPG’s prescribed generation facilities</a:t>
            </a:r>
          </a:p>
          <a:p>
            <a:pPr marL="285750" lvl="2" indent="-285750">
              <a:buFont typeface="Wingdings" charset="2"/>
              <a:buChar char="Ø"/>
            </a:pPr>
            <a:endParaRPr lang="en-US" sz="1800" dirty="0" smtClean="0">
              <a:latin typeface="Times New Roman"/>
              <a:cs typeface="Times New Roman"/>
            </a:endParaRPr>
          </a:p>
          <a:p>
            <a:pPr marL="285750" lvl="2" indent="-285750">
              <a:buFont typeface="Wingdings" charset="2"/>
              <a:buChar char="Ø"/>
            </a:pPr>
            <a:r>
              <a:rPr lang="en-US" sz="1800" dirty="0" smtClean="0">
                <a:latin typeface="Times New Roman"/>
                <a:cs typeface="Times New Roman"/>
              </a:rPr>
              <a:t>After considering three approaches (</a:t>
            </a:r>
            <a:r>
              <a:rPr lang="en-US" sz="1800" dirty="0" err="1" smtClean="0">
                <a:latin typeface="Times New Roman"/>
                <a:cs typeface="Times New Roman"/>
              </a:rPr>
              <a:t>CoS</a:t>
            </a:r>
            <a:r>
              <a:rPr lang="en-US" sz="1800" dirty="0" smtClean="0">
                <a:latin typeface="Times New Roman"/>
                <a:cs typeface="Times New Roman"/>
              </a:rPr>
              <a:t>, IRM, and “Regulation by Contract”), the OEB endorsed IRM as the preferred approach, indicating its desire to transition to IRM by setting prices based on </a:t>
            </a:r>
            <a:r>
              <a:rPr lang="en-US" sz="1800" dirty="0" err="1" smtClean="0">
                <a:latin typeface="Times New Roman"/>
                <a:cs typeface="Times New Roman"/>
              </a:rPr>
              <a:t>CoS</a:t>
            </a:r>
            <a:r>
              <a:rPr lang="en-US" sz="1800" dirty="0" smtClean="0">
                <a:latin typeface="Times New Roman"/>
                <a:cs typeface="Times New Roman"/>
              </a:rPr>
              <a:t> at the outset</a:t>
            </a:r>
            <a:r>
              <a:rPr lang="en-US" sz="1800" smtClean="0">
                <a:latin typeface="Times New Roman"/>
                <a:cs typeface="Times New Roman"/>
              </a:rPr>
              <a:t>, allowing the </a:t>
            </a:r>
            <a:r>
              <a:rPr lang="en-US" sz="1800" dirty="0" smtClean="0">
                <a:latin typeface="Times New Roman"/>
                <a:cs typeface="Times New Roman"/>
              </a:rPr>
              <a:t>Board and other stakeholders to become more familiar with OPG’s costs before adopting an IRM framework.  The Board also expressed its efficiency goals:</a:t>
            </a:r>
            <a:endParaRPr lang="en-US" sz="1800" dirty="0">
              <a:latin typeface="Times New Roman"/>
              <a:cs typeface="Times New Roman"/>
            </a:endParaRPr>
          </a:p>
          <a:p>
            <a:pPr marL="285750" lvl="2" indent="-285750">
              <a:buFont typeface="Wingdings" charset="2"/>
              <a:buChar char="Ø"/>
            </a:pPr>
            <a:endParaRPr lang="en-US" sz="1800" dirty="0" smtClean="0">
              <a:latin typeface="Times New Roman"/>
              <a:cs typeface="Times New Roman"/>
            </a:endParaRPr>
          </a:p>
          <a:p>
            <a:pPr marL="914400" lvl="4"/>
            <a:r>
              <a:rPr lang="en-US" sz="1600" dirty="0" smtClean="0"/>
              <a:t>“Efficiency can be defined in a number of ways. The Board’s key focus in this regard is to </a:t>
            </a:r>
          </a:p>
          <a:p>
            <a:pPr marL="914400" lvl="4"/>
            <a:r>
              <a:rPr lang="en-US" sz="1600" dirty="0" smtClean="0"/>
              <a:t>encourage productivity gains that are enduring and for the benefit of both the regulated company and the consumer. This means that regulated companies have incentives to manage costs while maintaining or improving their service levels.” </a:t>
            </a: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769441"/>
          </a:xfrm>
          <a:prstGeom prst="rect">
            <a:avLst/>
          </a:prstGeom>
          <a:noFill/>
          <a:ln w="9525">
            <a:noFill/>
            <a:miter lim="800000"/>
            <a:headEnd/>
            <a:tailEnd/>
          </a:ln>
        </p:spPr>
        <p:txBody>
          <a:bodyPr>
            <a:spAutoFit/>
          </a:bodyPr>
          <a:lstStyle/>
          <a:p>
            <a:pPr marL="406400" indent="-406400"/>
            <a:r>
              <a:rPr lang="en-US" sz="2200" dirty="0" smtClean="0">
                <a:latin typeface="Times New Roman" pitchFamily="18" charset="0"/>
                <a:cs typeface="Times New Roman" pitchFamily="18" charset="0"/>
              </a:rPr>
              <a:t>II.  Regulation and Operation of OPG’s Prescribed Generation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6</a:t>
            </a:fld>
            <a:endParaRPr lang="en-US" sz="1100" dirty="0"/>
          </a:p>
        </p:txBody>
      </p:sp>
    </p:spTree>
    <p:extLst>
      <p:ext uri="{BB962C8B-B14F-4D97-AF65-F5344CB8AC3E}">
        <p14:creationId xmlns:p14="http://schemas.microsoft.com/office/powerpoint/2010/main" val="1240395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5588" cy="12954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152400" y="1066800"/>
            <a:ext cx="8534400" cy="584776"/>
          </a:xfrm>
          <a:prstGeom prst="rect">
            <a:avLst/>
          </a:prstGeom>
          <a:noFill/>
          <a:ln w="9525">
            <a:noFill/>
            <a:miter lim="800000"/>
            <a:headEnd/>
            <a:tailEnd/>
          </a:ln>
        </p:spPr>
        <p:txBody>
          <a:bodyPr>
            <a:spAutoFit/>
          </a:bodyPr>
          <a:lstStyle/>
          <a:p>
            <a:pPr marL="285750" lvl="2" indent="-285750">
              <a:buFont typeface="Wingdings" charset="2"/>
              <a:buChar char="Ø"/>
            </a:pPr>
            <a:r>
              <a:rPr lang="en-US" sz="1600" dirty="0" smtClean="0">
                <a:latin typeface="Times New Roman"/>
                <a:cs typeface="Times New Roman"/>
              </a:rPr>
              <a:t>The OEB has set prices based on </a:t>
            </a:r>
            <a:r>
              <a:rPr lang="en-US" sz="1600" dirty="0" err="1" smtClean="0">
                <a:latin typeface="Times New Roman"/>
                <a:cs typeface="Times New Roman"/>
              </a:rPr>
              <a:t>CoS</a:t>
            </a:r>
            <a:r>
              <a:rPr lang="en-US" sz="1600" dirty="0" smtClean="0">
                <a:latin typeface="Times New Roman"/>
                <a:cs typeface="Times New Roman"/>
              </a:rPr>
              <a:t> in the last two proceedings. </a:t>
            </a:r>
          </a:p>
          <a:p>
            <a:pPr marL="285750" lvl="2" indent="-285750">
              <a:buFont typeface="Wingdings" charset="2"/>
              <a:buChar char="Ø"/>
            </a:pPr>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769441"/>
          </a:xfrm>
          <a:prstGeom prst="rect">
            <a:avLst/>
          </a:prstGeom>
          <a:noFill/>
          <a:ln w="9525">
            <a:noFill/>
            <a:miter lim="800000"/>
            <a:headEnd/>
            <a:tailEnd/>
          </a:ln>
        </p:spPr>
        <p:txBody>
          <a:bodyPr>
            <a:spAutoFit/>
          </a:bodyPr>
          <a:lstStyle/>
          <a:p>
            <a:pPr marL="406400" indent="-406400"/>
            <a:r>
              <a:rPr lang="en-US" sz="2200" dirty="0" smtClean="0">
                <a:latin typeface="Times New Roman" pitchFamily="18" charset="0"/>
                <a:cs typeface="Times New Roman" pitchFamily="18" charset="0"/>
              </a:rPr>
              <a:t>II.  Regulation and Operation of OPG’s Prescribed Generation Facilities (cont.)</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7</a:t>
            </a:fld>
            <a:endParaRPr lang="en-US" sz="1100" dirty="0"/>
          </a:p>
        </p:txBody>
      </p:sp>
      <p:pic>
        <p:nvPicPr>
          <p:cNvPr id="2" name="Picture 1"/>
          <p:cNvPicPr>
            <a:picLocks noChangeAspect="1"/>
          </p:cNvPicPr>
          <p:nvPr/>
        </p:nvPicPr>
        <p:blipFill>
          <a:blip r:embed="rId5" cstate="print"/>
          <a:stretch>
            <a:fillRect/>
          </a:stretch>
        </p:blipFill>
        <p:spPr>
          <a:xfrm>
            <a:off x="1342966" y="1447800"/>
            <a:ext cx="6505634" cy="3124200"/>
          </a:xfrm>
          <a:prstGeom prst="rect">
            <a:avLst/>
          </a:prstGeom>
        </p:spPr>
      </p:pic>
      <p:sp>
        <p:nvSpPr>
          <p:cNvPr id="3" name="TextBox 2"/>
          <p:cNvSpPr txBox="1"/>
          <p:nvPr/>
        </p:nvSpPr>
        <p:spPr>
          <a:xfrm>
            <a:off x="152400" y="4419600"/>
            <a:ext cx="8610600" cy="2246769"/>
          </a:xfrm>
          <a:prstGeom prst="rect">
            <a:avLst/>
          </a:prstGeom>
          <a:noFill/>
        </p:spPr>
        <p:txBody>
          <a:bodyPr wrap="square" rtlCol="0">
            <a:spAutoFit/>
          </a:bodyPr>
          <a:lstStyle/>
          <a:p>
            <a:pPr marL="342900" indent="-342900">
              <a:buFont typeface="Wingdings" charset="2"/>
              <a:buChar char="Ø"/>
            </a:pPr>
            <a:r>
              <a:rPr lang="en-US" sz="1400" dirty="0" smtClean="0"/>
              <a:t>EB-2007-0905 focused on OPG’s cost of capital, nuclear O&amp;M expenses, revenues from other business activities including the Bruce lease revenues, variance and deferral accounts, and mitigation in response to weak economic conditions.  The Board rejected a two-part rate for nuclear production but approved a hydroelectric incentive mechanism (HIM) that provided OPG with an incentive to increase production above monthly averages when the Ontario market price exceeds the regulated payment amount.  Nuclear benchmarking received considerable attention during this proceeding.</a:t>
            </a:r>
          </a:p>
          <a:p>
            <a:pPr marL="342900" indent="-342900">
              <a:buFont typeface="Wingdings" charset="2"/>
              <a:buChar char="Ø"/>
            </a:pPr>
            <a:endParaRPr lang="en-US" sz="1400" dirty="0" smtClean="0"/>
          </a:p>
          <a:p>
            <a:pPr marL="342900" indent="-342900">
              <a:buFont typeface="Wingdings" charset="2"/>
              <a:buChar char="Ø"/>
            </a:pPr>
            <a:r>
              <a:rPr lang="en-US" sz="1400" dirty="0" smtClean="0"/>
              <a:t>EB-2010-0008 reconsidered the HIM and its operation during ‘surplus </a:t>
            </a:r>
            <a:r>
              <a:rPr lang="en-US" sz="1400" dirty="0" err="1" smtClean="0"/>
              <a:t>baseload</a:t>
            </a:r>
            <a:r>
              <a:rPr lang="en-US" sz="1400" dirty="0" smtClean="0"/>
              <a:t> generation’ (SBG) conditions and added a sharing mechanism.</a:t>
            </a:r>
          </a:p>
          <a:p>
            <a:pPr marL="342900" indent="-342900">
              <a:buFont typeface="Wingdings" charset="2"/>
              <a:buChar char="Ø"/>
            </a:pPr>
            <a:endParaRPr lang="en-US" sz="1400" dirty="0"/>
          </a:p>
        </p:txBody>
      </p:sp>
    </p:spTree>
    <p:extLst>
      <p:ext uri="{BB962C8B-B14F-4D97-AF65-F5344CB8AC3E}">
        <p14:creationId xmlns:p14="http://schemas.microsoft.com/office/powerpoint/2010/main" val="658275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PA-presentation top3.jpg                                       0021917DMacPRO                         C180CE2A:"/>
          <p:cNvPicPr>
            <a:picLocks noChangeAspect="1" noChangeArrowheads="1"/>
          </p:cNvPicPr>
          <p:nvPr/>
        </p:nvPicPr>
        <p:blipFill>
          <a:blip r:embed="rId3" cstate="print"/>
          <a:srcRect/>
          <a:stretch>
            <a:fillRect/>
          </a:stretch>
        </p:blipFill>
        <p:spPr bwMode="auto">
          <a:xfrm>
            <a:off x="0" y="0"/>
            <a:ext cx="9144000" cy="990600"/>
          </a:xfrm>
          <a:prstGeom prst="rect">
            <a:avLst/>
          </a:prstGeom>
          <a:noFill/>
          <a:ln w="9525">
            <a:noFill/>
            <a:miter lim="800000"/>
            <a:headEnd/>
            <a:tailEnd/>
          </a:ln>
        </p:spPr>
      </p:pic>
      <p:pic>
        <p:nvPicPr>
          <p:cNvPr id="64515" name="Picture 3" descr="PowerAdvis_logo.jpg                                            0021917DMacPRO                         C180CE2A:"/>
          <p:cNvPicPr>
            <a:picLocks noChangeAspect="1" noChangeArrowheads="1"/>
          </p:cNvPicPr>
          <p:nvPr/>
        </p:nvPicPr>
        <p:blipFill>
          <a:blip r:embed="rId4" cstate="print"/>
          <a:srcRect/>
          <a:stretch>
            <a:fillRect/>
          </a:stretch>
        </p:blipFill>
        <p:spPr bwMode="auto">
          <a:xfrm>
            <a:off x="7467600" y="6324600"/>
            <a:ext cx="1649413" cy="525463"/>
          </a:xfrm>
          <a:prstGeom prst="rect">
            <a:avLst/>
          </a:prstGeom>
          <a:noFill/>
          <a:ln w="9525">
            <a:noFill/>
            <a:miter lim="800000"/>
            <a:headEnd/>
            <a:tailEnd/>
          </a:ln>
        </p:spPr>
      </p:pic>
      <p:sp>
        <p:nvSpPr>
          <p:cNvPr id="64516" name="Rectangle 3"/>
          <p:cNvSpPr>
            <a:spLocks noChangeArrowheads="1"/>
          </p:cNvSpPr>
          <p:nvPr/>
        </p:nvSpPr>
        <p:spPr bwMode="auto">
          <a:xfrm>
            <a:off x="228600" y="1066800"/>
            <a:ext cx="8534400" cy="5663089"/>
          </a:xfrm>
          <a:prstGeom prst="rect">
            <a:avLst/>
          </a:prstGeom>
          <a:noFill/>
          <a:ln w="9525">
            <a:noFill/>
            <a:miter lim="800000"/>
            <a:headEnd/>
            <a:tailEnd/>
          </a:ln>
        </p:spPr>
        <p:txBody>
          <a:bodyPr wrap="square">
            <a:spAutoFit/>
          </a:bodyPr>
          <a:lstStyle/>
          <a:p>
            <a:pPr marL="342900" lvl="2" indent="-342900">
              <a:buFont typeface="Wingdings" pitchFamily="2" charset="2"/>
              <a:buChar char="Ø"/>
            </a:pPr>
            <a:r>
              <a:rPr lang="en-US" sz="1800" dirty="0" smtClean="0"/>
              <a:t>Designing an IRM for OPG’s nuclear facilities requires understanding the starting point, which is their current cost and performance.  This allows setting reasonable IRM targets. </a:t>
            </a:r>
          </a:p>
          <a:p>
            <a:pPr marL="342900" lvl="2" indent="-342900">
              <a:buFont typeface="Wingdings" pitchFamily="2" charset="2"/>
              <a:buChar char="Ø"/>
            </a:pPr>
            <a:r>
              <a:rPr lang="en-US" sz="1800" dirty="0" smtClean="0"/>
              <a:t>Cost and performance data for OPG’s nuclear facilities are available from several sources:  The </a:t>
            </a:r>
            <a:r>
              <a:rPr lang="en-US" sz="1800" dirty="0" err="1" smtClean="0"/>
              <a:t>ScottMadden</a:t>
            </a:r>
            <a:r>
              <a:rPr lang="en-US" sz="1800" dirty="0" smtClean="0"/>
              <a:t> benchmarking study filed with the OEB; OPG’s financial reports, and data from the International Atomic Energy Agency.  The </a:t>
            </a:r>
            <a:r>
              <a:rPr lang="en-US" sz="1800" dirty="0" err="1" smtClean="0"/>
              <a:t>ScottMadden</a:t>
            </a:r>
            <a:r>
              <a:rPr lang="en-US" sz="1800" dirty="0" smtClean="0"/>
              <a:t> benchmarking study uses 2008 data and is very useful because it contains direct comparisons between OPG and other nuclear operators. </a:t>
            </a:r>
          </a:p>
          <a:p>
            <a:pPr marL="342900" lvl="2" indent="-342900">
              <a:buFont typeface="Wingdings" pitchFamily="2" charset="2"/>
              <a:buChar char="Ø"/>
            </a:pPr>
            <a:r>
              <a:rPr lang="en-US" sz="1800" dirty="0" smtClean="0"/>
              <a:t>The Report reviewed three cost and performance categories: nuclear performance along a range of indicators; OM&amp;A cost structure and capital additions; and staffing and compensation levels.</a:t>
            </a:r>
          </a:p>
          <a:p>
            <a:pPr marL="342900" lvl="2" indent="-342900">
              <a:buFont typeface="Wingdings" pitchFamily="2" charset="2"/>
              <a:buChar char="Ø"/>
            </a:pPr>
            <a:r>
              <a:rPr lang="en-US" sz="1800" dirty="0" smtClean="0"/>
              <a:t>The Board has expressed concern with the operating performance of OPG’s nuclear fleet.</a:t>
            </a:r>
          </a:p>
          <a:p>
            <a:pPr marL="342900" lvl="2" indent="-342900">
              <a:buFont typeface="Wingdings" pitchFamily="2" charset="2"/>
              <a:buChar char="Ø"/>
            </a:pPr>
            <a:r>
              <a:rPr lang="en-US" sz="1800" dirty="0" smtClean="0"/>
              <a:t>The Nuclear Plant Performance Summary table on the next page gives OPG nuclear performance by plant over a recent history.  It shows overall Unit Capability Factor declining over that period.  Total nuclear output was constant in the first two years and fell in the third.  These declines were in part due to scheduled vacuum building outages.</a:t>
            </a:r>
          </a:p>
          <a:p>
            <a:pPr marL="342900" lvl="2" indent="-342900">
              <a:buFont typeface="Wingdings" pitchFamily="2" charset="2"/>
              <a:buChar char="Ø"/>
            </a:pPr>
            <a:endParaRPr lang="en-US" sz="1400" dirty="0"/>
          </a:p>
          <a:p>
            <a:pPr marL="171450" lvl="0" indent="-171450">
              <a:buFont typeface="Wingdings" charset="2"/>
              <a:buChar char="Ø"/>
            </a:pPr>
            <a:endParaRPr lang="en-US" sz="800" dirty="0" smtClean="0"/>
          </a:p>
          <a:p>
            <a:pPr marL="0" lvl="2"/>
            <a:endParaRPr lang="en-US" sz="1600" dirty="0" smtClean="0">
              <a:latin typeface="Times New Roman"/>
              <a:cs typeface="Times New Roman"/>
            </a:endParaRPr>
          </a:p>
        </p:txBody>
      </p:sp>
      <p:sp>
        <p:nvSpPr>
          <p:cNvPr id="64517" name="Rectangle 4"/>
          <p:cNvSpPr>
            <a:spLocks noChangeArrowheads="1"/>
          </p:cNvSpPr>
          <p:nvPr/>
        </p:nvSpPr>
        <p:spPr bwMode="auto">
          <a:xfrm>
            <a:off x="152400" y="152400"/>
            <a:ext cx="8763000" cy="430887"/>
          </a:xfrm>
          <a:prstGeom prst="rect">
            <a:avLst/>
          </a:prstGeom>
          <a:noFill/>
          <a:ln w="9525">
            <a:noFill/>
            <a:miter lim="800000"/>
            <a:headEnd/>
            <a:tailEnd/>
          </a:ln>
        </p:spPr>
        <p:txBody>
          <a:bodyPr>
            <a:spAutoFit/>
          </a:bodyPr>
          <a:lstStyle/>
          <a:p>
            <a:pPr marL="457200" indent="-457200"/>
            <a:r>
              <a:rPr lang="en-US" sz="2200" dirty="0" smtClean="0">
                <a:latin typeface="Times New Roman" pitchFamily="18" charset="0"/>
                <a:cs typeface="Times New Roman" pitchFamily="18" charset="0"/>
              </a:rPr>
              <a:t>II.  Cost and Performance of OPG’s Nuclear Facilities</a:t>
            </a:r>
            <a:endParaRPr lang="en-US" sz="2200" dirty="0">
              <a:latin typeface="Times New Roman" pitchFamily="18" charset="0"/>
              <a:cs typeface="Times New Roman" pitchFamily="18" charset="0"/>
            </a:endParaRPr>
          </a:p>
        </p:txBody>
      </p:sp>
      <p:sp>
        <p:nvSpPr>
          <p:cNvPr id="64518" name="TextBox 5"/>
          <p:cNvSpPr txBox="1">
            <a:spLocks noChangeArrowheads="1"/>
          </p:cNvSpPr>
          <p:nvPr/>
        </p:nvSpPr>
        <p:spPr bwMode="auto">
          <a:xfrm>
            <a:off x="0" y="6429375"/>
            <a:ext cx="1741002" cy="430887"/>
          </a:xfrm>
          <a:prstGeom prst="rect">
            <a:avLst/>
          </a:prstGeom>
          <a:noFill/>
          <a:ln w="9525">
            <a:noFill/>
            <a:miter lim="800000"/>
            <a:headEnd/>
            <a:tailEnd/>
          </a:ln>
        </p:spPr>
        <p:txBody>
          <a:bodyPr wrap="none">
            <a:spAutoFit/>
          </a:bodyPr>
          <a:lstStyle/>
          <a:p>
            <a:r>
              <a:rPr lang="en-US" sz="1100" i="1" dirty="0">
                <a:latin typeface="Times New Roman" pitchFamily="18" charset="0"/>
                <a:cs typeface="Times New Roman" pitchFamily="18" charset="0"/>
              </a:rPr>
              <a:t>Power Advisory LLC </a:t>
            </a:r>
            <a:r>
              <a:rPr lang="en-US" sz="1100" i="1" dirty="0" smtClean="0">
                <a:latin typeface="Times New Roman" pitchFamily="18" charset="0"/>
                <a:cs typeface="Times New Roman" pitchFamily="18" charset="0"/>
              </a:rPr>
              <a:t>2012</a:t>
            </a:r>
            <a:endParaRPr lang="en-US" sz="1100" i="1" dirty="0">
              <a:latin typeface="Times New Roman" pitchFamily="18" charset="0"/>
              <a:cs typeface="Times New Roman" pitchFamily="18" charset="0"/>
            </a:endParaRPr>
          </a:p>
          <a:p>
            <a:r>
              <a:rPr lang="en-US" sz="1100" i="1" dirty="0">
                <a:latin typeface="Times New Roman" pitchFamily="18" charset="0"/>
                <a:cs typeface="Times New Roman" pitchFamily="18" charset="0"/>
              </a:rPr>
              <a:t>All Rights Reserved</a:t>
            </a:r>
          </a:p>
        </p:txBody>
      </p:sp>
      <p:sp>
        <p:nvSpPr>
          <p:cNvPr id="64519" name="TextBox 6"/>
          <p:cNvSpPr txBox="1">
            <a:spLocks noChangeArrowheads="1"/>
          </p:cNvSpPr>
          <p:nvPr/>
        </p:nvSpPr>
        <p:spPr bwMode="auto">
          <a:xfrm>
            <a:off x="3886200" y="6597650"/>
            <a:ext cx="323850" cy="260350"/>
          </a:xfrm>
          <a:prstGeom prst="rect">
            <a:avLst/>
          </a:prstGeom>
          <a:noFill/>
          <a:ln w="9525">
            <a:noFill/>
            <a:miter lim="800000"/>
            <a:headEnd/>
            <a:tailEnd/>
          </a:ln>
        </p:spPr>
        <p:txBody>
          <a:bodyPr wrap="none">
            <a:spAutoFit/>
          </a:bodyPr>
          <a:lstStyle/>
          <a:p>
            <a:fld id="{079851A8-9890-41BA-9E84-96C84B4AAD80}" type="slidenum">
              <a:rPr lang="en-US" sz="1100"/>
              <a:pPr/>
              <a:t>8</a:t>
            </a:fld>
            <a:endParaRPr lang="en-US" sz="1100" dirty="0"/>
          </a:p>
        </p:txBody>
      </p:sp>
    </p:spTree>
    <p:extLst>
      <p:ext uri="{BB962C8B-B14F-4D97-AF65-F5344CB8AC3E}">
        <p14:creationId xmlns:p14="http://schemas.microsoft.com/office/powerpoint/2010/main" val="2825655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92747</TotalTime>
  <Words>6355</Words>
  <Application>Microsoft Office PowerPoint</Application>
  <PresentationFormat>On-screen Show (4:3)</PresentationFormat>
  <Paragraphs>706</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2_Blank Presentation</vt:lpstr>
      <vt:lpstr> Incentive Regulation Options for Ontario Power Generation’s Prescribed Generation Assets  Stakeholder Meeting Presentation   Prepared for: Ontario Energy Board  August 28, 2012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Accent 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John Dalton</dc:creator>
  <cp:lastModifiedBy>Russell Chute</cp:lastModifiedBy>
  <cp:revision>1138</cp:revision>
  <cp:lastPrinted>2012-08-27T16:21:38Z</cp:lastPrinted>
  <dcterms:created xsi:type="dcterms:W3CDTF">2012-03-08T20:56:40Z</dcterms:created>
  <dcterms:modified xsi:type="dcterms:W3CDTF">2012-08-27T16:40:05Z</dcterms:modified>
</cp:coreProperties>
</file>