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 id="2147483672" r:id="rId2"/>
  </p:sldMasterIdLst>
  <p:notesMasterIdLst>
    <p:notesMasterId r:id="rId13"/>
  </p:notesMasterIdLst>
  <p:handoutMasterIdLst>
    <p:handoutMasterId r:id="rId14"/>
  </p:handoutMasterIdLst>
  <p:sldIdLst>
    <p:sldId id="256" r:id="rId3"/>
    <p:sldId id="257" r:id="rId4"/>
    <p:sldId id="258" r:id="rId5"/>
    <p:sldId id="259" r:id="rId6"/>
    <p:sldId id="260" r:id="rId7"/>
    <p:sldId id="261" r:id="rId8"/>
    <p:sldId id="264" r:id="rId9"/>
    <p:sldId id="262" r:id="rId10"/>
    <p:sldId id="265" r:id="rId11"/>
    <p:sldId id="263" r:id="rId12"/>
  </p:sldIdLst>
  <p:sldSz cx="9144000" cy="6858000" type="screen4x3"/>
  <p:notesSz cx="68580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25" d="100"/>
          <a:sy n="125" d="100"/>
        </p:scale>
        <p:origin x="-1168" y="7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11AD3EA4-1D70-0148-ACCC-72622FE41AD6}" type="datetimeFigureOut">
              <a:rPr lang="en-US" smtClean="0"/>
              <a:t>8/24/12</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A1DB317A-47C9-B34D-B553-D22AD3103D3B}" type="slidenum">
              <a:rPr lang="en-US" smtClean="0"/>
              <a:t>‹#›</a:t>
            </a:fld>
            <a:endParaRPr lang="en-US"/>
          </a:p>
        </p:txBody>
      </p:sp>
    </p:spTree>
    <p:extLst>
      <p:ext uri="{BB962C8B-B14F-4D97-AF65-F5344CB8AC3E}">
        <p14:creationId xmlns:p14="http://schemas.microsoft.com/office/powerpoint/2010/main" val="16626026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CC223B35-39A7-40C6-8620-990F05100A50}" type="datetimeFigureOut">
              <a:rPr lang="en-US" smtClean="0"/>
              <a:t>8/24/12</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70580BCB-B2D2-48EC-937E-9BDB263B3FF8}" type="slidenum">
              <a:rPr lang="en-US" smtClean="0"/>
              <a:t>‹#›</a:t>
            </a:fld>
            <a:endParaRPr lang="en-US" dirty="0"/>
          </a:p>
        </p:txBody>
      </p:sp>
    </p:spTree>
    <p:extLst>
      <p:ext uri="{BB962C8B-B14F-4D97-AF65-F5344CB8AC3E}">
        <p14:creationId xmlns:p14="http://schemas.microsoft.com/office/powerpoint/2010/main" val="134574796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0580BCB-B2D2-48EC-937E-9BDB263B3FF8}" type="slidenum">
              <a:rPr lang="en-US" smtClean="0"/>
              <a:t>5</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smtClean="0"/>
              <a:t>8/28/12</a:t>
            </a:r>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6"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8/28/12</a:t>
            </a:r>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6"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8/28/12</a:t>
            </a:r>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6"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5"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5"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5"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574925"/>
            <a:ext cx="4038600" cy="3249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574925"/>
            <a:ext cx="4038600" cy="32496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6"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8"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4"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3"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6"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US" smtClean="0"/>
              <a:t>8/28/12</a:t>
            </a:r>
            <a:endParaRPr lang="en-US" dirty="0"/>
          </a:p>
        </p:txBody>
      </p:sp>
      <p:sp>
        <p:nvSpPr>
          <p:cNvPr id="5" name="Footer Placeholder 4"/>
          <p:cNvSpPr>
            <a:spLocks noGrp="1"/>
          </p:cNvSpPr>
          <p:nvPr>
            <p:ph type="ftr" sz="quarter" idx="11"/>
          </p:nvPr>
        </p:nvSpPr>
        <p:spPr/>
        <p:txBody>
          <a:bodyPr/>
          <a:lstStyle>
            <a:lvl1pPr>
              <a:defRPr>
                <a:latin typeface="Times New Roman" pitchFamily="18" charset="0"/>
                <a:cs typeface="Times New Roman" pitchFamily="18" charset="0"/>
              </a:defRPr>
            </a:lvl1pPr>
          </a:lstStyle>
          <a:p>
            <a:r>
              <a:rPr lang="en-US" dirty="0" smtClean="0"/>
              <a:t>HARBOURFRONT GROUP, INC.</a:t>
            </a:r>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6"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5"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778000"/>
            <a:ext cx="2057400" cy="4046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778000"/>
            <a:ext cx="6019800" cy="4046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dt" sz="half" idx="10"/>
          </p:nvPr>
        </p:nvSpPr>
        <p:spPr>
          <a:ln/>
        </p:spPr>
        <p:txBody>
          <a:bodyPr/>
          <a:lstStyle>
            <a:lvl1pPr>
              <a:defRPr/>
            </a:lvl1pPr>
          </a:lstStyle>
          <a:p>
            <a:pPr>
              <a:defRPr/>
            </a:pPr>
            <a:r>
              <a:rPr lang="en-US" smtClean="0"/>
              <a:t>8/28/12</a:t>
            </a:r>
            <a:endParaRPr lang="en-US" dirty="0"/>
          </a:p>
        </p:txBody>
      </p:sp>
      <p:sp>
        <p:nvSpPr>
          <p:cNvPr id="5" name="Rectangle 13"/>
          <p:cNvSpPr>
            <a:spLocks noGrp="1" noChangeArrowheads="1"/>
          </p:cNvSpPr>
          <p:nvPr>
            <p:ph type="ftr" sz="quarter" idx="11"/>
          </p:nvPr>
        </p:nvSpPr>
        <p:spPr>
          <a:ln/>
        </p:spPr>
        <p:txBody>
          <a:bodyPr/>
          <a:lstStyle>
            <a:lvl1pPr>
              <a:defRPr/>
            </a:lvl1pPr>
          </a:lstStyle>
          <a:p>
            <a:pPr>
              <a:defRPr/>
            </a:pPr>
            <a:r>
              <a:rPr lang="en-US" dirty="0" smtClean="0"/>
              <a:t>HARBOURFRONT GROUP, INC.</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8/28/12</a:t>
            </a:r>
            <a:endParaRPr lang="en-US" dirty="0"/>
          </a:p>
        </p:txBody>
      </p:sp>
      <p:sp>
        <p:nvSpPr>
          <p:cNvPr id="5"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6"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r>
              <a:rPr lang="en-US" smtClean="0"/>
              <a:t>8/28/12</a:t>
            </a:r>
            <a:endParaRPr lang="en-US" dirty="0"/>
          </a:p>
        </p:txBody>
      </p:sp>
      <p:sp>
        <p:nvSpPr>
          <p:cNvPr id="6"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7"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r>
              <a:rPr lang="en-US" smtClean="0"/>
              <a:t>8/28/12</a:t>
            </a:r>
            <a:endParaRPr lang="en-US" dirty="0"/>
          </a:p>
        </p:txBody>
      </p:sp>
      <p:sp>
        <p:nvSpPr>
          <p:cNvPr id="8"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9"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US" smtClean="0"/>
              <a:t>8/28/12</a:t>
            </a:r>
            <a:endParaRPr lang="en-US" dirty="0"/>
          </a:p>
        </p:txBody>
      </p:sp>
      <p:sp>
        <p:nvSpPr>
          <p:cNvPr id="4"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5"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US" smtClean="0"/>
              <a:t>8/28/12</a:t>
            </a:r>
            <a:endParaRPr lang="en-US" dirty="0"/>
          </a:p>
        </p:txBody>
      </p:sp>
      <p:sp>
        <p:nvSpPr>
          <p:cNvPr id="3"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4"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r>
              <a:rPr lang="en-US" smtClean="0"/>
              <a:t>8/28/12</a:t>
            </a:r>
            <a:endParaRPr lang="en-US" dirty="0"/>
          </a:p>
        </p:txBody>
      </p:sp>
      <p:sp>
        <p:nvSpPr>
          <p:cNvPr id="6"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7"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r>
              <a:rPr lang="en-US" smtClean="0"/>
              <a:t>8/28/12</a:t>
            </a:r>
            <a:endParaRPr lang="en-US" dirty="0"/>
          </a:p>
        </p:txBody>
      </p:sp>
      <p:sp>
        <p:nvSpPr>
          <p:cNvPr id="6" name="Footer Placeholder 4"/>
          <p:cNvSpPr>
            <a:spLocks noGrp="1"/>
          </p:cNvSpPr>
          <p:nvPr>
            <p:ph type="ftr" sz="quarter" idx="11"/>
          </p:nvPr>
        </p:nvSpPr>
        <p:spPr/>
        <p:txBody>
          <a:bodyPr/>
          <a:lstStyle>
            <a:lvl1pPr>
              <a:defRPr/>
            </a:lvl1pPr>
          </a:lstStyle>
          <a:p>
            <a:r>
              <a:rPr lang="en-US" dirty="0" smtClean="0"/>
              <a:t>HARBOURFRONT GROUP, INC.</a:t>
            </a:r>
            <a:endParaRPr lang="en-US" dirty="0"/>
          </a:p>
        </p:txBody>
      </p:sp>
      <p:sp>
        <p:nvSpPr>
          <p:cNvPr id="7" name="Slide Number Placeholder 5"/>
          <p:cNvSpPr>
            <a:spLocks noGrp="1"/>
          </p:cNvSpPr>
          <p:nvPr>
            <p:ph type="sldNum" sz="quarter" idx="12"/>
          </p:nvPr>
        </p:nvSpPr>
        <p:spPr/>
        <p:txBody>
          <a:bodyPr/>
          <a:lstStyle>
            <a:lvl1pPr>
              <a:defRPr/>
            </a:lvl1pPr>
          </a:lstStyle>
          <a:p>
            <a:fld id="{A6C3A9EE-7423-A64D-AB7E-EAB00CC4C4C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1.pn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1803400" y="274638"/>
            <a:ext cx="6883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r>
              <a:rPr lang="en-US" smtClean="0"/>
              <a:t>8/28/12</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smtClean="0">
                <a:solidFill>
                  <a:schemeClr val="tx1">
                    <a:tint val="75000"/>
                  </a:schemeClr>
                </a:solidFill>
              </a:defRPr>
            </a:lvl1pPr>
          </a:lstStyle>
          <a:p>
            <a:r>
              <a:rPr lang="en-US" dirty="0" smtClean="0"/>
              <a:t>HARBOURFRONT GROUP, INC.</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r>
              <a:rPr lang="en-US" dirty="0" smtClean="0"/>
              <a:t> Page </a:t>
            </a:r>
            <a:fld id="{A6C3A9EE-7423-A64D-AB7E-EAB00CC4C4C0}" type="slidenum">
              <a:rPr lang="en-US" smtClean="0"/>
              <a:pPr/>
              <a:t>‹#›</a:t>
            </a:fld>
            <a:endParaRPr lang="en-US" dirty="0"/>
          </a:p>
        </p:txBody>
      </p:sp>
      <p:pic>
        <p:nvPicPr>
          <p:cNvPr id="2055" name="Picture 19"/>
          <p:cNvPicPr>
            <a:picLocks noChangeAspect="1" noChangeArrowheads="1"/>
          </p:cNvPicPr>
          <p:nvPr/>
        </p:nvPicPr>
        <p:blipFill>
          <a:blip r:embed="rId13" cstate="print"/>
          <a:srcRect/>
          <a:stretch>
            <a:fillRect/>
          </a:stretch>
        </p:blipFill>
        <p:spPr bwMode="auto">
          <a:xfrm>
            <a:off x="479425" y="161925"/>
            <a:ext cx="1057275" cy="1057275"/>
          </a:xfrm>
          <a:prstGeom prst="rect">
            <a:avLst/>
          </a:prstGeom>
          <a:noFill/>
          <a:ln w="9525">
            <a:noFill/>
            <a:miter lim="800000"/>
            <a:headEnd/>
            <a:tailEnd/>
          </a:ln>
        </p:spPr>
      </p:pic>
      <p:cxnSp>
        <p:nvCxnSpPr>
          <p:cNvPr id="2056" name="Straight Connector 7"/>
          <p:cNvCxnSpPr>
            <a:cxnSpLocks noChangeShapeType="1"/>
          </p:cNvCxnSpPr>
          <p:nvPr/>
        </p:nvCxnSpPr>
        <p:spPr bwMode="auto">
          <a:xfrm flipV="1">
            <a:off x="469900" y="1244600"/>
            <a:ext cx="8255000" cy="12700"/>
          </a:xfrm>
          <a:prstGeom prst="line">
            <a:avLst/>
          </a:prstGeom>
          <a:noFill/>
          <a:ln w="28575" algn="ctr">
            <a:solidFill>
              <a:srgbClr val="0000FF"/>
            </a:solidFill>
            <a:round/>
            <a:headEnd/>
            <a:tailEnd/>
          </a:ln>
        </p:spPr>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accent1"/>
            </a:gs>
            <a:gs pos="100000">
              <a:schemeClr val="accent1">
                <a:gamma/>
                <a:tint val="63529"/>
                <a:invGamma/>
              </a:schemeClr>
            </a:gs>
          </a:gsLst>
          <a:lin ang="5400000" scaled="1"/>
        </a:gra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1778000"/>
            <a:ext cx="8229600" cy="579438"/>
          </a:xfrm>
          <a:prstGeom prst="rect">
            <a:avLst/>
          </a:prstGeom>
          <a:noFill/>
          <a:ln w="9525" algn="ctr">
            <a:noFill/>
            <a:miter lim="800000"/>
            <a:headEnd/>
            <a:tailEnd/>
          </a:ln>
          <a:effectLst>
            <a:outerShdw dist="35921" dir="2700000" algn="ctr" rotWithShape="0">
              <a:schemeClr val="bg2"/>
            </a:outerShdw>
          </a:effectLst>
        </p:spPr>
        <p:txBody>
          <a:bodyPr vert="horz" wrap="square" lIns="91440" tIns="45720" rIns="91440" bIns="45720" numCol="1" anchor="b" anchorCtr="0" compatLnSpc="1">
            <a:prstTxWarp prst="textNoShape">
              <a:avLst/>
            </a:prstTxWarp>
            <a:spAutoFit/>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2574925"/>
            <a:ext cx="8229600" cy="3249613"/>
          </a:xfrm>
          <a:prstGeom prst="rect">
            <a:avLst/>
          </a:prstGeom>
          <a:noFill/>
          <a:ln w="9525" algn="ctr">
            <a:noFill/>
            <a:miter lim="800000"/>
            <a:headEnd/>
            <a:tailEnd/>
          </a:ln>
          <a:effectLst>
            <a:outerShdw dist="35921" dir="2700000" algn="ctr" rotWithShape="0">
              <a:schemeClr val="bg2"/>
            </a:outerShdw>
          </a:effectLst>
        </p:spPr>
        <p:txBody>
          <a:bodyPr vert="horz" wrap="square" lIns="91440" tIns="45720" rIns="91440" bIns="4572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3" name="Rectangle 7"/>
          <p:cNvSpPr>
            <a:spLocks noChangeArrowheads="1"/>
          </p:cNvSpPr>
          <p:nvPr/>
        </p:nvSpPr>
        <p:spPr bwMode="auto">
          <a:xfrm>
            <a:off x="0" y="0"/>
            <a:ext cx="9144000" cy="973138"/>
          </a:xfrm>
          <a:prstGeom prst="rect">
            <a:avLst/>
          </a:prstGeom>
          <a:solidFill>
            <a:schemeClr val="accent1"/>
          </a:solidFill>
          <a:ln w="9525">
            <a:noFill/>
            <a:miter lim="800000"/>
            <a:headEnd/>
            <a:tailEnd/>
          </a:ln>
          <a:effectLst/>
        </p:spPr>
        <p:txBody>
          <a:bodyPr wrap="none" anchor="ctr"/>
          <a:lstStyle/>
          <a:p>
            <a:pPr>
              <a:defRPr/>
            </a:pPr>
            <a:endParaRPr lang="en-US" dirty="0"/>
          </a:p>
        </p:txBody>
      </p:sp>
      <p:sp>
        <p:nvSpPr>
          <p:cNvPr id="4107" name="Rectangle 11"/>
          <p:cNvSpPr>
            <a:spLocks noChangeArrowheads="1"/>
          </p:cNvSpPr>
          <p:nvPr/>
        </p:nvSpPr>
        <p:spPr bwMode="auto">
          <a:xfrm>
            <a:off x="0" y="6599238"/>
            <a:ext cx="9144000" cy="258762"/>
          </a:xfrm>
          <a:prstGeom prst="rect">
            <a:avLst/>
          </a:prstGeom>
          <a:solidFill>
            <a:srgbClr val="C0C0C0"/>
          </a:solidFill>
          <a:ln w="9525">
            <a:noFill/>
            <a:miter lim="800000"/>
            <a:headEnd/>
            <a:tailEnd/>
          </a:ln>
          <a:effectLst/>
        </p:spPr>
        <p:txBody>
          <a:bodyPr wrap="none" anchor="ctr"/>
          <a:lstStyle/>
          <a:p>
            <a:pPr>
              <a:defRPr/>
            </a:pPr>
            <a:endParaRPr lang="en-US" dirty="0"/>
          </a:p>
        </p:txBody>
      </p:sp>
      <p:sp>
        <p:nvSpPr>
          <p:cNvPr id="4108" name="Rectangle 12"/>
          <p:cNvSpPr>
            <a:spLocks noGrp="1" noChangeArrowheads="1"/>
          </p:cNvSpPr>
          <p:nvPr>
            <p:ph type="dt" sz="half" idx="2"/>
          </p:nvPr>
        </p:nvSpPr>
        <p:spPr bwMode="auto">
          <a:xfrm>
            <a:off x="8158163" y="6615113"/>
            <a:ext cx="730250" cy="2286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lvl1pPr algn="r">
              <a:defRPr sz="900" smtClean="0"/>
            </a:lvl1pPr>
          </a:lstStyle>
          <a:p>
            <a:pPr>
              <a:defRPr/>
            </a:pPr>
            <a:r>
              <a:rPr lang="en-US" smtClean="0"/>
              <a:t>8/28/12</a:t>
            </a:r>
            <a:endParaRPr lang="en-US" dirty="0"/>
          </a:p>
        </p:txBody>
      </p:sp>
      <p:sp>
        <p:nvSpPr>
          <p:cNvPr id="4109" name="Rectangle 13"/>
          <p:cNvSpPr>
            <a:spLocks noGrp="1" noChangeArrowheads="1"/>
          </p:cNvSpPr>
          <p:nvPr>
            <p:ph type="ftr" sz="quarter" idx="3"/>
          </p:nvPr>
        </p:nvSpPr>
        <p:spPr bwMode="auto">
          <a:xfrm>
            <a:off x="225425" y="6615113"/>
            <a:ext cx="793750" cy="228600"/>
          </a:xfrm>
          <a:prstGeom prst="rect">
            <a:avLst/>
          </a:prstGeom>
          <a:noFill/>
          <a:ln w="9525">
            <a:noFill/>
            <a:miter lim="800000"/>
            <a:headEnd/>
            <a:tailEnd/>
          </a:ln>
          <a:effectLst/>
        </p:spPr>
        <p:txBody>
          <a:bodyPr vert="horz" wrap="none" lIns="91440" tIns="45720" rIns="91440" bIns="45720" numCol="1" anchor="t" anchorCtr="0" compatLnSpc="1">
            <a:prstTxWarp prst="textNoShape">
              <a:avLst/>
            </a:prstTxWarp>
            <a:spAutoFit/>
          </a:bodyPr>
          <a:lstStyle>
            <a:lvl1pPr algn="l">
              <a:defRPr sz="900" smtClean="0"/>
            </a:lvl1pPr>
          </a:lstStyle>
          <a:p>
            <a:pPr>
              <a:defRPr/>
            </a:pPr>
            <a:r>
              <a:rPr lang="en-US" dirty="0" smtClean="0"/>
              <a:t>HARBOURFRONT GROUP, INC.</a:t>
            </a:r>
            <a:endParaRPr lang="en-US" dirty="0"/>
          </a:p>
        </p:txBody>
      </p:sp>
      <p:pic>
        <p:nvPicPr>
          <p:cNvPr id="1032" name="Picture 19"/>
          <p:cNvPicPr>
            <a:picLocks noChangeAspect="1" noChangeArrowheads="1"/>
          </p:cNvPicPr>
          <p:nvPr/>
        </p:nvPicPr>
        <p:blipFill>
          <a:blip r:embed="rId13" cstate="print"/>
          <a:srcRect/>
          <a:stretch>
            <a:fillRect/>
          </a:stretch>
        </p:blipFill>
        <p:spPr bwMode="auto">
          <a:xfrm>
            <a:off x="441325" y="225425"/>
            <a:ext cx="1108075" cy="1108075"/>
          </a:xfrm>
          <a:prstGeom prst="rect">
            <a:avLst/>
          </a:prstGeom>
          <a:noFill/>
          <a:ln w="9525">
            <a:noFill/>
            <a:miter lim="800000"/>
            <a:headEnd/>
            <a:tailEnd/>
          </a:ln>
        </p:spPr>
      </p:pic>
      <p:cxnSp>
        <p:nvCxnSpPr>
          <p:cNvPr id="1033" name="Straight Connector 11"/>
          <p:cNvCxnSpPr>
            <a:cxnSpLocks noChangeShapeType="1"/>
          </p:cNvCxnSpPr>
          <p:nvPr/>
        </p:nvCxnSpPr>
        <p:spPr bwMode="auto">
          <a:xfrm flipV="1">
            <a:off x="444500" y="1473200"/>
            <a:ext cx="8255000" cy="12700"/>
          </a:xfrm>
          <a:prstGeom prst="line">
            <a:avLst/>
          </a:prstGeom>
          <a:noFill/>
          <a:ln w="28575" algn="ctr">
            <a:solidFill>
              <a:schemeClr val="accent1"/>
            </a:solidFill>
            <a:round/>
            <a:headEnd/>
            <a:tailEnd/>
          </a:ln>
        </p:spPr>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rtl="0" eaLnBrk="1" fontAlgn="base" hangingPunct="1">
        <a:spcBef>
          <a:spcPct val="0"/>
        </a:spcBef>
        <a:spcAft>
          <a:spcPct val="0"/>
        </a:spcAft>
        <a:defRPr sz="3200" b="1">
          <a:solidFill>
            <a:schemeClr val="bg1"/>
          </a:solidFill>
          <a:latin typeface="+mj-lt"/>
          <a:ea typeface="+mj-ea"/>
          <a:cs typeface="+mj-cs"/>
        </a:defRPr>
      </a:lvl1pPr>
      <a:lvl2pPr algn="ctr" rtl="0" eaLnBrk="1" fontAlgn="base" hangingPunct="1">
        <a:spcBef>
          <a:spcPct val="0"/>
        </a:spcBef>
        <a:spcAft>
          <a:spcPct val="0"/>
        </a:spcAft>
        <a:defRPr sz="3200" b="1">
          <a:solidFill>
            <a:schemeClr val="bg1"/>
          </a:solidFill>
          <a:latin typeface="Arial" charset="0"/>
        </a:defRPr>
      </a:lvl2pPr>
      <a:lvl3pPr algn="ctr" rtl="0" eaLnBrk="1" fontAlgn="base" hangingPunct="1">
        <a:spcBef>
          <a:spcPct val="0"/>
        </a:spcBef>
        <a:spcAft>
          <a:spcPct val="0"/>
        </a:spcAft>
        <a:defRPr sz="3200" b="1">
          <a:solidFill>
            <a:schemeClr val="bg1"/>
          </a:solidFill>
          <a:latin typeface="Arial" charset="0"/>
        </a:defRPr>
      </a:lvl3pPr>
      <a:lvl4pPr algn="ctr" rtl="0" eaLnBrk="1" fontAlgn="base" hangingPunct="1">
        <a:spcBef>
          <a:spcPct val="0"/>
        </a:spcBef>
        <a:spcAft>
          <a:spcPct val="0"/>
        </a:spcAft>
        <a:defRPr sz="3200" b="1">
          <a:solidFill>
            <a:schemeClr val="bg1"/>
          </a:solidFill>
          <a:latin typeface="Arial" charset="0"/>
        </a:defRPr>
      </a:lvl4pPr>
      <a:lvl5pPr algn="ctr" rtl="0" eaLnBrk="1" fontAlgn="base" hangingPunct="1">
        <a:spcBef>
          <a:spcPct val="0"/>
        </a:spcBef>
        <a:spcAft>
          <a:spcPct val="0"/>
        </a:spcAft>
        <a:defRPr sz="3200" b="1">
          <a:solidFill>
            <a:schemeClr val="bg1"/>
          </a:solidFill>
          <a:latin typeface="Arial" charset="0"/>
        </a:defRPr>
      </a:lvl5pPr>
      <a:lvl6pPr marL="457200" algn="ctr" rtl="0" eaLnBrk="1" fontAlgn="base" hangingPunct="1">
        <a:spcBef>
          <a:spcPct val="0"/>
        </a:spcBef>
        <a:spcAft>
          <a:spcPct val="0"/>
        </a:spcAft>
        <a:defRPr sz="3200" b="1">
          <a:solidFill>
            <a:schemeClr val="bg1"/>
          </a:solidFill>
          <a:latin typeface="Arial" charset="0"/>
        </a:defRPr>
      </a:lvl6pPr>
      <a:lvl7pPr marL="914400" algn="ctr" rtl="0" eaLnBrk="1" fontAlgn="base" hangingPunct="1">
        <a:spcBef>
          <a:spcPct val="0"/>
        </a:spcBef>
        <a:spcAft>
          <a:spcPct val="0"/>
        </a:spcAft>
        <a:defRPr sz="3200" b="1">
          <a:solidFill>
            <a:schemeClr val="bg1"/>
          </a:solidFill>
          <a:latin typeface="Arial" charset="0"/>
        </a:defRPr>
      </a:lvl7pPr>
      <a:lvl8pPr marL="1371600" algn="ctr" rtl="0" eaLnBrk="1" fontAlgn="base" hangingPunct="1">
        <a:spcBef>
          <a:spcPct val="0"/>
        </a:spcBef>
        <a:spcAft>
          <a:spcPct val="0"/>
        </a:spcAft>
        <a:defRPr sz="3200" b="1">
          <a:solidFill>
            <a:schemeClr val="bg1"/>
          </a:solidFill>
          <a:latin typeface="Arial" charset="0"/>
        </a:defRPr>
      </a:lvl8pPr>
      <a:lvl9pPr marL="1828800" algn="ctr" rtl="0" eaLnBrk="1" fontAlgn="base" hangingPunct="1">
        <a:spcBef>
          <a:spcPct val="0"/>
        </a:spcBef>
        <a:spcAft>
          <a:spcPct val="0"/>
        </a:spcAft>
        <a:defRPr sz="3200" b="1">
          <a:solidFill>
            <a:schemeClr val="bg1"/>
          </a:solidFill>
          <a:latin typeface="Arial" charset="0"/>
        </a:defRPr>
      </a:lvl9pPr>
    </p:titleStyle>
    <p:bodyStyle>
      <a:lvl1pPr marL="342900" indent="-342900" algn="l" rtl="0" eaLnBrk="1" fontAlgn="base" hangingPunct="1">
        <a:spcBef>
          <a:spcPct val="60000"/>
        </a:spcBef>
        <a:spcAft>
          <a:spcPct val="0"/>
        </a:spcAft>
        <a:buClr>
          <a:schemeClr val="bg1"/>
        </a:buClr>
        <a:buSzPct val="80000"/>
        <a:buFont typeface="Wingdings" pitchFamily="2" charset="2"/>
        <a:buChar char="l"/>
        <a:defRPr sz="2800">
          <a:solidFill>
            <a:schemeClr val="bg1"/>
          </a:solidFill>
          <a:latin typeface="+mn-lt"/>
          <a:ea typeface="+mn-ea"/>
          <a:cs typeface="+mn-cs"/>
        </a:defRPr>
      </a:lvl1pPr>
      <a:lvl2pPr marL="742950" indent="-285750" algn="l" rtl="0" eaLnBrk="1" fontAlgn="base" hangingPunct="1">
        <a:spcBef>
          <a:spcPct val="60000"/>
        </a:spcBef>
        <a:spcAft>
          <a:spcPct val="0"/>
        </a:spcAft>
        <a:buClr>
          <a:schemeClr val="bg1"/>
        </a:buClr>
        <a:buSzPct val="70000"/>
        <a:buFont typeface="Wingdings" pitchFamily="2" charset="2"/>
        <a:buChar char="l"/>
        <a:defRPr sz="2800">
          <a:solidFill>
            <a:schemeClr val="bg1"/>
          </a:solidFill>
          <a:latin typeface="+mn-lt"/>
        </a:defRPr>
      </a:lvl2pPr>
      <a:lvl3pPr marL="1143000" indent="-228600" algn="l" rtl="0" eaLnBrk="1" fontAlgn="base" hangingPunct="1">
        <a:spcBef>
          <a:spcPct val="60000"/>
        </a:spcBef>
        <a:spcAft>
          <a:spcPct val="0"/>
        </a:spcAft>
        <a:buClr>
          <a:schemeClr val="bg1"/>
        </a:buClr>
        <a:buSzPct val="70000"/>
        <a:buFont typeface="Wingdings" pitchFamily="2" charset="2"/>
        <a:buChar char="l"/>
        <a:defRPr sz="2800">
          <a:solidFill>
            <a:schemeClr val="bg1"/>
          </a:solidFill>
          <a:latin typeface="+mn-lt"/>
        </a:defRPr>
      </a:lvl3pPr>
      <a:lvl4pPr marL="1600200" indent="-228600" algn="l" rtl="0" eaLnBrk="1" fontAlgn="base" hangingPunct="1">
        <a:spcBef>
          <a:spcPct val="60000"/>
        </a:spcBef>
        <a:spcAft>
          <a:spcPct val="0"/>
        </a:spcAft>
        <a:buClr>
          <a:schemeClr val="bg1"/>
        </a:buClr>
        <a:buSzPct val="70000"/>
        <a:buFont typeface="Wingdings" pitchFamily="2" charset="2"/>
        <a:buChar char="l"/>
        <a:defRPr sz="2800">
          <a:solidFill>
            <a:schemeClr val="bg1"/>
          </a:solidFill>
          <a:latin typeface="+mn-lt"/>
        </a:defRPr>
      </a:lvl4pPr>
      <a:lvl5pPr marL="2057400" indent="-228600" algn="l" rtl="0" eaLnBrk="1" fontAlgn="base" hangingPunct="1">
        <a:spcBef>
          <a:spcPct val="60000"/>
        </a:spcBef>
        <a:spcAft>
          <a:spcPct val="0"/>
        </a:spcAft>
        <a:buClr>
          <a:schemeClr val="bg1"/>
        </a:buClr>
        <a:buSzPct val="70000"/>
        <a:buFont typeface="Wingdings" pitchFamily="2" charset="2"/>
        <a:buChar char="l"/>
        <a:defRPr sz="2800">
          <a:solidFill>
            <a:schemeClr val="bg1"/>
          </a:solidFill>
          <a:latin typeface="+mn-lt"/>
        </a:defRPr>
      </a:lvl5pPr>
      <a:lvl6pPr marL="2514600" indent="-228600" algn="l" rtl="0" eaLnBrk="1" fontAlgn="base" hangingPunct="1">
        <a:spcBef>
          <a:spcPct val="60000"/>
        </a:spcBef>
        <a:spcAft>
          <a:spcPct val="0"/>
        </a:spcAft>
        <a:buClr>
          <a:schemeClr val="bg1"/>
        </a:buClr>
        <a:buSzPct val="70000"/>
        <a:buFont typeface="Wingdings" pitchFamily="2" charset="2"/>
        <a:buChar char="l"/>
        <a:defRPr sz="2800">
          <a:solidFill>
            <a:schemeClr val="bg1"/>
          </a:solidFill>
          <a:latin typeface="+mn-lt"/>
        </a:defRPr>
      </a:lvl6pPr>
      <a:lvl7pPr marL="2971800" indent="-228600" algn="l" rtl="0" eaLnBrk="1" fontAlgn="base" hangingPunct="1">
        <a:spcBef>
          <a:spcPct val="60000"/>
        </a:spcBef>
        <a:spcAft>
          <a:spcPct val="0"/>
        </a:spcAft>
        <a:buClr>
          <a:schemeClr val="bg1"/>
        </a:buClr>
        <a:buSzPct val="70000"/>
        <a:buFont typeface="Wingdings" pitchFamily="2" charset="2"/>
        <a:buChar char="l"/>
        <a:defRPr sz="2800">
          <a:solidFill>
            <a:schemeClr val="bg1"/>
          </a:solidFill>
          <a:latin typeface="+mn-lt"/>
        </a:defRPr>
      </a:lvl7pPr>
      <a:lvl8pPr marL="3429000" indent="-228600" algn="l" rtl="0" eaLnBrk="1" fontAlgn="base" hangingPunct="1">
        <a:spcBef>
          <a:spcPct val="60000"/>
        </a:spcBef>
        <a:spcAft>
          <a:spcPct val="0"/>
        </a:spcAft>
        <a:buClr>
          <a:schemeClr val="bg1"/>
        </a:buClr>
        <a:buSzPct val="70000"/>
        <a:buFont typeface="Wingdings" pitchFamily="2" charset="2"/>
        <a:buChar char="l"/>
        <a:defRPr sz="2800">
          <a:solidFill>
            <a:schemeClr val="bg1"/>
          </a:solidFill>
          <a:latin typeface="+mn-lt"/>
        </a:defRPr>
      </a:lvl8pPr>
      <a:lvl9pPr marL="3886200" indent="-228600" algn="l" rtl="0" eaLnBrk="1" fontAlgn="base" hangingPunct="1">
        <a:spcBef>
          <a:spcPct val="60000"/>
        </a:spcBef>
        <a:spcAft>
          <a:spcPct val="0"/>
        </a:spcAft>
        <a:buClr>
          <a:schemeClr val="bg1"/>
        </a:buClr>
        <a:buSzPct val="70000"/>
        <a:buFont typeface="Wingdings" pitchFamily="2" charset="2"/>
        <a:buChar char="l"/>
        <a:defRPr sz="28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Analytical and Regulatory Issues Surrounding U.S. Nuclear Performance Standards (NPS)</a:t>
            </a:r>
            <a:endParaRPr lang="en-US" dirty="0"/>
          </a:p>
        </p:txBody>
      </p:sp>
      <p:sp>
        <p:nvSpPr>
          <p:cNvPr id="3" name="Subtitle 2"/>
          <p:cNvSpPr>
            <a:spLocks noGrp="1"/>
          </p:cNvSpPr>
          <p:nvPr>
            <p:ph type="subTitle" idx="1"/>
          </p:nvPr>
        </p:nvSpPr>
        <p:spPr>
          <a:xfrm>
            <a:off x="1371600" y="4151738"/>
            <a:ext cx="6400800" cy="1487062"/>
          </a:xfrm>
        </p:spPr>
        <p:txBody>
          <a:bodyPr>
            <a:normAutofit/>
          </a:bodyPr>
          <a:lstStyle/>
          <a:p>
            <a:r>
              <a:rPr lang="en-US" b="1" dirty="0" smtClean="0"/>
              <a:t>George L. Fitzpatrick</a:t>
            </a:r>
          </a:p>
          <a:p>
            <a:r>
              <a:rPr lang="en-US" b="1" dirty="0" smtClean="0"/>
              <a:t>August 28, 2012</a:t>
            </a:r>
            <a:endParaRPr lang="en-US" dirty="0" smtClean="0"/>
          </a:p>
          <a:p>
            <a:endParaRPr lang="en-US" dirty="0"/>
          </a:p>
        </p:txBody>
      </p:sp>
    </p:spTree>
    <p:extLst>
      <p:ext uri="{BB962C8B-B14F-4D97-AF65-F5344CB8AC3E}">
        <p14:creationId xmlns:p14="http://schemas.microsoft.com/office/powerpoint/2010/main" val="133979960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6740" y="1684020"/>
            <a:ext cx="8229600" cy="3962083"/>
          </a:xfrm>
        </p:spPr>
        <p:txBody>
          <a:bodyPr>
            <a:noAutofit/>
          </a:bodyPr>
          <a:lstStyle/>
          <a:p>
            <a:r>
              <a:rPr lang="en-US" sz="2400" dirty="0" smtClean="0"/>
              <a:t>Many U.S. commissions opt for frequent communications on costs and performance between commission staff and nuclear personnel </a:t>
            </a:r>
          </a:p>
          <a:p>
            <a:r>
              <a:rPr lang="en-US" sz="2400" dirty="0" smtClean="0"/>
              <a:t>According to the NRC, Nuclear </a:t>
            </a:r>
            <a:r>
              <a:rPr lang="en-US" sz="2400" dirty="0"/>
              <a:t>Performance Standards can have unintended consequences that could </a:t>
            </a:r>
            <a:r>
              <a:rPr lang="en-US" sz="2400" dirty="0" smtClean="0"/>
              <a:t>affect </a:t>
            </a:r>
            <a:r>
              <a:rPr lang="en-US" sz="2400" dirty="0"/>
              <a:t>decision </a:t>
            </a:r>
            <a:r>
              <a:rPr lang="en-US" sz="2400" dirty="0" smtClean="0"/>
              <a:t>making </a:t>
            </a:r>
            <a:r>
              <a:rPr lang="en-US" sz="2400" dirty="0"/>
              <a:t>and safety</a:t>
            </a:r>
          </a:p>
          <a:p>
            <a:r>
              <a:rPr lang="en-US" sz="2400" dirty="0" smtClean="0"/>
              <a:t> According to the nuclear plant senior management personnel with whom I have worked, Nuclear Performance Standards can have unintended consequences that could affect employee morale</a:t>
            </a:r>
            <a:r>
              <a:rPr lang="en-US" sz="2400" dirty="0"/>
              <a:t> </a:t>
            </a:r>
            <a:r>
              <a:rPr lang="en-US" sz="2400" dirty="0" smtClean="0"/>
              <a:t>and ultimately the retention of qualified experts and proven senior management</a:t>
            </a:r>
          </a:p>
        </p:txBody>
      </p:sp>
      <p:sp>
        <p:nvSpPr>
          <p:cNvPr id="4" name="Date Placeholder 3"/>
          <p:cNvSpPr>
            <a:spLocks noGrp="1"/>
          </p:cNvSpPr>
          <p:nvPr>
            <p:ph type="dt" sz="half" idx="10"/>
          </p:nvPr>
        </p:nvSpPr>
        <p:spPr/>
        <p:txBody>
          <a:bodyPr/>
          <a:lstStyle/>
          <a:p>
            <a:r>
              <a:rPr lang="en-US" smtClean="0"/>
              <a:t>8/28/12</a:t>
            </a:r>
            <a:endParaRPr lang="en-US" dirty="0"/>
          </a:p>
        </p:txBody>
      </p:sp>
      <p:sp>
        <p:nvSpPr>
          <p:cNvPr id="5" name="Slide Number Placeholder 4"/>
          <p:cNvSpPr>
            <a:spLocks noGrp="1"/>
          </p:cNvSpPr>
          <p:nvPr>
            <p:ph type="sldNum" sz="quarter" idx="4294967295"/>
          </p:nvPr>
        </p:nvSpPr>
        <p:spPr>
          <a:xfrm>
            <a:off x="6553200" y="6356350"/>
            <a:ext cx="2133600" cy="365125"/>
          </a:xfrm>
        </p:spPr>
        <p:txBody>
          <a:bodyPr/>
          <a:lstStyle/>
          <a:p>
            <a:fld id="{A6C3A9EE-7423-A64D-AB7E-EAB00CC4C4C0}" type="slidenum">
              <a:rPr lang="en-US" smtClean="0"/>
              <a:pPr/>
              <a:t>10</a:t>
            </a:fld>
            <a:endParaRPr lang="en-US" dirty="0"/>
          </a:p>
        </p:txBody>
      </p:sp>
      <p:sp>
        <p:nvSpPr>
          <p:cNvPr id="6" name="Footer Placeholder 5"/>
          <p:cNvSpPr>
            <a:spLocks noGrp="1"/>
          </p:cNvSpPr>
          <p:nvPr>
            <p:ph type="ftr" sz="quarter" idx="11"/>
          </p:nvPr>
        </p:nvSpPr>
        <p:spPr/>
        <p:txBody>
          <a:bodyPr/>
          <a:lstStyle/>
          <a:p>
            <a:r>
              <a:rPr lang="en-US" dirty="0" smtClean="0"/>
              <a:t>HARBOURFRONT GROUP, INC.</a:t>
            </a:r>
            <a:endParaRPr lang="en-US" dirty="0"/>
          </a:p>
        </p:txBody>
      </p:sp>
      <p:sp>
        <p:nvSpPr>
          <p:cNvPr id="9" name="Title 1"/>
          <p:cNvSpPr>
            <a:spLocks noGrp="1"/>
          </p:cNvSpPr>
          <p:nvPr>
            <p:ph type="title"/>
          </p:nvPr>
        </p:nvSpPr>
        <p:spPr>
          <a:xfrm>
            <a:off x="1356360" y="152400"/>
            <a:ext cx="7658100" cy="1143000"/>
          </a:xfrm>
        </p:spPr>
        <p:txBody>
          <a:bodyPr>
            <a:noAutofit/>
          </a:bodyPr>
          <a:lstStyle/>
          <a:p>
            <a:r>
              <a:rPr lang="en-US" sz="2800" dirty="0" smtClean="0"/>
              <a:t>Conclusions Based Upon My U.S. Nuclear Performance Modeling and Regulatory Experience </a:t>
            </a:r>
            <a:endParaRPr lang="en-US" sz="2800" dirty="0"/>
          </a:p>
        </p:txBody>
      </p:sp>
    </p:spTree>
    <p:extLst>
      <p:ext uri="{BB962C8B-B14F-4D97-AF65-F5344CB8AC3E}">
        <p14:creationId xmlns:p14="http://schemas.microsoft.com/office/powerpoint/2010/main" val="212190580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183198"/>
            <a:ext cx="7299960" cy="1143000"/>
          </a:xfrm>
        </p:spPr>
        <p:txBody>
          <a:bodyPr>
            <a:noAutofit/>
          </a:bodyPr>
          <a:lstStyle/>
          <a:p>
            <a:r>
              <a:rPr lang="en-US" sz="3200" dirty="0" smtClean="0"/>
              <a:t>George Fitzpatrick’s </a:t>
            </a:r>
            <a:br>
              <a:rPr lang="en-US" sz="3200" dirty="0" smtClean="0"/>
            </a:br>
            <a:r>
              <a:rPr lang="en-US" sz="3200" dirty="0" smtClean="0"/>
              <a:t>Relevant Experience </a:t>
            </a:r>
            <a:endParaRPr lang="en-US" sz="3200" dirty="0"/>
          </a:p>
        </p:txBody>
      </p:sp>
      <p:sp>
        <p:nvSpPr>
          <p:cNvPr id="3" name="Content Placeholder 2"/>
          <p:cNvSpPr>
            <a:spLocks noGrp="1"/>
          </p:cNvSpPr>
          <p:nvPr>
            <p:ph idx="1"/>
          </p:nvPr>
        </p:nvSpPr>
        <p:spPr>
          <a:xfrm>
            <a:off x="457200" y="1326198"/>
            <a:ext cx="8229600" cy="4525963"/>
          </a:xfrm>
        </p:spPr>
        <p:txBody>
          <a:bodyPr>
            <a:normAutofit fontScale="85000" lnSpcReduction="20000"/>
          </a:bodyPr>
          <a:lstStyle/>
          <a:p>
            <a:pPr marL="0" indent="0">
              <a:buNone/>
            </a:pPr>
            <a:endParaRPr lang="en-US" dirty="0" smtClean="0"/>
          </a:p>
          <a:p>
            <a:r>
              <a:rPr lang="en-US" dirty="0" smtClean="0"/>
              <a:t>US Nuclear Performance Standard analytical and expert witness experience:</a:t>
            </a:r>
          </a:p>
          <a:p>
            <a:pPr lvl="1"/>
            <a:r>
              <a:rPr lang="en-US" dirty="0" smtClean="0"/>
              <a:t>Palo Verde 1,2,3 (Texas, New Mexico, California and Arizona)</a:t>
            </a:r>
          </a:p>
          <a:p>
            <a:pPr lvl="1"/>
            <a:r>
              <a:rPr lang="en-US" dirty="0" smtClean="0"/>
              <a:t>Comanche Peak 1 and 2 (Texas)</a:t>
            </a:r>
          </a:p>
          <a:p>
            <a:pPr lvl="1"/>
            <a:r>
              <a:rPr lang="en-US" dirty="0" smtClean="0"/>
              <a:t>Indian Point 2&amp;3 (New York)</a:t>
            </a:r>
          </a:p>
          <a:p>
            <a:pPr lvl="1"/>
            <a:r>
              <a:rPr lang="en-US" dirty="0" smtClean="0"/>
              <a:t>Wolf Creek (Kansas and Missouri)</a:t>
            </a:r>
          </a:p>
          <a:p>
            <a:pPr lvl="1"/>
            <a:r>
              <a:rPr lang="en-US" dirty="0" smtClean="0"/>
              <a:t>Plant Vogtle (Georgia)</a:t>
            </a:r>
          </a:p>
          <a:p>
            <a:pPr lvl="1"/>
            <a:r>
              <a:rPr lang="en-US" dirty="0" smtClean="0"/>
              <a:t>Plant Hatch (Georgia)</a:t>
            </a:r>
          </a:p>
          <a:p>
            <a:pPr lvl="1"/>
            <a:r>
              <a:rPr lang="en-US" dirty="0" smtClean="0"/>
              <a:t>Shoreham (New York)</a:t>
            </a:r>
          </a:p>
          <a:p>
            <a:pPr lvl="1"/>
            <a:r>
              <a:rPr lang="en-US" dirty="0" smtClean="0"/>
              <a:t>San </a:t>
            </a:r>
            <a:r>
              <a:rPr lang="en-US" dirty="0" err="1" smtClean="0"/>
              <a:t>Onofre</a:t>
            </a:r>
            <a:r>
              <a:rPr lang="en-US" dirty="0" smtClean="0"/>
              <a:t> 2&amp;3 (California)</a:t>
            </a:r>
            <a:endParaRPr lang="en-US" dirty="0"/>
          </a:p>
        </p:txBody>
      </p:sp>
      <p:sp>
        <p:nvSpPr>
          <p:cNvPr id="4" name="Date Placeholder 3"/>
          <p:cNvSpPr>
            <a:spLocks noGrp="1"/>
          </p:cNvSpPr>
          <p:nvPr>
            <p:ph type="dt" sz="half" idx="10"/>
          </p:nvPr>
        </p:nvSpPr>
        <p:spPr/>
        <p:txBody>
          <a:bodyPr/>
          <a:lstStyle/>
          <a:p>
            <a:r>
              <a:rPr lang="en-US" smtClean="0"/>
              <a:t>8/28/12</a:t>
            </a:r>
            <a:endParaRPr lang="en-US" dirty="0"/>
          </a:p>
        </p:txBody>
      </p:sp>
      <p:sp>
        <p:nvSpPr>
          <p:cNvPr id="5" name="Slide Number Placeholder 4"/>
          <p:cNvSpPr>
            <a:spLocks noGrp="1"/>
          </p:cNvSpPr>
          <p:nvPr>
            <p:ph type="sldNum" sz="quarter" idx="4294967295"/>
          </p:nvPr>
        </p:nvSpPr>
        <p:spPr>
          <a:xfrm>
            <a:off x="6553200" y="6356350"/>
            <a:ext cx="2133600" cy="365125"/>
          </a:xfrm>
        </p:spPr>
        <p:txBody>
          <a:bodyPr/>
          <a:lstStyle/>
          <a:p>
            <a:fld id="{A6C3A9EE-7423-A64D-AB7E-EAB00CC4C4C0}" type="slidenum">
              <a:rPr lang="en-US" smtClean="0"/>
              <a:pPr/>
              <a:t>2</a:t>
            </a:fld>
            <a:endParaRPr lang="en-US" dirty="0"/>
          </a:p>
        </p:txBody>
      </p:sp>
      <p:sp>
        <p:nvSpPr>
          <p:cNvPr id="6" name="Footer Placeholder 5"/>
          <p:cNvSpPr>
            <a:spLocks noGrp="1"/>
          </p:cNvSpPr>
          <p:nvPr>
            <p:ph type="ftr" sz="quarter" idx="11"/>
          </p:nvPr>
        </p:nvSpPr>
        <p:spPr/>
        <p:txBody>
          <a:bodyPr/>
          <a:lstStyle/>
          <a:p>
            <a:r>
              <a:rPr lang="en-US" dirty="0" smtClean="0"/>
              <a:t>HARBOURFRONT GROUP, INC.</a:t>
            </a:r>
            <a:endParaRPr lang="en-US" dirty="0"/>
          </a:p>
        </p:txBody>
      </p:sp>
    </p:spTree>
    <p:extLst>
      <p:ext uri="{BB962C8B-B14F-4D97-AF65-F5344CB8AC3E}">
        <p14:creationId xmlns:p14="http://schemas.microsoft.com/office/powerpoint/2010/main" val="203625077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3400" y="121920"/>
            <a:ext cx="6883400" cy="1143000"/>
          </a:xfrm>
        </p:spPr>
        <p:txBody>
          <a:bodyPr>
            <a:normAutofit/>
          </a:bodyPr>
          <a:lstStyle/>
          <a:p>
            <a:r>
              <a:rPr lang="en-US" sz="3200" dirty="0" smtClean="0"/>
              <a:t>Historical U.S. State Regulatory Focus</a:t>
            </a:r>
            <a:br>
              <a:rPr lang="en-US" sz="3200" dirty="0" smtClean="0"/>
            </a:br>
            <a:r>
              <a:rPr lang="en-US" sz="3200" dirty="0" smtClean="0"/>
              <a:t>On Nuclear Generation</a:t>
            </a:r>
            <a:endParaRPr lang="en-US" sz="3200" dirty="0"/>
          </a:p>
        </p:txBody>
      </p:sp>
      <p:sp>
        <p:nvSpPr>
          <p:cNvPr id="3" name="Content Placeholder 2"/>
          <p:cNvSpPr>
            <a:spLocks noGrp="1"/>
          </p:cNvSpPr>
          <p:nvPr>
            <p:ph idx="1"/>
          </p:nvPr>
        </p:nvSpPr>
        <p:spPr/>
        <p:txBody>
          <a:bodyPr>
            <a:normAutofit fontScale="85000" lnSpcReduction="10000"/>
          </a:bodyPr>
          <a:lstStyle/>
          <a:p>
            <a:r>
              <a:rPr lang="en-US" dirty="0" smtClean="0"/>
              <a:t>Safety</a:t>
            </a:r>
          </a:p>
          <a:p>
            <a:r>
              <a:rPr lang="en-US" dirty="0" smtClean="0"/>
              <a:t>Security</a:t>
            </a:r>
          </a:p>
          <a:p>
            <a:r>
              <a:rPr lang="en-US" dirty="0" smtClean="0"/>
              <a:t>Capacity Factors</a:t>
            </a:r>
          </a:p>
          <a:p>
            <a:r>
              <a:rPr lang="en-US" dirty="0" smtClean="0"/>
              <a:t>Forced Outages</a:t>
            </a:r>
          </a:p>
          <a:p>
            <a:r>
              <a:rPr lang="en-US" dirty="0" smtClean="0"/>
              <a:t>Refueling Outage Cost and Durations</a:t>
            </a:r>
          </a:p>
          <a:p>
            <a:r>
              <a:rPr lang="en-US" dirty="0" smtClean="0"/>
              <a:t>Operation &amp; Maintenance Costs</a:t>
            </a:r>
          </a:p>
          <a:p>
            <a:r>
              <a:rPr lang="en-US" dirty="0" smtClean="0"/>
              <a:t>Capital Additions Costs</a:t>
            </a:r>
          </a:p>
          <a:p>
            <a:pPr marL="0" indent="0">
              <a:buNone/>
            </a:pPr>
            <a:r>
              <a:rPr lang="en-US" i="1" dirty="0" smtClean="0"/>
              <a:t>These inquiries were usually initiated by a particular event or specific cost reviews as part of a rate case. They were not part of an automated regulation process.</a:t>
            </a:r>
            <a:endParaRPr lang="en-US" i="1" dirty="0"/>
          </a:p>
        </p:txBody>
      </p:sp>
      <p:sp>
        <p:nvSpPr>
          <p:cNvPr id="4" name="Date Placeholder 3"/>
          <p:cNvSpPr>
            <a:spLocks noGrp="1"/>
          </p:cNvSpPr>
          <p:nvPr>
            <p:ph type="dt" sz="half" idx="10"/>
          </p:nvPr>
        </p:nvSpPr>
        <p:spPr/>
        <p:txBody>
          <a:bodyPr/>
          <a:lstStyle/>
          <a:p>
            <a:r>
              <a:rPr lang="en-US" smtClean="0"/>
              <a:t>8/28/12</a:t>
            </a:r>
            <a:endParaRPr lang="en-US" dirty="0"/>
          </a:p>
        </p:txBody>
      </p:sp>
      <p:sp>
        <p:nvSpPr>
          <p:cNvPr id="5" name="Slide Number Placeholder 4"/>
          <p:cNvSpPr>
            <a:spLocks noGrp="1"/>
          </p:cNvSpPr>
          <p:nvPr>
            <p:ph type="sldNum" sz="quarter" idx="4294967295"/>
          </p:nvPr>
        </p:nvSpPr>
        <p:spPr>
          <a:xfrm>
            <a:off x="6553200" y="6356350"/>
            <a:ext cx="2133600" cy="365125"/>
          </a:xfrm>
        </p:spPr>
        <p:txBody>
          <a:bodyPr/>
          <a:lstStyle/>
          <a:p>
            <a:fld id="{A6C3A9EE-7423-A64D-AB7E-EAB00CC4C4C0}" type="slidenum">
              <a:rPr lang="en-US" smtClean="0"/>
              <a:pPr/>
              <a:t>3</a:t>
            </a:fld>
            <a:endParaRPr lang="en-US" dirty="0"/>
          </a:p>
        </p:txBody>
      </p:sp>
      <p:sp>
        <p:nvSpPr>
          <p:cNvPr id="6" name="Footer Placeholder 5"/>
          <p:cNvSpPr>
            <a:spLocks noGrp="1"/>
          </p:cNvSpPr>
          <p:nvPr>
            <p:ph type="ftr" sz="quarter" idx="11"/>
          </p:nvPr>
        </p:nvSpPr>
        <p:spPr/>
        <p:txBody>
          <a:bodyPr/>
          <a:lstStyle/>
          <a:p>
            <a:r>
              <a:rPr lang="en-US" dirty="0" smtClean="0"/>
              <a:t>HARBOURFRONT GROUP, INC.</a:t>
            </a:r>
            <a:endParaRPr lang="en-US" dirty="0"/>
          </a:p>
        </p:txBody>
      </p:sp>
    </p:spTree>
    <p:extLst>
      <p:ext uri="{BB962C8B-B14F-4D97-AF65-F5344CB8AC3E}">
        <p14:creationId xmlns:p14="http://schemas.microsoft.com/office/powerpoint/2010/main" val="11538108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3200" dirty="0" smtClean="0"/>
              <a:t>An Overriding US NRC Concern-</a:t>
            </a:r>
            <a:br>
              <a:rPr lang="en-US" sz="3200" dirty="0" smtClean="0"/>
            </a:br>
            <a:r>
              <a:rPr lang="en-US" sz="3200" dirty="0" smtClean="0"/>
              <a:t>Effects of Performance Standards on Safety</a:t>
            </a:r>
            <a:endParaRPr lang="en-US" sz="3200" dirty="0"/>
          </a:p>
        </p:txBody>
      </p:sp>
      <p:sp>
        <p:nvSpPr>
          <p:cNvPr id="3" name="Content Placeholder 2"/>
          <p:cNvSpPr>
            <a:spLocks noGrp="1"/>
          </p:cNvSpPr>
          <p:nvPr>
            <p:ph idx="1"/>
          </p:nvPr>
        </p:nvSpPr>
        <p:spPr>
          <a:xfrm>
            <a:off x="457200" y="1562100"/>
            <a:ext cx="8229600" cy="4195763"/>
          </a:xfrm>
        </p:spPr>
        <p:txBody>
          <a:bodyPr>
            <a:noAutofit/>
          </a:bodyPr>
          <a:lstStyle/>
          <a:p>
            <a:r>
              <a:rPr lang="en-US" sz="2400" dirty="0"/>
              <a:t>O</a:t>
            </a:r>
            <a:r>
              <a:rPr lang="en-US" sz="2400" dirty="0" smtClean="0"/>
              <a:t>n July 24, 1991, the U.S. Nuclear Regulatory Commission (NRC) expressed its safety-related concerns if state commissions imposed Nuclear Performance Standards (NPS) on its Licensees. The following points were stressed:</a:t>
            </a:r>
          </a:p>
          <a:p>
            <a:pPr lvl="1"/>
            <a:r>
              <a:rPr lang="en-US" sz="2000" dirty="0" smtClean="0"/>
              <a:t>Certain forms of economic performance incentives may adversely affect the operation of nuclear plants and public health and safety;</a:t>
            </a:r>
          </a:p>
          <a:p>
            <a:pPr lvl="1"/>
            <a:r>
              <a:rPr lang="en-US" sz="2000" dirty="0" smtClean="0"/>
              <a:t>Certain methods of measuring nuclear performance are of particular concern (e.g., use of sharp thresholds, short time interval measurements, lack of “null zones”, and reliance on SALP (Systematic Assessment of Licensee Performance) scores);</a:t>
            </a:r>
          </a:p>
          <a:p>
            <a:pPr lvl="1"/>
            <a:r>
              <a:rPr lang="en-US" sz="2000" dirty="0" smtClean="0"/>
              <a:t>NRC will continue to monitor state commission activity in this area</a:t>
            </a:r>
          </a:p>
          <a:p>
            <a:pPr lvl="1"/>
            <a:r>
              <a:rPr lang="en-US" sz="2000" dirty="0" smtClean="0"/>
              <a:t>NRC urges that licensees and regulatory commissions inform the NRC of NPS programs that are being considered for application to NRC licensees</a:t>
            </a:r>
            <a:endParaRPr lang="en-US" sz="2000" dirty="0"/>
          </a:p>
        </p:txBody>
      </p:sp>
      <p:sp>
        <p:nvSpPr>
          <p:cNvPr id="5" name="Date Placeholder 4"/>
          <p:cNvSpPr>
            <a:spLocks noGrp="1"/>
          </p:cNvSpPr>
          <p:nvPr>
            <p:ph type="dt" sz="half" idx="10"/>
          </p:nvPr>
        </p:nvSpPr>
        <p:spPr/>
        <p:txBody>
          <a:bodyPr/>
          <a:lstStyle/>
          <a:p>
            <a:r>
              <a:rPr lang="en-US" smtClean="0"/>
              <a:t>8/28/12</a:t>
            </a:r>
            <a:endParaRPr lang="en-US" dirty="0"/>
          </a:p>
        </p:txBody>
      </p:sp>
      <p:sp>
        <p:nvSpPr>
          <p:cNvPr id="6" name="Slide Number Placeholder 5"/>
          <p:cNvSpPr>
            <a:spLocks noGrp="1"/>
          </p:cNvSpPr>
          <p:nvPr>
            <p:ph type="sldNum" sz="quarter" idx="4294967295"/>
          </p:nvPr>
        </p:nvSpPr>
        <p:spPr>
          <a:xfrm>
            <a:off x="6553200" y="6356350"/>
            <a:ext cx="2133600" cy="365125"/>
          </a:xfrm>
        </p:spPr>
        <p:txBody>
          <a:bodyPr/>
          <a:lstStyle/>
          <a:p>
            <a:fld id="{A6C3A9EE-7423-A64D-AB7E-EAB00CC4C4C0}" type="slidenum">
              <a:rPr lang="en-US" smtClean="0"/>
              <a:pPr/>
              <a:t>4</a:t>
            </a:fld>
            <a:endParaRPr lang="en-US" dirty="0"/>
          </a:p>
        </p:txBody>
      </p:sp>
      <p:sp>
        <p:nvSpPr>
          <p:cNvPr id="7" name="Footer Placeholder 6"/>
          <p:cNvSpPr>
            <a:spLocks noGrp="1"/>
          </p:cNvSpPr>
          <p:nvPr>
            <p:ph type="ftr" sz="quarter" idx="11"/>
          </p:nvPr>
        </p:nvSpPr>
        <p:spPr/>
        <p:txBody>
          <a:bodyPr/>
          <a:lstStyle/>
          <a:p>
            <a:r>
              <a:rPr lang="en-US" dirty="0" smtClean="0"/>
              <a:t>HARBOURFRONT GROUP, INC.</a:t>
            </a:r>
            <a:endParaRPr lang="en-US" dirty="0"/>
          </a:p>
        </p:txBody>
      </p:sp>
    </p:spTree>
    <p:extLst>
      <p:ext uri="{BB962C8B-B14F-4D97-AF65-F5344CB8AC3E}">
        <p14:creationId xmlns:p14="http://schemas.microsoft.com/office/powerpoint/2010/main" val="81558450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Nuclear Performance Observations</a:t>
            </a:r>
            <a:endParaRPr lang="en-US" sz="3600" dirty="0"/>
          </a:p>
        </p:txBody>
      </p:sp>
      <p:sp>
        <p:nvSpPr>
          <p:cNvPr id="3" name="Content Placeholder 2"/>
          <p:cNvSpPr>
            <a:spLocks noGrp="1"/>
          </p:cNvSpPr>
          <p:nvPr>
            <p:ph idx="1"/>
          </p:nvPr>
        </p:nvSpPr>
        <p:spPr>
          <a:xfrm>
            <a:off x="457200" y="1440498"/>
            <a:ext cx="8442960" cy="4525963"/>
          </a:xfrm>
        </p:spPr>
        <p:txBody>
          <a:bodyPr>
            <a:noAutofit/>
          </a:bodyPr>
          <a:lstStyle/>
          <a:p>
            <a:r>
              <a:rPr lang="en-US" sz="1800" dirty="0" smtClean="0"/>
              <a:t>US nuclear units that I have statistically modeled go through an non-linear maturing process. As units progress toward the end of their lifecycle, Capacity Factor is likely to decline and Operation &amp; Maintenance Costs may increase (significant management effort/ initiatives would be required to reverse this trend)</a:t>
            </a:r>
          </a:p>
          <a:p>
            <a:r>
              <a:rPr lang="en-US" sz="1800" dirty="0" smtClean="0"/>
              <a:t>Using industry averages to set targets for performance for individual nuclear units is a statistically inferior approach. Informed averages, or model-based “most likely performance” estimators are better statistical measurement methods</a:t>
            </a:r>
          </a:p>
          <a:p>
            <a:r>
              <a:rPr lang="en-US" sz="1800" dirty="0" smtClean="0"/>
              <a:t>In the case of U.S. Pressurized Water Reactors, for example, there are 11 statistically significant variables that have either a positive or negative effect on Capacity Factor. These factors would likely affect CANDU unit performance as well.</a:t>
            </a:r>
          </a:p>
          <a:p>
            <a:r>
              <a:rPr lang="en-US" sz="1800" dirty="0" smtClean="0"/>
              <a:t>“</a:t>
            </a:r>
            <a:r>
              <a:rPr lang="en-US" sz="1800" dirty="0"/>
              <a:t>E</a:t>
            </a:r>
            <a:r>
              <a:rPr lang="en-US" sz="1800" dirty="0" smtClean="0"/>
              <a:t>xtraordinary </a:t>
            </a:r>
            <a:r>
              <a:rPr lang="en-US" sz="1800" dirty="0"/>
              <a:t>E</a:t>
            </a:r>
            <a:r>
              <a:rPr lang="en-US" sz="1800" dirty="0" smtClean="0"/>
              <a:t>vents” should also be identified and agreed to in advance of an NPS and then be excluded from any model-based performance calculation. Based on my experience, this process involves lengthy discussion over many months.</a:t>
            </a:r>
            <a:endParaRPr lang="en-US" sz="1800" dirty="0"/>
          </a:p>
        </p:txBody>
      </p:sp>
      <p:sp>
        <p:nvSpPr>
          <p:cNvPr id="4" name="Date Placeholder 3"/>
          <p:cNvSpPr>
            <a:spLocks noGrp="1"/>
          </p:cNvSpPr>
          <p:nvPr>
            <p:ph type="dt" sz="half" idx="10"/>
          </p:nvPr>
        </p:nvSpPr>
        <p:spPr/>
        <p:txBody>
          <a:bodyPr/>
          <a:lstStyle/>
          <a:p>
            <a:r>
              <a:rPr lang="en-US" smtClean="0"/>
              <a:t>8/28/12</a:t>
            </a:r>
            <a:endParaRPr lang="en-US" dirty="0"/>
          </a:p>
        </p:txBody>
      </p:sp>
      <p:sp>
        <p:nvSpPr>
          <p:cNvPr id="5" name="Slide Number Placeholder 4"/>
          <p:cNvSpPr>
            <a:spLocks noGrp="1"/>
          </p:cNvSpPr>
          <p:nvPr>
            <p:ph type="sldNum" sz="quarter" idx="4294967295"/>
          </p:nvPr>
        </p:nvSpPr>
        <p:spPr>
          <a:xfrm>
            <a:off x="6553200" y="6356350"/>
            <a:ext cx="2133600" cy="365125"/>
          </a:xfrm>
        </p:spPr>
        <p:txBody>
          <a:bodyPr/>
          <a:lstStyle/>
          <a:p>
            <a:r>
              <a:rPr lang="en-US" dirty="0" smtClean="0"/>
              <a:t>Page </a:t>
            </a:r>
            <a:fld id="{A6C3A9EE-7423-A64D-AB7E-EAB00CC4C4C0}" type="slidenum">
              <a:rPr lang="en-US" smtClean="0"/>
              <a:pPr/>
              <a:t>5</a:t>
            </a:fld>
            <a:endParaRPr lang="en-US" dirty="0"/>
          </a:p>
        </p:txBody>
      </p:sp>
      <p:sp>
        <p:nvSpPr>
          <p:cNvPr id="6" name="Footer Placeholder 5"/>
          <p:cNvSpPr>
            <a:spLocks noGrp="1"/>
          </p:cNvSpPr>
          <p:nvPr>
            <p:ph type="ftr" sz="quarter" idx="11"/>
          </p:nvPr>
        </p:nvSpPr>
        <p:spPr/>
        <p:txBody>
          <a:bodyPr/>
          <a:lstStyle/>
          <a:p>
            <a:r>
              <a:rPr lang="en-US" dirty="0" smtClean="0">
                <a:latin typeface="Times New Roman" pitchFamily="18" charset="0"/>
                <a:cs typeface="Times New Roman" pitchFamily="18" charset="0"/>
              </a:rPr>
              <a:t>HARBOURFRONT GROUP, INC.</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28498620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0"/>
            <a:ext cx="8229600" cy="1325562"/>
          </a:xfrm>
        </p:spPr>
        <p:txBody>
          <a:bodyPr>
            <a:normAutofit/>
          </a:bodyPr>
          <a:lstStyle/>
          <a:p>
            <a:r>
              <a:rPr lang="en-US" sz="3200" dirty="0" smtClean="0"/>
              <a:t>Examples of Statistically Significant Factors Affecting U.S. PWR Nuclear Unit Performance</a:t>
            </a:r>
            <a:endParaRPr lang="en-US" sz="3200" dirty="0"/>
          </a:p>
        </p:txBody>
      </p:sp>
      <p:sp>
        <p:nvSpPr>
          <p:cNvPr id="3" name="Content Placeholder 2"/>
          <p:cNvSpPr>
            <a:spLocks noGrp="1"/>
          </p:cNvSpPr>
          <p:nvPr>
            <p:ph idx="1"/>
          </p:nvPr>
        </p:nvSpPr>
        <p:spPr>
          <a:xfrm>
            <a:off x="457200" y="1524000"/>
            <a:ext cx="8229600" cy="4175443"/>
          </a:xfrm>
        </p:spPr>
        <p:txBody>
          <a:bodyPr>
            <a:noAutofit/>
          </a:bodyPr>
          <a:lstStyle/>
          <a:p>
            <a:r>
              <a:rPr lang="en-US" sz="2700" dirty="0" smtClean="0"/>
              <a:t>Maturing operating age (non-linear variable structures track plateauing then declining capacity factor)</a:t>
            </a:r>
          </a:p>
          <a:p>
            <a:r>
              <a:rPr lang="en-US" sz="2700" dirty="0"/>
              <a:t>Immature operating age (e.g., less than 6 years from </a:t>
            </a:r>
            <a:r>
              <a:rPr lang="en-US" sz="2700" dirty="0" smtClean="0"/>
              <a:t>Commercial Operation Date)</a:t>
            </a:r>
          </a:p>
          <a:p>
            <a:r>
              <a:rPr lang="en-US" sz="2700" dirty="0" smtClean="0"/>
              <a:t>Cooling Water type</a:t>
            </a:r>
          </a:p>
          <a:p>
            <a:r>
              <a:rPr lang="en-US" sz="2700" dirty="0" smtClean="0"/>
              <a:t>Cooling Tower type</a:t>
            </a:r>
          </a:p>
          <a:p>
            <a:r>
              <a:rPr lang="en-US" sz="2700" dirty="0" smtClean="0"/>
              <a:t>Containment type</a:t>
            </a:r>
          </a:p>
          <a:p>
            <a:r>
              <a:rPr lang="en-US" sz="2700" dirty="0" smtClean="0"/>
              <a:t>Reactor system type</a:t>
            </a:r>
          </a:p>
          <a:p>
            <a:pPr marL="0" indent="0">
              <a:buNone/>
            </a:pPr>
            <a:endParaRPr lang="en-US" sz="2700" dirty="0" smtClean="0"/>
          </a:p>
          <a:p>
            <a:endParaRPr lang="en-US" sz="2700" dirty="0"/>
          </a:p>
          <a:p>
            <a:endParaRPr lang="en-US" sz="2700" dirty="0" smtClean="0"/>
          </a:p>
          <a:p>
            <a:endParaRPr lang="en-US" sz="2700" dirty="0"/>
          </a:p>
        </p:txBody>
      </p:sp>
      <p:sp>
        <p:nvSpPr>
          <p:cNvPr id="4" name="Date Placeholder 3"/>
          <p:cNvSpPr>
            <a:spLocks noGrp="1"/>
          </p:cNvSpPr>
          <p:nvPr>
            <p:ph type="dt" sz="half" idx="10"/>
          </p:nvPr>
        </p:nvSpPr>
        <p:spPr/>
        <p:txBody>
          <a:bodyPr/>
          <a:lstStyle/>
          <a:p>
            <a:r>
              <a:rPr lang="en-US" smtClean="0"/>
              <a:t>8/28/12</a:t>
            </a:r>
            <a:endParaRPr lang="en-US" dirty="0"/>
          </a:p>
        </p:txBody>
      </p:sp>
      <p:sp>
        <p:nvSpPr>
          <p:cNvPr id="5" name="Slide Number Placeholder 4"/>
          <p:cNvSpPr>
            <a:spLocks noGrp="1"/>
          </p:cNvSpPr>
          <p:nvPr>
            <p:ph type="sldNum" sz="quarter" idx="4294967295"/>
          </p:nvPr>
        </p:nvSpPr>
        <p:spPr>
          <a:xfrm>
            <a:off x="6553200" y="6356350"/>
            <a:ext cx="2133600" cy="365125"/>
          </a:xfrm>
        </p:spPr>
        <p:txBody>
          <a:bodyPr/>
          <a:lstStyle/>
          <a:p>
            <a:fld id="{A6C3A9EE-7423-A64D-AB7E-EAB00CC4C4C0}" type="slidenum">
              <a:rPr lang="en-US" smtClean="0"/>
              <a:pPr/>
              <a:t>6</a:t>
            </a:fld>
            <a:endParaRPr lang="en-US" dirty="0"/>
          </a:p>
        </p:txBody>
      </p:sp>
      <p:sp>
        <p:nvSpPr>
          <p:cNvPr id="6" name="Footer Placeholder 5"/>
          <p:cNvSpPr>
            <a:spLocks noGrp="1"/>
          </p:cNvSpPr>
          <p:nvPr>
            <p:ph type="ftr" sz="quarter" idx="11"/>
          </p:nvPr>
        </p:nvSpPr>
        <p:spPr/>
        <p:txBody>
          <a:bodyPr/>
          <a:lstStyle/>
          <a:p>
            <a:r>
              <a:rPr lang="en-US" dirty="0" smtClean="0"/>
              <a:t>HARBOURFRONT GROUP, INC.</a:t>
            </a:r>
            <a:endParaRPr lang="en-US" dirty="0"/>
          </a:p>
        </p:txBody>
      </p:sp>
    </p:spTree>
    <p:extLst>
      <p:ext uri="{BB962C8B-B14F-4D97-AF65-F5344CB8AC3E}">
        <p14:creationId xmlns:p14="http://schemas.microsoft.com/office/powerpoint/2010/main" val="338777936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0"/>
            <a:ext cx="8229600" cy="1325562"/>
          </a:xfrm>
        </p:spPr>
        <p:txBody>
          <a:bodyPr>
            <a:normAutofit/>
          </a:bodyPr>
          <a:lstStyle/>
          <a:p>
            <a:r>
              <a:rPr lang="en-US" sz="3200" dirty="0" smtClean="0"/>
              <a:t>Examples of Statistically Significant Factors Affecting U.S. PWR Nuclear Unit Performance</a:t>
            </a:r>
            <a:endParaRPr lang="en-US" sz="3200" dirty="0"/>
          </a:p>
        </p:txBody>
      </p:sp>
      <p:sp>
        <p:nvSpPr>
          <p:cNvPr id="3" name="Content Placeholder 2"/>
          <p:cNvSpPr>
            <a:spLocks noGrp="1"/>
          </p:cNvSpPr>
          <p:nvPr>
            <p:ph idx="1"/>
          </p:nvPr>
        </p:nvSpPr>
        <p:spPr>
          <a:xfrm>
            <a:off x="457200" y="1524000"/>
            <a:ext cx="8229600" cy="4175443"/>
          </a:xfrm>
        </p:spPr>
        <p:txBody>
          <a:bodyPr>
            <a:noAutofit/>
          </a:bodyPr>
          <a:lstStyle/>
          <a:p>
            <a:r>
              <a:rPr lang="en-US" sz="2400" dirty="0" smtClean="0"/>
              <a:t>Steam Generator type</a:t>
            </a:r>
          </a:p>
          <a:p>
            <a:r>
              <a:rPr lang="en-US" sz="2400" dirty="0" smtClean="0"/>
              <a:t>Steam Generator Replacement completed</a:t>
            </a:r>
          </a:p>
          <a:p>
            <a:r>
              <a:rPr lang="en-US" sz="2400" dirty="0" smtClean="0"/>
              <a:t>Reactor Vessel Head Replacement completed</a:t>
            </a:r>
          </a:p>
          <a:p>
            <a:r>
              <a:rPr lang="en-US" sz="2400" dirty="0" smtClean="0"/>
              <a:t>Commercial Operating Date (the older the vintage, the lower the performance)</a:t>
            </a:r>
          </a:p>
          <a:p>
            <a:r>
              <a:rPr lang="en-US" sz="2400" dirty="0" smtClean="0"/>
              <a:t>Fleet vs. Non Fleet units</a:t>
            </a:r>
          </a:p>
          <a:p>
            <a:pPr marL="0" indent="0">
              <a:buNone/>
            </a:pPr>
            <a:endParaRPr lang="en-US" sz="2200" dirty="0" smtClean="0"/>
          </a:p>
          <a:p>
            <a:endParaRPr lang="en-US" sz="2200" dirty="0"/>
          </a:p>
          <a:p>
            <a:endParaRPr lang="en-US" sz="2200" dirty="0" smtClean="0"/>
          </a:p>
          <a:p>
            <a:endParaRPr lang="en-US" sz="2200" dirty="0"/>
          </a:p>
        </p:txBody>
      </p:sp>
      <p:sp>
        <p:nvSpPr>
          <p:cNvPr id="4" name="Date Placeholder 3"/>
          <p:cNvSpPr>
            <a:spLocks noGrp="1"/>
          </p:cNvSpPr>
          <p:nvPr>
            <p:ph type="dt" sz="half" idx="10"/>
          </p:nvPr>
        </p:nvSpPr>
        <p:spPr/>
        <p:txBody>
          <a:bodyPr/>
          <a:lstStyle/>
          <a:p>
            <a:r>
              <a:rPr lang="en-US" smtClean="0"/>
              <a:t>8/28/12</a:t>
            </a:r>
            <a:endParaRPr lang="en-US" dirty="0"/>
          </a:p>
        </p:txBody>
      </p:sp>
      <p:sp>
        <p:nvSpPr>
          <p:cNvPr id="5" name="Slide Number Placeholder 4"/>
          <p:cNvSpPr>
            <a:spLocks noGrp="1"/>
          </p:cNvSpPr>
          <p:nvPr>
            <p:ph type="sldNum" sz="quarter" idx="4294967295"/>
          </p:nvPr>
        </p:nvSpPr>
        <p:spPr>
          <a:xfrm>
            <a:off x="6553200" y="6356350"/>
            <a:ext cx="2133600" cy="365125"/>
          </a:xfrm>
        </p:spPr>
        <p:txBody>
          <a:bodyPr/>
          <a:lstStyle/>
          <a:p>
            <a:fld id="{A6C3A9EE-7423-A64D-AB7E-EAB00CC4C4C0}" type="slidenum">
              <a:rPr lang="en-US" smtClean="0"/>
              <a:pPr/>
              <a:t>7</a:t>
            </a:fld>
            <a:endParaRPr lang="en-US" dirty="0"/>
          </a:p>
        </p:txBody>
      </p:sp>
      <p:sp>
        <p:nvSpPr>
          <p:cNvPr id="6" name="Footer Placeholder 5"/>
          <p:cNvSpPr>
            <a:spLocks noGrp="1"/>
          </p:cNvSpPr>
          <p:nvPr>
            <p:ph type="ftr" sz="quarter" idx="11"/>
          </p:nvPr>
        </p:nvSpPr>
        <p:spPr/>
        <p:txBody>
          <a:bodyPr/>
          <a:lstStyle/>
          <a:p>
            <a:r>
              <a:rPr lang="en-US" dirty="0" smtClean="0"/>
              <a:t>HARBOURFRONT GROUP, INC.</a:t>
            </a:r>
            <a:endParaRPr lang="en-US" dirty="0"/>
          </a:p>
        </p:txBody>
      </p:sp>
    </p:spTree>
    <p:extLst>
      <p:ext uri="{BB962C8B-B14F-4D97-AF65-F5344CB8AC3E}">
        <p14:creationId xmlns:p14="http://schemas.microsoft.com/office/powerpoint/2010/main" val="338777936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8740" y="144780"/>
            <a:ext cx="7612380" cy="1143000"/>
          </a:xfrm>
        </p:spPr>
        <p:txBody>
          <a:bodyPr>
            <a:noAutofit/>
          </a:bodyPr>
          <a:lstStyle/>
          <a:p>
            <a:r>
              <a:rPr lang="en-US" sz="2800" dirty="0" smtClean="0"/>
              <a:t>Conclusions Based Upon My U.S. Nuclear Performance Modeling and Regulatory Experience </a:t>
            </a:r>
            <a:endParaRPr lang="en-US" sz="2800" dirty="0"/>
          </a:p>
        </p:txBody>
      </p:sp>
      <p:sp>
        <p:nvSpPr>
          <p:cNvPr id="3" name="Content Placeholder 2"/>
          <p:cNvSpPr>
            <a:spLocks noGrp="1"/>
          </p:cNvSpPr>
          <p:nvPr>
            <p:ph idx="1"/>
          </p:nvPr>
        </p:nvSpPr>
        <p:spPr>
          <a:xfrm>
            <a:off x="457200" y="1539240"/>
            <a:ext cx="8229600" cy="4094163"/>
          </a:xfrm>
        </p:spPr>
        <p:txBody>
          <a:bodyPr>
            <a:noAutofit/>
          </a:bodyPr>
          <a:lstStyle/>
          <a:p>
            <a:r>
              <a:rPr lang="en-US" sz="2700" dirty="0" smtClean="0"/>
              <a:t>Nuclear unit performance follows an “S” shaped trajectory that shows Capacity Factor increasing to its mid-life and then plateauing and declining as it reaches the end of its lifecycle</a:t>
            </a:r>
          </a:p>
          <a:p>
            <a:r>
              <a:rPr lang="en-US" sz="2700" dirty="0" smtClean="0"/>
              <a:t>The earlier the design and Commercial Operating Date, the lower the expected lifecycle capacity factor, all else equal</a:t>
            </a:r>
          </a:p>
          <a:p>
            <a:r>
              <a:rPr lang="en-US" sz="2700" dirty="0" smtClean="0"/>
              <a:t>The challenge for nuclear plant management: get the best performance from aging nuclear assets while maintaining the highest level of safety</a:t>
            </a:r>
          </a:p>
          <a:p>
            <a:pPr marL="0" indent="0">
              <a:buNone/>
            </a:pPr>
            <a:r>
              <a:rPr lang="en-US" sz="2700" dirty="0" smtClean="0"/>
              <a:t> </a:t>
            </a:r>
          </a:p>
          <a:p>
            <a:pPr marL="0" indent="0">
              <a:buNone/>
            </a:pPr>
            <a:r>
              <a:rPr lang="en-US" sz="2700" dirty="0" smtClean="0"/>
              <a:t> </a:t>
            </a:r>
            <a:endParaRPr lang="en-US" sz="2700" dirty="0"/>
          </a:p>
        </p:txBody>
      </p:sp>
      <p:sp>
        <p:nvSpPr>
          <p:cNvPr id="4" name="Date Placeholder 3"/>
          <p:cNvSpPr>
            <a:spLocks noGrp="1"/>
          </p:cNvSpPr>
          <p:nvPr>
            <p:ph type="dt" sz="half" idx="10"/>
          </p:nvPr>
        </p:nvSpPr>
        <p:spPr/>
        <p:txBody>
          <a:bodyPr/>
          <a:lstStyle/>
          <a:p>
            <a:r>
              <a:rPr lang="en-US" smtClean="0"/>
              <a:t>8/28/12</a:t>
            </a:r>
            <a:endParaRPr lang="en-US" dirty="0"/>
          </a:p>
        </p:txBody>
      </p:sp>
      <p:sp>
        <p:nvSpPr>
          <p:cNvPr id="5" name="Slide Number Placeholder 4"/>
          <p:cNvSpPr>
            <a:spLocks noGrp="1"/>
          </p:cNvSpPr>
          <p:nvPr>
            <p:ph type="sldNum" sz="quarter" idx="4294967295"/>
          </p:nvPr>
        </p:nvSpPr>
        <p:spPr>
          <a:xfrm>
            <a:off x="6553200" y="6356350"/>
            <a:ext cx="2133600" cy="365125"/>
          </a:xfrm>
        </p:spPr>
        <p:txBody>
          <a:bodyPr/>
          <a:lstStyle/>
          <a:p>
            <a:fld id="{A6C3A9EE-7423-A64D-AB7E-EAB00CC4C4C0}" type="slidenum">
              <a:rPr lang="en-US" smtClean="0"/>
              <a:pPr/>
              <a:t>8</a:t>
            </a:fld>
            <a:endParaRPr lang="en-US" dirty="0"/>
          </a:p>
        </p:txBody>
      </p:sp>
      <p:sp>
        <p:nvSpPr>
          <p:cNvPr id="6" name="Footer Placeholder 5"/>
          <p:cNvSpPr>
            <a:spLocks noGrp="1"/>
          </p:cNvSpPr>
          <p:nvPr>
            <p:ph type="ftr" sz="quarter" idx="11"/>
          </p:nvPr>
        </p:nvSpPr>
        <p:spPr/>
        <p:txBody>
          <a:bodyPr/>
          <a:lstStyle/>
          <a:p>
            <a:r>
              <a:rPr lang="en-US" dirty="0" smtClean="0"/>
              <a:t>HARBOURFRONT GROUP, INC.</a:t>
            </a:r>
            <a:endParaRPr lang="en-US" dirty="0"/>
          </a:p>
        </p:txBody>
      </p:sp>
    </p:spTree>
    <p:extLst>
      <p:ext uri="{BB962C8B-B14F-4D97-AF65-F5344CB8AC3E}">
        <p14:creationId xmlns:p14="http://schemas.microsoft.com/office/powerpoint/2010/main" val="381429168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39240"/>
            <a:ext cx="8229600" cy="4094163"/>
          </a:xfrm>
        </p:spPr>
        <p:txBody>
          <a:bodyPr>
            <a:noAutofit/>
          </a:bodyPr>
          <a:lstStyle/>
          <a:p>
            <a:r>
              <a:rPr lang="en-US" sz="2700" dirty="0" smtClean="0"/>
              <a:t>Key question for regulators: Will the imposition of an NPS cause plant management to operate any differently? My interactions with a representative sample of U.S. nuclear plant management indicates they will always strive for excellence in both safety and performance. Based on my U.S. experience, incentives (penalties) tied to performance standards would not change nuclear performance</a:t>
            </a:r>
          </a:p>
          <a:p>
            <a:r>
              <a:rPr lang="en-US" sz="2700" dirty="0" smtClean="0"/>
              <a:t>The vast majority of US state commissions that I have worked with have reached that same conclusion</a:t>
            </a:r>
          </a:p>
          <a:p>
            <a:pPr>
              <a:buNone/>
            </a:pPr>
            <a:endParaRPr lang="en-US" sz="2700" dirty="0" smtClean="0"/>
          </a:p>
          <a:p>
            <a:pPr marL="0" indent="0">
              <a:buNone/>
            </a:pPr>
            <a:r>
              <a:rPr lang="en-US" sz="2700" dirty="0" smtClean="0"/>
              <a:t> </a:t>
            </a:r>
          </a:p>
          <a:p>
            <a:pPr marL="0" indent="0">
              <a:buNone/>
            </a:pPr>
            <a:r>
              <a:rPr lang="en-US" sz="2700" dirty="0" smtClean="0"/>
              <a:t> </a:t>
            </a:r>
            <a:endParaRPr lang="en-US" sz="2700" dirty="0"/>
          </a:p>
        </p:txBody>
      </p:sp>
      <p:sp>
        <p:nvSpPr>
          <p:cNvPr id="4" name="Date Placeholder 3"/>
          <p:cNvSpPr>
            <a:spLocks noGrp="1"/>
          </p:cNvSpPr>
          <p:nvPr>
            <p:ph type="dt" sz="half" idx="10"/>
          </p:nvPr>
        </p:nvSpPr>
        <p:spPr/>
        <p:txBody>
          <a:bodyPr/>
          <a:lstStyle/>
          <a:p>
            <a:r>
              <a:rPr lang="en-US" smtClean="0"/>
              <a:t>8/28/12</a:t>
            </a:r>
            <a:endParaRPr lang="en-US" dirty="0"/>
          </a:p>
        </p:txBody>
      </p:sp>
      <p:sp>
        <p:nvSpPr>
          <p:cNvPr id="5" name="Slide Number Placeholder 4"/>
          <p:cNvSpPr>
            <a:spLocks noGrp="1"/>
          </p:cNvSpPr>
          <p:nvPr>
            <p:ph type="sldNum" sz="quarter" idx="4294967295"/>
          </p:nvPr>
        </p:nvSpPr>
        <p:spPr>
          <a:xfrm>
            <a:off x="6553200" y="6356350"/>
            <a:ext cx="2133600" cy="365125"/>
          </a:xfrm>
        </p:spPr>
        <p:txBody>
          <a:bodyPr/>
          <a:lstStyle/>
          <a:p>
            <a:fld id="{A6C3A9EE-7423-A64D-AB7E-EAB00CC4C4C0}" type="slidenum">
              <a:rPr lang="en-US" smtClean="0"/>
              <a:pPr/>
              <a:t>9</a:t>
            </a:fld>
            <a:endParaRPr lang="en-US" dirty="0"/>
          </a:p>
        </p:txBody>
      </p:sp>
      <p:sp>
        <p:nvSpPr>
          <p:cNvPr id="6" name="Footer Placeholder 5"/>
          <p:cNvSpPr>
            <a:spLocks noGrp="1"/>
          </p:cNvSpPr>
          <p:nvPr>
            <p:ph type="ftr" sz="quarter" idx="11"/>
          </p:nvPr>
        </p:nvSpPr>
        <p:spPr/>
        <p:txBody>
          <a:bodyPr/>
          <a:lstStyle/>
          <a:p>
            <a:r>
              <a:rPr lang="en-US" dirty="0" smtClean="0"/>
              <a:t>HARBOURFRONT GROUP, INC.</a:t>
            </a:r>
            <a:endParaRPr lang="en-US" dirty="0"/>
          </a:p>
        </p:txBody>
      </p:sp>
      <p:sp>
        <p:nvSpPr>
          <p:cNvPr id="8" name="Title 1"/>
          <p:cNvSpPr>
            <a:spLocks noGrp="1"/>
          </p:cNvSpPr>
          <p:nvPr>
            <p:ph type="title"/>
          </p:nvPr>
        </p:nvSpPr>
        <p:spPr>
          <a:xfrm>
            <a:off x="1356360" y="137160"/>
            <a:ext cx="7635240" cy="1143000"/>
          </a:xfrm>
        </p:spPr>
        <p:txBody>
          <a:bodyPr>
            <a:noAutofit/>
          </a:bodyPr>
          <a:lstStyle/>
          <a:p>
            <a:r>
              <a:rPr lang="en-US" sz="2800" dirty="0" smtClean="0"/>
              <a:t>Conclusions Based Upon My U.S. Nuclear Performance Modeling and Regulatory Experience </a:t>
            </a:r>
            <a:endParaRPr lang="en-US" sz="2800" dirty="0"/>
          </a:p>
        </p:txBody>
      </p:sp>
    </p:spTree>
    <p:extLst>
      <p:ext uri="{BB962C8B-B14F-4D97-AF65-F5344CB8AC3E}">
        <p14:creationId xmlns:p14="http://schemas.microsoft.com/office/powerpoint/2010/main" val="381429168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HFG Powerpoint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ivider - External">
  <a:themeElements>
    <a:clrScheme name="Divider - External 13">
      <a:dk1>
        <a:srgbClr val="000000"/>
      </a:dk1>
      <a:lt1>
        <a:srgbClr val="FFFFFF"/>
      </a:lt1>
      <a:dk2>
        <a:srgbClr val="2053BD"/>
      </a:dk2>
      <a:lt2>
        <a:srgbClr val="000000"/>
      </a:lt2>
      <a:accent1>
        <a:srgbClr val="2053BD"/>
      </a:accent1>
      <a:accent2>
        <a:srgbClr val="B38808"/>
      </a:accent2>
      <a:accent3>
        <a:srgbClr val="FFFFFF"/>
      </a:accent3>
      <a:accent4>
        <a:srgbClr val="000000"/>
      </a:accent4>
      <a:accent5>
        <a:srgbClr val="ABB3DB"/>
      </a:accent5>
      <a:accent6>
        <a:srgbClr val="A27B06"/>
      </a:accent6>
      <a:hlink>
        <a:srgbClr val="006325"/>
      </a:hlink>
      <a:folHlink>
        <a:srgbClr val="8E0C3A"/>
      </a:folHlink>
    </a:clrScheme>
    <a:fontScheme name="Divider - Exter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ivider - Extern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vider - Externa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vider - Externa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vider - Externa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vider - Externa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vider - Externa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vider - Externa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vider - Externa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vider - Externa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vider - Externa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vider - Externa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vider - Externa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ivider - External 13">
        <a:dk1>
          <a:srgbClr val="000000"/>
        </a:dk1>
        <a:lt1>
          <a:srgbClr val="FFFFFF"/>
        </a:lt1>
        <a:dk2>
          <a:srgbClr val="2053BD"/>
        </a:dk2>
        <a:lt2>
          <a:srgbClr val="000000"/>
        </a:lt2>
        <a:accent1>
          <a:srgbClr val="2053BD"/>
        </a:accent1>
        <a:accent2>
          <a:srgbClr val="B38808"/>
        </a:accent2>
        <a:accent3>
          <a:srgbClr val="FFFFFF"/>
        </a:accent3>
        <a:accent4>
          <a:srgbClr val="000000"/>
        </a:accent4>
        <a:accent5>
          <a:srgbClr val="ABB3DB"/>
        </a:accent5>
        <a:accent6>
          <a:srgbClr val="A27B06"/>
        </a:accent6>
        <a:hlink>
          <a:srgbClr val="006325"/>
        </a:hlink>
        <a:folHlink>
          <a:srgbClr val="8E0C3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HFG Powerpoint Presentation</Template>
  <TotalTime>409</TotalTime>
  <Words>940</Words>
  <Application>Microsoft Macintosh PowerPoint</Application>
  <PresentationFormat>On-screen Show (4:3)</PresentationFormat>
  <Paragraphs>95</Paragraphs>
  <Slides>10</Slides>
  <Notes>1</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HFG Powerpoint Presentation</vt:lpstr>
      <vt:lpstr>Divider - External</vt:lpstr>
      <vt:lpstr>Analytical and Regulatory Issues Surrounding U.S. Nuclear Performance Standards (NPS)</vt:lpstr>
      <vt:lpstr>George Fitzpatrick’s  Relevant Experience </vt:lpstr>
      <vt:lpstr>Historical U.S. State Regulatory Focus On Nuclear Generation</vt:lpstr>
      <vt:lpstr>An Overriding US NRC Concern- Effects of Performance Standards on Safety</vt:lpstr>
      <vt:lpstr>Nuclear Performance Observations</vt:lpstr>
      <vt:lpstr>Examples of Statistically Significant Factors Affecting U.S. PWR Nuclear Unit Performance</vt:lpstr>
      <vt:lpstr>Examples of Statistically Significant Factors Affecting U.S. PWR Nuclear Unit Performance</vt:lpstr>
      <vt:lpstr>Conclusions Based Upon My U.S. Nuclear Performance Modeling and Regulatory Experience </vt:lpstr>
      <vt:lpstr>Conclusions Based Upon My U.S. Nuclear Performance Modeling and Regulatory Experience </vt:lpstr>
      <vt:lpstr>Conclusions Based Upon My U.S. Nuclear Performance Modeling and Regulatory Experience </vt:lpstr>
    </vt:vector>
  </TitlesOfParts>
  <Company>Personal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Analytical and Regulatory Issues surrounding U.S. Nuclear Performance Standards</dc:title>
  <dc:creator>George Fitzpatrick</dc:creator>
  <cp:lastModifiedBy>George Fitzpatrick</cp:lastModifiedBy>
  <cp:revision>37</cp:revision>
  <dcterms:created xsi:type="dcterms:W3CDTF">2012-08-16T16:07:22Z</dcterms:created>
  <dcterms:modified xsi:type="dcterms:W3CDTF">2012-08-24T16:56:45Z</dcterms:modified>
</cp:coreProperties>
</file>