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62" r:id="rId22"/>
    <p:sldId id="283" r:id="rId23"/>
    <p:sldId id="263" r:id="rId24"/>
    <p:sldId id="264" r:id="rId25"/>
    <p:sldId id="265" r:id="rId26"/>
    <p:sldId id="266" r:id="rId27"/>
    <p:sldId id="267" r:id="rId28"/>
    <p:sldId id="268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5" autoAdjust="0"/>
    <p:restoredTop sz="94660"/>
  </p:normalViewPr>
  <p:slideViewPr>
    <p:cSldViewPr>
      <p:cViewPr varScale="1">
        <p:scale>
          <a:sx n="49" d="100"/>
          <a:sy n="49" d="100"/>
        </p:scale>
        <p:origin x="-1220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AD59F-0581-49A8-A60B-56B423E5CB59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4BAF2-4EA7-415A-A322-9E881C05E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69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511269-C918-4B0A-8474-6232596CAFC5}" type="datetimeFigureOut">
              <a:rPr lang="en-US" smtClean="0"/>
              <a:t>5/1/2013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13F427-AED5-4693-8DB1-000FDADDDC86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Algoma Coalition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to the Ontario Energy Board</a:t>
            </a:r>
          </a:p>
          <a:p>
            <a:r>
              <a:rPr lang="en-US" dirty="0" smtClean="0"/>
              <a:t>East – West Tie Line Proposals</a:t>
            </a:r>
          </a:p>
          <a:p>
            <a:r>
              <a:rPr lang="en-US" dirty="0" smtClean="0"/>
              <a:t>OEB File No. EB-2011-0140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0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Section 1.7 – A Collaborative Approach to Implementation</a:t>
            </a:r>
          </a:p>
          <a:p>
            <a:pPr lvl="1" algn="just"/>
            <a:r>
              <a:rPr lang="en-US" dirty="0" smtClean="0"/>
              <a:t>Encourages collaboration among levels of Government and among non-governmental partners</a:t>
            </a:r>
          </a:p>
          <a:p>
            <a:pPr lvl="1" algn="just"/>
            <a:r>
              <a:rPr lang="en-US" dirty="0" smtClean="0"/>
              <a:t>Regrettable that this process </a:t>
            </a:r>
            <a:r>
              <a:rPr lang="en-US" dirty="0" smtClean="0"/>
              <a:t>has</a:t>
            </a:r>
            <a:r>
              <a:rPr lang="en-US" dirty="0" smtClean="0"/>
              <a:t> </a:t>
            </a:r>
            <a:r>
              <a:rPr lang="en-US" dirty="0" smtClean="0"/>
              <a:t>not taken this section seriously; if it had, </a:t>
            </a:r>
            <a:r>
              <a:rPr lang="en-US" dirty="0" smtClean="0"/>
              <a:t>opportunities for </a:t>
            </a:r>
            <a:r>
              <a:rPr lang="en-US" dirty="0" smtClean="0"/>
              <a:t>collaboration would have been executed</a:t>
            </a:r>
          </a:p>
          <a:p>
            <a:pPr lvl="1" algn="just"/>
            <a:r>
              <a:rPr lang="en-US" dirty="0" smtClean="0"/>
              <a:t>This omission should be </a:t>
            </a:r>
            <a:r>
              <a:rPr lang="en-US" dirty="0" smtClean="0"/>
              <a:t>rectified </a:t>
            </a:r>
            <a:r>
              <a:rPr lang="en-US" dirty="0" smtClean="0"/>
              <a:t>prior to continuation of process and certainly prior to selection of a transmitter</a:t>
            </a:r>
          </a:p>
          <a:p>
            <a:pPr lvl="1" algn="just"/>
            <a:r>
              <a:rPr lang="en-US" dirty="0" smtClean="0"/>
              <a:t>This should be a weighted decision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159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Section 2 – Economy</a:t>
            </a:r>
          </a:p>
          <a:p>
            <a:pPr lvl="1" algn="just"/>
            <a:r>
              <a:rPr lang="en-US" dirty="0" smtClean="0"/>
              <a:t>Preamble states the plan is to support growth &amp; diversify the region’s </a:t>
            </a:r>
            <a:r>
              <a:rPr lang="en-US" dirty="0" smtClean="0"/>
              <a:t>traditional </a:t>
            </a:r>
            <a:r>
              <a:rPr lang="en-US" dirty="0" smtClean="0"/>
              <a:t>resource based economy</a:t>
            </a:r>
          </a:p>
          <a:p>
            <a:pPr lvl="1" algn="just"/>
            <a:r>
              <a:rPr lang="en-US" dirty="0" smtClean="0"/>
              <a:t>To comply the project must include opportunities for local use of </a:t>
            </a:r>
            <a:r>
              <a:rPr lang="en-US" dirty="0" smtClean="0"/>
              <a:t>proposed infrastructure</a:t>
            </a:r>
            <a:endParaRPr lang="en-US" dirty="0" smtClean="0"/>
          </a:p>
          <a:p>
            <a:pPr lvl="1" algn="just"/>
            <a:r>
              <a:rPr lang="en-US" dirty="0" smtClean="0"/>
              <a:t>Traditional and emerging markets in bio &amp; green economy need ability to import and export power to be </a:t>
            </a:r>
            <a:r>
              <a:rPr lang="en-US" dirty="0" smtClean="0"/>
              <a:t>successful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2123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Section 2.2 – An Economic Action Plan for Northern Ontario</a:t>
            </a:r>
          </a:p>
          <a:p>
            <a:pPr lvl="1" algn="just"/>
            <a:r>
              <a:rPr lang="en-US" dirty="0" smtClean="0"/>
              <a:t>“The </a:t>
            </a:r>
            <a:r>
              <a:rPr lang="en-US" dirty="0"/>
              <a:t>Province will collaborate with the </a:t>
            </a:r>
            <a:r>
              <a:rPr lang="en-US" dirty="0" smtClean="0"/>
              <a:t>Federal </a:t>
            </a:r>
            <a:r>
              <a:rPr lang="en-US" dirty="0"/>
              <a:t>government as well </a:t>
            </a:r>
            <a:r>
              <a:rPr lang="en-US" dirty="0" smtClean="0"/>
              <a:t>as business </a:t>
            </a:r>
            <a:r>
              <a:rPr lang="en-US" dirty="0"/>
              <a:t>and </a:t>
            </a:r>
            <a:r>
              <a:rPr lang="en-US" dirty="0" smtClean="0"/>
              <a:t>industry, </a:t>
            </a:r>
            <a:r>
              <a:rPr lang="en-US" dirty="0" smtClean="0"/>
              <a:t>municipalities,  </a:t>
            </a:r>
            <a:r>
              <a:rPr lang="en-US" dirty="0"/>
              <a:t>Aboriginal communities </a:t>
            </a:r>
            <a:r>
              <a:rPr lang="en-US" dirty="0" smtClean="0"/>
              <a:t>and organizations”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smtClean="0"/>
              <a:t>Unfortunately there </a:t>
            </a:r>
            <a:r>
              <a:rPr lang="en-US" dirty="0"/>
              <a:t>has been no collaboration </a:t>
            </a:r>
            <a:r>
              <a:rPr lang="en-US" dirty="0" smtClean="0"/>
              <a:t>but such </a:t>
            </a:r>
            <a:r>
              <a:rPr lang="en-US" dirty="0"/>
              <a:t>collaboration should be encouraged and ingrained in the </a:t>
            </a:r>
            <a:r>
              <a:rPr lang="en-US" dirty="0" smtClean="0"/>
              <a:t>result of </a:t>
            </a:r>
            <a:r>
              <a:rPr lang="en-US" dirty="0"/>
              <a:t>these hearings</a:t>
            </a:r>
          </a:p>
        </p:txBody>
      </p:sp>
    </p:spTree>
    <p:extLst>
      <p:ext uri="{BB962C8B-B14F-4D97-AF65-F5344CB8AC3E}">
        <p14:creationId xmlns:p14="http://schemas.microsoft.com/office/powerpoint/2010/main" val="3710907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Sections 2.2.2 and 2.2.3  discuss </a:t>
            </a:r>
            <a:r>
              <a:rPr lang="en-US" dirty="0" smtClean="0"/>
              <a:t>existing </a:t>
            </a:r>
            <a:r>
              <a:rPr lang="en-US" dirty="0" smtClean="0"/>
              <a:t>and emerging economic development strategies </a:t>
            </a:r>
          </a:p>
          <a:p>
            <a:pPr lvl="1" algn="just"/>
            <a:r>
              <a:rPr lang="en-US" dirty="0" smtClean="0"/>
              <a:t>The strategies are dependent </a:t>
            </a:r>
            <a:r>
              <a:rPr lang="en-US" dirty="0" smtClean="0"/>
              <a:t>on collaboration mentioned in 2.2 </a:t>
            </a:r>
            <a:r>
              <a:rPr lang="en-US" dirty="0" smtClean="0"/>
              <a:t>which have </a:t>
            </a:r>
            <a:r>
              <a:rPr lang="en-US" dirty="0" smtClean="0"/>
              <a:t>never </a:t>
            </a:r>
            <a:r>
              <a:rPr lang="en-US" dirty="0" smtClean="0"/>
              <a:t>occurred </a:t>
            </a:r>
            <a:r>
              <a:rPr lang="en-US" dirty="0" smtClean="0"/>
              <a:t>at the municipal level</a:t>
            </a:r>
          </a:p>
          <a:p>
            <a:pPr algn="just"/>
            <a:r>
              <a:rPr lang="en-US" dirty="0" smtClean="0"/>
              <a:t>Section 2.2.5 states </a:t>
            </a:r>
            <a:r>
              <a:rPr lang="en-US" i="1" dirty="0" smtClean="0"/>
              <a:t>“Industry will be encouraged to participate in the development and implementation of the Province’s five-year economic plans”</a:t>
            </a:r>
          </a:p>
          <a:p>
            <a:pPr lvl="1" algn="just"/>
            <a:r>
              <a:rPr lang="en-US" dirty="0" smtClean="0"/>
              <a:t>What is the Province’s plan?</a:t>
            </a:r>
          </a:p>
          <a:p>
            <a:pPr lvl="1" algn="just"/>
            <a:r>
              <a:rPr lang="en-US" dirty="0" smtClean="0"/>
              <a:t>No </a:t>
            </a:r>
            <a:r>
              <a:rPr lang="en-US" dirty="0" smtClean="0"/>
              <a:t>regional </a:t>
            </a:r>
            <a:r>
              <a:rPr lang="en-US" dirty="0" smtClean="0"/>
              <a:t>economic plans </a:t>
            </a:r>
            <a:r>
              <a:rPr lang="en-US" dirty="0" smtClean="0"/>
              <a:t>published</a:t>
            </a:r>
            <a:endParaRPr lang="en-US" dirty="0" smtClean="0"/>
          </a:p>
          <a:p>
            <a:pPr lvl="1" algn="just"/>
            <a:r>
              <a:rPr lang="en-US" dirty="0" smtClean="0"/>
              <a:t>Therefore not known if they have ever been considered</a:t>
            </a:r>
          </a:p>
          <a:p>
            <a:pPr lvl="1" algn="just"/>
            <a:r>
              <a:rPr lang="en-US" dirty="0" smtClean="0"/>
              <a:t>Yet the NESMG has been working on economic matters for 12 years and they were overlooked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60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Section 2.3 – A Growing and Diversified Economy</a:t>
            </a:r>
          </a:p>
          <a:p>
            <a:pPr lvl="1" algn="just"/>
            <a:r>
              <a:rPr lang="en-US" dirty="0" smtClean="0"/>
              <a:t>Section generally discusses the importance  of a growing and diversified economy for N. Ontario</a:t>
            </a:r>
          </a:p>
          <a:p>
            <a:pPr lvl="1" algn="just"/>
            <a:r>
              <a:rPr lang="en-US" dirty="0" smtClean="0"/>
              <a:t>Facilitation herein will require ability of importing and exporting of power on a local level</a:t>
            </a:r>
          </a:p>
          <a:p>
            <a:pPr lvl="1" algn="just"/>
            <a:r>
              <a:rPr lang="en-US" dirty="0" smtClean="0"/>
              <a:t>Important to prevent disenfranchising </a:t>
            </a:r>
            <a:r>
              <a:rPr lang="en-US" dirty="0" smtClean="0"/>
              <a:t>of </a:t>
            </a:r>
            <a:r>
              <a:rPr lang="en-US" dirty="0" smtClean="0"/>
              <a:t>smaller </a:t>
            </a:r>
            <a:r>
              <a:rPr lang="en-US" dirty="0" smtClean="0"/>
              <a:t>communities from </a:t>
            </a:r>
            <a:r>
              <a:rPr lang="en-US" dirty="0" smtClean="0"/>
              <a:t>such development thereby not providing an unfair advantage to larger </a:t>
            </a:r>
            <a:r>
              <a:rPr lang="en-US" dirty="0" smtClean="0"/>
              <a:t>communities</a:t>
            </a:r>
            <a:endParaRPr lang="en-US" dirty="0" smtClean="0"/>
          </a:p>
          <a:p>
            <a:pPr lvl="1" algn="just"/>
            <a:r>
              <a:rPr lang="en-US" dirty="0" smtClean="0"/>
              <a:t>Access for traditional sectors (mining &amp; forestry) but also for </a:t>
            </a:r>
            <a:r>
              <a:rPr lang="en-US" dirty="0" smtClean="0"/>
              <a:t>opportunities </a:t>
            </a:r>
            <a:r>
              <a:rPr lang="en-US" dirty="0" smtClean="0"/>
              <a:t>in emerging sectors of renewable energy and technologies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195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Section 3 – People</a:t>
            </a:r>
          </a:p>
          <a:p>
            <a:pPr lvl="1" algn="just"/>
            <a:r>
              <a:rPr lang="en-US" dirty="0" smtClean="0"/>
              <a:t>No information on how the people of the </a:t>
            </a:r>
            <a:r>
              <a:rPr lang="en-US" dirty="0" smtClean="0"/>
              <a:t>area can </a:t>
            </a:r>
            <a:r>
              <a:rPr lang="en-US" dirty="0" smtClean="0"/>
              <a:t>be trained, </a:t>
            </a:r>
            <a:r>
              <a:rPr lang="en-US" dirty="0" smtClean="0"/>
              <a:t>educated </a:t>
            </a:r>
            <a:r>
              <a:rPr lang="en-US" dirty="0" smtClean="0"/>
              <a:t>and used for the project</a:t>
            </a:r>
          </a:p>
          <a:p>
            <a:pPr lvl="1" algn="just"/>
            <a:r>
              <a:rPr lang="en-US" dirty="0" smtClean="0"/>
              <a:t>Should the necessary </a:t>
            </a:r>
            <a:r>
              <a:rPr lang="en-US" dirty="0" smtClean="0"/>
              <a:t>resources </a:t>
            </a:r>
            <a:r>
              <a:rPr lang="en-US" dirty="0" smtClean="0"/>
              <a:t>not be </a:t>
            </a:r>
            <a:r>
              <a:rPr lang="en-US" dirty="0" smtClean="0"/>
              <a:t>developed </a:t>
            </a:r>
            <a:r>
              <a:rPr lang="en-US" dirty="0" smtClean="0"/>
              <a:t>in the area  through partnership with educational </a:t>
            </a:r>
            <a:r>
              <a:rPr lang="en-US" dirty="0" smtClean="0"/>
              <a:t>institutions </a:t>
            </a:r>
            <a:r>
              <a:rPr lang="en-US" dirty="0" smtClean="0"/>
              <a:t>in order to </a:t>
            </a:r>
            <a:r>
              <a:rPr lang="en-US" dirty="0" smtClean="0"/>
              <a:t>ensure </a:t>
            </a:r>
            <a:r>
              <a:rPr lang="en-US" dirty="0" smtClean="0"/>
              <a:t>a skilled and innovative population?</a:t>
            </a:r>
          </a:p>
          <a:p>
            <a:pPr lvl="1" algn="just"/>
            <a:r>
              <a:rPr lang="en-US" dirty="0" smtClean="0"/>
              <a:t>AC notes </a:t>
            </a:r>
            <a:r>
              <a:rPr lang="en-US" dirty="0" smtClean="0"/>
              <a:t>that </a:t>
            </a:r>
            <a:r>
              <a:rPr lang="en-US" dirty="0" smtClean="0"/>
              <a:t>two of </a:t>
            </a:r>
            <a:r>
              <a:rPr lang="en-US" dirty="0" smtClean="0"/>
              <a:t>three proponents  </a:t>
            </a:r>
            <a:r>
              <a:rPr lang="en-US" dirty="0" smtClean="0"/>
              <a:t>have </a:t>
            </a:r>
            <a:r>
              <a:rPr lang="en-US" dirty="0" smtClean="0"/>
              <a:t>facilities </a:t>
            </a:r>
            <a:r>
              <a:rPr lang="en-US" dirty="0" smtClean="0"/>
              <a:t>in N. Ontario showing that such facilities are feasible</a:t>
            </a:r>
          </a:p>
          <a:p>
            <a:pPr lvl="1" algn="just"/>
            <a:r>
              <a:rPr lang="en-US" dirty="0" smtClean="0"/>
              <a:t>Our feeling that </a:t>
            </a:r>
            <a:r>
              <a:rPr lang="en-US" dirty="0" smtClean="0"/>
              <a:t>proponent </a:t>
            </a:r>
            <a:r>
              <a:rPr lang="en-US" dirty="0" smtClean="0"/>
              <a:t>should be </a:t>
            </a:r>
            <a:r>
              <a:rPr lang="en-US" dirty="0" smtClean="0"/>
              <a:t>required </a:t>
            </a:r>
            <a:r>
              <a:rPr lang="en-US" dirty="0" smtClean="0"/>
              <a:t>to detail a </a:t>
            </a:r>
            <a:r>
              <a:rPr lang="en-US" dirty="0" smtClean="0"/>
              <a:t>facility </a:t>
            </a:r>
            <a:r>
              <a:rPr lang="en-US" dirty="0" smtClean="0"/>
              <a:t>in N. Ontario and that this be a </a:t>
            </a:r>
            <a:r>
              <a:rPr lang="en-US" dirty="0" smtClean="0"/>
              <a:t>weighted </a:t>
            </a:r>
            <a:r>
              <a:rPr lang="en-US" dirty="0" smtClean="0"/>
              <a:t>decision criteria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736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Section 4 – Communities</a:t>
            </a:r>
          </a:p>
          <a:p>
            <a:pPr lvl="1" algn="just"/>
            <a:r>
              <a:rPr lang="en-US" dirty="0"/>
              <a:t> </a:t>
            </a:r>
            <a:r>
              <a:rPr lang="en-US" dirty="0" smtClean="0"/>
              <a:t>Discusses economic and service hubs</a:t>
            </a:r>
          </a:p>
          <a:p>
            <a:pPr lvl="1" algn="just"/>
            <a:r>
              <a:rPr lang="en-US" dirty="0" smtClean="0"/>
              <a:t>Although </a:t>
            </a:r>
            <a:r>
              <a:rPr lang="en-US" dirty="0" smtClean="0"/>
              <a:t>not </a:t>
            </a:r>
            <a:r>
              <a:rPr lang="en-US" dirty="0" smtClean="0"/>
              <a:t>named, </a:t>
            </a:r>
            <a:r>
              <a:rPr lang="en-US" dirty="0" smtClean="0"/>
              <a:t>it is clear that Wawa is one such hub</a:t>
            </a:r>
          </a:p>
          <a:p>
            <a:pPr lvl="1" algn="just"/>
            <a:r>
              <a:rPr lang="en-US" dirty="0" smtClean="0"/>
              <a:t>Goes on </a:t>
            </a:r>
            <a:r>
              <a:rPr lang="en-US" dirty="0"/>
              <a:t>to state </a:t>
            </a:r>
            <a:r>
              <a:rPr lang="en-US" i="1" dirty="0" smtClean="0"/>
              <a:t>“They </a:t>
            </a:r>
            <a:r>
              <a:rPr lang="en-US" i="1" dirty="0"/>
              <a:t>are also points </a:t>
            </a:r>
            <a:r>
              <a:rPr lang="en-US" i="1" dirty="0" smtClean="0"/>
              <a:t>of convergence </a:t>
            </a:r>
            <a:r>
              <a:rPr lang="en-US" i="1" dirty="0"/>
              <a:t>for major infrastructure including </a:t>
            </a:r>
            <a:r>
              <a:rPr lang="en-US" i="1" dirty="0" smtClean="0"/>
              <a:t>transportation, energy, </a:t>
            </a:r>
            <a:r>
              <a:rPr lang="en-US" i="1" dirty="0" smtClean="0"/>
              <a:t>information </a:t>
            </a:r>
            <a:r>
              <a:rPr lang="en-US" i="1" dirty="0"/>
              <a:t>and communications technology and </a:t>
            </a:r>
            <a:r>
              <a:rPr lang="en-US" i="1" dirty="0" smtClean="0"/>
              <a:t>community </a:t>
            </a:r>
            <a:r>
              <a:rPr lang="en-US" i="1" dirty="0" smtClean="0"/>
              <a:t>infrastructure”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6358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Section 4.2 – Long Range Planning</a:t>
            </a:r>
          </a:p>
          <a:p>
            <a:pPr lvl="1" algn="just"/>
            <a:r>
              <a:rPr lang="en-US" dirty="0" smtClean="0"/>
              <a:t>Discusses need for long-range planning and collaboration among </a:t>
            </a:r>
            <a:r>
              <a:rPr lang="en-US" dirty="0" smtClean="0"/>
              <a:t>communities</a:t>
            </a:r>
            <a:endParaRPr lang="en-US" dirty="0" smtClean="0"/>
          </a:p>
          <a:p>
            <a:pPr lvl="1" algn="just"/>
            <a:r>
              <a:rPr lang="en-US" dirty="0" smtClean="0"/>
              <a:t>Proponents should be </a:t>
            </a:r>
            <a:r>
              <a:rPr lang="en-US" dirty="0" smtClean="0"/>
              <a:t>consulting </a:t>
            </a:r>
            <a:r>
              <a:rPr lang="en-US" dirty="0" smtClean="0"/>
              <a:t>with </a:t>
            </a:r>
            <a:r>
              <a:rPr lang="en-US" dirty="0" smtClean="0"/>
              <a:t>communities </a:t>
            </a:r>
            <a:r>
              <a:rPr lang="en-US" dirty="0" smtClean="0"/>
              <a:t>in the subject area so they </a:t>
            </a:r>
            <a:r>
              <a:rPr lang="en-US" dirty="0" smtClean="0"/>
              <a:t>understand </a:t>
            </a:r>
            <a:r>
              <a:rPr lang="en-US" dirty="0" smtClean="0"/>
              <a:t>what planning is going on in the subject area</a:t>
            </a:r>
          </a:p>
          <a:p>
            <a:pPr lvl="1" algn="just"/>
            <a:r>
              <a:rPr lang="en-US" dirty="0" smtClean="0"/>
              <a:t>Will </a:t>
            </a:r>
            <a:r>
              <a:rPr lang="en-US" dirty="0" smtClean="0"/>
              <a:t>ensure </a:t>
            </a:r>
            <a:r>
              <a:rPr lang="en-US" dirty="0" smtClean="0"/>
              <a:t>vital access points enabling local </a:t>
            </a:r>
            <a:r>
              <a:rPr lang="en-US" dirty="0" smtClean="0"/>
              <a:t>business </a:t>
            </a:r>
            <a:r>
              <a:rPr lang="en-US" dirty="0" smtClean="0"/>
              <a:t>to </a:t>
            </a:r>
            <a:r>
              <a:rPr lang="en-US" dirty="0" smtClean="0"/>
              <a:t>facilitate </a:t>
            </a:r>
            <a:r>
              <a:rPr lang="en-US" dirty="0" smtClean="0"/>
              <a:t>the growth plan and take advantage of </a:t>
            </a:r>
            <a:r>
              <a:rPr lang="en-US" dirty="0" smtClean="0"/>
              <a:t>opportunities </a:t>
            </a:r>
            <a:r>
              <a:rPr lang="en-US" dirty="0" smtClean="0"/>
              <a:t>rather than a continuation of marginalization that has retarded and frustrated growth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066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Section 4.3 – Economic and Service Hubs</a:t>
            </a:r>
          </a:p>
          <a:p>
            <a:pPr lvl="1" algn="just"/>
            <a:r>
              <a:rPr lang="en-US" dirty="0" smtClean="0"/>
              <a:t>Such hubs were to be identified through implementation of the plan</a:t>
            </a:r>
          </a:p>
          <a:p>
            <a:pPr lvl="1" algn="just"/>
            <a:r>
              <a:rPr lang="en-US" dirty="0" smtClean="0"/>
              <a:t>Not </a:t>
            </a:r>
            <a:r>
              <a:rPr lang="en-US" dirty="0" smtClean="0"/>
              <a:t>done </a:t>
            </a:r>
            <a:r>
              <a:rPr lang="en-US" dirty="0" smtClean="0"/>
              <a:t>to date yet such hubs are known and should be used</a:t>
            </a:r>
          </a:p>
          <a:p>
            <a:pPr lvl="1" algn="just"/>
            <a:r>
              <a:rPr lang="en-US" dirty="0"/>
              <a:t>Section </a:t>
            </a:r>
            <a:r>
              <a:rPr lang="en-US" dirty="0" smtClean="0"/>
              <a:t>4.3.4 </a:t>
            </a:r>
            <a:r>
              <a:rPr lang="en-US" dirty="0" smtClean="0"/>
              <a:t>quotes </a:t>
            </a:r>
            <a:r>
              <a:rPr lang="en-US" i="1" dirty="0" smtClean="0"/>
              <a:t>“Economic </a:t>
            </a:r>
            <a:r>
              <a:rPr lang="en-US" i="1" dirty="0"/>
              <a:t>and service hubs shall be focal areas </a:t>
            </a:r>
            <a:r>
              <a:rPr lang="en-US" i="1" dirty="0" smtClean="0"/>
              <a:t>for investment </a:t>
            </a:r>
            <a:r>
              <a:rPr lang="en-US" i="1" dirty="0"/>
              <a:t>in regional </a:t>
            </a:r>
            <a:r>
              <a:rPr lang="en-US" i="1" dirty="0" smtClean="0"/>
              <a:t>transportation, </a:t>
            </a:r>
            <a:r>
              <a:rPr lang="en-US" i="1" dirty="0"/>
              <a:t>energy information </a:t>
            </a:r>
            <a:r>
              <a:rPr lang="en-US" i="1" dirty="0" smtClean="0"/>
              <a:t>and communications </a:t>
            </a:r>
            <a:r>
              <a:rPr lang="en-US" i="1" dirty="0"/>
              <a:t>technology and community </a:t>
            </a:r>
            <a:r>
              <a:rPr lang="en-US" i="1" dirty="0" smtClean="0"/>
              <a:t>infrastructure”</a:t>
            </a:r>
            <a:endParaRPr lang="en-US" i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13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Section 5 – Infrastructure</a:t>
            </a:r>
          </a:p>
          <a:p>
            <a:pPr lvl="1" algn="just"/>
            <a:r>
              <a:rPr lang="en-US" dirty="0" smtClean="0"/>
              <a:t>Section </a:t>
            </a:r>
            <a:r>
              <a:rPr lang="en-US" dirty="0"/>
              <a:t>discusses energy generation and </a:t>
            </a:r>
            <a:r>
              <a:rPr lang="en-US" dirty="0" smtClean="0"/>
              <a:t>transmission infrastructure </a:t>
            </a:r>
            <a:r>
              <a:rPr lang="en-US" dirty="0"/>
              <a:t>in Northern Ontario as being key to the </a:t>
            </a:r>
            <a:r>
              <a:rPr lang="en-US" dirty="0" smtClean="0"/>
              <a:t>growing economy </a:t>
            </a:r>
            <a:r>
              <a:rPr lang="en-US" dirty="0"/>
              <a:t>and that such investments should be coordinated </a:t>
            </a:r>
            <a:r>
              <a:rPr lang="en-US" dirty="0" smtClean="0"/>
              <a:t>with collaboration </a:t>
            </a:r>
            <a:r>
              <a:rPr lang="en-US" dirty="0"/>
              <a:t>and discussion with various level of </a:t>
            </a:r>
            <a:r>
              <a:rPr lang="en-US" dirty="0" smtClean="0"/>
              <a:t>government</a:t>
            </a:r>
          </a:p>
          <a:p>
            <a:pPr lvl="1" algn="just"/>
            <a:r>
              <a:rPr lang="en-US" i="1" dirty="0" smtClean="0"/>
              <a:t>“This </a:t>
            </a:r>
            <a:r>
              <a:rPr lang="en-US" i="1" dirty="0"/>
              <a:t>Plan provides a vehicle for aligning </a:t>
            </a:r>
            <a:r>
              <a:rPr lang="en-US" i="1" dirty="0" smtClean="0"/>
              <a:t>and coordinating infrastructure investments </a:t>
            </a:r>
            <a:r>
              <a:rPr lang="en-US" i="1" dirty="0"/>
              <a:t>to support its economic development priorities and to meet </a:t>
            </a:r>
            <a:r>
              <a:rPr lang="en-US" i="1" dirty="0" smtClean="0"/>
              <a:t>the needs </a:t>
            </a:r>
            <a:r>
              <a:rPr lang="en-US" i="1" dirty="0"/>
              <a:t>of existing and future </a:t>
            </a:r>
            <a:r>
              <a:rPr lang="en-US" i="1" dirty="0" smtClean="0"/>
              <a:t>residents. </a:t>
            </a:r>
            <a:r>
              <a:rPr lang="en-US" i="1" dirty="0"/>
              <a:t>This requires working closely </a:t>
            </a:r>
            <a:r>
              <a:rPr lang="en-US" i="1" dirty="0" smtClean="0"/>
              <a:t>with partners </a:t>
            </a:r>
            <a:r>
              <a:rPr lang="en-US" i="1" dirty="0"/>
              <a:t>including the federal government and </a:t>
            </a:r>
            <a:r>
              <a:rPr lang="en-US" i="1" dirty="0" smtClean="0"/>
              <a:t>municipalities”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1797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 Algoma Coalition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As name implies all members are from the Algoma District with one from the Thunder Bay </a:t>
            </a:r>
            <a:r>
              <a:rPr lang="en-US" dirty="0" smtClean="0"/>
              <a:t>District</a:t>
            </a:r>
            <a:endParaRPr lang="en-US" dirty="0" smtClean="0"/>
          </a:p>
          <a:p>
            <a:pPr algn="just"/>
            <a:r>
              <a:rPr lang="en-US" dirty="0" smtClean="0"/>
              <a:t>For purposes of the East-West Tie Line and recognizing </a:t>
            </a:r>
            <a:r>
              <a:rPr lang="en-US" dirty="0" smtClean="0"/>
              <a:t>opportunities </a:t>
            </a:r>
            <a:r>
              <a:rPr lang="en-US" dirty="0" smtClean="0"/>
              <a:t>members of the Northeastern Superior Mayors Group joined the AC being:</a:t>
            </a:r>
          </a:p>
          <a:p>
            <a:pPr lvl="1" algn="just"/>
            <a:r>
              <a:rPr lang="en-US" dirty="0" smtClean="0"/>
              <a:t>The Townships of </a:t>
            </a:r>
            <a:r>
              <a:rPr lang="en-US" dirty="0" smtClean="0"/>
              <a:t>Manitouwadge</a:t>
            </a:r>
            <a:r>
              <a:rPr lang="en-US" dirty="0" smtClean="0"/>
              <a:t>, White River, Chapleau and </a:t>
            </a:r>
            <a:r>
              <a:rPr lang="en-US" dirty="0" smtClean="0"/>
              <a:t>Hornepayne</a:t>
            </a:r>
            <a:r>
              <a:rPr lang="en-US" dirty="0" smtClean="0"/>
              <a:t> (Township of Dubreuilville &amp; Municipality of Wawa were already members)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The Algoma Coalition - East-West Tie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 smtClean="0"/>
              <a:t>Section 8 – Implementation</a:t>
            </a:r>
          </a:p>
          <a:p>
            <a:pPr lvl="1" algn="just"/>
            <a:r>
              <a:rPr lang="en-US" dirty="0" smtClean="0"/>
              <a:t>Implementation is to ensure </a:t>
            </a:r>
            <a:r>
              <a:rPr lang="en-US" dirty="0"/>
              <a:t>that the population </a:t>
            </a:r>
            <a:r>
              <a:rPr lang="en-US" dirty="0" smtClean="0"/>
              <a:t>is engaged </a:t>
            </a:r>
            <a:r>
              <a:rPr lang="en-US" dirty="0"/>
              <a:t>and informed and that their views shall be sought out </a:t>
            </a:r>
            <a:r>
              <a:rPr lang="en-US" dirty="0" smtClean="0"/>
              <a:t>and that </a:t>
            </a:r>
            <a:r>
              <a:rPr lang="en-US" dirty="0"/>
              <a:t>methods such </a:t>
            </a:r>
            <a:r>
              <a:rPr lang="en-US" dirty="0" smtClean="0"/>
              <a:t>as </a:t>
            </a:r>
            <a:r>
              <a:rPr lang="en-US" dirty="0"/>
              <a:t>regional meetings shall be used for this </a:t>
            </a:r>
            <a:r>
              <a:rPr lang="en-US" dirty="0" smtClean="0"/>
              <a:t>purpose</a:t>
            </a:r>
          </a:p>
          <a:p>
            <a:pPr lvl="1" algn="just"/>
            <a:r>
              <a:rPr lang="en-US" dirty="0" smtClean="0"/>
              <a:t>All too obvious that this </a:t>
            </a:r>
            <a:r>
              <a:rPr lang="en-US" dirty="0"/>
              <a:t>was absent from this project and should be required of </a:t>
            </a:r>
            <a:r>
              <a:rPr lang="en-US" dirty="0" smtClean="0"/>
              <a:t>proponents </a:t>
            </a:r>
            <a:r>
              <a:rPr lang="en-US" dirty="0"/>
              <a:t>prior to designating a transmitter </a:t>
            </a:r>
            <a:endParaRPr lang="en-US" dirty="0" smtClean="0"/>
          </a:p>
          <a:p>
            <a:pPr lvl="1" algn="just"/>
            <a:r>
              <a:rPr lang="en-US" dirty="0" smtClean="0"/>
              <a:t>Requires coordinated &amp; collaborative decision making which is absent from the proposals</a:t>
            </a:r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results of </a:t>
            </a:r>
            <a:r>
              <a:rPr lang="en-US" dirty="0" smtClean="0"/>
              <a:t>this  collaboration </a:t>
            </a:r>
            <a:r>
              <a:rPr lang="en-US" dirty="0"/>
              <a:t>should be a weighted Decision Criteria</a:t>
            </a:r>
          </a:p>
        </p:txBody>
      </p:sp>
    </p:spTree>
    <p:extLst>
      <p:ext uri="{BB962C8B-B14F-4D97-AF65-F5344CB8AC3E}">
        <p14:creationId xmlns:p14="http://schemas.microsoft.com/office/powerpoint/2010/main" val="3977099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In light of the Growth Plan for Northern Ontario we respectfully request</a:t>
            </a:r>
          </a:p>
          <a:p>
            <a:pPr lvl="1" algn="just"/>
            <a:r>
              <a:rPr lang="en-US" dirty="0" smtClean="0"/>
              <a:t>That </a:t>
            </a:r>
            <a:r>
              <a:rPr lang="en-US" dirty="0"/>
              <a:t>the </a:t>
            </a:r>
            <a:r>
              <a:rPr lang="en-US" dirty="0" smtClean="0"/>
              <a:t>OEB, </a:t>
            </a:r>
            <a:r>
              <a:rPr lang="en-US" dirty="0"/>
              <a:t>in this designation </a:t>
            </a:r>
            <a:r>
              <a:rPr lang="en-US" dirty="0" smtClean="0"/>
              <a:t>process, consider the </a:t>
            </a:r>
            <a:r>
              <a:rPr lang="en-US" dirty="0"/>
              <a:t>socioeconomic benefit </a:t>
            </a:r>
            <a:r>
              <a:rPr lang="en-US" dirty="0" smtClean="0"/>
              <a:t>for communities </a:t>
            </a:r>
            <a:r>
              <a:rPr lang="en-US" dirty="0"/>
              <a:t>on and served by this East West </a:t>
            </a:r>
            <a:r>
              <a:rPr lang="en-US" dirty="0" smtClean="0"/>
              <a:t>Tie </a:t>
            </a:r>
            <a:r>
              <a:rPr lang="en-US" dirty="0"/>
              <a:t>line corridor as </a:t>
            </a:r>
            <a:r>
              <a:rPr lang="en-US" dirty="0" smtClean="0"/>
              <a:t>a major decision </a:t>
            </a:r>
            <a:r>
              <a:rPr lang="en-US" dirty="0"/>
              <a:t>c</a:t>
            </a:r>
            <a:r>
              <a:rPr lang="en-US" dirty="0" smtClean="0"/>
              <a:t>riteria</a:t>
            </a:r>
            <a:endParaRPr lang="en-US" dirty="0"/>
          </a:p>
          <a:p>
            <a:pPr lvl="1" algn="just"/>
            <a:r>
              <a:rPr lang="en-US" dirty="0" smtClean="0"/>
              <a:t>The OEB </a:t>
            </a:r>
            <a:r>
              <a:rPr lang="en-US" dirty="0"/>
              <a:t>consider and prefer proponents who will use local labour </a:t>
            </a:r>
            <a:r>
              <a:rPr lang="en-US" dirty="0" smtClean="0"/>
              <a:t>and supplies </a:t>
            </a:r>
            <a:r>
              <a:rPr lang="en-US" dirty="0"/>
              <a:t>both in construction and operation of the </a:t>
            </a:r>
            <a:r>
              <a:rPr lang="en-US" dirty="0" smtClean="0"/>
              <a:t>project – compliance with Northern Growth Plan</a:t>
            </a:r>
          </a:p>
          <a:p>
            <a:pPr lvl="1" algn="just"/>
            <a:r>
              <a:rPr lang="en-US" dirty="0" smtClean="0"/>
              <a:t>The OEB consider and prefer proponents who will consider financial partnerships with municipalities</a:t>
            </a:r>
          </a:p>
          <a:p>
            <a:pPr lvl="1" algn="just"/>
            <a:r>
              <a:rPr lang="en-US" dirty="0" smtClean="0"/>
              <a:t>Proponents should be required to have a consultation plan with municipalities located throughout the routing area of the project</a:t>
            </a:r>
          </a:p>
          <a:p>
            <a:pPr lvl="1" algn="just"/>
            <a:r>
              <a:rPr lang="en-US" dirty="0" smtClean="0"/>
              <a:t>That resources for the long term maintenance of the asset be located  through the routing area of the project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19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These requests cannot wait until the construction of the project</a:t>
            </a:r>
          </a:p>
          <a:p>
            <a:pPr lvl="1" algn="just"/>
            <a:r>
              <a:rPr lang="en-US" dirty="0" smtClean="0"/>
              <a:t>Needs to be done during the designation process</a:t>
            </a:r>
          </a:p>
          <a:p>
            <a:pPr lvl="1" algn="just"/>
            <a:r>
              <a:rPr lang="en-US" dirty="0" smtClean="0"/>
              <a:t>Proponents need to be prepared to address these matters to the best of their ability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889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Designation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Weightin</a:t>
            </a:r>
            <a:r>
              <a:rPr lang="en-US" dirty="0" smtClean="0"/>
              <a:t>g designation criteria has been mentioned herein</a:t>
            </a:r>
          </a:p>
          <a:p>
            <a:pPr lvl="1" algn="just"/>
            <a:r>
              <a:rPr lang="en-US" dirty="0" smtClean="0"/>
              <a:t>Weighting the criteria will benefit the process</a:t>
            </a:r>
            <a:r>
              <a:rPr lang="en-US" dirty="0"/>
              <a:t> </a:t>
            </a:r>
            <a:r>
              <a:rPr lang="en-US" dirty="0" smtClean="0"/>
              <a:t>by allowing applicants to focus on the matters most important to the OEB</a:t>
            </a:r>
          </a:p>
          <a:p>
            <a:pPr lvl="1" algn="just"/>
            <a:r>
              <a:rPr lang="en-US" dirty="0" smtClean="0"/>
              <a:t>Such criteria should be clear and weighted</a:t>
            </a:r>
            <a:r>
              <a:rPr lang="en-US" dirty="0" smtClean="0"/>
              <a:t> so there is a clear understanding by all</a:t>
            </a:r>
          </a:p>
          <a:p>
            <a:pPr lvl="1" algn="just"/>
            <a:r>
              <a:rPr lang="en-US" dirty="0" smtClean="0"/>
              <a:t>Again a socio-economic criteria should be specifically considered and strongly weighted in the process</a:t>
            </a:r>
          </a:p>
          <a:p>
            <a:pPr lvl="1" algn="just"/>
            <a:r>
              <a:rPr lang="en-US" dirty="0" smtClean="0"/>
              <a:t>Suggest reviewing the FIT </a:t>
            </a:r>
            <a:r>
              <a:rPr lang="en-US" dirty="0" smtClean="0"/>
              <a:t>2.o</a:t>
            </a:r>
            <a:r>
              <a:rPr lang="en-US" dirty="0" smtClean="0"/>
              <a:t> weighting process as an example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76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Consultation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Many groups are being consulted but municipalities have been left out of any consultation</a:t>
            </a:r>
          </a:p>
          <a:p>
            <a:pPr algn="just"/>
            <a:r>
              <a:rPr lang="en-US" dirty="0" smtClean="0"/>
              <a:t>Such a process should allow affected communities to have a say on routing and access near or through their communities</a:t>
            </a:r>
          </a:p>
          <a:p>
            <a:pPr algn="just"/>
            <a:r>
              <a:rPr lang="en-US" dirty="0" smtClean="0"/>
              <a:t>One example of the significance that consultation can play can be noted in the </a:t>
            </a:r>
            <a:r>
              <a:rPr lang="en-US" i="1" dirty="0" smtClean="0"/>
              <a:t>Environmental Protection Act,</a:t>
            </a:r>
            <a:r>
              <a:rPr lang="en-US" dirty="0" smtClean="0"/>
              <a:t> Regulation 359/09 Sections 16 and 18</a:t>
            </a:r>
          </a:p>
          <a:p>
            <a:pPr algn="just"/>
            <a:r>
              <a:rPr lang="en-US" dirty="0" smtClean="0"/>
              <a:t>It is clear that the Provincial Legislature places a high value on such consultation, why should this process be any different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6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Capacity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We support the assertion that reliability and transfer capacity be added as “must pass” criteria in the designation process </a:t>
            </a:r>
          </a:p>
          <a:p>
            <a:pPr algn="just"/>
            <a:r>
              <a:rPr lang="en-US" dirty="0" smtClean="0"/>
              <a:t>Transfer capacity could be the primary criteria as the constrictions of the present line greatly limit business development in N. Ontario</a:t>
            </a:r>
          </a:p>
          <a:p>
            <a:pPr algn="just"/>
            <a:r>
              <a:rPr lang="en-US" dirty="0" smtClean="0"/>
              <a:t>Given that the predicted life of the proposed line will be 70 years, it is important that the transfer capacity matter be addressed now.</a:t>
            </a:r>
          </a:p>
          <a:p>
            <a:pPr algn="just"/>
            <a:r>
              <a:rPr lang="en-US" dirty="0" smtClean="0"/>
              <a:t>The planning horizon of 25 years in the Northern Growth Plan should be the focus of any consultations resulting from the designation process</a:t>
            </a:r>
          </a:p>
          <a:p>
            <a:pPr algn="just"/>
            <a:r>
              <a:rPr lang="en-US" dirty="0" smtClean="0"/>
              <a:t>Given the number of decades that the asset is needed to operate, reliability will need to be a major  criteria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3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Tracking performance by the designated transmitter will be important</a:t>
            </a:r>
          </a:p>
          <a:p>
            <a:pPr algn="just"/>
            <a:r>
              <a:rPr lang="en-US" dirty="0" smtClean="0"/>
              <a:t>The Board should require the filing of quarterly reports measured against various performance criteria</a:t>
            </a:r>
          </a:p>
          <a:p>
            <a:pPr algn="just"/>
            <a:r>
              <a:rPr lang="en-US" dirty="0" smtClean="0"/>
              <a:t>Allows Board to track progress</a:t>
            </a:r>
          </a:p>
          <a:p>
            <a:pPr algn="just"/>
            <a:r>
              <a:rPr lang="en-US" dirty="0" smtClean="0"/>
              <a:t>Allows an opportunity to intervene if acceptable progress is not being made by the designated transmitter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25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Designating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Instead of a back-up transmitter the Board could list all proponents in order of preference</a:t>
            </a:r>
          </a:p>
          <a:p>
            <a:pPr algn="just"/>
            <a:r>
              <a:rPr lang="en-US" dirty="0" smtClean="0"/>
              <a:t>The Board could then use the list to progressively select an alternate should the initially designated transmitter not be prepared to proceed</a:t>
            </a:r>
          </a:p>
          <a:p>
            <a:pPr algn="just"/>
            <a:r>
              <a:rPr lang="en-US" dirty="0" smtClean="0"/>
              <a:t>The Board need not include all proponents on the list and could remove those who do not meet minimum thresholds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1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General project support</a:t>
            </a:r>
          </a:p>
          <a:p>
            <a:pPr algn="just"/>
            <a:r>
              <a:rPr lang="en-US" dirty="0" smtClean="0"/>
              <a:t>Failure of the process to recognize the Growth Plan for Northern Ontario</a:t>
            </a:r>
          </a:p>
          <a:p>
            <a:pPr algn="just"/>
            <a:r>
              <a:rPr lang="en-US" dirty="0" smtClean="0"/>
              <a:t>Designation criteria</a:t>
            </a:r>
          </a:p>
          <a:p>
            <a:pPr algn="just"/>
            <a:r>
              <a:rPr lang="en-US" dirty="0" smtClean="0"/>
              <a:t>Weighted designation criteria</a:t>
            </a:r>
          </a:p>
          <a:p>
            <a:pPr algn="just"/>
            <a:r>
              <a:rPr lang="en-US" dirty="0" smtClean="0"/>
              <a:t>Consultation process</a:t>
            </a:r>
          </a:p>
          <a:p>
            <a:pPr algn="just"/>
            <a:r>
              <a:rPr lang="en-US" dirty="0" smtClean="0"/>
              <a:t>Transfer capacity</a:t>
            </a:r>
          </a:p>
          <a:p>
            <a:pPr algn="just"/>
            <a:r>
              <a:rPr lang="en-US" dirty="0" smtClean="0"/>
              <a:t>Tracking performance</a:t>
            </a:r>
          </a:p>
          <a:p>
            <a:pPr algn="just"/>
            <a:r>
              <a:rPr lang="en-US" dirty="0" smtClean="0"/>
              <a:t>Designation of a back-up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1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Coalition formed in the 2002 timeframe and in reaction to the re-regulation of the electricity market which led to crippling electrical rates (commodity &amp; distribution</a:t>
            </a:r>
            <a:r>
              <a:rPr lang="en-US" dirty="0" smtClean="0"/>
              <a:t>) in the region</a:t>
            </a:r>
            <a:endParaRPr lang="en-US" dirty="0" smtClean="0"/>
          </a:p>
          <a:p>
            <a:pPr algn="just"/>
            <a:r>
              <a:rPr lang="en-US" dirty="0" smtClean="0"/>
              <a:t>Made appearances at the OEB regarding rate applications (GLP &amp; Algoma Power)</a:t>
            </a:r>
          </a:p>
          <a:p>
            <a:pPr algn="just"/>
            <a:r>
              <a:rPr lang="en-US" dirty="0" smtClean="0"/>
              <a:t>Led to </a:t>
            </a:r>
            <a:r>
              <a:rPr lang="en-US" dirty="0" smtClean="0"/>
              <a:t>RRP, </a:t>
            </a:r>
            <a:r>
              <a:rPr lang="en-US" dirty="0" smtClean="0"/>
              <a:t>community based meetings and other consultations</a:t>
            </a:r>
          </a:p>
          <a:p>
            <a:pPr algn="just"/>
            <a:r>
              <a:rPr lang="en-US" dirty="0" smtClean="0"/>
              <a:t>Led to greater awareness regarding electrical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6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Oral </a:t>
            </a:r>
            <a:r>
              <a:rPr lang="en-US" dirty="0" smtClean="0"/>
              <a:t>Hearing E-W Tie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In May 2012 strongly opposed written hearing in </a:t>
            </a:r>
            <a:r>
              <a:rPr lang="en-US" dirty="0" smtClean="0"/>
              <a:t>Toronto</a:t>
            </a:r>
          </a:p>
          <a:p>
            <a:pPr algn="just"/>
            <a:r>
              <a:rPr lang="en-US" dirty="0" smtClean="0"/>
              <a:t>Relationship to the Growth Plan for Northern Ontario</a:t>
            </a:r>
            <a:endParaRPr lang="en-US" dirty="0" smtClean="0"/>
          </a:p>
          <a:p>
            <a:pPr algn="just"/>
            <a:r>
              <a:rPr lang="en-US" dirty="0" smtClean="0"/>
              <a:t>Most significant </a:t>
            </a:r>
            <a:r>
              <a:rPr lang="en-US" dirty="0" smtClean="0"/>
              <a:t>infrastructure project </a:t>
            </a:r>
            <a:r>
              <a:rPr lang="en-US" dirty="0" smtClean="0"/>
              <a:t>in N. Ontario in decades ($0.5 billion)</a:t>
            </a:r>
          </a:p>
          <a:p>
            <a:pPr algn="just"/>
            <a:r>
              <a:rPr lang="en-US" dirty="0" smtClean="0"/>
              <a:t>We are pleased that the Board has provided this opportunity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0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We</a:t>
            </a:r>
            <a:r>
              <a:rPr lang="en-US" dirty="0" smtClean="0"/>
              <a:t> </a:t>
            </a:r>
            <a:r>
              <a:rPr lang="en-US" dirty="0" smtClean="0"/>
              <a:t>generally </a:t>
            </a:r>
            <a:r>
              <a:rPr lang="en-US" dirty="0" smtClean="0"/>
              <a:t>support </a:t>
            </a:r>
            <a:r>
              <a:rPr lang="en-US" dirty="0" smtClean="0"/>
              <a:t>the project</a:t>
            </a:r>
          </a:p>
          <a:p>
            <a:pPr algn="just"/>
            <a:r>
              <a:rPr lang="en-US" dirty="0" smtClean="0"/>
              <a:t>Necessary and prudent for N. Ontario and the Province</a:t>
            </a:r>
          </a:p>
          <a:p>
            <a:pPr algn="just"/>
            <a:r>
              <a:rPr lang="en-US" dirty="0" smtClean="0"/>
              <a:t>Our approach is not technical but rather holistic as it relates to the planning perspective</a:t>
            </a:r>
          </a:p>
          <a:p>
            <a:pPr algn="just"/>
            <a:r>
              <a:rPr lang="en-US" dirty="0" smtClean="0"/>
              <a:t>In regards to the impact and </a:t>
            </a:r>
            <a:r>
              <a:rPr lang="en-US" dirty="0" smtClean="0"/>
              <a:t>opportunities </a:t>
            </a:r>
            <a:r>
              <a:rPr lang="en-US" dirty="0" smtClean="0"/>
              <a:t>that the project could and should bring to our member municipalities and others in N. Ontario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0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Established </a:t>
            </a:r>
            <a:r>
              <a:rPr lang="en-US" dirty="0" smtClean="0"/>
              <a:t>pursuant to </a:t>
            </a:r>
            <a:r>
              <a:rPr lang="en-US" i="1" dirty="0" smtClean="0"/>
              <a:t>Places to Grow Act, 2005</a:t>
            </a:r>
          </a:p>
          <a:p>
            <a:pPr algn="just"/>
            <a:r>
              <a:rPr lang="en-US" dirty="0" smtClean="0"/>
              <a:t>Must be </a:t>
            </a:r>
            <a:r>
              <a:rPr lang="en-US" dirty="0" smtClean="0"/>
              <a:t>considered  </a:t>
            </a:r>
            <a:r>
              <a:rPr lang="en-US" dirty="0" smtClean="0"/>
              <a:t>in designating a transmitter and </a:t>
            </a:r>
            <a:r>
              <a:rPr lang="en-US" dirty="0" smtClean="0"/>
              <a:t>proceeding </a:t>
            </a:r>
            <a:r>
              <a:rPr lang="en-US" dirty="0" smtClean="0"/>
              <a:t>with </a:t>
            </a:r>
            <a:r>
              <a:rPr lang="en-US" dirty="0" smtClean="0"/>
              <a:t>both </a:t>
            </a:r>
            <a:r>
              <a:rPr lang="en-US" dirty="0" smtClean="0"/>
              <a:t>phases of the </a:t>
            </a:r>
            <a:r>
              <a:rPr lang="en-US" dirty="0" smtClean="0"/>
              <a:t>decision </a:t>
            </a:r>
            <a:r>
              <a:rPr lang="en-US" dirty="0" smtClean="0"/>
              <a:t>making process</a:t>
            </a:r>
          </a:p>
          <a:p>
            <a:pPr algn="just"/>
            <a:r>
              <a:rPr lang="en-US" dirty="0"/>
              <a:t>Section </a:t>
            </a:r>
            <a:r>
              <a:rPr lang="en-US" dirty="0" smtClean="0"/>
              <a:t>1.2</a:t>
            </a:r>
            <a:r>
              <a:rPr lang="en-US" dirty="0" smtClean="0"/>
              <a:t> </a:t>
            </a:r>
            <a:r>
              <a:rPr lang="en-US" dirty="0"/>
              <a:t>of the Plan sets out its purpose being to engage </a:t>
            </a:r>
            <a:r>
              <a:rPr lang="en-US" dirty="0" smtClean="0"/>
              <a:t>and empower </a:t>
            </a:r>
            <a:r>
              <a:rPr lang="en-US" dirty="0"/>
              <a:t>residents </a:t>
            </a:r>
            <a:r>
              <a:rPr lang="en-US" dirty="0" smtClean="0"/>
              <a:t>businesses, </a:t>
            </a:r>
            <a:r>
              <a:rPr lang="en-US" dirty="0"/>
              <a:t>institutions and communities to </a:t>
            </a:r>
            <a:r>
              <a:rPr lang="en-US" dirty="0" smtClean="0"/>
              <a:t>work together </a:t>
            </a:r>
            <a:r>
              <a:rPr lang="en-US" dirty="0"/>
              <a:t>to build a stronger Northern Ontario and recognizes that </a:t>
            </a:r>
            <a:r>
              <a:rPr lang="en-US" dirty="0" smtClean="0"/>
              <a:t>to achieve </a:t>
            </a:r>
            <a:r>
              <a:rPr lang="en-US" dirty="0"/>
              <a:t>these long term goals strategic coordination </a:t>
            </a:r>
            <a:r>
              <a:rPr lang="en-US" dirty="0" smtClean="0"/>
              <a:t>partnerships and </a:t>
            </a:r>
            <a:r>
              <a:rPr lang="en-US" dirty="0"/>
              <a:t>collaboration are essential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30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Generally support the project but our opinion is that the project has miserably failed the </a:t>
            </a:r>
            <a:r>
              <a:rPr lang="en-US" dirty="0" smtClean="0"/>
              <a:t>Plan</a:t>
            </a:r>
            <a:endParaRPr lang="en-US" dirty="0" smtClean="0"/>
          </a:p>
          <a:p>
            <a:pPr lvl="1" algn="just"/>
            <a:r>
              <a:rPr lang="en-US" dirty="0" smtClean="0"/>
              <a:t>No municipal collaboration</a:t>
            </a:r>
          </a:p>
          <a:p>
            <a:pPr lvl="1" algn="just"/>
            <a:r>
              <a:rPr lang="en-US" dirty="0" smtClean="0"/>
              <a:t>No municipal partnerships</a:t>
            </a:r>
          </a:p>
          <a:p>
            <a:pPr lvl="1" algn="just"/>
            <a:r>
              <a:rPr lang="en-US" dirty="0" smtClean="0"/>
              <a:t>Absolutely no municipal engagement or consultation</a:t>
            </a:r>
          </a:p>
          <a:p>
            <a:pPr lvl="1" algn="just"/>
            <a:r>
              <a:rPr lang="en-US" dirty="0" smtClean="0"/>
              <a:t>The lack of collaboration and consultation with municipalities and residents is the direct responsibility of the </a:t>
            </a:r>
            <a:r>
              <a:rPr lang="en-US" dirty="0" smtClean="0"/>
              <a:t>Province </a:t>
            </a:r>
            <a:r>
              <a:rPr lang="en-US" dirty="0" smtClean="0"/>
              <a:t>of Ontario and the proponents</a:t>
            </a:r>
          </a:p>
          <a:p>
            <a:pPr lvl="1" algn="just"/>
            <a:r>
              <a:rPr lang="en-US" dirty="0" smtClean="0"/>
              <a:t>We </a:t>
            </a:r>
            <a:r>
              <a:rPr lang="en-US" dirty="0"/>
              <a:t>do give credit to the </a:t>
            </a:r>
            <a:r>
              <a:rPr lang="en-US" dirty="0" smtClean="0"/>
              <a:t>process </a:t>
            </a:r>
            <a:r>
              <a:rPr lang="en-US" dirty="0"/>
              <a:t>for its extensive collaboration and consultation with the First Nation and Metis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09520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Fact</a:t>
            </a:r>
          </a:p>
          <a:p>
            <a:pPr lvl="1" algn="just"/>
            <a:r>
              <a:rPr lang="en-US" dirty="0" smtClean="0"/>
              <a:t>Municipalities in Northern Ontario have considerable resources to offer </a:t>
            </a:r>
            <a:r>
              <a:rPr lang="en-US" dirty="0" smtClean="0"/>
              <a:t>proponents (financial and otherwise)</a:t>
            </a:r>
            <a:endParaRPr lang="en-US" dirty="0" smtClean="0"/>
          </a:p>
          <a:p>
            <a:pPr lvl="1" algn="just"/>
            <a:r>
              <a:rPr lang="en-US" dirty="0" smtClean="0"/>
              <a:t>Significant interest in ensuring success, long term viability and local access to this major </a:t>
            </a:r>
            <a:r>
              <a:rPr lang="en-US" dirty="0" smtClean="0"/>
              <a:t>infrastructure </a:t>
            </a:r>
            <a:r>
              <a:rPr lang="en-US" dirty="0" smtClean="0"/>
              <a:t>project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813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Growth Plan for Northern Ontario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 smtClean="0"/>
              <a:t>Section 1.4 – </a:t>
            </a:r>
            <a:r>
              <a:rPr lang="en-US" b="1" dirty="0" smtClean="0"/>
              <a:t>Guiding </a:t>
            </a:r>
            <a:r>
              <a:rPr lang="en-US" b="1" dirty="0" smtClean="0"/>
              <a:t>Principles</a:t>
            </a:r>
          </a:p>
          <a:p>
            <a:pPr lvl="1" algn="just"/>
            <a:r>
              <a:rPr lang="en-US" dirty="0" smtClean="0"/>
              <a:t>Guiding principles 1, 4, 5 &amp; 6 have been largely ignored as they relate to this project due to a complete lack of consultation and engagement at the municipal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9250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317</TotalTime>
  <Words>1862</Words>
  <Application>Microsoft Office PowerPoint</Application>
  <PresentationFormat>On-screen Show (4:3)</PresentationFormat>
  <Paragraphs>153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Flow</vt:lpstr>
      <vt:lpstr>The Algoma Coalition</vt:lpstr>
      <vt:lpstr>Who is the Algoma Coalition</vt:lpstr>
      <vt:lpstr>History</vt:lpstr>
      <vt:lpstr>Oral Hearing E-W Tie Line</vt:lpstr>
      <vt:lpstr>Project Support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Growth Plan for Northern Ontario</vt:lpstr>
      <vt:lpstr>Designation Criteria</vt:lpstr>
      <vt:lpstr>Designation Criteria</vt:lpstr>
      <vt:lpstr>Weighted Designation Criteria</vt:lpstr>
      <vt:lpstr>Consultation Process</vt:lpstr>
      <vt:lpstr>Transfer Capacity</vt:lpstr>
      <vt:lpstr>Tracking Performance</vt:lpstr>
      <vt:lpstr>Designating a Backup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Algoma Coalition</dc:title>
  <dc:creator>Chris Wray</dc:creator>
  <cp:lastModifiedBy>Chris Wray</cp:lastModifiedBy>
  <cp:revision>33</cp:revision>
  <dcterms:created xsi:type="dcterms:W3CDTF">2013-04-30T00:09:17Z</dcterms:created>
  <dcterms:modified xsi:type="dcterms:W3CDTF">2013-05-02T01:52:07Z</dcterms:modified>
</cp:coreProperties>
</file>