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7"/>
  </p:notesMasterIdLst>
  <p:sldIdLst>
    <p:sldId id="257" r:id="rId2"/>
    <p:sldId id="259" r:id="rId3"/>
    <p:sldId id="328" r:id="rId4"/>
    <p:sldId id="329" r:id="rId5"/>
    <p:sldId id="294" r:id="rId6"/>
    <p:sldId id="282" r:id="rId7"/>
    <p:sldId id="283" r:id="rId8"/>
    <p:sldId id="284" r:id="rId9"/>
    <p:sldId id="285" r:id="rId10"/>
    <p:sldId id="286" r:id="rId11"/>
    <p:sldId id="293" r:id="rId12"/>
    <p:sldId id="287" r:id="rId13"/>
    <p:sldId id="330" r:id="rId14"/>
    <p:sldId id="341" r:id="rId15"/>
    <p:sldId id="299" r:id="rId16"/>
    <p:sldId id="301" r:id="rId17"/>
    <p:sldId id="302" r:id="rId18"/>
    <p:sldId id="300" r:id="rId19"/>
    <p:sldId id="322" r:id="rId20"/>
    <p:sldId id="316" r:id="rId21"/>
    <p:sldId id="317" r:id="rId22"/>
    <p:sldId id="319" r:id="rId23"/>
    <p:sldId id="342" r:id="rId24"/>
    <p:sldId id="318" r:id="rId25"/>
    <p:sldId id="320" r:id="rId26"/>
    <p:sldId id="321" r:id="rId27"/>
    <p:sldId id="309" r:id="rId28"/>
    <p:sldId id="260" r:id="rId29"/>
    <p:sldId id="303" r:id="rId30"/>
    <p:sldId id="304" r:id="rId31"/>
    <p:sldId id="305" r:id="rId32"/>
    <p:sldId id="306" r:id="rId33"/>
    <p:sldId id="307" r:id="rId34"/>
    <p:sldId id="310" r:id="rId35"/>
    <p:sldId id="311" r:id="rId36"/>
    <p:sldId id="326" r:id="rId37"/>
    <p:sldId id="327" r:id="rId38"/>
    <p:sldId id="343" r:id="rId39"/>
    <p:sldId id="344" r:id="rId40"/>
    <p:sldId id="313" r:id="rId41"/>
    <p:sldId id="312" r:id="rId42"/>
    <p:sldId id="323" r:id="rId43"/>
    <p:sldId id="308" r:id="rId44"/>
    <p:sldId id="314" r:id="rId45"/>
    <p:sldId id="315" r:id="rId46"/>
    <p:sldId id="324" r:id="rId47"/>
    <p:sldId id="280" r:id="rId48"/>
    <p:sldId id="339" r:id="rId49"/>
    <p:sldId id="331" r:id="rId50"/>
    <p:sldId id="332" r:id="rId51"/>
    <p:sldId id="333" r:id="rId52"/>
    <p:sldId id="334" r:id="rId53"/>
    <p:sldId id="335" r:id="rId54"/>
    <p:sldId id="336" r:id="rId55"/>
    <p:sldId id="33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72"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46"/>
    </mc:Choice>
    <mc:Fallback>
      <c:style val="46"/>
    </mc:Fallback>
  </mc:AlternateContent>
  <c:chart>
    <c:title>
      <c:tx>
        <c:rich>
          <a:bodyPr/>
          <a:lstStyle/>
          <a:p>
            <a:pPr>
              <a:defRPr/>
            </a:pPr>
            <a:r>
              <a:rPr lang="en-US"/>
              <a:t>“Average” Impacts of Each Variable</a:t>
            </a:r>
          </a:p>
        </c:rich>
      </c:tx>
      <c:overlay val="0"/>
    </c:title>
    <c:autoTitleDeleted val="0"/>
    <c:plotArea>
      <c:layout/>
      <c:barChart>
        <c:barDir val="col"/>
        <c:grouping val="clustered"/>
        <c:varyColors val="0"/>
        <c:ser>
          <c:idx val="0"/>
          <c:order val="0"/>
          <c:tx>
            <c:strRef>
              <c:f>Sheet1!$B$1</c:f>
              <c:strCache>
                <c:ptCount val="1"/>
                <c:pt idx="0">
                  <c:v>Series 1</c:v>
                </c:pt>
              </c:strCache>
            </c:strRef>
          </c:tx>
          <c:invertIfNegative val="0"/>
          <c:dPt>
            <c:idx val="10"/>
            <c:invertIfNegative val="0"/>
            <c:bubble3D val="0"/>
          </c:dPt>
          <c:cat>
            <c:strRef>
              <c:f>Sheet1!$A$2:$A$10</c:f>
              <c:strCache>
                <c:ptCount val="9"/>
                <c:pt idx="0">
                  <c:v>Peak/N</c:v>
                </c:pt>
                <c:pt idx="1">
                  <c:v>Area/N</c:v>
                </c:pt>
                <c:pt idx="2">
                  <c:v>KM/N</c:v>
                </c:pt>
                <c:pt idx="3">
                  <c:v>% N Add</c:v>
                </c:pt>
                <c:pt idx="4">
                  <c:v>% Single Ph</c:v>
                </c:pt>
                <c:pt idx="5">
                  <c:v>Wind</c:v>
                </c:pt>
                <c:pt idx="6">
                  <c:v>D Trans/N</c:v>
                </c:pt>
                <c:pt idx="7">
                  <c:v>Load Factor</c:v>
                </c:pt>
                <c:pt idx="8">
                  <c:v>Age + Age^2</c:v>
                </c:pt>
              </c:strCache>
            </c:strRef>
          </c:cat>
          <c:val>
            <c:numRef>
              <c:f>Sheet1!$B$2:$B$10</c:f>
              <c:numCache>
                <c:formatCode>_("$"* #,##0.00_);_("$"* \(#,##0.00\);_("$"* "-"??_);_(@_)</c:formatCode>
                <c:ptCount val="9"/>
                <c:pt idx="0">
                  <c:v>129.81</c:v>
                </c:pt>
                <c:pt idx="1">
                  <c:v>38.840000000000003</c:v>
                </c:pt>
                <c:pt idx="2">
                  <c:v>176.89</c:v>
                </c:pt>
                <c:pt idx="3">
                  <c:v>7.58</c:v>
                </c:pt>
                <c:pt idx="4">
                  <c:v>-43.63</c:v>
                </c:pt>
                <c:pt idx="5">
                  <c:v>36.299999999999997</c:v>
                </c:pt>
                <c:pt idx="6">
                  <c:v>60.34</c:v>
                </c:pt>
                <c:pt idx="7">
                  <c:v>-31.44</c:v>
                </c:pt>
                <c:pt idx="8">
                  <c:v>-150.28</c:v>
                </c:pt>
              </c:numCache>
            </c:numRef>
          </c:val>
        </c:ser>
        <c:dLbls>
          <c:showLegendKey val="0"/>
          <c:showVal val="0"/>
          <c:showCatName val="0"/>
          <c:showSerName val="0"/>
          <c:showPercent val="0"/>
          <c:showBubbleSize val="0"/>
        </c:dLbls>
        <c:gapWidth val="150"/>
        <c:axId val="104913536"/>
        <c:axId val="110387584"/>
      </c:barChart>
      <c:catAx>
        <c:axId val="104913536"/>
        <c:scaling>
          <c:orientation val="minMax"/>
        </c:scaling>
        <c:delete val="0"/>
        <c:axPos val="b"/>
        <c:majorTickMark val="out"/>
        <c:minorTickMark val="none"/>
        <c:tickLblPos val="low"/>
        <c:txPr>
          <a:bodyPr rot="-1680000"/>
          <a:lstStyle/>
          <a:p>
            <a:pPr>
              <a:defRPr/>
            </a:pPr>
            <a:endParaRPr lang="en-US"/>
          </a:p>
        </c:txPr>
        <c:crossAx val="110387584"/>
        <c:crosses val="autoZero"/>
        <c:auto val="1"/>
        <c:lblAlgn val="ctr"/>
        <c:lblOffset val="100"/>
        <c:noMultiLvlLbl val="0"/>
      </c:catAx>
      <c:valAx>
        <c:axId val="110387584"/>
        <c:scaling>
          <c:orientation val="minMax"/>
        </c:scaling>
        <c:delete val="0"/>
        <c:axPos val="l"/>
        <c:majorGridlines/>
        <c:numFmt formatCode="_(&quot;$&quot;* #,##0.00_);_(&quot;$&quot;* \(#,##0.00\);_(&quot;$&quot;* &quot;-&quot;??_);_(@_)" sourceLinked="1"/>
        <c:majorTickMark val="out"/>
        <c:minorTickMark val="none"/>
        <c:tickLblPos val="nextTo"/>
        <c:crossAx val="104913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E372A-4EE8-45B6-BAEE-847CA75CA45D}" type="doc">
      <dgm:prSet loTypeId="urn:microsoft.com/office/officeart/2009/3/layout/PlusandMinus" loCatId="relationship" qsTypeId="urn:microsoft.com/office/officeart/2005/8/quickstyle/simple5" qsCatId="simple" csTypeId="urn:microsoft.com/office/officeart/2005/8/colors/colorful4" csCatId="colorful" phldr="1"/>
      <dgm:spPr/>
      <dgm:t>
        <a:bodyPr/>
        <a:lstStyle/>
        <a:p>
          <a:endParaRPr lang="en-US"/>
        </a:p>
      </dgm:t>
    </dgm:pt>
    <dgm:pt modelId="{52164972-F3FF-4B1E-ADEE-81CB9F57566E}">
      <dgm:prSet phldrT="[Text]"/>
      <dgm:spPr/>
      <dgm:t>
        <a:bodyPr/>
        <a:lstStyle/>
        <a:p>
          <a:r>
            <a:rPr lang="en-US" u="sng" dirty="0" smtClean="0"/>
            <a:t>Outputs</a:t>
          </a:r>
          <a:endParaRPr lang="en-US" u="sng" dirty="0"/>
        </a:p>
      </dgm:t>
    </dgm:pt>
    <dgm:pt modelId="{567D7A12-EAC2-4E51-AD4C-939EBAFD54C3}" type="parTrans" cxnId="{FF7BEF6C-246C-4920-A3F3-BE6511DCF5FA}">
      <dgm:prSet/>
      <dgm:spPr/>
      <dgm:t>
        <a:bodyPr/>
        <a:lstStyle/>
        <a:p>
          <a:endParaRPr lang="en-US"/>
        </a:p>
      </dgm:t>
    </dgm:pt>
    <dgm:pt modelId="{8D62E600-50A9-4BCF-9899-5BCAE92E09DA}" type="sibTrans" cxnId="{FF7BEF6C-246C-4920-A3F3-BE6511DCF5FA}">
      <dgm:prSet/>
      <dgm:spPr/>
      <dgm:t>
        <a:bodyPr/>
        <a:lstStyle/>
        <a:p>
          <a:endParaRPr lang="en-US"/>
        </a:p>
      </dgm:t>
    </dgm:pt>
    <dgm:pt modelId="{A3A30C41-52BF-4A2A-8358-2AA8BA70A9B8}">
      <dgm:prSet phldrT="[Text]"/>
      <dgm:spPr/>
      <dgm:t>
        <a:bodyPr/>
        <a:lstStyle/>
        <a:p>
          <a:r>
            <a:rPr lang="en-US" u="sng" dirty="0" smtClean="0"/>
            <a:t>Inputs</a:t>
          </a:r>
          <a:endParaRPr lang="en-US" u="sng" dirty="0"/>
        </a:p>
      </dgm:t>
    </dgm:pt>
    <dgm:pt modelId="{B6785FAC-3C72-463F-B9E5-3AF41D1042EB}" type="parTrans" cxnId="{EA1F5EF0-2B77-4CB7-BF48-14A7B1E6A38E}">
      <dgm:prSet/>
      <dgm:spPr/>
      <dgm:t>
        <a:bodyPr/>
        <a:lstStyle/>
        <a:p>
          <a:endParaRPr lang="en-US"/>
        </a:p>
      </dgm:t>
    </dgm:pt>
    <dgm:pt modelId="{3913CB43-B5AC-4646-BF66-1ACAC4C92DF6}" type="sibTrans" cxnId="{EA1F5EF0-2B77-4CB7-BF48-14A7B1E6A38E}">
      <dgm:prSet/>
      <dgm:spPr/>
      <dgm:t>
        <a:bodyPr/>
        <a:lstStyle/>
        <a:p>
          <a:endParaRPr lang="en-US"/>
        </a:p>
      </dgm:t>
    </dgm:pt>
    <dgm:pt modelId="{EB006DEC-F10B-43D8-8C5D-8CBBC6B7C8A0}">
      <dgm:prSet/>
      <dgm:spPr/>
      <dgm:t>
        <a:bodyPr/>
        <a:lstStyle/>
        <a:p>
          <a:r>
            <a:rPr lang="en-US" dirty="0" smtClean="0"/>
            <a:t>Customers</a:t>
          </a:r>
          <a:endParaRPr lang="en-US" dirty="0"/>
        </a:p>
      </dgm:t>
    </dgm:pt>
    <dgm:pt modelId="{A98522A5-2A03-4D47-AED3-140005CCBF82}" type="parTrans" cxnId="{F8713EF0-F040-4E68-910B-740F342CE9CA}">
      <dgm:prSet/>
      <dgm:spPr/>
      <dgm:t>
        <a:bodyPr/>
        <a:lstStyle/>
        <a:p>
          <a:endParaRPr lang="en-US"/>
        </a:p>
      </dgm:t>
    </dgm:pt>
    <dgm:pt modelId="{BCDF3229-C800-483F-9B21-D07EB4B8021C}" type="sibTrans" cxnId="{F8713EF0-F040-4E68-910B-740F342CE9CA}">
      <dgm:prSet/>
      <dgm:spPr/>
      <dgm:t>
        <a:bodyPr/>
        <a:lstStyle/>
        <a:p>
          <a:endParaRPr lang="en-US"/>
        </a:p>
      </dgm:t>
    </dgm:pt>
    <dgm:pt modelId="{F46CF13E-3948-4FB7-9997-9A277528DE12}">
      <dgm:prSet/>
      <dgm:spPr/>
      <dgm:t>
        <a:bodyPr/>
        <a:lstStyle/>
        <a:p>
          <a:r>
            <a:rPr lang="en-US" dirty="0" smtClean="0"/>
            <a:t>Capacity</a:t>
          </a:r>
          <a:endParaRPr lang="en-US" dirty="0"/>
        </a:p>
      </dgm:t>
    </dgm:pt>
    <dgm:pt modelId="{E92C34AE-CC8A-4DA4-95BD-A44EC9934C0B}" type="parTrans" cxnId="{91825792-75E3-4FC6-A7CE-3FA93AEDE886}">
      <dgm:prSet/>
      <dgm:spPr/>
      <dgm:t>
        <a:bodyPr/>
        <a:lstStyle/>
        <a:p>
          <a:endParaRPr lang="en-US"/>
        </a:p>
      </dgm:t>
    </dgm:pt>
    <dgm:pt modelId="{4C583140-CB49-416B-8B6C-DABD3255A44B}" type="sibTrans" cxnId="{91825792-75E3-4FC6-A7CE-3FA93AEDE886}">
      <dgm:prSet/>
      <dgm:spPr/>
      <dgm:t>
        <a:bodyPr/>
        <a:lstStyle/>
        <a:p>
          <a:endParaRPr lang="en-US"/>
        </a:p>
      </dgm:t>
    </dgm:pt>
    <dgm:pt modelId="{512A5E30-2C0F-4A93-8FE5-57A79B74C793}">
      <dgm:prSet/>
      <dgm:spPr/>
      <dgm:t>
        <a:bodyPr/>
        <a:lstStyle/>
        <a:p>
          <a:r>
            <a:rPr lang="en-US" dirty="0" smtClean="0"/>
            <a:t>Volume</a:t>
          </a:r>
          <a:endParaRPr lang="en-US" dirty="0"/>
        </a:p>
      </dgm:t>
    </dgm:pt>
    <dgm:pt modelId="{A814CFA3-152E-4640-A41E-2725AB673AD9}" type="parTrans" cxnId="{B4FDBA0D-7196-4370-818C-E64885B7E3A7}">
      <dgm:prSet/>
      <dgm:spPr/>
      <dgm:t>
        <a:bodyPr/>
        <a:lstStyle/>
        <a:p>
          <a:endParaRPr lang="en-US"/>
        </a:p>
      </dgm:t>
    </dgm:pt>
    <dgm:pt modelId="{1F058E66-5135-4903-9247-60F8834A91B4}" type="sibTrans" cxnId="{B4FDBA0D-7196-4370-818C-E64885B7E3A7}">
      <dgm:prSet/>
      <dgm:spPr/>
      <dgm:t>
        <a:bodyPr/>
        <a:lstStyle/>
        <a:p>
          <a:endParaRPr lang="en-US"/>
        </a:p>
      </dgm:t>
    </dgm:pt>
    <dgm:pt modelId="{47B049A9-D46E-4C25-BEC3-A2EBFC53378F}">
      <dgm:prSet/>
      <dgm:spPr/>
      <dgm:t>
        <a:bodyPr/>
        <a:lstStyle/>
        <a:p>
          <a:r>
            <a:rPr lang="en-US" dirty="0" smtClean="0"/>
            <a:t>Capital Quantity</a:t>
          </a:r>
          <a:endParaRPr lang="en-US" dirty="0"/>
        </a:p>
      </dgm:t>
    </dgm:pt>
    <dgm:pt modelId="{1810BD66-5D2B-49A7-9D22-7F351EAE32F3}" type="parTrans" cxnId="{37ED786F-38B7-4EE4-905A-03BA256A5C80}">
      <dgm:prSet/>
      <dgm:spPr/>
      <dgm:t>
        <a:bodyPr/>
        <a:lstStyle/>
        <a:p>
          <a:endParaRPr lang="en-US"/>
        </a:p>
      </dgm:t>
    </dgm:pt>
    <dgm:pt modelId="{DC4E69D2-1799-4228-A698-8A8F1F50D011}" type="sibTrans" cxnId="{37ED786F-38B7-4EE4-905A-03BA256A5C80}">
      <dgm:prSet/>
      <dgm:spPr/>
      <dgm:t>
        <a:bodyPr/>
        <a:lstStyle/>
        <a:p>
          <a:endParaRPr lang="en-US"/>
        </a:p>
      </dgm:t>
    </dgm:pt>
    <dgm:pt modelId="{1F4CCF5E-610C-47C6-BEC3-2F36F2DD79D6}">
      <dgm:prSet/>
      <dgm:spPr/>
      <dgm:t>
        <a:bodyPr/>
        <a:lstStyle/>
        <a:p>
          <a:r>
            <a:rPr lang="en-US" dirty="0" smtClean="0"/>
            <a:t>OM&amp;A Quantity</a:t>
          </a:r>
          <a:endParaRPr lang="en-US" dirty="0"/>
        </a:p>
      </dgm:t>
    </dgm:pt>
    <dgm:pt modelId="{AC2DA620-9A6A-4FED-9361-FC8C169B0FC1}" type="parTrans" cxnId="{570D9EAF-3D31-4F6E-BF2D-D2EDA6610BF1}">
      <dgm:prSet/>
      <dgm:spPr/>
      <dgm:t>
        <a:bodyPr/>
        <a:lstStyle/>
        <a:p>
          <a:endParaRPr lang="en-US"/>
        </a:p>
      </dgm:t>
    </dgm:pt>
    <dgm:pt modelId="{1C2361C6-5C6D-4ACB-8F2A-D5786A309648}" type="sibTrans" cxnId="{570D9EAF-3D31-4F6E-BF2D-D2EDA6610BF1}">
      <dgm:prSet/>
      <dgm:spPr/>
      <dgm:t>
        <a:bodyPr/>
        <a:lstStyle/>
        <a:p>
          <a:endParaRPr lang="en-US"/>
        </a:p>
      </dgm:t>
    </dgm:pt>
    <dgm:pt modelId="{2B516295-B5A7-471C-9D5D-E769300F022B}">
      <dgm:prSet/>
      <dgm:spPr/>
      <dgm:t>
        <a:bodyPr/>
        <a:lstStyle/>
        <a:p>
          <a:endParaRPr lang="en-US" dirty="0"/>
        </a:p>
      </dgm:t>
    </dgm:pt>
    <dgm:pt modelId="{D3D9285F-F43E-4519-AB42-F8D99572BC3D}" type="parTrans" cxnId="{D90102F9-7E52-493A-A843-3EEBD168AA4B}">
      <dgm:prSet/>
      <dgm:spPr/>
      <dgm:t>
        <a:bodyPr/>
        <a:lstStyle/>
        <a:p>
          <a:endParaRPr lang="en-US"/>
        </a:p>
      </dgm:t>
    </dgm:pt>
    <dgm:pt modelId="{3195C764-EFCF-4C38-9D0B-4B35602670BB}" type="sibTrans" cxnId="{D90102F9-7E52-493A-A843-3EEBD168AA4B}">
      <dgm:prSet/>
      <dgm:spPr/>
      <dgm:t>
        <a:bodyPr/>
        <a:lstStyle/>
        <a:p>
          <a:endParaRPr lang="en-US"/>
        </a:p>
      </dgm:t>
    </dgm:pt>
    <dgm:pt modelId="{BAFDA6F0-3AE1-4ABE-86A4-5D5F3DD11C52}" type="pres">
      <dgm:prSet presAssocID="{AF0E372A-4EE8-45B6-BAEE-847CA75CA45D}" presName="Name0" presStyleCnt="0">
        <dgm:presLayoutVars>
          <dgm:chMax val="2"/>
          <dgm:chPref val="2"/>
          <dgm:dir/>
          <dgm:animOne/>
          <dgm:resizeHandles val="exact"/>
        </dgm:presLayoutVars>
      </dgm:prSet>
      <dgm:spPr/>
      <dgm:t>
        <a:bodyPr/>
        <a:lstStyle/>
        <a:p>
          <a:endParaRPr lang="en-US"/>
        </a:p>
      </dgm:t>
    </dgm:pt>
    <dgm:pt modelId="{24BD8A36-8A47-4B58-AF0F-CFC973A23436}" type="pres">
      <dgm:prSet presAssocID="{AF0E372A-4EE8-45B6-BAEE-847CA75CA45D}" presName="Background" presStyleLbl="bgImgPlace1" presStyleIdx="0" presStyleCnt="1"/>
      <dgm:spPr/>
    </dgm:pt>
    <dgm:pt modelId="{5A15CB68-C2E2-4E0F-B260-BE6623D8054B}" type="pres">
      <dgm:prSet presAssocID="{AF0E372A-4EE8-45B6-BAEE-847CA75CA45D}" presName="ParentText1" presStyleLbl="revTx" presStyleIdx="0" presStyleCnt="2">
        <dgm:presLayoutVars>
          <dgm:chMax val="0"/>
          <dgm:chPref val="0"/>
          <dgm:bulletEnabled val="1"/>
        </dgm:presLayoutVars>
      </dgm:prSet>
      <dgm:spPr/>
      <dgm:t>
        <a:bodyPr/>
        <a:lstStyle/>
        <a:p>
          <a:endParaRPr lang="en-US"/>
        </a:p>
      </dgm:t>
    </dgm:pt>
    <dgm:pt modelId="{AC9D7661-3891-4935-A23C-9D81F815E10E}" type="pres">
      <dgm:prSet presAssocID="{AF0E372A-4EE8-45B6-BAEE-847CA75CA45D}" presName="ParentText2" presStyleLbl="revTx" presStyleIdx="1" presStyleCnt="2">
        <dgm:presLayoutVars>
          <dgm:chMax val="0"/>
          <dgm:chPref val="0"/>
          <dgm:bulletEnabled val="1"/>
        </dgm:presLayoutVars>
      </dgm:prSet>
      <dgm:spPr/>
      <dgm:t>
        <a:bodyPr/>
        <a:lstStyle/>
        <a:p>
          <a:endParaRPr lang="en-US"/>
        </a:p>
      </dgm:t>
    </dgm:pt>
    <dgm:pt modelId="{F7816A4C-D920-4A75-B9FF-0CCF1FA0E350}" type="pres">
      <dgm:prSet presAssocID="{AF0E372A-4EE8-45B6-BAEE-847CA75CA45D}" presName="Plus" presStyleLbl="alignNode1" presStyleIdx="0" presStyleCnt="2"/>
      <dgm:spPr/>
    </dgm:pt>
    <dgm:pt modelId="{D0101A9D-275C-47E1-8C62-6AF6744E4B81}" type="pres">
      <dgm:prSet presAssocID="{AF0E372A-4EE8-45B6-BAEE-847CA75CA45D}" presName="Minus" presStyleLbl="alignNode1" presStyleIdx="1" presStyleCnt="2"/>
      <dgm:spPr/>
    </dgm:pt>
    <dgm:pt modelId="{3424B6CF-05C7-4390-A16A-3624CAA81CDC}" type="pres">
      <dgm:prSet presAssocID="{AF0E372A-4EE8-45B6-BAEE-847CA75CA45D}" presName="Divider" presStyleLbl="parChTrans1D1" presStyleIdx="0" presStyleCnt="1"/>
      <dgm:spPr/>
    </dgm:pt>
  </dgm:ptLst>
  <dgm:cxnLst>
    <dgm:cxn modelId="{DE0A7019-93AB-4E4C-A9A3-6BAFF01340A3}" type="presOf" srcId="{EB006DEC-F10B-43D8-8C5D-8CBBC6B7C8A0}" destId="{5A15CB68-C2E2-4E0F-B260-BE6623D8054B}" srcOrd="0" destOrd="1" presId="urn:microsoft.com/office/officeart/2009/3/layout/PlusandMinus"/>
    <dgm:cxn modelId="{FC53682B-993F-4240-8A08-84C0554F8A68}" type="presOf" srcId="{512A5E30-2C0F-4A93-8FE5-57A79B74C793}" destId="{5A15CB68-C2E2-4E0F-B260-BE6623D8054B}" srcOrd="0" destOrd="3" presId="urn:microsoft.com/office/officeart/2009/3/layout/PlusandMinus"/>
    <dgm:cxn modelId="{F8713EF0-F040-4E68-910B-740F342CE9CA}" srcId="{52164972-F3FF-4B1E-ADEE-81CB9F57566E}" destId="{EB006DEC-F10B-43D8-8C5D-8CBBC6B7C8A0}" srcOrd="0" destOrd="0" parTransId="{A98522A5-2A03-4D47-AED3-140005CCBF82}" sibTransId="{BCDF3229-C800-483F-9B21-D07EB4B8021C}"/>
    <dgm:cxn modelId="{C252BE68-C94C-403D-8CCC-87DDC9F82AE0}" type="presOf" srcId="{2B516295-B5A7-471C-9D5D-E769300F022B}" destId="{AC9D7661-3891-4935-A23C-9D81F815E10E}" srcOrd="0" destOrd="3" presId="urn:microsoft.com/office/officeart/2009/3/layout/PlusandMinus"/>
    <dgm:cxn modelId="{A40703E0-6E07-43EF-9E65-0BDE63F27E1C}" type="presOf" srcId="{52164972-F3FF-4B1E-ADEE-81CB9F57566E}" destId="{5A15CB68-C2E2-4E0F-B260-BE6623D8054B}" srcOrd="0" destOrd="0" presId="urn:microsoft.com/office/officeart/2009/3/layout/PlusandMinus"/>
    <dgm:cxn modelId="{3A0AFEAB-70F7-48CF-868A-51240FE6F6BB}" type="presOf" srcId="{F46CF13E-3948-4FB7-9997-9A277528DE12}" destId="{5A15CB68-C2E2-4E0F-B260-BE6623D8054B}" srcOrd="0" destOrd="2" presId="urn:microsoft.com/office/officeart/2009/3/layout/PlusandMinus"/>
    <dgm:cxn modelId="{EC29F857-8A31-4EA3-B4E7-E8BAFCE8501F}" type="presOf" srcId="{AF0E372A-4EE8-45B6-BAEE-847CA75CA45D}" destId="{BAFDA6F0-3AE1-4ABE-86A4-5D5F3DD11C52}" srcOrd="0" destOrd="0" presId="urn:microsoft.com/office/officeart/2009/3/layout/PlusandMinus"/>
    <dgm:cxn modelId="{FF7BEF6C-246C-4920-A3F3-BE6511DCF5FA}" srcId="{AF0E372A-4EE8-45B6-BAEE-847CA75CA45D}" destId="{52164972-F3FF-4B1E-ADEE-81CB9F57566E}" srcOrd="0" destOrd="0" parTransId="{567D7A12-EAC2-4E51-AD4C-939EBAFD54C3}" sibTransId="{8D62E600-50A9-4BCF-9899-5BCAE92E09DA}"/>
    <dgm:cxn modelId="{D90102F9-7E52-493A-A843-3EEBD168AA4B}" srcId="{A3A30C41-52BF-4A2A-8358-2AA8BA70A9B8}" destId="{2B516295-B5A7-471C-9D5D-E769300F022B}" srcOrd="2" destOrd="0" parTransId="{D3D9285F-F43E-4519-AB42-F8D99572BC3D}" sibTransId="{3195C764-EFCF-4C38-9D0B-4B35602670BB}"/>
    <dgm:cxn modelId="{91825792-75E3-4FC6-A7CE-3FA93AEDE886}" srcId="{52164972-F3FF-4B1E-ADEE-81CB9F57566E}" destId="{F46CF13E-3948-4FB7-9997-9A277528DE12}" srcOrd="1" destOrd="0" parTransId="{E92C34AE-CC8A-4DA4-95BD-A44EC9934C0B}" sibTransId="{4C583140-CB49-416B-8B6C-DABD3255A44B}"/>
    <dgm:cxn modelId="{EA1F5EF0-2B77-4CB7-BF48-14A7B1E6A38E}" srcId="{AF0E372A-4EE8-45B6-BAEE-847CA75CA45D}" destId="{A3A30C41-52BF-4A2A-8358-2AA8BA70A9B8}" srcOrd="1" destOrd="0" parTransId="{B6785FAC-3C72-463F-B9E5-3AF41D1042EB}" sibTransId="{3913CB43-B5AC-4646-BF66-1ACAC4C92DF6}"/>
    <dgm:cxn modelId="{B4FDBA0D-7196-4370-818C-E64885B7E3A7}" srcId="{52164972-F3FF-4B1E-ADEE-81CB9F57566E}" destId="{512A5E30-2C0F-4A93-8FE5-57A79B74C793}" srcOrd="2" destOrd="0" parTransId="{A814CFA3-152E-4640-A41E-2725AB673AD9}" sibTransId="{1F058E66-5135-4903-9247-60F8834A91B4}"/>
    <dgm:cxn modelId="{9D92DC6F-9BD1-4FC5-A277-278C5BE3C11C}" type="presOf" srcId="{A3A30C41-52BF-4A2A-8358-2AA8BA70A9B8}" destId="{AC9D7661-3891-4935-A23C-9D81F815E10E}" srcOrd="0" destOrd="0" presId="urn:microsoft.com/office/officeart/2009/3/layout/PlusandMinus"/>
    <dgm:cxn modelId="{570D9EAF-3D31-4F6E-BF2D-D2EDA6610BF1}" srcId="{A3A30C41-52BF-4A2A-8358-2AA8BA70A9B8}" destId="{1F4CCF5E-610C-47C6-BEC3-2F36F2DD79D6}" srcOrd="1" destOrd="0" parTransId="{AC2DA620-9A6A-4FED-9361-FC8C169B0FC1}" sibTransId="{1C2361C6-5C6D-4ACB-8F2A-D5786A309648}"/>
    <dgm:cxn modelId="{37ED786F-38B7-4EE4-905A-03BA256A5C80}" srcId="{A3A30C41-52BF-4A2A-8358-2AA8BA70A9B8}" destId="{47B049A9-D46E-4C25-BEC3-A2EBFC53378F}" srcOrd="0" destOrd="0" parTransId="{1810BD66-5D2B-49A7-9D22-7F351EAE32F3}" sibTransId="{DC4E69D2-1799-4228-A698-8A8F1F50D011}"/>
    <dgm:cxn modelId="{E1134305-910F-45FA-8945-B95DE40338CE}" type="presOf" srcId="{47B049A9-D46E-4C25-BEC3-A2EBFC53378F}" destId="{AC9D7661-3891-4935-A23C-9D81F815E10E}" srcOrd="0" destOrd="1" presId="urn:microsoft.com/office/officeart/2009/3/layout/PlusandMinus"/>
    <dgm:cxn modelId="{2EA36EEA-8127-4F9A-AD91-183C8B2FDEFE}" type="presOf" srcId="{1F4CCF5E-610C-47C6-BEC3-2F36F2DD79D6}" destId="{AC9D7661-3891-4935-A23C-9D81F815E10E}" srcOrd="0" destOrd="2" presId="urn:microsoft.com/office/officeart/2009/3/layout/PlusandMinus"/>
    <dgm:cxn modelId="{24DAD242-7DCD-42CB-8D27-79222EF2E5F3}" type="presParOf" srcId="{BAFDA6F0-3AE1-4ABE-86A4-5D5F3DD11C52}" destId="{24BD8A36-8A47-4B58-AF0F-CFC973A23436}" srcOrd="0" destOrd="0" presId="urn:microsoft.com/office/officeart/2009/3/layout/PlusandMinus"/>
    <dgm:cxn modelId="{ED8E4486-FB0B-457D-BB45-CC9F67F7CB10}" type="presParOf" srcId="{BAFDA6F0-3AE1-4ABE-86A4-5D5F3DD11C52}" destId="{5A15CB68-C2E2-4E0F-B260-BE6623D8054B}" srcOrd="1" destOrd="0" presId="urn:microsoft.com/office/officeart/2009/3/layout/PlusandMinus"/>
    <dgm:cxn modelId="{D34CAEF6-1CC9-431C-AD0F-B6A20F353A7D}" type="presParOf" srcId="{BAFDA6F0-3AE1-4ABE-86A4-5D5F3DD11C52}" destId="{AC9D7661-3891-4935-A23C-9D81F815E10E}" srcOrd="2" destOrd="0" presId="urn:microsoft.com/office/officeart/2009/3/layout/PlusandMinus"/>
    <dgm:cxn modelId="{5A8F4E7D-06D8-4D6F-8669-0000483BF391}" type="presParOf" srcId="{BAFDA6F0-3AE1-4ABE-86A4-5D5F3DD11C52}" destId="{F7816A4C-D920-4A75-B9FF-0CCF1FA0E350}" srcOrd="3" destOrd="0" presId="urn:microsoft.com/office/officeart/2009/3/layout/PlusandMinus"/>
    <dgm:cxn modelId="{AE4CF532-6B24-49F6-A45D-B11C9244566C}" type="presParOf" srcId="{BAFDA6F0-3AE1-4ABE-86A4-5D5F3DD11C52}" destId="{D0101A9D-275C-47E1-8C62-6AF6744E4B81}" srcOrd="4" destOrd="0" presId="urn:microsoft.com/office/officeart/2009/3/layout/PlusandMinus"/>
    <dgm:cxn modelId="{7056AB23-4E26-4856-BF0C-82652BB0E6D0}" type="presParOf" srcId="{BAFDA6F0-3AE1-4ABE-86A4-5D5F3DD11C52}" destId="{3424B6CF-05C7-4390-A16A-3624CAA81CDC}"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71AF67-4A87-49AF-A45B-51A961ADDE62}" type="doc">
      <dgm:prSet loTypeId="urn:microsoft.com/office/officeart/2005/8/layout/equation1" loCatId="relationship" qsTypeId="urn:microsoft.com/office/officeart/2005/8/quickstyle/3d1" qsCatId="3D" csTypeId="urn:microsoft.com/office/officeart/2005/8/colors/colorful1" csCatId="colorful" phldr="1"/>
      <dgm:spPr/>
    </dgm:pt>
    <dgm:pt modelId="{D6667A20-5F6E-4E48-8644-67FC76C30588}">
      <dgm:prSet phldrT="[Text]"/>
      <dgm:spPr/>
      <dgm:t>
        <a:bodyPr/>
        <a:lstStyle/>
        <a:p>
          <a:r>
            <a:rPr lang="en-US" dirty="0" smtClean="0"/>
            <a:t>Industry TFP = -1.24%</a:t>
          </a:r>
          <a:endParaRPr lang="en-US" dirty="0"/>
        </a:p>
      </dgm:t>
    </dgm:pt>
    <dgm:pt modelId="{FCD25D64-F584-407F-84B6-33236BD7C5E6}" type="parTrans" cxnId="{024C0B78-38C2-4AC8-A65B-99243D7E66A6}">
      <dgm:prSet/>
      <dgm:spPr/>
      <dgm:t>
        <a:bodyPr/>
        <a:lstStyle/>
        <a:p>
          <a:endParaRPr lang="en-US"/>
        </a:p>
      </dgm:t>
    </dgm:pt>
    <dgm:pt modelId="{E85C260C-5AE9-4F75-921A-4A8F683D9B7F}" type="sibTrans" cxnId="{024C0B78-38C2-4AC8-A65B-99243D7E66A6}">
      <dgm:prSet/>
      <dgm:spPr/>
      <dgm:t>
        <a:bodyPr/>
        <a:lstStyle/>
        <a:p>
          <a:endParaRPr lang="en-US"/>
        </a:p>
      </dgm:t>
    </dgm:pt>
    <dgm:pt modelId="{2052D9BA-AF45-4207-A68B-8808D7E5BC17}">
      <dgm:prSet phldrT="[Text]"/>
      <dgm:spPr/>
      <dgm:t>
        <a:bodyPr/>
        <a:lstStyle/>
        <a:p>
          <a:r>
            <a:rPr lang="en-US" dirty="0" smtClean="0"/>
            <a:t>HONI &amp; THESL Data</a:t>
          </a:r>
          <a:endParaRPr lang="en-US" dirty="0"/>
        </a:p>
      </dgm:t>
    </dgm:pt>
    <dgm:pt modelId="{6E106CB5-8D08-4983-B4D2-E24A304DF967}" type="parTrans" cxnId="{44EA2130-E165-46DC-BBA9-1C274F14DF78}">
      <dgm:prSet/>
      <dgm:spPr/>
      <dgm:t>
        <a:bodyPr/>
        <a:lstStyle/>
        <a:p>
          <a:endParaRPr lang="en-US"/>
        </a:p>
      </dgm:t>
    </dgm:pt>
    <dgm:pt modelId="{D2EE8759-56B4-4161-906F-4CDDA74F58D9}" type="sibTrans" cxnId="{44EA2130-E165-46DC-BBA9-1C274F14DF78}">
      <dgm:prSet/>
      <dgm:spPr/>
      <dgm:t>
        <a:bodyPr/>
        <a:lstStyle/>
        <a:p>
          <a:endParaRPr lang="en-US"/>
        </a:p>
      </dgm:t>
    </dgm:pt>
    <dgm:pt modelId="{E5688041-0EA7-4A61-A365-19C3A1330C1C}">
      <dgm:prSet phldrT="[Text]"/>
      <dgm:spPr/>
      <dgm:t>
        <a:bodyPr/>
        <a:lstStyle/>
        <a:p>
          <a:r>
            <a:rPr lang="en-US" dirty="0" smtClean="0"/>
            <a:t>Restricted Industry TFP = -0.05%</a:t>
          </a:r>
          <a:endParaRPr lang="en-US" dirty="0"/>
        </a:p>
      </dgm:t>
    </dgm:pt>
    <dgm:pt modelId="{638C2780-8348-41FF-8BC7-F1469358D5F6}" type="parTrans" cxnId="{21C3DE38-C1CE-49ED-B705-61372C60EFCA}">
      <dgm:prSet/>
      <dgm:spPr/>
      <dgm:t>
        <a:bodyPr/>
        <a:lstStyle/>
        <a:p>
          <a:endParaRPr lang="en-US"/>
        </a:p>
      </dgm:t>
    </dgm:pt>
    <dgm:pt modelId="{636EC0BA-54E7-4E81-9168-D75A673222A8}" type="sibTrans" cxnId="{21C3DE38-C1CE-49ED-B705-61372C60EFCA}">
      <dgm:prSet/>
      <dgm:spPr/>
      <dgm:t>
        <a:bodyPr/>
        <a:lstStyle/>
        <a:p>
          <a:endParaRPr lang="en-US"/>
        </a:p>
      </dgm:t>
    </dgm:pt>
    <dgm:pt modelId="{D3146EFC-EE05-4FB7-9342-DEED30DCE6E0}" type="pres">
      <dgm:prSet presAssocID="{7F71AF67-4A87-49AF-A45B-51A961ADDE62}" presName="linearFlow" presStyleCnt="0">
        <dgm:presLayoutVars>
          <dgm:dir/>
          <dgm:resizeHandles val="exact"/>
        </dgm:presLayoutVars>
      </dgm:prSet>
      <dgm:spPr/>
    </dgm:pt>
    <dgm:pt modelId="{CC3416A2-8077-4330-8D64-8A0103A56968}" type="pres">
      <dgm:prSet presAssocID="{D6667A20-5F6E-4E48-8644-67FC76C30588}" presName="node" presStyleLbl="node1" presStyleIdx="0" presStyleCnt="3">
        <dgm:presLayoutVars>
          <dgm:bulletEnabled val="1"/>
        </dgm:presLayoutVars>
      </dgm:prSet>
      <dgm:spPr/>
      <dgm:t>
        <a:bodyPr/>
        <a:lstStyle/>
        <a:p>
          <a:endParaRPr lang="en-US"/>
        </a:p>
      </dgm:t>
    </dgm:pt>
    <dgm:pt modelId="{223B105B-7112-4E5C-8C52-39A06424C8F5}" type="pres">
      <dgm:prSet presAssocID="{E85C260C-5AE9-4F75-921A-4A8F683D9B7F}" presName="spacerL" presStyleCnt="0"/>
      <dgm:spPr/>
    </dgm:pt>
    <dgm:pt modelId="{8A046A3C-222B-4871-9E94-4979FF22ABDB}" type="pres">
      <dgm:prSet presAssocID="{E85C260C-5AE9-4F75-921A-4A8F683D9B7F}" presName="sibTrans" presStyleLbl="sibTrans2D1" presStyleIdx="0" presStyleCnt="2" custAng="12927167" custFlipVert="0" custFlipHor="0" custScaleX="43847" custScaleY="13807" custLinFactNeighborX="-2644" custLinFactNeighborY="9063"/>
      <dgm:spPr/>
      <dgm:t>
        <a:bodyPr/>
        <a:lstStyle/>
        <a:p>
          <a:endParaRPr lang="en-US"/>
        </a:p>
      </dgm:t>
    </dgm:pt>
    <dgm:pt modelId="{5D6986B4-6F6D-4952-98B3-9EC727AE6A1F}" type="pres">
      <dgm:prSet presAssocID="{E85C260C-5AE9-4F75-921A-4A8F683D9B7F}" presName="spacerR" presStyleCnt="0"/>
      <dgm:spPr/>
    </dgm:pt>
    <dgm:pt modelId="{497AF0D6-0207-4234-8180-4E785AA03DE9}" type="pres">
      <dgm:prSet presAssocID="{2052D9BA-AF45-4207-A68B-8808D7E5BC17}" presName="node" presStyleLbl="node1" presStyleIdx="1" presStyleCnt="3" custLinFactX="231" custLinFactNeighborX="100000" custLinFactNeighborY="-66">
        <dgm:presLayoutVars>
          <dgm:bulletEnabled val="1"/>
        </dgm:presLayoutVars>
      </dgm:prSet>
      <dgm:spPr/>
      <dgm:t>
        <a:bodyPr/>
        <a:lstStyle/>
        <a:p>
          <a:endParaRPr lang="en-US"/>
        </a:p>
      </dgm:t>
    </dgm:pt>
    <dgm:pt modelId="{14863314-FD27-49CF-8E2B-ACF2A9CAD09F}" type="pres">
      <dgm:prSet presAssocID="{D2EE8759-56B4-4161-906F-4CDDA74F58D9}" presName="spacerL" presStyleCnt="0"/>
      <dgm:spPr/>
    </dgm:pt>
    <dgm:pt modelId="{F68B7DA5-F9C9-4D12-BE4D-F81A2F31ECDA}" type="pres">
      <dgm:prSet presAssocID="{D2EE8759-56B4-4161-906F-4CDDA74F58D9}" presName="sibTrans" presStyleLbl="sibTrans2D1" presStyleIdx="1" presStyleCnt="2"/>
      <dgm:spPr/>
      <dgm:t>
        <a:bodyPr/>
        <a:lstStyle/>
        <a:p>
          <a:endParaRPr lang="en-US"/>
        </a:p>
      </dgm:t>
    </dgm:pt>
    <dgm:pt modelId="{02D7CCDE-FBDE-47AC-B98F-F361CE2A13E1}" type="pres">
      <dgm:prSet presAssocID="{D2EE8759-56B4-4161-906F-4CDDA74F58D9}" presName="spacerR" presStyleCnt="0"/>
      <dgm:spPr/>
    </dgm:pt>
    <dgm:pt modelId="{22CE05FB-2262-44AF-97A8-0FE77FC066A9}" type="pres">
      <dgm:prSet presAssocID="{E5688041-0EA7-4A61-A365-19C3A1330C1C}" presName="node" presStyleLbl="node1" presStyleIdx="2" presStyleCnt="3">
        <dgm:presLayoutVars>
          <dgm:bulletEnabled val="1"/>
        </dgm:presLayoutVars>
      </dgm:prSet>
      <dgm:spPr/>
      <dgm:t>
        <a:bodyPr/>
        <a:lstStyle/>
        <a:p>
          <a:endParaRPr lang="en-US"/>
        </a:p>
      </dgm:t>
    </dgm:pt>
  </dgm:ptLst>
  <dgm:cxnLst>
    <dgm:cxn modelId="{B0FE3222-430E-46CC-962E-BCBC095CB4D3}" type="presOf" srcId="{D6667A20-5F6E-4E48-8644-67FC76C30588}" destId="{CC3416A2-8077-4330-8D64-8A0103A56968}" srcOrd="0" destOrd="0" presId="urn:microsoft.com/office/officeart/2005/8/layout/equation1"/>
    <dgm:cxn modelId="{5332B0E9-BDCE-42CB-83B6-41A56E11689E}" type="presOf" srcId="{D2EE8759-56B4-4161-906F-4CDDA74F58D9}" destId="{F68B7DA5-F9C9-4D12-BE4D-F81A2F31ECDA}" srcOrd="0" destOrd="0" presId="urn:microsoft.com/office/officeart/2005/8/layout/equation1"/>
    <dgm:cxn modelId="{5630A579-F947-405E-9E55-5DB15A71C158}" type="presOf" srcId="{E5688041-0EA7-4A61-A365-19C3A1330C1C}" destId="{22CE05FB-2262-44AF-97A8-0FE77FC066A9}" srcOrd="0" destOrd="0" presId="urn:microsoft.com/office/officeart/2005/8/layout/equation1"/>
    <dgm:cxn modelId="{44EA2130-E165-46DC-BBA9-1C274F14DF78}" srcId="{7F71AF67-4A87-49AF-A45B-51A961ADDE62}" destId="{2052D9BA-AF45-4207-A68B-8808D7E5BC17}" srcOrd="1" destOrd="0" parTransId="{6E106CB5-8D08-4983-B4D2-E24A304DF967}" sibTransId="{D2EE8759-56B4-4161-906F-4CDDA74F58D9}"/>
    <dgm:cxn modelId="{2D7BFFEE-6E3E-4C93-8591-A4C6E8524D56}" type="presOf" srcId="{7F71AF67-4A87-49AF-A45B-51A961ADDE62}" destId="{D3146EFC-EE05-4FB7-9342-DEED30DCE6E0}" srcOrd="0" destOrd="0" presId="urn:microsoft.com/office/officeart/2005/8/layout/equation1"/>
    <dgm:cxn modelId="{2E36CDD0-CDF8-4E6C-8F1B-8189B4100207}" type="presOf" srcId="{E85C260C-5AE9-4F75-921A-4A8F683D9B7F}" destId="{8A046A3C-222B-4871-9E94-4979FF22ABDB}" srcOrd="0" destOrd="0" presId="urn:microsoft.com/office/officeart/2005/8/layout/equation1"/>
    <dgm:cxn modelId="{AAB3712C-0F2B-418C-B565-A22788119FBE}" type="presOf" srcId="{2052D9BA-AF45-4207-A68B-8808D7E5BC17}" destId="{497AF0D6-0207-4234-8180-4E785AA03DE9}" srcOrd="0" destOrd="0" presId="urn:microsoft.com/office/officeart/2005/8/layout/equation1"/>
    <dgm:cxn modelId="{024C0B78-38C2-4AC8-A65B-99243D7E66A6}" srcId="{7F71AF67-4A87-49AF-A45B-51A961ADDE62}" destId="{D6667A20-5F6E-4E48-8644-67FC76C30588}" srcOrd="0" destOrd="0" parTransId="{FCD25D64-F584-407F-84B6-33236BD7C5E6}" sibTransId="{E85C260C-5AE9-4F75-921A-4A8F683D9B7F}"/>
    <dgm:cxn modelId="{21C3DE38-C1CE-49ED-B705-61372C60EFCA}" srcId="{7F71AF67-4A87-49AF-A45B-51A961ADDE62}" destId="{E5688041-0EA7-4A61-A365-19C3A1330C1C}" srcOrd="2" destOrd="0" parTransId="{638C2780-8348-41FF-8BC7-F1469358D5F6}" sibTransId="{636EC0BA-54E7-4E81-9168-D75A673222A8}"/>
    <dgm:cxn modelId="{F96EE358-994C-4FE7-A976-61995C6F28B7}" type="presParOf" srcId="{D3146EFC-EE05-4FB7-9342-DEED30DCE6E0}" destId="{CC3416A2-8077-4330-8D64-8A0103A56968}" srcOrd="0" destOrd="0" presId="urn:microsoft.com/office/officeart/2005/8/layout/equation1"/>
    <dgm:cxn modelId="{3BE2018B-3BC3-4E19-B657-F686DB7894DD}" type="presParOf" srcId="{D3146EFC-EE05-4FB7-9342-DEED30DCE6E0}" destId="{223B105B-7112-4E5C-8C52-39A06424C8F5}" srcOrd="1" destOrd="0" presId="urn:microsoft.com/office/officeart/2005/8/layout/equation1"/>
    <dgm:cxn modelId="{EEDC88FE-A7E0-421F-AF5B-F237263B2501}" type="presParOf" srcId="{D3146EFC-EE05-4FB7-9342-DEED30DCE6E0}" destId="{8A046A3C-222B-4871-9E94-4979FF22ABDB}" srcOrd="2" destOrd="0" presId="urn:microsoft.com/office/officeart/2005/8/layout/equation1"/>
    <dgm:cxn modelId="{DF19899E-C6E2-4D49-AE60-8B9355F20FBB}" type="presParOf" srcId="{D3146EFC-EE05-4FB7-9342-DEED30DCE6E0}" destId="{5D6986B4-6F6D-4952-98B3-9EC727AE6A1F}" srcOrd="3" destOrd="0" presId="urn:microsoft.com/office/officeart/2005/8/layout/equation1"/>
    <dgm:cxn modelId="{FE690FBA-38D7-44BC-BEA3-53B4B5D3DF5D}" type="presParOf" srcId="{D3146EFC-EE05-4FB7-9342-DEED30DCE6E0}" destId="{497AF0D6-0207-4234-8180-4E785AA03DE9}" srcOrd="4" destOrd="0" presId="urn:microsoft.com/office/officeart/2005/8/layout/equation1"/>
    <dgm:cxn modelId="{30FCCAC3-BCD8-4576-A34D-E5381BA2E016}" type="presParOf" srcId="{D3146EFC-EE05-4FB7-9342-DEED30DCE6E0}" destId="{14863314-FD27-49CF-8E2B-ACF2A9CAD09F}" srcOrd="5" destOrd="0" presId="urn:microsoft.com/office/officeart/2005/8/layout/equation1"/>
    <dgm:cxn modelId="{3AD7449A-4F3F-4827-B61B-C088F91056BE}" type="presParOf" srcId="{D3146EFC-EE05-4FB7-9342-DEED30DCE6E0}" destId="{F68B7DA5-F9C9-4D12-BE4D-F81A2F31ECDA}" srcOrd="6" destOrd="0" presId="urn:microsoft.com/office/officeart/2005/8/layout/equation1"/>
    <dgm:cxn modelId="{F23FB3ED-F7B2-4252-8C58-D79E3F9023DA}" type="presParOf" srcId="{D3146EFC-EE05-4FB7-9342-DEED30DCE6E0}" destId="{02D7CCDE-FBDE-47AC-B98F-F361CE2A13E1}" srcOrd="7" destOrd="0" presId="urn:microsoft.com/office/officeart/2005/8/layout/equation1"/>
    <dgm:cxn modelId="{353F134F-21BE-4681-A3A4-B703931BC06E}" type="presParOf" srcId="{D3146EFC-EE05-4FB7-9342-DEED30DCE6E0}" destId="{22CE05FB-2262-44AF-97A8-0FE77FC066A9}"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D8A36-8A47-4B58-AF0F-CFC973A23436}">
      <dsp:nvSpPr>
        <dsp:cNvPr id="0" name=""/>
        <dsp:cNvSpPr/>
      </dsp:nvSpPr>
      <dsp:spPr>
        <a:xfrm>
          <a:off x="733805" y="781781"/>
          <a:ext cx="7093458" cy="3665855"/>
        </a:xfrm>
        <a:prstGeom prst="rect">
          <a:avLst/>
        </a:prstGeom>
        <a:solidFill>
          <a:schemeClr val="accent4">
            <a:tint val="5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5A15CB68-C2E2-4E0F-B260-BE6623D8054B}">
      <dsp:nvSpPr>
        <dsp:cNvPr id="0" name=""/>
        <dsp:cNvSpPr/>
      </dsp:nvSpPr>
      <dsp:spPr>
        <a:xfrm>
          <a:off x="945794" y="1210507"/>
          <a:ext cx="3293973" cy="3136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05" tIns="78105" rIns="78105" bIns="78105" numCol="1" spcCol="1270" anchor="t" anchorCtr="0">
          <a:noAutofit/>
        </a:bodyPr>
        <a:lstStyle/>
        <a:p>
          <a:pPr lvl="0" algn="l" defTabSz="1822450">
            <a:lnSpc>
              <a:spcPct val="90000"/>
            </a:lnSpc>
            <a:spcBef>
              <a:spcPct val="0"/>
            </a:spcBef>
            <a:spcAft>
              <a:spcPct val="35000"/>
            </a:spcAft>
          </a:pPr>
          <a:r>
            <a:rPr lang="en-US" sz="4100" u="sng" kern="1200" dirty="0" smtClean="0"/>
            <a:t>Outputs</a:t>
          </a:r>
          <a:endParaRPr lang="en-US" sz="4100" u="sng" kern="1200" dirty="0"/>
        </a:p>
        <a:p>
          <a:pPr marL="285750" lvl="1" indent="-285750" algn="l" defTabSz="1422400">
            <a:lnSpc>
              <a:spcPct val="90000"/>
            </a:lnSpc>
            <a:spcBef>
              <a:spcPct val="0"/>
            </a:spcBef>
            <a:spcAft>
              <a:spcPct val="15000"/>
            </a:spcAft>
            <a:buChar char="••"/>
          </a:pPr>
          <a:r>
            <a:rPr lang="en-US" sz="3200" kern="1200" dirty="0" smtClean="0"/>
            <a:t>Customers</a:t>
          </a:r>
          <a:endParaRPr lang="en-US" sz="3200" kern="1200" dirty="0"/>
        </a:p>
        <a:p>
          <a:pPr marL="285750" lvl="1" indent="-285750" algn="l" defTabSz="1422400">
            <a:lnSpc>
              <a:spcPct val="90000"/>
            </a:lnSpc>
            <a:spcBef>
              <a:spcPct val="0"/>
            </a:spcBef>
            <a:spcAft>
              <a:spcPct val="15000"/>
            </a:spcAft>
            <a:buChar char="••"/>
          </a:pPr>
          <a:r>
            <a:rPr lang="en-US" sz="3200" kern="1200" dirty="0" smtClean="0"/>
            <a:t>Capacity</a:t>
          </a:r>
          <a:endParaRPr lang="en-US" sz="3200" kern="1200" dirty="0"/>
        </a:p>
        <a:p>
          <a:pPr marL="285750" lvl="1" indent="-285750" algn="l" defTabSz="1422400">
            <a:lnSpc>
              <a:spcPct val="90000"/>
            </a:lnSpc>
            <a:spcBef>
              <a:spcPct val="0"/>
            </a:spcBef>
            <a:spcAft>
              <a:spcPct val="15000"/>
            </a:spcAft>
            <a:buChar char="••"/>
          </a:pPr>
          <a:r>
            <a:rPr lang="en-US" sz="3200" kern="1200" dirty="0" smtClean="0"/>
            <a:t>Volume</a:t>
          </a:r>
          <a:endParaRPr lang="en-US" sz="3200" kern="1200" dirty="0"/>
        </a:p>
      </dsp:txBody>
      <dsp:txXfrm>
        <a:off x="945794" y="1210507"/>
        <a:ext cx="3293973" cy="3136095"/>
      </dsp:txXfrm>
    </dsp:sp>
    <dsp:sp modelId="{AC9D7661-3891-4935-A23C-9D81F815E10E}">
      <dsp:nvSpPr>
        <dsp:cNvPr id="0" name=""/>
        <dsp:cNvSpPr/>
      </dsp:nvSpPr>
      <dsp:spPr>
        <a:xfrm>
          <a:off x="4313148" y="1210507"/>
          <a:ext cx="3293973" cy="3136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05" tIns="78105" rIns="78105" bIns="78105" numCol="1" spcCol="1270" anchor="t" anchorCtr="0">
          <a:noAutofit/>
        </a:bodyPr>
        <a:lstStyle/>
        <a:p>
          <a:pPr lvl="0" algn="l" defTabSz="1822450">
            <a:lnSpc>
              <a:spcPct val="90000"/>
            </a:lnSpc>
            <a:spcBef>
              <a:spcPct val="0"/>
            </a:spcBef>
            <a:spcAft>
              <a:spcPct val="35000"/>
            </a:spcAft>
          </a:pPr>
          <a:r>
            <a:rPr lang="en-US" sz="4100" u="sng" kern="1200" dirty="0" smtClean="0"/>
            <a:t>Inputs</a:t>
          </a:r>
          <a:endParaRPr lang="en-US" sz="4100" u="sng" kern="1200" dirty="0"/>
        </a:p>
        <a:p>
          <a:pPr marL="285750" lvl="1" indent="-285750" algn="l" defTabSz="1422400">
            <a:lnSpc>
              <a:spcPct val="90000"/>
            </a:lnSpc>
            <a:spcBef>
              <a:spcPct val="0"/>
            </a:spcBef>
            <a:spcAft>
              <a:spcPct val="15000"/>
            </a:spcAft>
            <a:buChar char="••"/>
          </a:pPr>
          <a:r>
            <a:rPr lang="en-US" sz="3200" kern="1200" dirty="0" smtClean="0"/>
            <a:t>Capital Quantity</a:t>
          </a:r>
          <a:endParaRPr lang="en-US" sz="3200" kern="1200" dirty="0"/>
        </a:p>
        <a:p>
          <a:pPr marL="285750" lvl="1" indent="-285750" algn="l" defTabSz="1422400">
            <a:lnSpc>
              <a:spcPct val="90000"/>
            </a:lnSpc>
            <a:spcBef>
              <a:spcPct val="0"/>
            </a:spcBef>
            <a:spcAft>
              <a:spcPct val="15000"/>
            </a:spcAft>
            <a:buChar char="••"/>
          </a:pPr>
          <a:r>
            <a:rPr lang="en-US" sz="3200" kern="1200" dirty="0" smtClean="0"/>
            <a:t>OM&amp;A Quantity</a:t>
          </a: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a:off x="4313148" y="1210507"/>
        <a:ext cx="3293973" cy="3136095"/>
      </dsp:txXfrm>
    </dsp:sp>
    <dsp:sp modelId="{F7816A4C-D920-4A75-B9FF-0CCF1FA0E350}">
      <dsp:nvSpPr>
        <dsp:cNvPr id="0" name=""/>
        <dsp:cNvSpPr/>
      </dsp:nvSpPr>
      <dsp:spPr>
        <a:xfrm>
          <a:off x="0" y="48162"/>
          <a:ext cx="1386078" cy="1386078"/>
        </a:xfrm>
        <a:prstGeom prst="plus">
          <a:avLst>
            <a:gd name="adj" fmla="val 32810"/>
          </a:avLst>
        </a:prstGeom>
        <a:solidFill>
          <a:schemeClr val="accent4">
            <a:hueOff val="0"/>
            <a:satOff val="0"/>
            <a:lumOff val="0"/>
            <a:alphaOff val="0"/>
          </a:schemeClr>
        </a:solidFill>
        <a:ln w="10000" cap="flat"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D0101A9D-275C-47E1-8C62-6AF6744E4B81}">
      <dsp:nvSpPr>
        <dsp:cNvPr id="0" name=""/>
        <dsp:cNvSpPr/>
      </dsp:nvSpPr>
      <dsp:spPr>
        <a:xfrm>
          <a:off x="6848856" y="546629"/>
          <a:ext cx="1304544" cy="447055"/>
        </a:xfrm>
        <a:prstGeom prst="rect">
          <a:avLst/>
        </a:prstGeom>
        <a:solidFill>
          <a:schemeClr val="accent4">
            <a:hueOff val="7484979"/>
            <a:satOff val="-41387"/>
            <a:lumOff val="-3529"/>
            <a:alphaOff val="0"/>
          </a:schemeClr>
        </a:solidFill>
        <a:ln w="10000" cap="flat" cmpd="sng" algn="ctr">
          <a:solidFill>
            <a:schemeClr val="accent4">
              <a:hueOff val="7484979"/>
              <a:satOff val="-41387"/>
              <a:lumOff val="-3529"/>
              <a:alphaOff val="0"/>
            </a:schemeClr>
          </a:solidFill>
          <a:prstDash val="solid"/>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7484979"/>
              <a:satOff val="-41387"/>
              <a:lumOff val="-3529"/>
              <a:alphaOff val="0"/>
            </a:schemeClr>
          </a:contourClr>
        </a:sp3d>
      </dsp:spPr>
      <dsp:style>
        <a:lnRef idx="1">
          <a:scrgbClr r="0" g="0" b="0"/>
        </a:lnRef>
        <a:fillRef idx="3">
          <a:scrgbClr r="0" g="0" b="0"/>
        </a:fillRef>
        <a:effectRef idx="3">
          <a:scrgbClr r="0" g="0" b="0"/>
        </a:effectRef>
        <a:fontRef idx="minor">
          <a:schemeClr val="lt1"/>
        </a:fontRef>
      </dsp:style>
    </dsp:sp>
    <dsp:sp modelId="{3424B6CF-05C7-4390-A16A-3624CAA81CDC}">
      <dsp:nvSpPr>
        <dsp:cNvPr id="0" name=""/>
        <dsp:cNvSpPr/>
      </dsp:nvSpPr>
      <dsp:spPr>
        <a:xfrm>
          <a:off x="4280534" y="1217213"/>
          <a:ext cx="815" cy="2995272"/>
        </a:xfrm>
        <a:prstGeom prst="line">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416A2-8077-4330-8D64-8A0103A56968}">
      <dsp:nvSpPr>
        <dsp:cNvPr id="0" name=""/>
        <dsp:cNvSpPr/>
      </dsp:nvSpPr>
      <dsp:spPr>
        <a:xfrm>
          <a:off x="2522" y="1011720"/>
          <a:ext cx="1446162" cy="1446162"/>
        </a:xfrm>
        <a:prstGeom prst="ellipse">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Industry TFP = -1.24%</a:t>
          </a:r>
          <a:endParaRPr lang="en-US" sz="1700" kern="1200" dirty="0"/>
        </a:p>
      </dsp:txBody>
      <dsp:txXfrm>
        <a:off x="214308" y="1223506"/>
        <a:ext cx="1022590" cy="1022590"/>
      </dsp:txXfrm>
    </dsp:sp>
    <dsp:sp modelId="{8A046A3C-222B-4871-9E94-4979FF22ABDB}">
      <dsp:nvSpPr>
        <dsp:cNvPr id="0" name=""/>
        <dsp:cNvSpPr/>
      </dsp:nvSpPr>
      <dsp:spPr>
        <a:xfrm rot="12927167">
          <a:off x="1563009" y="1752915"/>
          <a:ext cx="367777" cy="115809"/>
        </a:xfrm>
        <a:prstGeom prst="mathPlus">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611758" y="1797200"/>
        <a:ext cx="270279" cy="27239"/>
      </dsp:txXfrm>
    </dsp:sp>
    <dsp:sp modelId="{497AF0D6-0207-4234-8180-4E785AA03DE9}">
      <dsp:nvSpPr>
        <dsp:cNvPr id="0" name=""/>
        <dsp:cNvSpPr/>
      </dsp:nvSpPr>
      <dsp:spPr>
        <a:xfrm>
          <a:off x="2172089" y="1010766"/>
          <a:ext cx="1446162" cy="144616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HONI &amp; THESL Data</a:t>
          </a:r>
          <a:endParaRPr lang="en-US" sz="1700" kern="1200" dirty="0"/>
        </a:p>
      </dsp:txBody>
      <dsp:txXfrm>
        <a:off x="2383875" y="1222552"/>
        <a:ext cx="1022590" cy="1022590"/>
      </dsp:txXfrm>
    </dsp:sp>
    <dsp:sp modelId="{F68B7DA5-F9C9-4D12-BE4D-F81A2F31ECDA}">
      <dsp:nvSpPr>
        <dsp:cNvPr id="0" name=""/>
        <dsp:cNvSpPr/>
      </dsp:nvSpPr>
      <dsp:spPr>
        <a:xfrm>
          <a:off x="3614911" y="1315414"/>
          <a:ext cx="838774" cy="838774"/>
        </a:xfrm>
        <a:prstGeom prst="mathEqual">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a:off x="3726090" y="1488201"/>
        <a:ext cx="616416" cy="493200"/>
      </dsp:txXfrm>
    </dsp:sp>
    <dsp:sp modelId="{22CE05FB-2262-44AF-97A8-0FE77FC066A9}">
      <dsp:nvSpPr>
        <dsp:cNvPr id="0" name=""/>
        <dsp:cNvSpPr/>
      </dsp:nvSpPr>
      <dsp:spPr>
        <a:xfrm>
          <a:off x="4571114" y="1011720"/>
          <a:ext cx="1446162" cy="1446162"/>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Restricted Industry TFP = -0.05%</a:t>
          </a:r>
          <a:endParaRPr lang="en-US" sz="1700" kern="1200" dirty="0"/>
        </a:p>
      </dsp:txBody>
      <dsp:txXfrm>
        <a:off x="4782900" y="1223506"/>
        <a:ext cx="1022590" cy="1022590"/>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80AACE-9028-470D-BA51-E242F5FE13CF}" type="datetimeFigureOut">
              <a:rPr lang="en-US" smtClean="0"/>
              <a:t>5/24/2013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1B8B39-EF70-493D-A3B4-10939834BD26}" type="slidenum">
              <a:rPr lang="en-US" smtClean="0"/>
              <a:t>‹#›</a:t>
            </a:fld>
            <a:endParaRPr lang="en-US"/>
          </a:p>
        </p:txBody>
      </p:sp>
    </p:spTree>
    <p:extLst>
      <p:ext uri="{BB962C8B-B14F-4D97-AF65-F5344CB8AC3E}">
        <p14:creationId xmlns:p14="http://schemas.microsoft.com/office/powerpoint/2010/main" val="4215515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p:cNvSpPr>
            <a:spLocks noGrp="1" noChangeArrowheads="1"/>
          </p:cNvSpPr>
          <p:nvPr>
            <p:ph type="ftr" sz="quarter" idx="4"/>
          </p:nvPr>
        </p:nvSpPr>
        <p:spPr>
          <a:noFill/>
        </p:spPr>
        <p:txBody>
          <a:bodyPr/>
          <a:lstStyle/>
          <a:p>
            <a:r>
              <a:rPr lang="en-US" dirty="0" smtClean="0"/>
              <a:t>Power System Engineering, Inc.</a:t>
            </a:r>
          </a:p>
        </p:txBody>
      </p:sp>
      <p:sp>
        <p:nvSpPr>
          <p:cNvPr id="16386" name="Rectangle 7"/>
          <p:cNvSpPr>
            <a:spLocks noGrp="1" noChangeArrowheads="1"/>
          </p:cNvSpPr>
          <p:nvPr>
            <p:ph type="sldNum" sz="quarter" idx="5"/>
          </p:nvPr>
        </p:nvSpPr>
        <p:spPr>
          <a:noFill/>
        </p:spPr>
        <p:txBody>
          <a:bodyPr/>
          <a:lstStyle/>
          <a:p>
            <a:fld id="{D7941FE9-1812-4A0E-B734-F5B29CA600EF}" type="slidenum">
              <a:rPr lang="en-US" smtClean="0"/>
              <a:pPr/>
              <a:t>1</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0B17F1E-DFC6-4083-8F04-CB52C53E114F}" type="datetime1">
              <a:rPr lang="en-US" smtClean="0"/>
              <a:t>5/24/2013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D8EC3DE-B106-476F-B1D4-FCD72968B4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60B3E7-BC57-4E26-B8C0-4849F11EE02A}" type="datetime1">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EC3DE-B106-476F-B1D4-FCD72968B4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294D840-30EB-4BE7-86E9-A37BA52D4049}" type="datetime1">
              <a:rPr lang="en-US" smtClean="0"/>
              <a:t>5/24/2013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D8EC3DE-B106-476F-B1D4-FCD72968B4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DDAB054-F1EE-4B39-BB0F-E0D1A086CC0C}" type="datetime1">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D8EC3DE-B106-476F-B1D4-FCD72968B4EF}"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86C3C3E-66DD-4EA5-AF0E-2960A74AF087}" type="datetime1">
              <a:rPr lang="en-US" smtClean="0"/>
              <a:t>5/24/2013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D8EC3DE-B106-476F-B1D4-FCD72968B4E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821229B-2998-439F-96DF-CBB50B70B1B3}" type="datetime1">
              <a:rPr lang="en-US" smtClean="0"/>
              <a:t>5/24/2013</a:t>
            </a:fld>
            <a:endParaRPr lang="en-US"/>
          </a:p>
        </p:txBody>
      </p:sp>
      <p:sp>
        <p:nvSpPr>
          <p:cNvPr id="10" name="Slide Number Placeholder 9"/>
          <p:cNvSpPr>
            <a:spLocks noGrp="1"/>
          </p:cNvSpPr>
          <p:nvPr>
            <p:ph type="sldNum" sz="quarter" idx="16"/>
          </p:nvPr>
        </p:nvSpPr>
        <p:spPr/>
        <p:txBody>
          <a:bodyPr rtlCol="0"/>
          <a:lstStyle/>
          <a:p>
            <a:fld id="{4D8EC3DE-B106-476F-B1D4-FCD72968B4EF}"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69829C2-F3DC-4461-89E3-09BBBADF272C}" type="datetime1">
              <a:rPr lang="en-US" smtClean="0"/>
              <a:t>5/24/2013</a:t>
            </a:fld>
            <a:endParaRPr lang="en-US"/>
          </a:p>
        </p:txBody>
      </p:sp>
      <p:sp>
        <p:nvSpPr>
          <p:cNvPr id="12" name="Slide Number Placeholder 11"/>
          <p:cNvSpPr>
            <a:spLocks noGrp="1"/>
          </p:cNvSpPr>
          <p:nvPr>
            <p:ph type="sldNum" sz="quarter" idx="16"/>
          </p:nvPr>
        </p:nvSpPr>
        <p:spPr/>
        <p:txBody>
          <a:bodyPr rtlCol="0"/>
          <a:lstStyle/>
          <a:p>
            <a:fld id="{4D8EC3DE-B106-476F-B1D4-FCD72968B4EF}"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EA7010-EC43-4947-B0A4-45BBF4FFA72F}" type="datetime1">
              <a:rPr lang="en-US" smtClean="0"/>
              <a:t>5/24/2013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D8EC3DE-B106-476F-B1D4-FCD72968B4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53A71-25B8-4BF3-9B9D-F56FD4A7792E}" type="datetime1">
              <a:rPr lang="en-US" smtClean="0"/>
              <a:t>5/24/2013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D8EC3DE-B106-476F-B1D4-FCD72968B4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D3C9D05-8F74-4964-ABC4-7668ABB18C5A}" type="datetime1">
              <a:rPr lang="en-US" smtClean="0"/>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D8EC3DE-B106-476F-B1D4-FCD72968B4EF}"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5E749E8-267D-4E02-AE91-A7AE5AB061D5}" type="datetime1">
              <a:rPr lang="en-US" smtClean="0"/>
              <a:t>5/24/2013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D8EC3DE-B106-476F-B1D4-FCD72968B4EF}"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E9256DA-60D8-4DCB-896C-0E8AF819271A}" type="datetime1">
              <a:rPr lang="en-US" smtClean="0"/>
              <a:t>5/24/2013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D8EC3DE-B106-476F-B1D4-FCD72968B4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mailto:fenricks@powersystem.org" TargetMode="External"/><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File:Calculator_casio.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fenricks@powersystem.org"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File:Calculator_casio.jp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en.wikipedia.org/wiki/File:Calculator_casio.jpg"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19"/>
          <p:cNvSpPr>
            <a:spLocks noGrp="1" noChangeArrowheads="1"/>
          </p:cNvSpPr>
          <p:nvPr>
            <p:ph type="ctrTitle" idx="4294967295"/>
          </p:nvPr>
        </p:nvSpPr>
        <p:spPr>
          <a:xfrm>
            <a:off x="838200" y="2057400"/>
            <a:ext cx="7772400" cy="2822575"/>
          </a:xfrm>
        </p:spPr>
        <p:txBody>
          <a:bodyPr>
            <a:normAutofit fontScale="90000"/>
          </a:bodyPr>
          <a:lstStyle/>
          <a:p>
            <a:pPr algn="ctr"/>
            <a:r>
              <a:rPr lang="en-US" b="1" dirty="0" smtClean="0"/>
              <a:t>Research and Recommendations on 4</a:t>
            </a:r>
            <a:r>
              <a:rPr lang="en-US" b="1" baseline="30000" dirty="0" smtClean="0"/>
              <a:t>th</a:t>
            </a:r>
            <a:r>
              <a:rPr lang="en-US" b="1" dirty="0" smtClean="0"/>
              <a:t> Generation Incentive Regulation</a:t>
            </a:r>
            <a:br>
              <a:rPr lang="en-US" b="1" dirty="0" smtClean="0"/>
            </a:br>
            <a:r>
              <a:rPr lang="en-US" b="1" dirty="0" smtClean="0"/>
              <a:t/>
            </a:r>
            <a:br>
              <a:rPr lang="en-US" b="1" dirty="0" smtClean="0"/>
            </a:br>
            <a:r>
              <a:rPr lang="en-US" sz="2700" b="1" dirty="0" smtClean="0"/>
              <a:t>The Coalition of Large Distributors (CLD)</a:t>
            </a:r>
          </a:p>
        </p:txBody>
      </p:sp>
      <p:sp>
        <p:nvSpPr>
          <p:cNvPr id="24578" name="Rectangle 3"/>
          <p:cNvSpPr>
            <a:spLocks noGrp="1" noChangeArrowheads="1"/>
          </p:cNvSpPr>
          <p:nvPr>
            <p:ph type="subTitle" idx="4294967295"/>
          </p:nvPr>
        </p:nvSpPr>
        <p:spPr>
          <a:xfrm>
            <a:off x="2647950" y="4953000"/>
            <a:ext cx="6400800" cy="1447800"/>
          </a:xfrm>
        </p:spPr>
        <p:txBody>
          <a:bodyPr>
            <a:noAutofit/>
          </a:bodyPr>
          <a:lstStyle/>
          <a:p>
            <a:pPr algn="r"/>
            <a:r>
              <a:rPr lang="en-US" sz="2000" dirty="0" smtClean="0">
                <a:solidFill>
                  <a:schemeClr val="tx1"/>
                </a:solidFill>
              </a:rPr>
              <a:t>Steven A. </a:t>
            </a:r>
            <a:r>
              <a:rPr lang="en-US" sz="2000" dirty="0" err="1" smtClean="0">
                <a:solidFill>
                  <a:schemeClr val="tx1"/>
                </a:solidFill>
              </a:rPr>
              <a:t>Fenrick</a:t>
            </a:r>
            <a:r>
              <a:rPr lang="en-US" sz="2000" dirty="0" smtClean="0">
                <a:solidFill>
                  <a:schemeClr val="tx1"/>
                </a:solidFill>
              </a:rPr>
              <a:t> </a:t>
            </a:r>
          </a:p>
          <a:p>
            <a:pPr algn="r"/>
            <a:r>
              <a:rPr lang="en-US" sz="2000" dirty="0" smtClean="0">
                <a:solidFill>
                  <a:schemeClr val="tx1"/>
                </a:solidFill>
                <a:hlinkClick r:id="rId3"/>
              </a:rPr>
              <a:t>fenricks@powersystem.org</a:t>
            </a:r>
            <a:endParaRPr lang="en-US" sz="2000" dirty="0" smtClean="0">
              <a:solidFill>
                <a:schemeClr val="tx1"/>
              </a:solidFill>
            </a:endParaRPr>
          </a:p>
          <a:p>
            <a:pPr algn="r">
              <a:spcBef>
                <a:spcPct val="0"/>
              </a:spcBef>
            </a:pPr>
            <a:r>
              <a:rPr lang="en-US" sz="2000" dirty="0" smtClean="0">
                <a:solidFill>
                  <a:schemeClr val="tx1"/>
                </a:solidFill>
              </a:rPr>
              <a:t>(608) 268-3549 </a:t>
            </a:r>
          </a:p>
          <a:p>
            <a:pPr algn="r"/>
            <a:r>
              <a:rPr lang="en-US" sz="2000" dirty="0" smtClean="0">
                <a:solidFill>
                  <a:schemeClr val="tx1"/>
                </a:solidFill>
              </a:rPr>
              <a:t>May 27 &amp; 28, 2013</a:t>
            </a:r>
          </a:p>
        </p:txBody>
      </p:sp>
      <p:pic>
        <p:nvPicPr>
          <p:cNvPr id="24579" name="Picture 13"/>
          <p:cNvPicPr>
            <a:picLocks noChangeAspect="1" noChangeArrowheads="1"/>
          </p:cNvPicPr>
          <p:nvPr/>
        </p:nvPicPr>
        <p:blipFill>
          <a:blip r:embed="rId4" cstate="print"/>
          <a:srcRect b="16667"/>
          <a:stretch>
            <a:fillRect/>
          </a:stretch>
        </p:blipFill>
        <p:spPr bwMode="auto">
          <a:xfrm>
            <a:off x="6511925" y="76200"/>
            <a:ext cx="2541588" cy="1752600"/>
          </a:xfrm>
          <a:prstGeom prst="rect">
            <a:avLst/>
          </a:prstGeom>
          <a:noFill/>
          <a:ln w="9525">
            <a:noFill/>
            <a:miter lim="800000"/>
            <a:headEnd/>
            <a:tailEnd/>
          </a:ln>
        </p:spPr>
      </p:pic>
      <p:sp>
        <p:nvSpPr>
          <p:cNvPr id="24580" name="Text Box 15"/>
          <p:cNvSpPr txBox="1">
            <a:spLocks noChangeArrowheads="1"/>
          </p:cNvSpPr>
          <p:nvPr/>
        </p:nvSpPr>
        <p:spPr bwMode="auto">
          <a:xfrm>
            <a:off x="6477000" y="381000"/>
            <a:ext cx="2362200" cy="762000"/>
          </a:xfrm>
          <a:prstGeom prst="rect">
            <a:avLst/>
          </a:prstGeom>
          <a:noFill/>
          <a:ln w="9525">
            <a:noFill/>
            <a:miter lim="800000"/>
            <a:headEnd/>
            <a:tailEnd/>
          </a:ln>
        </p:spPr>
        <p:txBody>
          <a:bodyPr>
            <a:spAutoFit/>
          </a:bodyPr>
          <a:lstStyle/>
          <a:p>
            <a:pPr algn="r">
              <a:spcBef>
                <a:spcPct val="50000"/>
              </a:spcBef>
            </a:pPr>
            <a:r>
              <a:rPr lang="en-US" sz="2200" dirty="0"/>
              <a:t>Power System Engineering, Inc.</a:t>
            </a:r>
          </a:p>
        </p:txBody>
      </p:sp>
      <p:pic>
        <p:nvPicPr>
          <p:cNvPr id="24583" name="Picture 20" descr="Comm Tower"/>
          <p:cNvPicPr>
            <a:picLocks noChangeAspect="1" noChangeArrowheads="1"/>
          </p:cNvPicPr>
          <p:nvPr/>
        </p:nvPicPr>
        <p:blipFill>
          <a:blip r:embed="rId5" cstate="print">
            <a:lum bright="12000" contrast="12000"/>
          </a:blip>
          <a:srcRect/>
          <a:stretch>
            <a:fillRect/>
          </a:stretch>
        </p:blipFill>
        <p:spPr bwMode="auto">
          <a:xfrm>
            <a:off x="76200" y="76200"/>
            <a:ext cx="1282700" cy="1752600"/>
          </a:xfrm>
          <a:prstGeom prst="rect">
            <a:avLst/>
          </a:prstGeom>
          <a:noFill/>
          <a:ln w="9525">
            <a:noFill/>
            <a:miter lim="800000"/>
            <a:headEnd/>
            <a:tailEnd/>
          </a:ln>
        </p:spPr>
      </p:pic>
      <p:pic>
        <p:nvPicPr>
          <p:cNvPr id="24584" name="Picture 21" descr="Pic 1"/>
          <p:cNvPicPr>
            <a:picLocks noChangeAspect="1" noChangeArrowheads="1"/>
          </p:cNvPicPr>
          <p:nvPr/>
        </p:nvPicPr>
        <p:blipFill>
          <a:blip r:embed="rId6" cstate="print">
            <a:lum bright="12000"/>
          </a:blip>
          <a:srcRect/>
          <a:stretch>
            <a:fillRect/>
          </a:stretch>
        </p:blipFill>
        <p:spPr bwMode="auto">
          <a:xfrm>
            <a:off x="1401763" y="76200"/>
            <a:ext cx="1314450" cy="1752600"/>
          </a:xfrm>
          <a:prstGeom prst="rect">
            <a:avLst/>
          </a:prstGeom>
          <a:noFill/>
          <a:ln w="9525">
            <a:noFill/>
            <a:miter lim="800000"/>
            <a:headEnd/>
            <a:tailEnd/>
          </a:ln>
        </p:spPr>
      </p:pic>
      <p:sp>
        <p:nvSpPr>
          <p:cNvPr id="24585" name="Line 23"/>
          <p:cNvSpPr>
            <a:spLocks noChangeShapeType="1"/>
          </p:cNvSpPr>
          <p:nvPr/>
        </p:nvSpPr>
        <p:spPr bwMode="auto">
          <a:xfrm>
            <a:off x="84138" y="1828800"/>
            <a:ext cx="8964612" cy="0"/>
          </a:xfrm>
          <a:prstGeom prst="line">
            <a:avLst/>
          </a:prstGeom>
          <a:noFill/>
          <a:ln w="12700">
            <a:solidFill>
              <a:schemeClr val="tx1"/>
            </a:solidFill>
            <a:round/>
            <a:headEnd/>
            <a:tailEnd/>
          </a:ln>
        </p:spPr>
        <p:txBody>
          <a:bodyPr/>
          <a:lstStyle/>
          <a:p>
            <a:endParaRPr lang="en-US" dirty="0"/>
          </a:p>
        </p:txBody>
      </p:sp>
      <p:pic>
        <p:nvPicPr>
          <p:cNvPr id="24586" name="Picture 12" descr="dreamstime_9057294 (meeting 2).jpg"/>
          <p:cNvPicPr>
            <a:picLocks noChangeAspect="1"/>
          </p:cNvPicPr>
          <p:nvPr/>
        </p:nvPicPr>
        <p:blipFill>
          <a:blip r:embed="rId7" cstate="print"/>
          <a:srcRect t="3061" b="26530"/>
          <a:stretch>
            <a:fillRect/>
          </a:stretch>
        </p:blipFill>
        <p:spPr bwMode="auto">
          <a:xfrm>
            <a:off x="2743200" y="76200"/>
            <a:ext cx="3733800" cy="1752600"/>
          </a:xfrm>
          <a:prstGeom prst="rect">
            <a:avLst/>
          </a:prstGeom>
          <a:noFill/>
          <a:ln w="9525">
            <a:noFill/>
            <a:miter lim="800000"/>
            <a:headEnd/>
            <a:tailEnd/>
          </a:ln>
        </p:spPr>
      </p:pic>
      <p:pic>
        <p:nvPicPr>
          <p:cNvPr id="24587" name="Picture 8" descr="pse logo web"/>
          <p:cNvPicPr>
            <a:picLocks noChangeAspect="1" noChangeArrowheads="1"/>
          </p:cNvPicPr>
          <p:nvPr/>
        </p:nvPicPr>
        <p:blipFill>
          <a:blip r:embed="rId8" cstate="print">
            <a:clrChange>
              <a:clrFrom>
                <a:srgbClr val="002706"/>
              </a:clrFrom>
              <a:clrTo>
                <a:srgbClr val="002706">
                  <a:alpha val="0"/>
                </a:srgbClr>
              </a:clrTo>
            </a:clrChange>
          </a:blip>
          <a:srcRect/>
          <a:stretch>
            <a:fillRect/>
          </a:stretch>
        </p:blipFill>
        <p:spPr bwMode="auto">
          <a:xfrm>
            <a:off x="7299325" y="1179513"/>
            <a:ext cx="1143000" cy="44291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D8EC3DE-B106-476F-B1D4-FCD72968B4EF}" type="slidenum">
              <a:rPr lang="en-US" smtClean="0"/>
              <a:t>1</a:t>
            </a:fld>
            <a:endParaRPr lang="en-US"/>
          </a:p>
        </p:txBody>
      </p:sp>
    </p:spTree>
    <p:extLst>
      <p:ext uri="{BB962C8B-B14F-4D97-AF65-F5344CB8AC3E}">
        <p14:creationId xmlns:p14="http://schemas.microsoft.com/office/powerpoint/2010/main" val="5636224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543800" cy="645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4D8EC3DE-B106-476F-B1D4-FCD72968B4EF}" type="slidenum">
              <a:rPr lang="en-US" smtClean="0"/>
              <a:t>10</a:t>
            </a:fld>
            <a:endParaRPr lang="en-US"/>
          </a:p>
        </p:txBody>
      </p:sp>
    </p:spTree>
    <p:extLst>
      <p:ext uri="{BB962C8B-B14F-4D97-AF65-F5344CB8AC3E}">
        <p14:creationId xmlns:p14="http://schemas.microsoft.com/office/powerpoint/2010/main" val="4084240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Productivity Factor Implications</a:t>
            </a:r>
            <a:endParaRPr lang="en-US" dirty="0"/>
          </a:p>
        </p:txBody>
      </p:sp>
      <p:sp>
        <p:nvSpPr>
          <p:cNvPr id="3" name="Content Placeholder 2"/>
          <p:cNvSpPr>
            <a:spLocks noGrp="1"/>
          </p:cNvSpPr>
          <p:nvPr>
            <p:ph sz="quarter" idx="1"/>
          </p:nvPr>
        </p:nvSpPr>
        <p:spPr/>
        <p:txBody>
          <a:bodyPr/>
          <a:lstStyle/>
          <a:p>
            <a:r>
              <a:rPr lang="en-US" dirty="0" smtClean="0"/>
              <a:t>An external measure that includes substantially more industry data than PEG’s measure leads to a TFP range of -0.71% to -1.32%.</a:t>
            </a:r>
          </a:p>
          <a:p>
            <a:pPr marL="0" indent="0" algn="ctr">
              <a:buNone/>
            </a:pPr>
            <a:r>
              <a:rPr lang="en-US" b="1" dirty="0" smtClean="0"/>
              <a:t>TFP Indexing Summary</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06600173"/>
              </p:ext>
            </p:extLst>
          </p:nvPr>
        </p:nvGraphicFramePr>
        <p:xfrm>
          <a:off x="304800" y="3581400"/>
          <a:ext cx="8534400" cy="2834640"/>
        </p:xfrm>
        <a:graphic>
          <a:graphicData uri="http://schemas.openxmlformats.org/drawingml/2006/table">
            <a:tbl>
              <a:tblPr firstRow="1" bandRow="1">
                <a:tableStyleId>{5C22544A-7EE6-4342-B048-85BDC9FD1C3A}</a:tableStyleId>
              </a:tblPr>
              <a:tblGrid>
                <a:gridCol w="2133600"/>
                <a:gridCol w="2133600"/>
                <a:gridCol w="2133600"/>
                <a:gridCol w="2133600"/>
              </a:tblGrid>
              <a:tr h="477520">
                <a:tc>
                  <a:txBody>
                    <a:bodyPr/>
                    <a:lstStyle/>
                    <a:p>
                      <a:r>
                        <a:rPr lang="en-US" dirty="0" smtClean="0"/>
                        <a:t>Sample</a:t>
                      </a:r>
                      <a:endParaRPr lang="en-US" dirty="0"/>
                    </a:p>
                  </a:txBody>
                  <a:tcPr/>
                </a:tc>
                <a:tc>
                  <a:txBody>
                    <a:bodyPr/>
                    <a:lstStyle/>
                    <a:p>
                      <a:r>
                        <a:rPr lang="en-US" dirty="0" smtClean="0"/>
                        <a:t>% of Industry</a:t>
                      </a:r>
                      <a:r>
                        <a:rPr lang="en-US" baseline="0" dirty="0" smtClean="0"/>
                        <a:t> Retail Customers Included</a:t>
                      </a:r>
                      <a:endParaRPr lang="en-US" dirty="0"/>
                    </a:p>
                  </a:txBody>
                  <a:tcPr/>
                </a:tc>
                <a:tc>
                  <a:txBody>
                    <a:bodyPr/>
                    <a:lstStyle/>
                    <a:p>
                      <a:r>
                        <a:rPr lang="en-US" dirty="0" smtClean="0"/>
                        <a:t>External</a:t>
                      </a:r>
                      <a:r>
                        <a:rPr lang="en-US" baseline="0" dirty="0" smtClean="0"/>
                        <a:t> Measure?</a:t>
                      </a:r>
                      <a:endParaRPr lang="en-US" dirty="0"/>
                    </a:p>
                  </a:txBody>
                  <a:tcPr/>
                </a:tc>
                <a:tc>
                  <a:txBody>
                    <a:bodyPr/>
                    <a:lstStyle/>
                    <a:p>
                      <a:r>
                        <a:rPr lang="en-US" dirty="0" smtClean="0"/>
                        <a:t>2002-2011</a:t>
                      </a:r>
                      <a:r>
                        <a:rPr lang="en-US" baseline="0" dirty="0" smtClean="0"/>
                        <a:t> TFP Trend</a:t>
                      </a:r>
                      <a:endParaRPr lang="en-US" dirty="0"/>
                    </a:p>
                  </a:txBody>
                  <a:tcPr/>
                </a:tc>
              </a:tr>
              <a:tr h="477520">
                <a:tc>
                  <a:txBody>
                    <a:bodyPr/>
                    <a:lstStyle/>
                    <a:p>
                      <a:r>
                        <a:rPr lang="en-US" dirty="0" smtClean="0"/>
                        <a:t>Full Industry</a:t>
                      </a:r>
                      <a:endParaRPr lang="en-US" dirty="0"/>
                    </a:p>
                  </a:txBody>
                  <a:tcPr/>
                </a:tc>
                <a:tc>
                  <a:txBody>
                    <a:bodyPr/>
                    <a:lstStyle/>
                    <a:p>
                      <a:r>
                        <a:rPr lang="en-US" dirty="0" smtClean="0"/>
                        <a:t>100.0%</a:t>
                      </a:r>
                      <a:endParaRPr lang="en-US" dirty="0"/>
                    </a:p>
                  </a:txBody>
                  <a:tcPr/>
                </a:tc>
                <a:tc>
                  <a:txBody>
                    <a:bodyPr/>
                    <a:lstStyle/>
                    <a:p>
                      <a:r>
                        <a:rPr lang="en-US" baseline="0" dirty="0" smtClean="0"/>
                        <a:t>Essentially, except for HONI &amp; THESL</a:t>
                      </a:r>
                      <a:endParaRPr lang="en-US" dirty="0"/>
                    </a:p>
                  </a:txBody>
                  <a:tcPr/>
                </a:tc>
                <a:tc>
                  <a:txBody>
                    <a:bodyPr/>
                    <a:lstStyle/>
                    <a:p>
                      <a:r>
                        <a:rPr lang="en-US" dirty="0" smtClean="0"/>
                        <a:t>-1.24%</a:t>
                      </a:r>
                      <a:endParaRPr lang="en-US" dirty="0"/>
                    </a:p>
                  </a:txBody>
                  <a:tcPr/>
                </a:tc>
              </a:tr>
              <a:tr h="477520">
                <a:tc>
                  <a:txBody>
                    <a:bodyPr/>
                    <a:lstStyle/>
                    <a:p>
                      <a:r>
                        <a:rPr lang="en-US" dirty="0" smtClean="0"/>
                        <a:t>Excluding HONI</a:t>
                      </a:r>
                      <a:r>
                        <a:rPr lang="en-US" baseline="0" dirty="0" smtClean="0"/>
                        <a:t> &amp; THESL</a:t>
                      </a:r>
                      <a:endParaRPr lang="en-US" dirty="0"/>
                    </a:p>
                  </a:txBody>
                  <a:tcPr/>
                </a:tc>
                <a:tc>
                  <a:txBody>
                    <a:bodyPr/>
                    <a:lstStyle/>
                    <a:p>
                      <a:r>
                        <a:rPr lang="en-US" dirty="0" smtClean="0"/>
                        <a:t>60.3%</a:t>
                      </a:r>
                      <a:endParaRPr lang="en-US" dirty="0"/>
                    </a:p>
                  </a:txBody>
                  <a:tcPr/>
                </a:tc>
                <a:tc>
                  <a:txBody>
                    <a:bodyPr/>
                    <a:lstStyle/>
                    <a:p>
                      <a:r>
                        <a:rPr lang="en-US" dirty="0" smtClean="0"/>
                        <a:t>Essentially</a:t>
                      </a:r>
                      <a:endParaRPr lang="en-US" dirty="0"/>
                    </a:p>
                  </a:txBody>
                  <a:tcPr/>
                </a:tc>
                <a:tc>
                  <a:txBody>
                    <a:bodyPr/>
                    <a:lstStyle/>
                    <a:p>
                      <a:r>
                        <a:rPr lang="en-US" dirty="0" smtClean="0"/>
                        <a:t>-0.05%</a:t>
                      </a:r>
                      <a:endParaRPr lang="en-US" dirty="0"/>
                    </a:p>
                  </a:txBody>
                  <a:tcPr/>
                </a:tc>
              </a:tr>
              <a:tr h="477520">
                <a:tc>
                  <a:txBody>
                    <a:bodyPr/>
                    <a:lstStyle/>
                    <a:p>
                      <a:r>
                        <a:rPr lang="en-US" b="1" dirty="0" smtClean="0">
                          <a:solidFill>
                            <a:schemeClr val="accent2">
                              <a:lumMod val="50000"/>
                            </a:schemeClr>
                          </a:solidFill>
                        </a:rPr>
                        <a:t>Systematically</a:t>
                      </a:r>
                      <a:r>
                        <a:rPr lang="en-US" b="1" baseline="0" dirty="0" smtClean="0">
                          <a:solidFill>
                            <a:schemeClr val="accent2">
                              <a:lumMod val="50000"/>
                            </a:schemeClr>
                          </a:solidFill>
                        </a:rPr>
                        <a:t> exclude one distributor at a time</a:t>
                      </a:r>
                      <a:endParaRPr lang="en-US" b="1" dirty="0">
                        <a:solidFill>
                          <a:schemeClr val="accent2">
                            <a:lumMod val="50000"/>
                          </a:schemeClr>
                        </a:solidFill>
                      </a:endParaRPr>
                    </a:p>
                  </a:txBody>
                  <a:tcPr/>
                </a:tc>
                <a:tc>
                  <a:txBody>
                    <a:bodyPr/>
                    <a:lstStyle/>
                    <a:p>
                      <a:r>
                        <a:rPr lang="en-US" b="1" dirty="0" smtClean="0">
                          <a:solidFill>
                            <a:schemeClr val="accent2">
                              <a:lumMod val="50000"/>
                            </a:schemeClr>
                          </a:solidFill>
                        </a:rPr>
                        <a:t>75.0% to 99.98%</a:t>
                      </a:r>
                      <a:endParaRPr lang="en-US" b="1" dirty="0">
                        <a:solidFill>
                          <a:schemeClr val="accent2">
                            <a:lumMod val="50000"/>
                          </a:schemeClr>
                        </a:solidFill>
                      </a:endParaRPr>
                    </a:p>
                  </a:txBody>
                  <a:tcPr/>
                </a:tc>
                <a:tc>
                  <a:txBody>
                    <a:bodyPr/>
                    <a:lstStyle/>
                    <a:p>
                      <a:r>
                        <a:rPr lang="en-US" b="1" dirty="0" smtClean="0">
                          <a:solidFill>
                            <a:schemeClr val="accent2">
                              <a:lumMod val="50000"/>
                            </a:schemeClr>
                          </a:solidFill>
                        </a:rPr>
                        <a:t>Yes</a:t>
                      </a:r>
                      <a:endParaRPr lang="en-US" b="1" dirty="0">
                        <a:solidFill>
                          <a:schemeClr val="accent2">
                            <a:lumMod val="50000"/>
                          </a:schemeClr>
                        </a:solidFill>
                      </a:endParaRPr>
                    </a:p>
                  </a:txBody>
                  <a:tcPr/>
                </a:tc>
                <a:tc>
                  <a:txBody>
                    <a:bodyPr/>
                    <a:lstStyle/>
                    <a:p>
                      <a:r>
                        <a:rPr lang="en-US" b="1" dirty="0" smtClean="0">
                          <a:solidFill>
                            <a:schemeClr val="accent2">
                              <a:lumMod val="50000"/>
                            </a:schemeClr>
                          </a:solidFill>
                        </a:rPr>
                        <a:t>-0.71% to -1.32%</a:t>
                      </a:r>
                      <a:endParaRPr lang="en-US" b="1" dirty="0">
                        <a:solidFill>
                          <a:schemeClr val="accent2">
                            <a:lumMod val="50000"/>
                          </a:schemeClr>
                        </a:solidFill>
                      </a:endParaRPr>
                    </a:p>
                  </a:txBody>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fld id="{4D8EC3DE-B106-476F-B1D4-FCD72968B4EF}" type="slidenum">
              <a:rPr lang="en-US" smtClean="0"/>
              <a:t>11</a:t>
            </a:fld>
            <a:endParaRPr lang="en-US"/>
          </a:p>
        </p:txBody>
      </p:sp>
    </p:spTree>
    <p:extLst>
      <p:ext uri="{BB962C8B-B14F-4D97-AF65-F5344CB8AC3E}">
        <p14:creationId xmlns:p14="http://schemas.microsoft.com/office/powerpoint/2010/main" val="53064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Econometric TFP Projections </a:t>
            </a:r>
            <a:endParaRPr lang="en-US" dirty="0"/>
          </a:p>
        </p:txBody>
      </p:sp>
      <p:sp>
        <p:nvSpPr>
          <p:cNvPr id="3" name="Content Placeholder 2"/>
          <p:cNvSpPr>
            <a:spLocks noGrp="1"/>
          </p:cNvSpPr>
          <p:nvPr>
            <p:ph sz="quarter" idx="1"/>
          </p:nvPr>
        </p:nvSpPr>
        <p:spPr/>
        <p:txBody>
          <a:bodyPr>
            <a:normAutofit/>
          </a:bodyPr>
          <a:lstStyle/>
          <a:p>
            <a:r>
              <a:rPr lang="en-US" dirty="0" smtClean="0"/>
              <a:t>PEG’s productivity factor recommendation of zero is partially supported by its econometric TFP projection of -0.03% (Table 20 in the PEG Report)</a:t>
            </a:r>
          </a:p>
          <a:p>
            <a:r>
              <a:rPr lang="en-US" dirty="0" smtClean="0"/>
              <a:t>We believe the calculations used in determining the result, in particular the cost projections found on Table 19 which lead to the TFP result in Table 20, are inconsistent with PEG’s model and cost theory</a:t>
            </a:r>
          </a:p>
          <a:p>
            <a:r>
              <a:rPr lang="en-US" dirty="0" smtClean="0"/>
              <a:t>Corrected cost projections lead to a -0.97% econometric TFP projection</a:t>
            </a:r>
          </a:p>
          <a:p>
            <a:pPr marL="685800" lvl="2"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12</a:t>
            </a:fld>
            <a:endParaRPr lang="en-US"/>
          </a:p>
        </p:txBody>
      </p:sp>
    </p:spTree>
    <p:extLst>
      <p:ext uri="{BB962C8B-B14F-4D97-AF65-F5344CB8AC3E}">
        <p14:creationId xmlns:p14="http://schemas.microsoft.com/office/powerpoint/2010/main" val="84429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 of Table 19</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Table 19 feeds into Table 20 which is PEG’s econometric TFP projection</a:t>
            </a:r>
          </a:p>
          <a:p>
            <a:pPr lvl="1"/>
            <a:r>
              <a:rPr lang="en-US" dirty="0" smtClean="0"/>
              <a:t>We agree with Table 20</a:t>
            </a:r>
          </a:p>
          <a:p>
            <a:pPr lvl="1"/>
            <a:r>
              <a:rPr lang="en-US" dirty="0" smtClean="0"/>
              <a:t>We believe Table 19 is inconsistent with PEG’s model, economic theory, and PEG’s prior practices</a:t>
            </a:r>
          </a:p>
          <a:p>
            <a:pPr marL="0" indent="0">
              <a:buNone/>
            </a:pPr>
            <a:r>
              <a:rPr lang="en-US" b="1" u="sng" dirty="0" smtClean="0"/>
              <a:t>Key Issue:</a:t>
            </a:r>
            <a:r>
              <a:rPr lang="en-US" dirty="0" smtClean="0"/>
              <a:t>  PEG’s Table 19 omits the OM&amp;A input price variable and inflation leading to a TFP projection of        -0.03% </a:t>
            </a:r>
          </a:p>
          <a:p>
            <a:pPr lvl="1"/>
            <a:r>
              <a:rPr lang="en-US" dirty="0" smtClean="0"/>
              <a:t>OM&amp;A price inflation could have been zero, 10%, or 100% and PEG Table 19 would show the exact same cost projection</a:t>
            </a:r>
          </a:p>
          <a:p>
            <a:pPr lvl="2"/>
            <a:r>
              <a:rPr lang="en-US" dirty="0" smtClean="0"/>
              <a:t>Average growth rate in OM&amp;A input price was 2.30% (cost share of 41% * 2.30% = 0.94% of projected cost growth not accounted for)</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13</a:t>
            </a:fld>
            <a:endParaRPr lang="en-US"/>
          </a:p>
        </p:txBody>
      </p:sp>
    </p:spTree>
    <p:extLst>
      <p:ext uri="{BB962C8B-B14F-4D97-AF65-F5344CB8AC3E}">
        <p14:creationId xmlns:p14="http://schemas.microsoft.com/office/powerpoint/2010/main" val="1370075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to Substantiate a Corrected Table 19</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D8EC3DE-B106-476F-B1D4-FCD72968B4EF}" type="slidenum">
              <a:rPr lang="en-US" smtClean="0"/>
              <a:t>14</a:t>
            </a:fld>
            <a:endParaRPr lang="en-US"/>
          </a:p>
        </p:txBody>
      </p:sp>
      <p:sp>
        <p:nvSpPr>
          <p:cNvPr id="4" name="Content Placeholder 3"/>
          <p:cNvSpPr>
            <a:spLocks noGrp="1"/>
          </p:cNvSpPr>
          <p:nvPr>
            <p:ph sz="quarter" idx="1"/>
          </p:nvPr>
        </p:nvSpPr>
        <p:spPr/>
        <p:txBody>
          <a:bodyPr>
            <a:normAutofit fontScale="85000" lnSpcReduction="20000"/>
          </a:bodyPr>
          <a:lstStyle/>
          <a:p>
            <a:r>
              <a:rPr lang="en-US" dirty="0" smtClean="0"/>
              <a:t>PEG cost projection growth rate = 2.73% (implying a TFP projection of -0.03%)</a:t>
            </a:r>
          </a:p>
          <a:p>
            <a:r>
              <a:rPr lang="en-US" dirty="0" smtClean="0"/>
              <a:t>PSE cost projection growth rate = 3.67% (implying a TFP projection of -0.97%)</a:t>
            </a:r>
          </a:p>
          <a:p>
            <a:pPr lvl="1"/>
            <a:r>
              <a:rPr lang="en-US" dirty="0" smtClean="0"/>
              <a:t>Difference of 0.94%</a:t>
            </a:r>
          </a:p>
          <a:p>
            <a:pPr marL="365760" lvl="1" indent="0">
              <a:buNone/>
            </a:pPr>
            <a:endParaRPr lang="en-US" dirty="0" smtClean="0"/>
          </a:p>
          <a:p>
            <a:r>
              <a:rPr lang="en-US" b="1" dirty="0" smtClean="0"/>
              <a:t>Test </a:t>
            </a:r>
            <a:r>
              <a:rPr lang="en-US" b="1" dirty="0"/>
              <a:t>1</a:t>
            </a:r>
            <a:r>
              <a:rPr lang="en-US" dirty="0"/>
              <a:t>:  Actual cost growth from 2002 to 2011 in benchmarking </a:t>
            </a:r>
            <a:r>
              <a:rPr lang="en-US" dirty="0" smtClean="0"/>
              <a:t>dataset is </a:t>
            </a:r>
            <a:r>
              <a:rPr lang="en-US" b="1" dirty="0" smtClean="0"/>
              <a:t>3.74%</a:t>
            </a:r>
            <a:endParaRPr lang="en-US" b="1" dirty="0"/>
          </a:p>
          <a:p>
            <a:r>
              <a:rPr lang="en-US" b="1" dirty="0"/>
              <a:t>Test 2</a:t>
            </a:r>
            <a:r>
              <a:rPr lang="en-US" dirty="0"/>
              <a:t>:  PEG’s 2007 method results</a:t>
            </a:r>
          </a:p>
          <a:p>
            <a:r>
              <a:rPr lang="en-US" b="1" dirty="0"/>
              <a:t>Test 3</a:t>
            </a:r>
            <a:r>
              <a:rPr lang="en-US" dirty="0"/>
              <a:t>:  PEG’s 2007 method results with business conditions</a:t>
            </a:r>
          </a:p>
          <a:p>
            <a:r>
              <a:rPr lang="en-US" b="1" dirty="0"/>
              <a:t>Test 4</a:t>
            </a:r>
            <a:r>
              <a:rPr lang="en-US" dirty="0"/>
              <a:t>:  Growth rate in average cost benchmark in 2002 to average cost benchmark in 2011</a:t>
            </a:r>
          </a:p>
          <a:p>
            <a:endParaRPr lang="en-US" dirty="0"/>
          </a:p>
        </p:txBody>
      </p:sp>
    </p:spTree>
    <p:extLst>
      <p:ext uri="{BB962C8B-B14F-4D97-AF65-F5344CB8AC3E}">
        <p14:creationId xmlns:p14="http://schemas.microsoft.com/office/powerpoint/2010/main" val="286771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Test 2 &amp; 3:  PEG’s 2007 TFP Projection Method</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92500" lnSpcReduction="20000"/>
          </a:bodyPr>
          <a:lstStyle/>
          <a:p>
            <a:r>
              <a:rPr lang="en-US" dirty="0" smtClean="0"/>
              <a:t>A 2007 PEG Report for the Board in regards to Gas Distribution IR used a different set of calculations to estimate an econometric TFP</a:t>
            </a:r>
          </a:p>
          <a:p>
            <a:pPr lvl="1"/>
            <a:r>
              <a:rPr lang="en-US" dirty="0" smtClean="0"/>
              <a:t>Tested and reviewed by the Board</a:t>
            </a:r>
          </a:p>
          <a:p>
            <a:r>
              <a:rPr lang="en-US" dirty="0" smtClean="0"/>
              <a:t>If we insert the 2013 model coefficients and 2002-2011 electric industry variable growth rates into PEG’s exact 2007 methodology we get an econometric TFP projection of </a:t>
            </a:r>
            <a:r>
              <a:rPr lang="en-US" b="1" dirty="0" smtClean="0"/>
              <a:t>-0.85%</a:t>
            </a:r>
          </a:p>
          <a:p>
            <a:r>
              <a:rPr lang="en-US" dirty="0" smtClean="0"/>
              <a:t>The 2007 econometric TFP projection method was also peer reviewed and published in the Journal of Network Economics in 2009</a:t>
            </a:r>
          </a:p>
          <a:p>
            <a:pPr lvl="2"/>
            <a:r>
              <a:rPr lang="en-US" dirty="0" smtClean="0"/>
              <a:t>Co-authored by Dr. Mark Lowry (President of PEG) and Dr. Lullit Getachew (Senior Economist at PSE)</a:t>
            </a:r>
          </a:p>
          <a:p>
            <a:pPr marL="685800" lvl="2"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15</a:t>
            </a:fld>
            <a:endParaRPr lang="en-US"/>
          </a:p>
        </p:txBody>
      </p:sp>
    </p:spTree>
    <p:extLst>
      <p:ext uri="{BB962C8B-B14F-4D97-AF65-F5344CB8AC3E}">
        <p14:creationId xmlns:p14="http://schemas.microsoft.com/office/powerpoint/2010/main" val="256118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2 &amp; 3:  PEG’s 2007 Method Result</a:t>
            </a:r>
            <a:endParaRPr lang="en-US" dirty="0"/>
          </a:p>
        </p:txBody>
      </p:sp>
      <p:sp>
        <p:nvSpPr>
          <p:cNvPr id="3" name="Content Placeholder 2"/>
          <p:cNvSpPr>
            <a:spLocks noGrp="1"/>
          </p:cNvSpPr>
          <p:nvPr>
            <p:ph sz="quarter" idx="1"/>
          </p:nvPr>
        </p:nvSpPr>
        <p:spPr/>
        <p:txBody>
          <a:bodyPr/>
          <a:lstStyle/>
          <a:p>
            <a:r>
              <a:rPr lang="en-US" dirty="0" smtClean="0"/>
              <a:t>Insert PEG 2007 Table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5410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00800" y="2178676"/>
            <a:ext cx="2590800"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PEG’s 2007 method produces an econometric TFP estimate of -0.85%.</a:t>
            </a:r>
          </a:p>
          <a:p>
            <a:endParaRPr lang="en-US" dirty="0"/>
          </a:p>
          <a:p>
            <a:r>
              <a:rPr lang="en-US" dirty="0" smtClean="0"/>
              <a:t>The 2013 PEG Report also included business condition variables.  If the 2007 method is modified to also include the business condition variables the TFP projection equals -0.93%.</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4D8EC3DE-B106-476F-B1D4-FCD72968B4EF}" type="slidenum">
              <a:rPr lang="en-US" smtClean="0"/>
              <a:t>16</a:t>
            </a:fld>
            <a:endParaRPr lang="en-US"/>
          </a:p>
        </p:txBody>
      </p:sp>
    </p:spTree>
    <p:extLst>
      <p:ext uri="{BB962C8B-B14F-4D97-AF65-F5344CB8AC3E}">
        <p14:creationId xmlns:p14="http://schemas.microsoft.com/office/powerpoint/2010/main" val="286576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Test 4: Alternative Econometric TFP Projection</a:t>
            </a:r>
            <a:endParaRPr lang="en-US" dirty="0"/>
          </a:p>
        </p:txBody>
      </p:sp>
      <p:sp>
        <p:nvSpPr>
          <p:cNvPr id="3" name="Content Placeholder 2"/>
          <p:cNvSpPr>
            <a:spLocks noGrp="1"/>
          </p:cNvSpPr>
          <p:nvPr>
            <p:ph sz="quarter" idx="1"/>
          </p:nvPr>
        </p:nvSpPr>
        <p:spPr/>
        <p:txBody>
          <a:bodyPr>
            <a:normAutofit fontScale="92500"/>
          </a:bodyPr>
          <a:lstStyle/>
          <a:p>
            <a:r>
              <a:rPr lang="en-US" dirty="0" smtClean="0"/>
              <a:t>PSE averaged all of the 2002 explanatory values in PEG’s 2013 model</a:t>
            </a:r>
          </a:p>
          <a:p>
            <a:pPr lvl="1"/>
            <a:r>
              <a:rPr lang="en-US" dirty="0" smtClean="0"/>
              <a:t>Produced a cost prediction of $37.1M</a:t>
            </a:r>
          </a:p>
          <a:p>
            <a:r>
              <a:rPr lang="en-US" dirty="0" smtClean="0"/>
              <a:t>PSE then averaged all of the 2011 explanatory values</a:t>
            </a:r>
          </a:p>
          <a:p>
            <a:pPr lvl="1"/>
            <a:r>
              <a:rPr lang="en-US" dirty="0" smtClean="0"/>
              <a:t>Produced a cost prediction of $51.4M</a:t>
            </a:r>
          </a:p>
          <a:p>
            <a:r>
              <a:rPr lang="en-US" dirty="0" smtClean="0"/>
              <a:t>This is an econometric cost projection growth rate of 3.63%</a:t>
            </a:r>
          </a:p>
          <a:p>
            <a:pPr lvl="1"/>
            <a:r>
              <a:rPr lang="en-US" b="1" dirty="0" smtClean="0">
                <a:solidFill>
                  <a:srgbClr val="FF0000"/>
                </a:solidFill>
              </a:rPr>
              <a:t>If inserted into Table 20 it implies a TFP projection of       -0.93%</a:t>
            </a:r>
          </a:p>
          <a:p>
            <a:pPr lvl="1"/>
            <a:r>
              <a:rPr lang="en-US" dirty="0" smtClean="0"/>
              <a:t>Substantiates PSE’s Table 19 method &amp; PEG’s 2007 Method</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17</a:t>
            </a:fld>
            <a:endParaRPr lang="en-US"/>
          </a:p>
        </p:txBody>
      </p:sp>
    </p:spTree>
    <p:extLst>
      <p:ext uri="{BB962C8B-B14F-4D97-AF65-F5344CB8AC3E}">
        <p14:creationId xmlns:p14="http://schemas.microsoft.com/office/powerpoint/2010/main" val="3634063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Cost &amp; TFP Projections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62850288"/>
              </p:ext>
            </p:extLst>
          </p:nvPr>
        </p:nvGraphicFramePr>
        <p:xfrm>
          <a:off x="271530" y="1600200"/>
          <a:ext cx="8839200" cy="5109546"/>
        </p:xfrm>
        <a:graphic>
          <a:graphicData uri="http://schemas.openxmlformats.org/drawingml/2006/table">
            <a:tbl>
              <a:tblPr firstRow="1" bandRow="1">
                <a:tableStyleId>{5C22544A-7EE6-4342-B048-85BDC9FD1C3A}</a:tableStyleId>
              </a:tblPr>
              <a:tblGrid>
                <a:gridCol w="4574673"/>
                <a:gridCol w="2481179"/>
                <a:gridCol w="1783348"/>
              </a:tblGrid>
              <a:tr h="721621">
                <a:tc>
                  <a:txBody>
                    <a:bodyPr/>
                    <a:lstStyle/>
                    <a:p>
                      <a:r>
                        <a:rPr lang="en-US" dirty="0" smtClean="0"/>
                        <a:t>Method</a:t>
                      </a:r>
                      <a:endParaRPr lang="en-US" dirty="0"/>
                    </a:p>
                  </a:txBody>
                  <a:tcPr/>
                </a:tc>
                <a:tc>
                  <a:txBody>
                    <a:bodyPr/>
                    <a:lstStyle/>
                    <a:p>
                      <a:pPr algn="ctr"/>
                      <a:r>
                        <a:rPr lang="en-US" dirty="0" smtClean="0"/>
                        <a:t>2002-2011 Average Annual Cost Growth</a:t>
                      </a:r>
                      <a:endParaRPr lang="en-US" dirty="0"/>
                    </a:p>
                  </a:txBody>
                  <a:tcPr/>
                </a:tc>
                <a:tc>
                  <a:txBody>
                    <a:bodyPr/>
                    <a:lstStyle/>
                    <a:p>
                      <a:pPr algn="ctr"/>
                      <a:r>
                        <a:rPr lang="en-US" dirty="0" smtClean="0"/>
                        <a:t>Implied TFP trend</a:t>
                      </a:r>
                      <a:endParaRPr lang="en-US" dirty="0"/>
                    </a:p>
                  </a:txBody>
                  <a:tcPr/>
                </a:tc>
              </a:tr>
              <a:tr h="797703">
                <a:tc>
                  <a:txBody>
                    <a:bodyPr/>
                    <a:lstStyle/>
                    <a:p>
                      <a:r>
                        <a:rPr lang="en-US" b="1" dirty="0" smtClean="0"/>
                        <a:t>PEG’s Table</a:t>
                      </a:r>
                      <a:r>
                        <a:rPr lang="en-US" b="1" baseline="0" dirty="0" smtClean="0"/>
                        <a:t> 19 2002-2011 Cost Projection</a:t>
                      </a:r>
                    </a:p>
                    <a:p>
                      <a:pPr algn="ctr"/>
                      <a:r>
                        <a:rPr lang="en-US" b="1" baseline="0" dirty="0" smtClean="0"/>
                        <a:t>or</a:t>
                      </a:r>
                    </a:p>
                    <a:p>
                      <a:r>
                        <a:rPr lang="en-US" b="1" dirty="0" smtClean="0"/>
                        <a:t>PSE’s Revised Table 19 2002-2011 Cost Projection</a:t>
                      </a:r>
                      <a:endParaRPr lang="en-US" b="1" dirty="0"/>
                    </a:p>
                  </a:txBody>
                  <a:tcPr/>
                </a:tc>
                <a:tc>
                  <a:txBody>
                    <a:bodyPr/>
                    <a:lstStyle/>
                    <a:p>
                      <a:pPr algn="ctr"/>
                      <a:r>
                        <a:rPr lang="en-US" b="1" dirty="0" smtClean="0"/>
                        <a:t>2.73%</a:t>
                      </a:r>
                    </a:p>
                    <a:p>
                      <a:pPr algn="ctr"/>
                      <a:r>
                        <a:rPr lang="en-US" b="1" dirty="0" smtClean="0"/>
                        <a:t>or</a:t>
                      </a:r>
                    </a:p>
                    <a:p>
                      <a:pPr algn="ctr"/>
                      <a:r>
                        <a:rPr lang="en-US" b="1" dirty="0" smtClean="0"/>
                        <a:t>3.67%</a:t>
                      </a:r>
                      <a:endParaRPr lang="en-US" b="1" dirty="0"/>
                    </a:p>
                  </a:txBody>
                  <a:tcPr/>
                </a:tc>
                <a:tc>
                  <a:txBody>
                    <a:bodyPr/>
                    <a:lstStyle/>
                    <a:p>
                      <a:pPr algn="ctr"/>
                      <a:r>
                        <a:rPr lang="en-US" b="1" dirty="0" smtClean="0"/>
                        <a:t>-0.03%</a:t>
                      </a:r>
                    </a:p>
                    <a:p>
                      <a:pPr algn="ctr"/>
                      <a:r>
                        <a:rPr lang="en-US" b="1" dirty="0" smtClean="0"/>
                        <a:t>or</a:t>
                      </a:r>
                    </a:p>
                    <a:p>
                      <a:pPr algn="ctr"/>
                      <a:r>
                        <a:rPr lang="en-US" b="1" dirty="0" smtClean="0"/>
                        <a:t>-0.97%</a:t>
                      </a:r>
                      <a:endParaRPr lang="en-US" b="1" dirty="0"/>
                    </a:p>
                  </a:txBody>
                  <a:tcPr/>
                </a:tc>
              </a:tr>
              <a:tr h="721621">
                <a:tc>
                  <a:txBody>
                    <a:bodyPr/>
                    <a:lstStyle/>
                    <a:p>
                      <a:r>
                        <a:rPr lang="en-US" dirty="0" smtClean="0">
                          <a:solidFill>
                            <a:srgbClr val="FF0000"/>
                          </a:solidFill>
                        </a:rPr>
                        <a:t>Test 1:</a:t>
                      </a:r>
                      <a:r>
                        <a:rPr lang="en-US" dirty="0" smtClean="0"/>
                        <a:t>  PEG’s Benchmarking Dataset’s Actual Cost</a:t>
                      </a:r>
                      <a:r>
                        <a:rPr lang="en-US" baseline="0" dirty="0" smtClean="0"/>
                        <a:t> Growth from 2002-2011</a:t>
                      </a:r>
                      <a:endParaRPr lang="en-US" dirty="0"/>
                    </a:p>
                  </a:txBody>
                  <a:tcPr/>
                </a:tc>
                <a:tc>
                  <a:txBody>
                    <a:bodyPr/>
                    <a:lstStyle/>
                    <a:p>
                      <a:pPr algn="ctr"/>
                      <a:r>
                        <a:rPr lang="en-US" dirty="0" smtClean="0"/>
                        <a:t>3.74%</a:t>
                      </a:r>
                      <a:endParaRPr lang="en-US" dirty="0"/>
                    </a:p>
                  </a:txBody>
                  <a:tcPr/>
                </a:tc>
                <a:tc>
                  <a:txBody>
                    <a:bodyPr/>
                    <a:lstStyle/>
                    <a:p>
                      <a:pPr algn="ctr"/>
                      <a:r>
                        <a:rPr lang="en-US" dirty="0" smtClean="0"/>
                        <a:t>-1.04%</a:t>
                      </a:r>
                      <a:endParaRPr lang="en-US" dirty="0"/>
                    </a:p>
                  </a:txBody>
                  <a:tcPr/>
                </a:tc>
              </a:tr>
              <a:tr h="525548">
                <a:tc>
                  <a:txBody>
                    <a:bodyPr/>
                    <a:lstStyle/>
                    <a:p>
                      <a:r>
                        <a:rPr lang="en-US" dirty="0" smtClean="0">
                          <a:solidFill>
                            <a:srgbClr val="FF0000"/>
                          </a:solidFill>
                        </a:rPr>
                        <a:t>Test 2:</a:t>
                      </a:r>
                      <a:r>
                        <a:rPr lang="en-US" dirty="0" smtClean="0"/>
                        <a:t>  PEG’s 2007 TFP Projection Method</a:t>
                      </a:r>
                      <a:endParaRPr lang="en-US" dirty="0"/>
                    </a:p>
                  </a:txBody>
                  <a:tcPr/>
                </a:tc>
                <a:tc>
                  <a:txBody>
                    <a:bodyPr/>
                    <a:lstStyle/>
                    <a:p>
                      <a:pPr algn="ctr"/>
                      <a:r>
                        <a:rPr lang="en-US" dirty="0" smtClean="0"/>
                        <a:t>N/A</a:t>
                      </a:r>
                      <a:endParaRPr lang="en-US" dirty="0"/>
                    </a:p>
                  </a:txBody>
                  <a:tcPr/>
                </a:tc>
                <a:tc>
                  <a:txBody>
                    <a:bodyPr/>
                    <a:lstStyle/>
                    <a:p>
                      <a:pPr algn="ctr"/>
                      <a:r>
                        <a:rPr lang="en-US" dirty="0" smtClean="0"/>
                        <a:t>-0.85%</a:t>
                      </a:r>
                      <a:endParaRPr lang="en-US" dirty="0"/>
                    </a:p>
                  </a:txBody>
                  <a:tcPr/>
                </a:tc>
              </a:tr>
              <a:tr h="97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Test 3:</a:t>
                      </a:r>
                      <a:r>
                        <a:rPr lang="en-US" dirty="0" smtClean="0"/>
                        <a:t>  PEG’s 2007 TFP Projection Method with Business Condition Variables</a:t>
                      </a:r>
                    </a:p>
                    <a:p>
                      <a:endParaRPr lang="en-US" dirty="0"/>
                    </a:p>
                  </a:txBody>
                  <a:tcPr/>
                </a:tc>
                <a:tc>
                  <a:txBody>
                    <a:bodyPr/>
                    <a:lstStyle/>
                    <a:p>
                      <a:pPr algn="ctr"/>
                      <a:r>
                        <a:rPr lang="en-US" dirty="0" smtClean="0"/>
                        <a:t>N/A</a:t>
                      </a:r>
                      <a:endParaRPr lang="en-US" dirty="0"/>
                    </a:p>
                  </a:txBody>
                  <a:tcPr/>
                </a:tc>
                <a:tc>
                  <a:txBody>
                    <a:bodyPr/>
                    <a:lstStyle/>
                    <a:p>
                      <a:pPr algn="ctr"/>
                      <a:r>
                        <a:rPr lang="en-US" dirty="0" smtClean="0"/>
                        <a:t>-0.93%</a:t>
                      </a:r>
                      <a:endParaRPr lang="en-US" dirty="0"/>
                    </a:p>
                  </a:txBody>
                  <a:tcPr/>
                </a:tc>
              </a:tr>
              <a:tr h="976018">
                <a:tc>
                  <a:txBody>
                    <a:bodyPr/>
                    <a:lstStyle/>
                    <a:p>
                      <a:r>
                        <a:rPr lang="en-US" dirty="0" smtClean="0">
                          <a:solidFill>
                            <a:srgbClr val="FF0000"/>
                          </a:solidFill>
                        </a:rPr>
                        <a:t>Test 4:  </a:t>
                      </a:r>
                      <a:r>
                        <a:rPr lang="en-US" dirty="0" smtClean="0"/>
                        <a:t>2002</a:t>
                      </a:r>
                      <a:r>
                        <a:rPr lang="en-US" baseline="0" dirty="0" smtClean="0"/>
                        <a:t> Average Econometric Model Prediction to 2011 Average Econometric Model Prediction</a:t>
                      </a:r>
                      <a:endParaRPr lang="en-US" dirty="0"/>
                    </a:p>
                  </a:txBody>
                  <a:tcPr/>
                </a:tc>
                <a:tc>
                  <a:txBody>
                    <a:bodyPr/>
                    <a:lstStyle/>
                    <a:p>
                      <a:pPr algn="ctr"/>
                      <a:r>
                        <a:rPr lang="en-US" dirty="0" smtClean="0"/>
                        <a:t>3.63%</a:t>
                      </a:r>
                      <a:endParaRPr lang="en-US" dirty="0"/>
                    </a:p>
                  </a:txBody>
                  <a:tcPr/>
                </a:tc>
                <a:tc>
                  <a:txBody>
                    <a:bodyPr/>
                    <a:lstStyle/>
                    <a:p>
                      <a:pPr algn="ctr"/>
                      <a:r>
                        <a:rPr lang="en-US" dirty="0" smtClean="0"/>
                        <a:t>-0.93%</a:t>
                      </a:r>
                      <a:endParaRPr lang="en-US" dirty="0"/>
                    </a:p>
                  </a:txBody>
                  <a:tcPr/>
                </a:tc>
              </a:tr>
            </a:tbl>
          </a:graphicData>
        </a:graphic>
      </p:graphicFrame>
      <p:sp>
        <p:nvSpPr>
          <p:cNvPr id="3" name="Slide Number Placeholder 2"/>
          <p:cNvSpPr>
            <a:spLocks noGrp="1"/>
          </p:cNvSpPr>
          <p:nvPr>
            <p:ph type="sldNum" sz="quarter" idx="12"/>
          </p:nvPr>
        </p:nvSpPr>
        <p:spPr/>
        <p:txBody>
          <a:bodyPr>
            <a:normAutofit fontScale="85000" lnSpcReduction="20000"/>
          </a:bodyPr>
          <a:lstStyle/>
          <a:p>
            <a:fld id="{4D8EC3DE-B106-476F-B1D4-FCD72968B4EF}" type="slidenum">
              <a:rPr lang="en-US" smtClean="0"/>
              <a:t>18</a:t>
            </a:fld>
            <a:endParaRPr lang="en-US"/>
          </a:p>
        </p:txBody>
      </p:sp>
    </p:spTree>
    <p:extLst>
      <p:ext uri="{BB962C8B-B14F-4D97-AF65-F5344CB8AC3E}">
        <p14:creationId xmlns:p14="http://schemas.microsoft.com/office/powerpoint/2010/main" val="2958965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 Factor Research</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5468813" cy="4621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19</a:t>
            </a:fld>
            <a:endParaRPr lang="en-US"/>
          </a:p>
        </p:txBody>
      </p:sp>
    </p:spTree>
    <p:extLst>
      <p:ext uri="{BB962C8B-B14F-4D97-AF65-F5344CB8AC3E}">
        <p14:creationId xmlns:p14="http://schemas.microsoft.com/office/powerpoint/2010/main" val="2678793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normAutofit/>
          </a:bodyPr>
          <a:lstStyle/>
          <a:p>
            <a:pPr algn="ctr"/>
            <a:r>
              <a:rPr lang="en-US" dirty="0" smtClean="0"/>
              <a:t>Presentation Topics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DA8C8C80-7A39-48C4-8FAA-11B39DBF412C}" type="slidenum">
              <a:rPr lang="en-US" smtClean="0"/>
              <a:pPr>
                <a:defRPr/>
              </a:pPr>
              <a:t>2</a:t>
            </a:fld>
            <a:endParaRPr lang="en-US" dirty="0"/>
          </a:p>
        </p:txBody>
      </p:sp>
      <p:sp>
        <p:nvSpPr>
          <p:cNvPr id="3" name="Content Placeholder 2"/>
          <p:cNvSpPr>
            <a:spLocks noGrp="1"/>
          </p:cNvSpPr>
          <p:nvPr>
            <p:ph sz="quarter" idx="1"/>
          </p:nvPr>
        </p:nvSpPr>
        <p:spPr/>
        <p:txBody>
          <a:bodyPr>
            <a:normAutofit/>
          </a:bodyPr>
          <a:lstStyle/>
          <a:p>
            <a:r>
              <a:rPr lang="en-US" dirty="0" smtClean="0"/>
              <a:t>Summary of Findings</a:t>
            </a:r>
          </a:p>
          <a:p>
            <a:r>
              <a:rPr lang="en-US" dirty="0" smtClean="0"/>
              <a:t>Discuss our research on:</a:t>
            </a:r>
          </a:p>
          <a:p>
            <a:pPr lvl="1"/>
            <a:r>
              <a:rPr lang="en-US" dirty="0" smtClean="0"/>
              <a:t>Productivity Factor</a:t>
            </a:r>
          </a:p>
          <a:p>
            <a:pPr lvl="1"/>
            <a:r>
              <a:rPr lang="en-US" dirty="0" smtClean="0"/>
              <a:t>Cost Benchmarking</a:t>
            </a:r>
          </a:p>
          <a:p>
            <a:pPr lvl="1"/>
            <a:r>
              <a:rPr lang="en-US" dirty="0" smtClean="0"/>
              <a:t>Inflation Factor</a:t>
            </a:r>
          </a:p>
          <a:p>
            <a:r>
              <a:rPr lang="en-US" dirty="0" smtClean="0"/>
              <a:t>Our recommendations</a:t>
            </a:r>
          </a:p>
          <a:p>
            <a:endParaRPr lang="en-US" dirty="0" smtClean="0"/>
          </a:p>
        </p:txBody>
      </p:sp>
      <p:sp>
        <p:nvSpPr>
          <p:cNvPr id="5" name="TextBox 4"/>
          <p:cNvSpPr txBox="1"/>
          <p:nvPr/>
        </p:nvSpPr>
        <p:spPr>
          <a:xfrm>
            <a:off x="3851563" y="5469751"/>
            <a:ext cx="184731"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endParaRPr lang="en-US" dirty="0"/>
          </a:p>
        </p:txBody>
      </p:sp>
      <p:pic>
        <p:nvPicPr>
          <p:cNvPr id="4098" name="Picture 2" descr="http://upload.wikimedia.org/wikipedia/commons/b/b4/Calculator_casio.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286000"/>
            <a:ext cx="3000375" cy="434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451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Inflation Factor</a:t>
            </a:r>
            <a:endParaRPr lang="en-US" dirty="0"/>
          </a:p>
        </p:txBody>
      </p:sp>
      <p:sp>
        <p:nvSpPr>
          <p:cNvPr id="3" name="Content Placeholder 2"/>
          <p:cNvSpPr>
            <a:spLocks noGrp="1"/>
          </p:cNvSpPr>
          <p:nvPr>
            <p:ph sz="quarter" idx="1"/>
          </p:nvPr>
        </p:nvSpPr>
        <p:spPr/>
        <p:txBody>
          <a:bodyPr/>
          <a:lstStyle/>
          <a:p>
            <a:r>
              <a:rPr lang="en-US" dirty="0" smtClean="0"/>
              <a:t>Customers and distributor planning are harmed when prices/revenues are unpredictable &amp; volatile</a:t>
            </a:r>
          </a:p>
          <a:p>
            <a:r>
              <a:rPr lang="en-US" dirty="0" smtClean="0"/>
              <a:t>PEG’s “Three Factor” recommendation showed some volatility relative to the 3GIR factor</a:t>
            </a: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14149574"/>
              </p:ext>
            </p:extLst>
          </p:nvPr>
        </p:nvGraphicFramePr>
        <p:xfrm>
          <a:off x="228600" y="3625511"/>
          <a:ext cx="8610601" cy="3049609"/>
        </p:xfrm>
        <a:graphic>
          <a:graphicData uri="http://schemas.openxmlformats.org/drawingml/2006/table">
            <a:tbl>
              <a:tblPr firstRow="1" bandRow="1">
                <a:tableStyleId>{5C22544A-7EE6-4342-B048-85BDC9FD1C3A}</a:tableStyleId>
              </a:tblPr>
              <a:tblGrid>
                <a:gridCol w="946097"/>
                <a:gridCol w="1405152"/>
                <a:gridCol w="3129676"/>
                <a:gridCol w="3129676"/>
              </a:tblGrid>
              <a:tr h="489289">
                <a:tc>
                  <a:txBody>
                    <a:bodyPr/>
                    <a:lstStyle/>
                    <a:p>
                      <a:r>
                        <a:rPr lang="en-US" dirty="0" smtClean="0"/>
                        <a:t>Year</a:t>
                      </a:r>
                      <a:endParaRPr lang="en-US" dirty="0"/>
                    </a:p>
                  </a:txBody>
                  <a:tcPr/>
                </a:tc>
                <a:tc>
                  <a:txBody>
                    <a:bodyPr/>
                    <a:lstStyle/>
                    <a:p>
                      <a:r>
                        <a:rPr lang="en-US" dirty="0" smtClean="0"/>
                        <a:t>GDP-IPI</a:t>
                      </a:r>
                      <a:endParaRPr lang="en-US" dirty="0"/>
                    </a:p>
                  </a:txBody>
                  <a:tcPr/>
                </a:tc>
                <a:tc>
                  <a:txBody>
                    <a:bodyPr/>
                    <a:lstStyle/>
                    <a:p>
                      <a:pPr algn="ctr"/>
                      <a:r>
                        <a:rPr lang="en-US" dirty="0" smtClean="0"/>
                        <a:t>PEG “Three Factor” Annual</a:t>
                      </a:r>
                      <a:endParaRPr lang="en-US" dirty="0"/>
                    </a:p>
                  </a:txBody>
                  <a:tcPr/>
                </a:tc>
                <a:tc>
                  <a:txBody>
                    <a:bodyPr/>
                    <a:lstStyle/>
                    <a:p>
                      <a:pPr algn="ctr"/>
                      <a:r>
                        <a:rPr lang="en-US" dirty="0" smtClean="0"/>
                        <a:t>3-Year Moving Average</a:t>
                      </a:r>
                      <a:endParaRPr lang="en-US" dirty="0"/>
                    </a:p>
                  </a:txBody>
                  <a:tcPr/>
                </a:tc>
              </a:tr>
              <a:tr h="348516">
                <a:tc>
                  <a:txBody>
                    <a:bodyPr/>
                    <a:lstStyle/>
                    <a:p>
                      <a:r>
                        <a:rPr lang="en-US" dirty="0" smtClean="0"/>
                        <a:t>2006</a:t>
                      </a:r>
                      <a:endParaRPr lang="en-US" dirty="0"/>
                    </a:p>
                  </a:txBody>
                  <a:tcPr/>
                </a:tc>
                <a:tc>
                  <a:txBody>
                    <a:bodyPr/>
                    <a:lstStyle/>
                    <a:p>
                      <a:r>
                        <a:rPr lang="en-US" dirty="0" smtClean="0"/>
                        <a:t>1.90%</a:t>
                      </a:r>
                      <a:endParaRPr lang="en-US" dirty="0"/>
                    </a:p>
                  </a:txBody>
                  <a:tcPr/>
                </a:tc>
                <a:tc>
                  <a:txBody>
                    <a:bodyPr/>
                    <a:lstStyle/>
                    <a:p>
                      <a:pPr algn="ctr"/>
                      <a:r>
                        <a:rPr lang="en-US" dirty="0" smtClean="0"/>
                        <a:t>0.12%</a:t>
                      </a:r>
                      <a:endParaRPr lang="en-US" dirty="0"/>
                    </a:p>
                  </a:txBody>
                  <a:tcPr/>
                </a:tc>
                <a:tc>
                  <a:txBody>
                    <a:bodyPr/>
                    <a:lstStyle/>
                    <a:p>
                      <a:pPr algn="ctr"/>
                      <a:r>
                        <a:rPr lang="en-US" dirty="0" smtClean="0"/>
                        <a:t>0.97%</a:t>
                      </a:r>
                      <a:endParaRPr lang="en-US" dirty="0"/>
                    </a:p>
                  </a:txBody>
                  <a:tcPr/>
                </a:tc>
              </a:tr>
              <a:tr h="348516">
                <a:tc>
                  <a:txBody>
                    <a:bodyPr/>
                    <a:lstStyle/>
                    <a:p>
                      <a:r>
                        <a:rPr lang="en-US" dirty="0" smtClean="0"/>
                        <a:t>2007</a:t>
                      </a:r>
                      <a:endParaRPr lang="en-US" dirty="0"/>
                    </a:p>
                  </a:txBody>
                  <a:tcPr/>
                </a:tc>
                <a:tc>
                  <a:txBody>
                    <a:bodyPr/>
                    <a:lstStyle/>
                    <a:p>
                      <a:r>
                        <a:rPr lang="en-US" dirty="0" smtClean="0"/>
                        <a:t>2.10%</a:t>
                      </a:r>
                      <a:endParaRPr lang="en-US" dirty="0"/>
                    </a:p>
                  </a:txBody>
                  <a:tcPr/>
                </a:tc>
                <a:tc>
                  <a:txBody>
                    <a:bodyPr/>
                    <a:lstStyle/>
                    <a:p>
                      <a:pPr algn="ctr"/>
                      <a:r>
                        <a:rPr lang="en-US" dirty="0" smtClean="0"/>
                        <a:t>2.68%</a:t>
                      </a:r>
                      <a:endParaRPr lang="en-US" dirty="0"/>
                    </a:p>
                  </a:txBody>
                  <a:tcPr/>
                </a:tc>
                <a:tc>
                  <a:txBody>
                    <a:bodyPr/>
                    <a:lstStyle/>
                    <a:p>
                      <a:pPr algn="ctr"/>
                      <a:r>
                        <a:rPr lang="en-US" dirty="0" smtClean="0"/>
                        <a:t>1.52%</a:t>
                      </a:r>
                      <a:endParaRPr lang="en-US" dirty="0"/>
                    </a:p>
                  </a:txBody>
                  <a:tcPr/>
                </a:tc>
              </a:tr>
              <a:tr h="348516">
                <a:tc>
                  <a:txBody>
                    <a:bodyPr/>
                    <a:lstStyle/>
                    <a:p>
                      <a:r>
                        <a:rPr lang="en-US" dirty="0" smtClean="0"/>
                        <a:t>2008</a:t>
                      </a:r>
                      <a:endParaRPr lang="en-US" dirty="0"/>
                    </a:p>
                  </a:txBody>
                  <a:tcPr/>
                </a:tc>
                <a:tc>
                  <a:txBody>
                    <a:bodyPr/>
                    <a:lstStyle/>
                    <a:p>
                      <a:r>
                        <a:rPr lang="en-US" dirty="0" smtClean="0"/>
                        <a:t>2.30%</a:t>
                      </a:r>
                      <a:endParaRPr lang="en-US" dirty="0"/>
                    </a:p>
                  </a:txBody>
                  <a:tcPr/>
                </a:tc>
                <a:tc>
                  <a:txBody>
                    <a:bodyPr/>
                    <a:lstStyle/>
                    <a:p>
                      <a:pPr algn="ctr"/>
                      <a:r>
                        <a:rPr lang="en-US" dirty="0" smtClean="0"/>
                        <a:t>2.36%</a:t>
                      </a:r>
                      <a:endParaRPr lang="en-US" dirty="0"/>
                    </a:p>
                  </a:txBody>
                  <a:tcPr/>
                </a:tc>
                <a:tc>
                  <a:txBody>
                    <a:bodyPr/>
                    <a:lstStyle/>
                    <a:p>
                      <a:pPr algn="ctr"/>
                      <a:r>
                        <a:rPr lang="en-US" dirty="0" smtClean="0"/>
                        <a:t>1.72%</a:t>
                      </a:r>
                      <a:endParaRPr lang="en-US" dirty="0"/>
                    </a:p>
                  </a:txBody>
                  <a:tcPr/>
                </a:tc>
              </a:tr>
              <a:tr h="348516">
                <a:tc>
                  <a:txBody>
                    <a:bodyPr/>
                    <a:lstStyle/>
                    <a:p>
                      <a:r>
                        <a:rPr lang="en-US" dirty="0" smtClean="0"/>
                        <a:t>2009</a:t>
                      </a:r>
                      <a:endParaRPr lang="en-US" dirty="0"/>
                    </a:p>
                  </a:txBody>
                  <a:tcPr/>
                </a:tc>
                <a:tc>
                  <a:txBody>
                    <a:bodyPr/>
                    <a:lstStyle/>
                    <a:p>
                      <a:r>
                        <a:rPr lang="en-US" dirty="0" smtClean="0"/>
                        <a:t>1.30%</a:t>
                      </a:r>
                      <a:endParaRPr lang="en-US" dirty="0"/>
                    </a:p>
                  </a:txBody>
                  <a:tcPr/>
                </a:tc>
                <a:tc>
                  <a:txBody>
                    <a:bodyPr/>
                    <a:lstStyle/>
                    <a:p>
                      <a:pPr algn="ctr"/>
                      <a:r>
                        <a:rPr lang="en-US" dirty="0" smtClean="0"/>
                        <a:t>1.24%</a:t>
                      </a:r>
                      <a:endParaRPr lang="en-US" dirty="0"/>
                    </a:p>
                  </a:txBody>
                  <a:tcPr/>
                </a:tc>
                <a:tc>
                  <a:txBody>
                    <a:bodyPr/>
                    <a:lstStyle/>
                    <a:p>
                      <a:pPr algn="ctr"/>
                      <a:r>
                        <a:rPr lang="en-US" dirty="0" smtClean="0"/>
                        <a:t>2.09%</a:t>
                      </a:r>
                      <a:endParaRPr lang="en-US" dirty="0"/>
                    </a:p>
                  </a:txBody>
                  <a:tcPr/>
                </a:tc>
              </a:tr>
              <a:tr h="348516">
                <a:tc>
                  <a:txBody>
                    <a:bodyPr/>
                    <a:lstStyle/>
                    <a:p>
                      <a:r>
                        <a:rPr lang="en-US" dirty="0" smtClean="0"/>
                        <a:t>2010</a:t>
                      </a:r>
                      <a:endParaRPr lang="en-US" dirty="0"/>
                    </a:p>
                  </a:txBody>
                  <a:tcPr/>
                </a:tc>
                <a:tc>
                  <a:txBody>
                    <a:bodyPr/>
                    <a:lstStyle/>
                    <a:p>
                      <a:r>
                        <a:rPr lang="en-US" dirty="0" smtClean="0"/>
                        <a:t>1.30%</a:t>
                      </a:r>
                      <a:endParaRPr lang="en-US" dirty="0"/>
                    </a:p>
                  </a:txBody>
                  <a:tcPr/>
                </a:tc>
                <a:tc>
                  <a:txBody>
                    <a:bodyPr/>
                    <a:lstStyle/>
                    <a:p>
                      <a:pPr algn="ctr"/>
                      <a:r>
                        <a:rPr lang="en-US" dirty="0" smtClean="0"/>
                        <a:t>2.44%</a:t>
                      </a:r>
                      <a:endParaRPr lang="en-US" dirty="0"/>
                    </a:p>
                  </a:txBody>
                  <a:tcPr/>
                </a:tc>
                <a:tc>
                  <a:txBody>
                    <a:bodyPr/>
                    <a:lstStyle/>
                    <a:p>
                      <a:pPr algn="ctr"/>
                      <a:r>
                        <a:rPr lang="en-US" dirty="0" smtClean="0"/>
                        <a:t>2.01%</a:t>
                      </a:r>
                      <a:endParaRPr lang="en-US" dirty="0"/>
                    </a:p>
                  </a:txBody>
                  <a:tcPr/>
                </a:tc>
              </a:tr>
              <a:tr h="348516">
                <a:tc>
                  <a:txBody>
                    <a:bodyPr/>
                    <a:lstStyle/>
                    <a:p>
                      <a:r>
                        <a:rPr lang="en-US" dirty="0" smtClean="0"/>
                        <a:t>2011</a:t>
                      </a:r>
                      <a:endParaRPr lang="en-US" dirty="0"/>
                    </a:p>
                  </a:txBody>
                  <a:tcPr/>
                </a:tc>
                <a:tc>
                  <a:txBody>
                    <a:bodyPr/>
                    <a:lstStyle/>
                    <a:p>
                      <a:r>
                        <a:rPr lang="en-US" dirty="0" smtClean="0"/>
                        <a:t>2.00%</a:t>
                      </a:r>
                      <a:endParaRPr lang="en-US" dirty="0"/>
                    </a:p>
                  </a:txBody>
                  <a:tcPr/>
                </a:tc>
                <a:tc>
                  <a:txBody>
                    <a:bodyPr/>
                    <a:lstStyle/>
                    <a:p>
                      <a:pPr algn="ctr"/>
                      <a:r>
                        <a:rPr lang="en-US" dirty="0" smtClean="0"/>
                        <a:t>0.70%</a:t>
                      </a:r>
                      <a:endParaRPr lang="en-US" dirty="0"/>
                    </a:p>
                  </a:txBody>
                  <a:tcPr/>
                </a:tc>
                <a:tc>
                  <a:txBody>
                    <a:bodyPr/>
                    <a:lstStyle/>
                    <a:p>
                      <a:pPr algn="ctr"/>
                      <a:r>
                        <a:rPr lang="en-US" dirty="0" smtClean="0"/>
                        <a:t>1.46%</a:t>
                      </a:r>
                      <a:endParaRPr lang="en-US" dirty="0"/>
                    </a:p>
                  </a:txBody>
                  <a:tcPr/>
                </a:tc>
              </a:tr>
              <a:tr h="348516">
                <a:tc>
                  <a:txBody>
                    <a:bodyPr/>
                    <a:lstStyle/>
                    <a:p>
                      <a:r>
                        <a:rPr lang="en-US" dirty="0" smtClean="0"/>
                        <a:t>2012</a:t>
                      </a:r>
                      <a:endParaRPr lang="en-US" dirty="0"/>
                    </a:p>
                  </a:txBody>
                  <a:tcPr/>
                </a:tc>
                <a:tc>
                  <a:txBody>
                    <a:bodyPr/>
                    <a:lstStyle/>
                    <a:p>
                      <a:r>
                        <a:rPr lang="en-US" dirty="0" smtClean="0"/>
                        <a:t>1.60%</a:t>
                      </a:r>
                      <a:endParaRPr lang="en-US" dirty="0"/>
                    </a:p>
                  </a:txBody>
                  <a:tcPr/>
                </a:tc>
                <a:tc>
                  <a:txBody>
                    <a:bodyPr/>
                    <a:lstStyle/>
                    <a:p>
                      <a:pPr algn="ctr"/>
                      <a:r>
                        <a:rPr lang="en-US" dirty="0" smtClean="0"/>
                        <a:t>-1.62%</a:t>
                      </a:r>
                      <a:endParaRPr lang="en-US" dirty="0"/>
                    </a:p>
                  </a:txBody>
                  <a:tcPr/>
                </a:tc>
                <a:tc>
                  <a:txBody>
                    <a:bodyPr/>
                    <a:lstStyle/>
                    <a:p>
                      <a:pPr algn="ctr"/>
                      <a:r>
                        <a:rPr lang="en-US" dirty="0" smtClean="0"/>
                        <a:t>0.51%</a:t>
                      </a:r>
                      <a:endParaRPr lang="en-US" dirty="0"/>
                    </a:p>
                  </a:txBody>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fld id="{4D8EC3DE-B106-476F-B1D4-FCD72968B4EF}" type="slidenum">
              <a:rPr lang="en-US" smtClean="0"/>
              <a:t>20</a:t>
            </a:fld>
            <a:endParaRPr lang="en-US"/>
          </a:p>
        </p:txBody>
      </p:sp>
    </p:spTree>
    <p:extLst>
      <p:ext uri="{BB962C8B-B14F-4D97-AF65-F5344CB8AC3E}">
        <p14:creationId xmlns:p14="http://schemas.microsoft.com/office/powerpoint/2010/main" val="4267996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the Volatility?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Annual cost of capital changes are in PEG’s capital service price index</a:t>
            </a:r>
          </a:p>
          <a:p>
            <a:pPr lvl="1"/>
            <a:r>
              <a:rPr lang="en-US" dirty="0" smtClean="0"/>
              <a:t>These tend to fluctuate and could also be leading to double-counting</a:t>
            </a:r>
          </a:p>
          <a:p>
            <a:r>
              <a:rPr lang="en-US" dirty="0" smtClean="0"/>
              <a:t>President of PEG, Dr. Mark Lowry, testified last year during the Alberta PBR initiative, </a:t>
            </a:r>
          </a:p>
          <a:p>
            <a:pPr marL="0" indent="0">
              <a:buNone/>
            </a:pPr>
            <a:r>
              <a:rPr lang="en-US" sz="2600" i="1" dirty="0" smtClean="0"/>
              <a:t>“I have never seen a plan involving an index that also involves an adjustment for financing rate changes.  You would think that the – there is a danger of double-counting of that since [if] there is a change in interest rates eventually it will have an effect on general inflation rates.” (Transcript, Volume 14, pages 2660, line 18 to page2661, line 2)</a:t>
            </a:r>
            <a:endParaRPr lang="en-US" sz="2600" i="1" dirty="0"/>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21</a:t>
            </a:fld>
            <a:endParaRPr lang="en-US"/>
          </a:p>
        </p:txBody>
      </p:sp>
    </p:spTree>
    <p:extLst>
      <p:ext uri="{BB962C8B-B14F-4D97-AF65-F5344CB8AC3E}">
        <p14:creationId xmlns:p14="http://schemas.microsoft.com/office/powerpoint/2010/main" val="778814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PEG Propose in Alberta?</a:t>
            </a:r>
            <a:endParaRPr lang="en-US" dirty="0"/>
          </a:p>
        </p:txBody>
      </p:sp>
      <p:sp>
        <p:nvSpPr>
          <p:cNvPr id="3" name="Content Placeholder 2"/>
          <p:cNvSpPr>
            <a:spLocks noGrp="1"/>
          </p:cNvSpPr>
          <p:nvPr>
            <p:ph sz="quarter" idx="1"/>
          </p:nvPr>
        </p:nvSpPr>
        <p:spPr/>
        <p:txBody>
          <a:bodyPr>
            <a:normAutofit/>
          </a:bodyPr>
          <a:lstStyle/>
          <a:p>
            <a:r>
              <a:rPr lang="en-US" dirty="0" smtClean="0"/>
              <a:t>Proposed on behalf of the Consumers Coalition of Alberta (CCA)</a:t>
            </a:r>
          </a:p>
          <a:p>
            <a:r>
              <a:rPr lang="en-US" dirty="0" smtClean="0"/>
              <a:t>“Three Factor” Index</a:t>
            </a:r>
          </a:p>
          <a:p>
            <a:pPr lvl="1"/>
            <a:r>
              <a:rPr lang="en-US" dirty="0" smtClean="0"/>
              <a:t>Alberta GDP-IPI (</a:t>
            </a:r>
            <a:r>
              <a:rPr lang="en-US" b="1" dirty="0" smtClean="0"/>
              <a:t>non-</a:t>
            </a:r>
            <a:r>
              <a:rPr lang="en-US" b="1" dirty="0" err="1" smtClean="0"/>
              <a:t>labour</a:t>
            </a:r>
            <a:r>
              <a:rPr lang="en-US" b="1" dirty="0" smtClean="0"/>
              <a:t> component</a:t>
            </a:r>
            <a:r>
              <a:rPr lang="en-US" dirty="0" smtClean="0"/>
              <a:t>)</a:t>
            </a:r>
          </a:p>
          <a:p>
            <a:pPr lvl="1"/>
            <a:r>
              <a:rPr lang="en-US" dirty="0" smtClean="0"/>
              <a:t>Alberta Average Weekly Earnings (</a:t>
            </a:r>
            <a:r>
              <a:rPr lang="en-US" b="1" dirty="0" err="1"/>
              <a:t>l</a:t>
            </a:r>
            <a:r>
              <a:rPr lang="en-US" b="1" dirty="0" err="1" smtClean="0"/>
              <a:t>abour</a:t>
            </a:r>
            <a:r>
              <a:rPr lang="en-US" b="1" dirty="0" smtClean="0"/>
              <a:t> component</a:t>
            </a:r>
            <a:r>
              <a:rPr lang="en-US" dirty="0" smtClean="0"/>
              <a:t>)</a:t>
            </a:r>
          </a:p>
          <a:p>
            <a:pPr lvl="1"/>
            <a:r>
              <a:rPr lang="en-US" dirty="0" smtClean="0"/>
              <a:t>Change in the </a:t>
            </a:r>
            <a:r>
              <a:rPr lang="en-US" dirty="0" err="1" smtClean="0"/>
              <a:t>Triangulized</a:t>
            </a:r>
            <a:r>
              <a:rPr lang="en-US" dirty="0" smtClean="0"/>
              <a:t> Weighted Average (TWA) in the Electric Utility Construction Price Index (EUCPI) (</a:t>
            </a:r>
            <a:r>
              <a:rPr lang="en-US" b="1" dirty="0" smtClean="0"/>
              <a:t>capital component</a:t>
            </a:r>
            <a:r>
              <a:rPr lang="en-US" dirty="0" smtClean="0"/>
              <a:t>)</a:t>
            </a:r>
          </a:p>
          <a:p>
            <a:pPr marL="0"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22</a:t>
            </a:fld>
            <a:endParaRPr lang="en-US"/>
          </a:p>
        </p:txBody>
      </p:sp>
    </p:spTree>
    <p:extLst>
      <p:ext uri="{BB962C8B-B14F-4D97-AF65-F5344CB8AC3E}">
        <p14:creationId xmlns:p14="http://schemas.microsoft.com/office/powerpoint/2010/main" val="363349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Inflation Factor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D8EC3DE-B106-476F-B1D4-FCD72968B4EF}" type="slidenum">
              <a:rPr lang="en-US" smtClean="0"/>
              <a:t>23</a:t>
            </a:fld>
            <a:endParaRPr lang="en-US"/>
          </a:p>
        </p:txBody>
      </p:sp>
      <p:sp>
        <p:nvSpPr>
          <p:cNvPr id="4" name="Content Placeholder 3"/>
          <p:cNvSpPr>
            <a:spLocks noGrp="1"/>
          </p:cNvSpPr>
          <p:nvPr>
            <p:ph sz="quarter" idx="1"/>
          </p:nvPr>
        </p:nvSpPr>
        <p:spPr/>
        <p:txBody>
          <a:bodyPr>
            <a:normAutofit lnSpcReduction="10000"/>
          </a:bodyPr>
          <a:lstStyle/>
          <a:p>
            <a:r>
              <a:rPr lang="en-US" dirty="0"/>
              <a:t>We recommend using </a:t>
            </a:r>
            <a:r>
              <a:rPr lang="en-US" dirty="0" smtClean="0"/>
              <a:t>the </a:t>
            </a:r>
            <a:r>
              <a:rPr lang="en-US" dirty="0"/>
              <a:t>same inflation factor </a:t>
            </a:r>
            <a:r>
              <a:rPr lang="en-US" dirty="0" smtClean="0"/>
              <a:t>approach as PEG proposed in Alberta</a:t>
            </a:r>
            <a:endParaRPr lang="en-US" dirty="0"/>
          </a:p>
          <a:p>
            <a:pPr lvl="1"/>
            <a:r>
              <a:rPr lang="en-US" dirty="0"/>
              <a:t>Using the analogous </a:t>
            </a:r>
            <a:r>
              <a:rPr lang="en-US" dirty="0" smtClean="0"/>
              <a:t>Ontario or Canadian </a:t>
            </a:r>
            <a:r>
              <a:rPr lang="en-US" dirty="0"/>
              <a:t>indexes rather than the Alberta ones</a:t>
            </a:r>
          </a:p>
          <a:p>
            <a:r>
              <a:rPr lang="en-US" dirty="0" smtClean="0"/>
              <a:t>Only difference relative to current PEG recommendation is the capital component</a:t>
            </a:r>
          </a:p>
          <a:p>
            <a:pPr lvl="1"/>
            <a:r>
              <a:rPr lang="en-US" dirty="0" smtClean="0"/>
              <a:t>TWA price is a weighted average of the historical asset prices that distributors pay to procure capital</a:t>
            </a:r>
          </a:p>
          <a:p>
            <a:pPr lvl="2"/>
            <a:r>
              <a:rPr lang="en-US" dirty="0" smtClean="0"/>
              <a:t>Essentially, a weighted average of the prices paid for assets now in the rate base</a:t>
            </a:r>
          </a:p>
          <a:p>
            <a:pPr lvl="2"/>
            <a:r>
              <a:rPr lang="en-US" dirty="0" smtClean="0"/>
              <a:t>Does not include cost of capital changes</a:t>
            </a:r>
            <a:endParaRPr lang="en-US" dirty="0"/>
          </a:p>
          <a:p>
            <a:endParaRPr lang="en-US" dirty="0"/>
          </a:p>
        </p:txBody>
      </p:sp>
    </p:spTree>
    <p:extLst>
      <p:ext uri="{BB962C8B-B14F-4D97-AF65-F5344CB8AC3E}">
        <p14:creationId xmlns:p14="http://schemas.microsoft.com/office/powerpoint/2010/main" val="1983681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This Inflation Factor is Better</a:t>
            </a:r>
            <a:endParaRPr lang="en-US" dirty="0"/>
          </a:p>
        </p:txBody>
      </p:sp>
      <p:sp>
        <p:nvSpPr>
          <p:cNvPr id="3" name="Content Placeholder 2"/>
          <p:cNvSpPr>
            <a:spLocks noGrp="1"/>
          </p:cNvSpPr>
          <p:nvPr>
            <p:ph sz="quarter" idx="1"/>
          </p:nvPr>
        </p:nvSpPr>
        <p:spPr/>
        <p:txBody>
          <a:bodyPr>
            <a:normAutofit/>
          </a:bodyPr>
          <a:lstStyle/>
          <a:p>
            <a:pPr marL="880110" lvl="1" indent="-514350">
              <a:buFont typeface="+mj-lt"/>
              <a:buAutoNum type="arabicPeriod"/>
            </a:pPr>
            <a:r>
              <a:rPr lang="en-US" dirty="0" smtClean="0"/>
              <a:t>It is an industry-specific inflation measure (RRFE requires an industry-specific measure)</a:t>
            </a:r>
          </a:p>
          <a:p>
            <a:pPr marL="880110" lvl="1" indent="-514350">
              <a:buFont typeface="+mj-lt"/>
              <a:buAutoNum type="arabicPeriod"/>
            </a:pPr>
            <a:r>
              <a:rPr lang="en-US" dirty="0" smtClean="0"/>
              <a:t>Far less volatility than the current PEG recommendation</a:t>
            </a:r>
          </a:p>
          <a:p>
            <a:pPr marL="880110" lvl="1" indent="-514350">
              <a:buFont typeface="+mj-lt"/>
              <a:buAutoNum type="arabicPeriod"/>
            </a:pPr>
            <a:r>
              <a:rPr lang="en-US" dirty="0" smtClean="0"/>
              <a:t>Avoids the potential of double-counting interest rate and inflation changes</a:t>
            </a:r>
          </a:p>
          <a:p>
            <a:pPr marL="880110" lvl="1" indent="-514350">
              <a:buFont typeface="+mj-lt"/>
              <a:buAutoNum type="arabicPeriod"/>
            </a:pPr>
            <a:r>
              <a:rPr lang="en-US" dirty="0" smtClean="0"/>
              <a:t>Simpler calculation than the PEG capital service price</a:t>
            </a:r>
          </a:p>
          <a:p>
            <a:pPr marL="1154430" lvl="2" indent="-514350"/>
            <a:r>
              <a:rPr lang="en-US" dirty="0" smtClean="0"/>
              <a:t>Interest rate volatility can work in both directions… Distribution planners and customers are better off with gradual and more stable rate changes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24</a:t>
            </a:fld>
            <a:endParaRPr lang="en-US"/>
          </a:p>
        </p:txBody>
      </p:sp>
    </p:spTree>
    <p:extLst>
      <p:ext uri="{BB962C8B-B14F-4D97-AF65-F5344CB8AC3E}">
        <p14:creationId xmlns:p14="http://schemas.microsoft.com/office/powerpoint/2010/main" val="2538082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Exactly is a </a:t>
            </a:r>
            <a:r>
              <a:rPr lang="en-US" dirty="0" err="1" smtClean="0"/>
              <a:t>Triangulized</a:t>
            </a:r>
            <a:r>
              <a:rPr lang="en-US" dirty="0" smtClean="0"/>
              <a:t> Weighted Average of the EUCPI?</a:t>
            </a:r>
            <a:endParaRPr lang="en-US" dirty="0"/>
          </a:p>
        </p:txBody>
      </p:sp>
      <p:sp>
        <p:nvSpPr>
          <p:cNvPr id="3" name="Content Placeholder 2"/>
          <p:cNvSpPr>
            <a:spLocks noGrp="1"/>
          </p:cNvSpPr>
          <p:nvPr>
            <p:ph sz="quarter" idx="1"/>
          </p:nvPr>
        </p:nvSpPr>
        <p:spPr/>
        <p:txBody>
          <a:bodyPr/>
          <a:lstStyle/>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051004105"/>
              </p:ext>
            </p:extLst>
          </p:nvPr>
        </p:nvGraphicFramePr>
        <p:xfrm>
          <a:off x="152400" y="1600200"/>
          <a:ext cx="8763001" cy="4571999"/>
        </p:xfrm>
        <a:graphic>
          <a:graphicData uri="http://schemas.openxmlformats.org/drawingml/2006/table">
            <a:tbl>
              <a:tblPr firstRow="1" bandRow="1">
                <a:tableStyleId>{5C22544A-7EE6-4342-B048-85BDC9FD1C3A}</a:tableStyleId>
              </a:tblPr>
              <a:tblGrid>
                <a:gridCol w="1705187"/>
                <a:gridCol w="1532871"/>
                <a:gridCol w="1532871"/>
                <a:gridCol w="926330"/>
                <a:gridCol w="1532871"/>
                <a:gridCol w="1532871"/>
              </a:tblGrid>
              <a:tr h="1024780">
                <a:tc>
                  <a:txBody>
                    <a:bodyPr/>
                    <a:lstStyle/>
                    <a:p>
                      <a:r>
                        <a:rPr lang="en-US" dirty="0" smtClean="0"/>
                        <a:t>Year</a:t>
                      </a:r>
                      <a:endParaRPr lang="en-US" dirty="0"/>
                    </a:p>
                  </a:txBody>
                  <a:tcPr/>
                </a:tc>
                <a:tc>
                  <a:txBody>
                    <a:bodyPr/>
                    <a:lstStyle/>
                    <a:p>
                      <a:r>
                        <a:rPr lang="en-US" dirty="0" smtClean="0"/>
                        <a:t>EUCPI Value</a:t>
                      </a:r>
                    </a:p>
                    <a:p>
                      <a:r>
                        <a:rPr lang="en-US" dirty="0" smtClean="0"/>
                        <a:t>[A]</a:t>
                      </a:r>
                      <a:endParaRPr lang="en-US" dirty="0"/>
                    </a:p>
                  </a:txBody>
                  <a:tcPr/>
                </a:tc>
                <a:tc>
                  <a:txBody>
                    <a:bodyPr/>
                    <a:lstStyle/>
                    <a:p>
                      <a:r>
                        <a:rPr lang="en-US" dirty="0" smtClean="0"/>
                        <a:t>Straight-line</a:t>
                      </a:r>
                      <a:r>
                        <a:rPr lang="en-US" baseline="0" dirty="0" smtClean="0"/>
                        <a:t> Asset Left in Year T [B]</a:t>
                      </a:r>
                      <a:endParaRPr lang="en-US" dirty="0"/>
                    </a:p>
                  </a:txBody>
                  <a:tcPr/>
                </a:tc>
                <a:tc>
                  <a:txBody>
                    <a:bodyPr/>
                    <a:lstStyle/>
                    <a:p>
                      <a:r>
                        <a:rPr lang="en-US" dirty="0" smtClean="0"/>
                        <a:t>Weight </a:t>
                      </a:r>
                    </a:p>
                    <a:p>
                      <a:r>
                        <a:rPr lang="en-US" dirty="0" smtClean="0"/>
                        <a:t>[C=B/Sum(B)]</a:t>
                      </a:r>
                      <a:endParaRPr lang="en-US" dirty="0"/>
                    </a:p>
                  </a:txBody>
                  <a:tcPr/>
                </a:tc>
                <a:tc>
                  <a:txBody>
                    <a:bodyPr/>
                    <a:lstStyle/>
                    <a:p>
                      <a:r>
                        <a:rPr lang="en-US" dirty="0" smtClean="0"/>
                        <a:t>Weight*EUCPI</a:t>
                      </a:r>
                    </a:p>
                    <a:p>
                      <a:r>
                        <a:rPr lang="en-US" dirty="0" smtClean="0"/>
                        <a:t>[D=C*A]</a:t>
                      </a:r>
                      <a:endParaRPr lang="en-US" dirty="0"/>
                    </a:p>
                  </a:txBody>
                  <a:tcPr/>
                </a:tc>
                <a:tc>
                  <a:txBody>
                    <a:bodyPr/>
                    <a:lstStyle/>
                    <a:p>
                      <a:r>
                        <a:rPr lang="en-US" dirty="0" smtClean="0"/>
                        <a:t>Sum to Get Capital Index</a:t>
                      </a:r>
                    </a:p>
                    <a:p>
                      <a:pPr algn="ctr"/>
                      <a:r>
                        <a:rPr lang="en-US" dirty="0" smtClean="0"/>
                        <a:t>[Sum(D)]</a:t>
                      </a:r>
                      <a:endParaRPr lang="en-US" dirty="0"/>
                    </a:p>
                  </a:txBody>
                  <a:tcPr/>
                </a:tc>
              </a:tr>
              <a:tr h="409912">
                <a:tc>
                  <a:txBody>
                    <a:bodyPr/>
                    <a:lstStyle/>
                    <a:p>
                      <a:r>
                        <a:rPr lang="en-US" dirty="0" smtClean="0"/>
                        <a:t>T-40</a:t>
                      </a:r>
                      <a:endParaRPr lang="en-US" dirty="0"/>
                    </a:p>
                  </a:txBody>
                  <a:tcPr/>
                </a:tc>
                <a:tc>
                  <a:txBody>
                    <a:bodyPr/>
                    <a:lstStyle/>
                    <a:p>
                      <a:r>
                        <a:rPr lang="en-US" dirty="0" smtClean="0"/>
                        <a:t>24.1</a:t>
                      </a:r>
                      <a:endParaRPr lang="en-US" dirty="0"/>
                    </a:p>
                  </a:txBody>
                  <a:tcPr/>
                </a:tc>
                <a:tc>
                  <a:txBody>
                    <a:bodyPr/>
                    <a:lstStyle/>
                    <a:p>
                      <a:r>
                        <a:rPr lang="en-US" dirty="0" smtClean="0"/>
                        <a:t>1/40</a:t>
                      </a:r>
                      <a:endParaRPr lang="en-US" dirty="0"/>
                    </a:p>
                  </a:txBody>
                  <a:tcPr/>
                </a:tc>
                <a:tc>
                  <a:txBody>
                    <a:bodyPr/>
                    <a:lstStyle/>
                    <a:p>
                      <a:r>
                        <a:rPr lang="en-US" dirty="0" smtClean="0"/>
                        <a:t>0.12%</a:t>
                      </a:r>
                      <a:endParaRPr lang="en-US" dirty="0"/>
                    </a:p>
                  </a:txBody>
                  <a:tcPr/>
                </a:tc>
                <a:tc>
                  <a:txBody>
                    <a:bodyPr/>
                    <a:lstStyle/>
                    <a:p>
                      <a:pPr algn="ctr"/>
                      <a:r>
                        <a:rPr lang="en-US" dirty="0" smtClean="0"/>
                        <a:t>0.03</a:t>
                      </a:r>
                      <a:endParaRPr lang="en-US" dirty="0"/>
                    </a:p>
                  </a:txBody>
                  <a:tcPr/>
                </a:tc>
                <a:tc>
                  <a:txBody>
                    <a:bodyPr/>
                    <a:lstStyle/>
                    <a:p>
                      <a:pPr algn="ctr"/>
                      <a:endParaRPr lang="en-US" dirty="0"/>
                    </a:p>
                  </a:txBody>
                  <a:tcPr/>
                </a:tc>
              </a:tr>
              <a:tr h="409912">
                <a:tc>
                  <a:txBody>
                    <a:bodyPr/>
                    <a:lstStyle/>
                    <a:p>
                      <a:r>
                        <a:rPr lang="en-US" dirty="0" smtClean="0"/>
                        <a:t>T-20</a:t>
                      </a:r>
                      <a:endParaRPr lang="en-US" dirty="0"/>
                    </a:p>
                  </a:txBody>
                  <a:tcPr/>
                </a:tc>
                <a:tc>
                  <a:txBody>
                    <a:bodyPr/>
                    <a:lstStyle/>
                    <a:p>
                      <a:r>
                        <a:rPr lang="en-US" dirty="0" smtClean="0"/>
                        <a:t>98.5</a:t>
                      </a:r>
                      <a:endParaRPr lang="en-US" dirty="0"/>
                    </a:p>
                  </a:txBody>
                  <a:tcPr/>
                </a:tc>
                <a:tc>
                  <a:txBody>
                    <a:bodyPr/>
                    <a:lstStyle/>
                    <a:p>
                      <a:r>
                        <a:rPr lang="en-US" dirty="0" smtClean="0"/>
                        <a:t>20/40</a:t>
                      </a:r>
                      <a:endParaRPr lang="en-US" dirty="0"/>
                    </a:p>
                  </a:txBody>
                  <a:tcPr/>
                </a:tc>
                <a:tc>
                  <a:txBody>
                    <a:bodyPr/>
                    <a:lstStyle/>
                    <a:p>
                      <a:r>
                        <a:rPr lang="en-US" dirty="0" smtClean="0"/>
                        <a:t>2.44%</a:t>
                      </a:r>
                      <a:endParaRPr lang="en-US" dirty="0"/>
                    </a:p>
                  </a:txBody>
                  <a:tcPr/>
                </a:tc>
                <a:tc>
                  <a:txBody>
                    <a:bodyPr/>
                    <a:lstStyle/>
                    <a:p>
                      <a:pPr algn="ctr"/>
                      <a:r>
                        <a:rPr lang="en-US" dirty="0" smtClean="0"/>
                        <a:t>2.40</a:t>
                      </a:r>
                      <a:endParaRPr lang="en-US" dirty="0"/>
                    </a:p>
                  </a:txBody>
                  <a:tcPr/>
                </a:tc>
                <a:tc>
                  <a:txBody>
                    <a:bodyPr/>
                    <a:lstStyle/>
                    <a:p>
                      <a:pPr algn="ctr"/>
                      <a:endParaRPr lang="en-US" dirty="0"/>
                    </a:p>
                  </a:txBody>
                  <a:tcPr/>
                </a:tc>
              </a:tr>
              <a:tr h="409912">
                <a:tc>
                  <a:txBody>
                    <a:bodyPr/>
                    <a:lstStyle/>
                    <a:p>
                      <a:r>
                        <a:rPr lang="en-US" dirty="0" smtClean="0"/>
                        <a:t>T-4</a:t>
                      </a:r>
                      <a:endParaRPr lang="en-US" dirty="0"/>
                    </a:p>
                  </a:txBody>
                  <a:tcPr/>
                </a:tc>
                <a:tc>
                  <a:txBody>
                    <a:bodyPr/>
                    <a:lstStyle/>
                    <a:p>
                      <a:r>
                        <a:rPr lang="en-US" dirty="0" smtClean="0"/>
                        <a:t>142.4</a:t>
                      </a:r>
                      <a:endParaRPr lang="en-US" dirty="0"/>
                    </a:p>
                  </a:txBody>
                  <a:tcPr/>
                </a:tc>
                <a:tc>
                  <a:txBody>
                    <a:bodyPr/>
                    <a:lstStyle/>
                    <a:p>
                      <a:r>
                        <a:rPr lang="en-US" dirty="0" smtClean="0"/>
                        <a:t>36/40</a:t>
                      </a:r>
                      <a:endParaRPr lang="en-US" dirty="0"/>
                    </a:p>
                  </a:txBody>
                  <a:tcPr/>
                </a:tc>
                <a:tc>
                  <a:txBody>
                    <a:bodyPr/>
                    <a:lstStyle/>
                    <a:p>
                      <a:r>
                        <a:rPr lang="en-US" dirty="0" smtClean="0"/>
                        <a:t>4.39%</a:t>
                      </a:r>
                      <a:endParaRPr lang="en-US" dirty="0"/>
                    </a:p>
                  </a:txBody>
                  <a:tcPr/>
                </a:tc>
                <a:tc>
                  <a:txBody>
                    <a:bodyPr/>
                    <a:lstStyle/>
                    <a:p>
                      <a:pPr algn="ctr"/>
                      <a:r>
                        <a:rPr lang="en-US" dirty="0" smtClean="0"/>
                        <a:t>6.25</a:t>
                      </a:r>
                      <a:endParaRPr lang="en-US" dirty="0"/>
                    </a:p>
                  </a:txBody>
                  <a:tcPr/>
                </a:tc>
                <a:tc>
                  <a:txBody>
                    <a:bodyPr/>
                    <a:lstStyle/>
                    <a:p>
                      <a:pPr algn="ctr"/>
                      <a:endParaRPr lang="en-US" dirty="0"/>
                    </a:p>
                  </a:txBody>
                  <a:tcPr/>
                </a:tc>
              </a:tr>
              <a:tr h="409912">
                <a:tc>
                  <a:txBody>
                    <a:bodyPr/>
                    <a:lstStyle/>
                    <a:p>
                      <a:r>
                        <a:rPr lang="en-US" dirty="0" smtClean="0"/>
                        <a:t>T-3</a:t>
                      </a:r>
                      <a:endParaRPr lang="en-US" dirty="0"/>
                    </a:p>
                  </a:txBody>
                  <a:tcPr/>
                </a:tc>
                <a:tc>
                  <a:txBody>
                    <a:bodyPr/>
                    <a:lstStyle/>
                    <a:p>
                      <a:r>
                        <a:rPr lang="en-US" dirty="0" smtClean="0"/>
                        <a:t>148.8</a:t>
                      </a:r>
                      <a:endParaRPr lang="en-US" dirty="0"/>
                    </a:p>
                  </a:txBody>
                  <a:tcPr/>
                </a:tc>
                <a:tc>
                  <a:txBody>
                    <a:bodyPr/>
                    <a:lstStyle/>
                    <a:p>
                      <a:r>
                        <a:rPr lang="en-US" dirty="0" smtClean="0"/>
                        <a:t>37/40</a:t>
                      </a:r>
                      <a:endParaRPr lang="en-US" dirty="0"/>
                    </a:p>
                  </a:txBody>
                  <a:tcPr/>
                </a:tc>
                <a:tc>
                  <a:txBody>
                    <a:bodyPr/>
                    <a:lstStyle/>
                    <a:p>
                      <a:r>
                        <a:rPr lang="en-US" dirty="0" smtClean="0"/>
                        <a:t>4.51%</a:t>
                      </a:r>
                      <a:endParaRPr lang="en-US" dirty="0"/>
                    </a:p>
                  </a:txBody>
                  <a:tcPr/>
                </a:tc>
                <a:tc>
                  <a:txBody>
                    <a:bodyPr/>
                    <a:lstStyle/>
                    <a:p>
                      <a:pPr algn="ctr"/>
                      <a:r>
                        <a:rPr lang="en-US" dirty="0" smtClean="0"/>
                        <a:t>6.71</a:t>
                      </a:r>
                      <a:endParaRPr lang="en-US" dirty="0"/>
                    </a:p>
                  </a:txBody>
                  <a:tcPr/>
                </a:tc>
                <a:tc>
                  <a:txBody>
                    <a:bodyPr/>
                    <a:lstStyle/>
                    <a:p>
                      <a:pPr algn="ctr"/>
                      <a:endParaRPr lang="en-US" dirty="0"/>
                    </a:p>
                  </a:txBody>
                  <a:tcPr/>
                </a:tc>
              </a:tr>
              <a:tr h="409912">
                <a:tc>
                  <a:txBody>
                    <a:bodyPr/>
                    <a:lstStyle/>
                    <a:p>
                      <a:r>
                        <a:rPr lang="en-US" dirty="0" smtClean="0"/>
                        <a:t>T-2</a:t>
                      </a:r>
                      <a:endParaRPr lang="en-US" dirty="0"/>
                    </a:p>
                  </a:txBody>
                  <a:tcPr/>
                </a:tc>
                <a:tc>
                  <a:txBody>
                    <a:bodyPr/>
                    <a:lstStyle/>
                    <a:p>
                      <a:r>
                        <a:rPr lang="en-US" dirty="0" smtClean="0"/>
                        <a:t>150.3</a:t>
                      </a:r>
                      <a:endParaRPr lang="en-US" dirty="0"/>
                    </a:p>
                  </a:txBody>
                  <a:tcPr/>
                </a:tc>
                <a:tc>
                  <a:txBody>
                    <a:bodyPr/>
                    <a:lstStyle/>
                    <a:p>
                      <a:r>
                        <a:rPr lang="en-US" dirty="0" smtClean="0"/>
                        <a:t>38/40</a:t>
                      </a:r>
                      <a:endParaRPr lang="en-US" dirty="0"/>
                    </a:p>
                  </a:txBody>
                  <a:tcPr/>
                </a:tc>
                <a:tc>
                  <a:txBody>
                    <a:bodyPr/>
                    <a:lstStyle/>
                    <a:p>
                      <a:r>
                        <a:rPr lang="en-US" dirty="0" smtClean="0"/>
                        <a:t>4.63%</a:t>
                      </a:r>
                      <a:endParaRPr lang="en-US" dirty="0"/>
                    </a:p>
                  </a:txBody>
                  <a:tcPr/>
                </a:tc>
                <a:tc>
                  <a:txBody>
                    <a:bodyPr/>
                    <a:lstStyle/>
                    <a:p>
                      <a:pPr algn="ctr"/>
                      <a:r>
                        <a:rPr lang="en-US" dirty="0" smtClean="0"/>
                        <a:t>6.96</a:t>
                      </a:r>
                      <a:endParaRPr lang="en-US" dirty="0"/>
                    </a:p>
                  </a:txBody>
                  <a:tcPr/>
                </a:tc>
                <a:tc>
                  <a:txBody>
                    <a:bodyPr/>
                    <a:lstStyle/>
                    <a:p>
                      <a:pPr algn="ctr"/>
                      <a:endParaRPr lang="en-US" dirty="0"/>
                    </a:p>
                  </a:txBody>
                  <a:tcPr/>
                </a:tc>
              </a:tr>
              <a:tr h="409912">
                <a:tc>
                  <a:txBody>
                    <a:bodyPr/>
                    <a:lstStyle/>
                    <a:p>
                      <a:r>
                        <a:rPr lang="en-US" dirty="0" smtClean="0"/>
                        <a:t>T-1</a:t>
                      </a:r>
                      <a:endParaRPr lang="en-US" dirty="0"/>
                    </a:p>
                  </a:txBody>
                  <a:tcPr/>
                </a:tc>
                <a:tc>
                  <a:txBody>
                    <a:bodyPr/>
                    <a:lstStyle/>
                    <a:p>
                      <a:r>
                        <a:rPr lang="en-US" dirty="0" smtClean="0"/>
                        <a:t>151.1</a:t>
                      </a:r>
                      <a:endParaRPr lang="en-US" dirty="0"/>
                    </a:p>
                  </a:txBody>
                  <a:tcPr/>
                </a:tc>
                <a:tc>
                  <a:txBody>
                    <a:bodyPr/>
                    <a:lstStyle/>
                    <a:p>
                      <a:r>
                        <a:rPr lang="en-US" dirty="0" smtClean="0"/>
                        <a:t>39/40</a:t>
                      </a:r>
                      <a:endParaRPr lang="en-US" dirty="0"/>
                    </a:p>
                  </a:txBody>
                  <a:tcPr/>
                </a:tc>
                <a:tc>
                  <a:txBody>
                    <a:bodyPr/>
                    <a:lstStyle/>
                    <a:p>
                      <a:r>
                        <a:rPr lang="en-US" dirty="0" smtClean="0"/>
                        <a:t>4.76%</a:t>
                      </a:r>
                      <a:endParaRPr lang="en-US" dirty="0"/>
                    </a:p>
                  </a:txBody>
                  <a:tcPr/>
                </a:tc>
                <a:tc>
                  <a:txBody>
                    <a:bodyPr/>
                    <a:lstStyle/>
                    <a:p>
                      <a:pPr algn="ctr"/>
                      <a:r>
                        <a:rPr lang="en-US" dirty="0" smtClean="0"/>
                        <a:t>7.19</a:t>
                      </a:r>
                      <a:endParaRPr lang="en-US" dirty="0"/>
                    </a:p>
                  </a:txBody>
                  <a:tcPr/>
                </a:tc>
                <a:tc>
                  <a:txBody>
                    <a:bodyPr/>
                    <a:lstStyle/>
                    <a:p>
                      <a:pPr algn="ctr"/>
                      <a:endParaRPr lang="en-US" dirty="0"/>
                    </a:p>
                  </a:txBody>
                  <a:tcPr/>
                </a:tc>
              </a:tr>
              <a:tr h="677835">
                <a:tc>
                  <a:txBody>
                    <a:bodyPr/>
                    <a:lstStyle/>
                    <a:p>
                      <a:r>
                        <a:rPr lang="en-US" baseline="0" dirty="0" smtClean="0"/>
                        <a:t>T (current year) </a:t>
                      </a:r>
                      <a:endParaRPr lang="en-US" dirty="0"/>
                    </a:p>
                  </a:txBody>
                  <a:tcPr/>
                </a:tc>
                <a:tc>
                  <a:txBody>
                    <a:bodyPr/>
                    <a:lstStyle/>
                    <a:p>
                      <a:r>
                        <a:rPr lang="en-US" dirty="0" smtClean="0"/>
                        <a:t>155.1</a:t>
                      </a:r>
                      <a:endParaRPr lang="en-US" dirty="0"/>
                    </a:p>
                  </a:txBody>
                  <a:tcPr/>
                </a:tc>
                <a:tc>
                  <a:txBody>
                    <a:bodyPr/>
                    <a:lstStyle/>
                    <a:p>
                      <a:r>
                        <a:rPr lang="en-US" dirty="0" smtClean="0"/>
                        <a:t>40/40</a:t>
                      </a:r>
                      <a:endParaRPr lang="en-US" dirty="0"/>
                    </a:p>
                  </a:txBody>
                  <a:tcPr/>
                </a:tc>
                <a:tc>
                  <a:txBody>
                    <a:bodyPr/>
                    <a:lstStyle/>
                    <a:p>
                      <a:r>
                        <a:rPr lang="en-US" dirty="0" smtClean="0"/>
                        <a:t>4.88%</a:t>
                      </a:r>
                      <a:endParaRPr lang="en-US" dirty="0"/>
                    </a:p>
                  </a:txBody>
                  <a:tcPr/>
                </a:tc>
                <a:tc>
                  <a:txBody>
                    <a:bodyPr/>
                    <a:lstStyle/>
                    <a:p>
                      <a:pPr algn="ctr"/>
                      <a:r>
                        <a:rPr lang="en-US" dirty="0" smtClean="0"/>
                        <a:t>7.57</a:t>
                      </a:r>
                      <a:endParaRPr lang="en-US" dirty="0"/>
                    </a:p>
                  </a:txBody>
                  <a:tcPr/>
                </a:tc>
                <a:tc>
                  <a:txBody>
                    <a:bodyPr/>
                    <a:lstStyle/>
                    <a:p>
                      <a:pPr algn="ctr"/>
                      <a:endParaRPr lang="en-US" dirty="0"/>
                    </a:p>
                  </a:txBody>
                  <a:tcPr/>
                </a:tc>
              </a:tr>
              <a:tr h="409912">
                <a:tc>
                  <a:txBody>
                    <a:bodyPr/>
                    <a:lstStyle/>
                    <a:p>
                      <a:r>
                        <a:rPr lang="en-US" b="1" dirty="0" smtClean="0">
                          <a:solidFill>
                            <a:srgbClr val="FF0000"/>
                          </a:solidFill>
                        </a:rPr>
                        <a:t>Sum</a:t>
                      </a:r>
                      <a:endParaRPr lang="en-US" b="1" dirty="0">
                        <a:solidFill>
                          <a:srgbClr val="FF0000"/>
                        </a:solidFill>
                      </a:endParaRPr>
                    </a:p>
                  </a:txBody>
                  <a:tcPr/>
                </a:tc>
                <a:tc>
                  <a:txBody>
                    <a:bodyPr/>
                    <a:lstStyle/>
                    <a:p>
                      <a:endParaRPr lang="en-US" b="1" dirty="0">
                        <a:solidFill>
                          <a:srgbClr val="FF0000"/>
                        </a:solidFill>
                      </a:endParaRPr>
                    </a:p>
                  </a:txBody>
                  <a:tcPr/>
                </a:tc>
                <a:tc>
                  <a:txBody>
                    <a:bodyPr/>
                    <a:lstStyle/>
                    <a:p>
                      <a:r>
                        <a:rPr lang="en-US" b="1" dirty="0" smtClean="0">
                          <a:solidFill>
                            <a:srgbClr val="FF0000"/>
                          </a:solidFill>
                        </a:rPr>
                        <a:t>20.5</a:t>
                      </a:r>
                      <a:endParaRPr lang="en-US" b="1" dirty="0">
                        <a:solidFill>
                          <a:srgbClr val="FF0000"/>
                        </a:solidFill>
                      </a:endParaRPr>
                    </a:p>
                  </a:txBody>
                  <a:tcPr/>
                </a:tc>
                <a:tc>
                  <a:txBody>
                    <a:bodyPr/>
                    <a:lstStyle/>
                    <a:p>
                      <a:endParaRPr lang="en-US" b="1" dirty="0">
                        <a:solidFill>
                          <a:srgbClr val="FF0000"/>
                        </a:solidFill>
                      </a:endParaRPr>
                    </a:p>
                  </a:txBody>
                  <a:tcPr/>
                </a:tc>
                <a:tc>
                  <a:txBody>
                    <a:bodyPr/>
                    <a:lstStyle/>
                    <a:p>
                      <a:endParaRPr lang="en-US" b="1" dirty="0">
                        <a:solidFill>
                          <a:srgbClr val="FF0000"/>
                        </a:solidFill>
                      </a:endParaRPr>
                    </a:p>
                  </a:txBody>
                  <a:tcPr/>
                </a:tc>
                <a:tc>
                  <a:txBody>
                    <a:bodyPr/>
                    <a:lstStyle/>
                    <a:p>
                      <a:r>
                        <a:rPr lang="en-US" b="1" dirty="0" smtClean="0">
                          <a:solidFill>
                            <a:srgbClr val="FF0000"/>
                          </a:solidFill>
                        </a:rPr>
                        <a:t>115.9 in 2010</a:t>
                      </a:r>
                      <a:endParaRPr lang="en-US" b="1" dirty="0">
                        <a:solidFill>
                          <a:srgbClr val="FF0000"/>
                        </a:solidFill>
                      </a:endParaRPr>
                    </a:p>
                  </a:txBody>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fld id="{4D8EC3DE-B106-476F-B1D4-FCD72968B4EF}" type="slidenum">
              <a:rPr lang="en-US" smtClean="0"/>
              <a:t>25</a:t>
            </a:fld>
            <a:endParaRPr lang="en-US"/>
          </a:p>
        </p:txBody>
      </p:sp>
      <p:sp>
        <p:nvSpPr>
          <p:cNvPr id="6" name="TextBox 5"/>
          <p:cNvSpPr txBox="1"/>
          <p:nvPr/>
        </p:nvSpPr>
        <p:spPr>
          <a:xfrm>
            <a:off x="838200" y="6400800"/>
            <a:ext cx="7499361" cy="369332"/>
          </a:xfrm>
          <a:prstGeom prst="rect">
            <a:avLst/>
          </a:prstGeom>
          <a:noFill/>
        </p:spPr>
        <p:txBody>
          <a:bodyPr wrap="none" rtlCol="0">
            <a:spAutoFit/>
          </a:bodyPr>
          <a:lstStyle/>
          <a:p>
            <a:r>
              <a:rPr lang="en-US" dirty="0" smtClean="0"/>
              <a:t>Measures the weighted average price of capital assets purchased through time </a:t>
            </a:r>
            <a:endParaRPr lang="en-US" dirty="0"/>
          </a:p>
        </p:txBody>
      </p:sp>
    </p:spTree>
    <p:extLst>
      <p:ext uri="{BB962C8B-B14F-4D97-AF65-F5344CB8AC3E}">
        <p14:creationId xmlns:p14="http://schemas.microsoft.com/office/powerpoint/2010/main" val="4118875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Inflation Factors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88699233"/>
              </p:ext>
            </p:extLst>
          </p:nvPr>
        </p:nvGraphicFramePr>
        <p:xfrm>
          <a:off x="457200" y="1600200"/>
          <a:ext cx="8000999" cy="5029203"/>
        </p:xfrm>
        <a:graphic>
          <a:graphicData uri="http://schemas.openxmlformats.org/drawingml/2006/table">
            <a:tbl>
              <a:tblPr firstRow="1" bandRow="1">
                <a:tableStyleId>{5C22544A-7EE6-4342-B048-85BDC9FD1C3A}</a:tableStyleId>
              </a:tblPr>
              <a:tblGrid>
                <a:gridCol w="1524000"/>
                <a:gridCol w="1676400"/>
                <a:gridCol w="2209800"/>
                <a:gridCol w="2590799"/>
              </a:tblGrid>
              <a:tr h="868679">
                <a:tc>
                  <a:txBody>
                    <a:bodyPr/>
                    <a:lstStyle/>
                    <a:p>
                      <a:r>
                        <a:rPr lang="en-US" dirty="0" smtClean="0"/>
                        <a:t>Year</a:t>
                      </a:r>
                      <a:endParaRPr lang="en-US" dirty="0"/>
                    </a:p>
                  </a:txBody>
                  <a:tcPr/>
                </a:tc>
                <a:tc>
                  <a:txBody>
                    <a:bodyPr/>
                    <a:lstStyle/>
                    <a:p>
                      <a:pPr algn="ctr"/>
                      <a:r>
                        <a:rPr lang="en-US" dirty="0" smtClean="0"/>
                        <a:t>GDP-IPI (3GIR)</a:t>
                      </a:r>
                      <a:endParaRPr lang="en-US" dirty="0"/>
                    </a:p>
                  </a:txBody>
                  <a:tcPr/>
                </a:tc>
                <a:tc>
                  <a:txBody>
                    <a:bodyPr/>
                    <a:lstStyle/>
                    <a:p>
                      <a:pPr algn="ctr"/>
                      <a:r>
                        <a:rPr lang="en-US" dirty="0" smtClean="0"/>
                        <a:t>PEG “Three</a:t>
                      </a:r>
                      <a:r>
                        <a:rPr lang="en-US" baseline="0" dirty="0" smtClean="0"/>
                        <a:t> Factor” </a:t>
                      </a:r>
                      <a:r>
                        <a:rPr lang="en-US" dirty="0" smtClean="0"/>
                        <a:t>3-Year Moving Average</a:t>
                      </a:r>
                      <a:endParaRPr lang="en-US" dirty="0"/>
                    </a:p>
                  </a:txBody>
                  <a:tcPr/>
                </a:tc>
                <a:tc>
                  <a:txBody>
                    <a:bodyPr/>
                    <a:lstStyle/>
                    <a:p>
                      <a:pPr algn="ctr"/>
                      <a:r>
                        <a:rPr lang="en-US" dirty="0" smtClean="0"/>
                        <a:t> “Three</a:t>
                      </a:r>
                      <a:r>
                        <a:rPr lang="en-US" baseline="0" dirty="0" smtClean="0"/>
                        <a:t> Factor” with TWA Annual</a:t>
                      </a:r>
                      <a:endParaRPr lang="en-US" dirty="0"/>
                    </a:p>
                  </a:txBody>
                  <a:tcPr/>
                </a:tc>
              </a:tr>
              <a:tr h="496389">
                <a:tc>
                  <a:txBody>
                    <a:bodyPr/>
                    <a:lstStyle/>
                    <a:p>
                      <a:r>
                        <a:rPr lang="en-US" dirty="0" smtClean="0"/>
                        <a:t>2006</a:t>
                      </a:r>
                      <a:endParaRPr lang="en-US" dirty="0"/>
                    </a:p>
                  </a:txBody>
                  <a:tcPr/>
                </a:tc>
                <a:tc>
                  <a:txBody>
                    <a:bodyPr/>
                    <a:lstStyle/>
                    <a:p>
                      <a:pPr algn="ctr"/>
                      <a:r>
                        <a:rPr lang="en-US" dirty="0" smtClean="0"/>
                        <a:t>1.90%</a:t>
                      </a:r>
                      <a:endParaRPr lang="en-US" dirty="0"/>
                    </a:p>
                  </a:txBody>
                  <a:tcPr/>
                </a:tc>
                <a:tc>
                  <a:txBody>
                    <a:bodyPr/>
                    <a:lstStyle/>
                    <a:p>
                      <a:pPr algn="ctr"/>
                      <a:r>
                        <a:rPr lang="en-US" dirty="0" smtClean="0"/>
                        <a:t>0.97%</a:t>
                      </a:r>
                      <a:endParaRPr lang="en-US" dirty="0"/>
                    </a:p>
                  </a:txBody>
                  <a:tcPr/>
                </a:tc>
                <a:tc>
                  <a:txBody>
                    <a:bodyPr/>
                    <a:lstStyle/>
                    <a:p>
                      <a:pPr algn="ctr"/>
                      <a:r>
                        <a:rPr lang="en-US" dirty="0" smtClean="0"/>
                        <a:t>2.51%</a:t>
                      </a:r>
                      <a:endParaRPr lang="en-US" dirty="0"/>
                    </a:p>
                  </a:txBody>
                  <a:tcPr/>
                </a:tc>
              </a:tr>
              <a:tr h="496389">
                <a:tc>
                  <a:txBody>
                    <a:bodyPr/>
                    <a:lstStyle/>
                    <a:p>
                      <a:r>
                        <a:rPr lang="en-US" dirty="0" smtClean="0"/>
                        <a:t>2007</a:t>
                      </a:r>
                      <a:endParaRPr lang="en-US" dirty="0"/>
                    </a:p>
                  </a:txBody>
                  <a:tcPr/>
                </a:tc>
                <a:tc>
                  <a:txBody>
                    <a:bodyPr/>
                    <a:lstStyle/>
                    <a:p>
                      <a:pPr algn="ctr"/>
                      <a:r>
                        <a:rPr lang="en-US" dirty="0" smtClean="0"/>
                        <a:t>2.10%</a:t>
                      </a:r>
                      <a:endParaRPr lang="en-US" dirty="0"/>
                    </a:p>
                  </a:txBody>
                  <a:tcPr/>
                </a:tc>
                <a:tc>
                  <a:txBody>
                    <a:bodyPr/>
                    <a:lstStyle/>
                    <a:p>
                      <a:pPr algn="ctr"/>
                      <a:r>
                        <a:rPr lang="en-US" dirty="0" smtClean="0"/>
                        <a:t>1.52%</a:t>
                      </a:r>
                      <a:endParaRPr lang="en-US" dirty="0"/>
                    </a:p>
                  </a:txBody>
                  <a:tcPr/>
                </a:tc>
                <a:tc>
                  <a:txBody>
                    <a:bodyPr/>
                    <a:lstStyle/>
                    <a:p>
                      <a:pPr algn="ctr"/>
                      <a:r>
                        <a:rPr lang="en-US" dirty="0" smtClean="0"/>
                        <a:t>3.13%</a:t>
                      </a:r>
                      <a:endParaRPr lang="en-US" dirty="0"/>
                    </a:p>
                  </a:txBody>
                  <a:tcPr/>
                </a:tc>
              </a:tr>
              <a:tr h="496389">
                <a:tc>
                  <a:txBody>
                    <a:bodyPr/>
                    <a:lstStyle/>
                    <a:p>
                      <a:r>
                        <a:rPr lang="en-US" dirty="0" smtClean="0"/>
                        <a:t>2008</a:t>
                      </a:r>
                      <a:endParaRPr lang="en-US" dirty="0"/>
                    </a:p>
                  </a:txBody>
                  <a:tcPr/>
                </a:tc>
                <a:tc>
                  <a:txBody>
                    <a:bodyPr/>
                    <a:lstStyle/>
                    <a:p>
                      <a:pPr algn="ctr"/>
                      <a:r>
                        <a:rPr lang="en-US" dirty="0" smtClean="0"/>
                        <a:t>2.30%</a:t>
                      </a:r>
                      <a:endParaRPr lang="en-US" dirty="0"/>
                    </a:p>
                  </a:txBody>
                  <a:tcPr/>
                </a:tc>
                <a:tc>
                  <a:txBody>
                    <a:bodyPr/>
                    <a:lstStyle/>
                    <a:p>
                      <a:pPr algn="ctr"/>
                      <a:r>
                        <a:rPr lang="en-US" dirty="0" smtClean="0"/>
                        <a:t>1.72%</a:t>
                      </a:r>
                      <a:endParaRPr lang="en-US" dirty="0"/>
                    </a:p>
                  </a:txBody>
                  <a:tcPr/>
                </a:tc>
                <a:tc>
                  <a:txBody>
                    <a:bodyPr/>
                    <a:lstStyle/>
                    <a:p>
                      <a:pPr algn="ctr"/>
                      <a:r>
                        <a:rPr lang="en-US" dirty="0" smtClean="0"/>
                        <a:t>2.72%</a:t>
                      </a:r>
                      <a:endParaRPr lang="en-US" dirty="0"/>
                    </a:p>
                  </a:txBody>
                  <a:tcPr/>
                </a:tc>
              </a:tr>
              <a:tr h="496389">
                <a:tc>
                  <a:txBody>
                    <a:bodyPr/>
                    <a:lstStyle/>
                    <a:p>
                      <a:r>
                        <a:rPr lang="en-US" dirty="0" smtClean="0"/>
                        <a:t>2009</a:t>
                      </a:r>
                      <a:endParaRPr lang="en-US" dirty="0"/>
                    </a:p>
                  </a:txBody>
                  <a:tcPr/>
                </a:tc>
                <a:tc>
                  <a:txBody>
                    <a:bodyPr/>
                    <a:lstStyle/>
                    <a:p>
                      <a:pPr algn="ctr"/>
                      <a:r>
                        <a:rPr lang="en-US" dirty="0" smtClean="0"/>
                        <a:t>1.30%</a:t>
                      </a:r>
                      <a:endParaRPr lang="en-US" dirty="0"/>
                    </a:p>
                  </a:txBody>
                  <a:tcPr/>
                </a:tc>
                <a:tc>
                  <a:txBody>
                    <a:bodyPr/>
                    <a:lstStyle/>
                    <a:p>
                      <a:pPr algn="ctr"/>
                      <a:r>
                        <a:rPr lang="en-US" dirty="0" smtClean="0"/>
                        <a:t>2.09%</a:t>
                      </a:r>
                      <a:endParaRPr lang="en-US" dirty="0"/>
                    </a:p>
                  </a:txBody>
                  <a:tcPr/>
                </a:tc>
                <a:tc>
                  <a:txBody>
                    <a:bodyPr/>
                    <a:lstStyle/>
                    <a:p>
                      <a:pPr algn="ctr"/>
                      <a:r>
                        <a:rPr lang="en-US" dirty="0" smtClean="0"/>
                        <a:t>2.22%</a:t>
                      </a:r>
                      <a:endParaRPr lang="en-US" dirty="0"/>
                    </a:p>
                  </a:txBody>
                  <a:tcPr/>
                </a:tc>
              </a:tr>
              <a:tr h="496389">
                <a:tc>
                  <a:txBody>
                    <a:bodyPr/>
                    <a:lstStyle/>
                    <a:p>
                      <a:r>
                        <a:rPr lang="en-US" dirty="0" smtClean="0"/>
                        <a:t>2010</a:t>
                      </a:r>
                      <a:endParaRPr lang="en-US" dirty="0"/>
                    </a:p>
                  </a:txBody>
                  <a:tcPr/>
                </a:tc>
                <a:tc>
                  <a:txBody>
                    <a:bodyPr/>
                    <a:lstStyle/>
                    <a:p>
                      <a:pPr algn="ctr"/>
                      <a:r>
                        <a:rPr lang="en-US" dirty="0" smtClean="0"/>
                        <a:t>1.30%</a:t>
                      </a:r>
                      <a:endParaRPr lang="en-US" dirty="0"/>
                    </a:p>
                  </a:txBody>
                  <a:tcPr/>
                </a:tc>
                <a:tc>
                  <a:txBody>
                    <a:bodyPr/>
                    <a:lstStyle/>
                    <a:p>
                      <a:pPr algn="ctr"/>
                      <a:r>
                        <a:rPr lang="en-US" dirty="0" smtClean="0"/>
                        <a:t>2.01%</a:t>
                      </a:r>
                      <a:endParaRPr lang="en-US" dirty="0"/>
                    </a:p>
                  </a:txBody>
                  <a:tcPr/>
                </a:tc>
                <a:tc>
                  <a:txBody>
                    <a:bodyPr/>
                    <a:lstStyle/>
                    <a:p>
                      <a:pPr algn="ctr"/>
                      <a:r>
                        <a:rPr lang="en-US" dirty="0" smtClean="0"/>
                        <a:t>2.88%</a:t>
                      </a:r>
                      <a:endParaRPr lang="en-US" dirty="0"/>
                    </a:p>
                  </a:txBody>
                  <a:tcPr/>
                </a:tc>
              </a:tr>
              <a:tr h="496389">
                <a:tc>
                  <a:txBody>
                    <a:bodyPr/>
                    <a:lstStyle/>
                    <a:p>
                      <a:r>
                        <a:rPr lang="en-US" dirty="0" smtClean="0"/>
                        <a:t>2011</a:t>
                      </a:r>
                      <a:endParaRPr lang="en-US" dirty="0"/>
                    </a:p>
                  </a:txBody>
                  <a:tcPr/>
                </a:tc>
                <a:tc>
                  <a:txBody>
                    <a:bodyPr/>
                    <a:lstStyle/>
                    <a:p>
                      <a:pPr algn="ctr"/>
                      <a:r>
                        <a:rPr lang="en-US" dirty="0" smtClean="0"/>
                        <a:t>2.00%</a:t>
                      </a:r>
                      <a:endParaRPr lang="en-US" dirty="0"/>
                    </a:p>
                  </a:txBody>
                  <a:tcPr/>
                </a:tc>
                <a:tc>
                  <a:txBody>
                    <a:bodyPr/>
                    <a:lstStyle/>
                    <a:p>
                      <a:pPr algn="ctr"/>
                      <a:r>
                        <a:rPr lang="en-US" dirty="0" smtClean="0"/>
                        <a:t>1.46%</a:t>
                      </a:r>
                      <a:endParaRPr lang="en-US" dirty="0"/>
                    </a:p>
                  </a:txBody>
                  <a:tcPr/>
                </a:tc>
                <a:tc>
                  <a:txBody>
                    <a:bodyPr/>
                    <a:lstStyle/>
                    <a:p>
                      <a:pPr algn="ctr"/>
                      <a:r>
                        <a:rPr lang="en-US" dirty="0" smtClean="0"/>
                        <a:t>2.32%</a:t>
                      </a:r>
                      <a:endParaRPr lang="en-US" dirty="0"/>
                    </a:p>
                  </a:txBody>
                  <a:tcPr/>
                </a:tc>
              </a:tr>
              <a:tr h="496389">
                <a:tc>
                  <a:txBody>
                    <a:bodyPr/>
                    <a:lstStyle/>
                    <a:p>
                      <a:r>
                        <a:rPr lang="en-US" dirty="0" smtClean="0"/>
                        <a:t>2012</a:t>
                      </a:r>
                      <a:endParaRPr lang="en-US" dirty="0"/>
                    </a:p>
                  </a:txBody>
                  <a:tcPr/>
                </a:tc>
                <a:tc>
                  <a:txBody>
                    <a:bodyPr/>
                    <a:lstStyle/>
                    <a:p>
                      <a:pPr algn="ctr"/>
                      <a:r>
                        <a:rPr lang="en-US" dirty="0" smtClean="0"/>
                        <a:t>1.60%</a:t>
                      </a:r>
                      <a:endParaRPr lang="en-US" dirty="0"/>
                    </a:p>
                  </a:txBody>
                  <a:tcPr/>
                </a:tc>
                <a:tc>
                  <a:txBody>
                    <a:bodyPr/>
                    <a:lstStyle/>
                    <a:p>
                      <a:pPr algn="ctr"/>
                      <a:r>
                        <a:rPr lang="en-US" dirty="0" smtClean="0"/>
                        <a:t>0.51%</a:t>
                      </a:r>
                      <a:endParaRPr lang="en-US" dirty="0"/>
                    </a:p>
                  </a:txBody>
                  <a:tcPr/>
                </a:tc>
                <a:tc>
                  <a:txBody>
                    <a:bodyPr/>
                    <a:lstStyle/>
                    <a:p>
                      <a:pPr algn="ctr"/>
                      <a:r>
                        <a:rPr lang="en-US" dirty="0" smtClean="0"/>
                        <a:t>N/A</a:t>
                      </a:r>
                      <a:endParaRPr lang="en-US" dirty="0"/>
                    </a:p>
                  </a:txBody>
                  <a:tcPr/>
                </a:tc>
              </a:tr>
              <a:tr h="496389">
                <a:tc>
                  <a:txBody>
                    <a:bodyPr/>
                    <a:lstStyle/>
                    <a:p>
                      <a:r>
                        <a:rPr lang="en-US" b="1" dirty="0" smtClean="0"/>
                        <a:t>Standard Deviation</a:t>
                      </a:r>
                      <a:endParaRPr lang="en-US" b="1" dirty="0"/>
                    </a:p>
                  </a:txBody>
                  <a:tcPr>
                    <a:solidFill>
                      <a:schemeClr val="accent2">
                        <a:lumMod val="40000"/>
                        <a:lumOff val="60000"/>
                      </a:schemeClr>
                    </a:solidFill>
                  </a:tcPr>
                </a:tc>
                <a:tc>
                  <a:txBody>
                    <a:bodyPr/>
                    <a:lstStyle/>
                    <a:p>
                      <a:pPr algn="ctr"/>
                      <a:r>
                        <a:rPr lang="en-US" b="1" dirty="0" smtClean="0"/>
                        <a:t>0.39%</a:t>
                      </a:r>
                      <a:endParaRPr lang="en-US" b="1" dirty="0"/>
                    </a:p>
                  </a:txBody>
                  <a:tcPr>
                    <a:solidFill>
                      <a:schemeClr val="accent2">
                        <a:lumMod val="40000"/>
                        <a:lumOff val="60000"/>
                      </a:schemeClr>
                    </a:solidFill>
                  </a:tcPr>
                </a:tc>
                <a:tc>
                  <a:txBody>
                    <a:bodyPr/>
                    <a:lstStyle/>
                    <a:p>
                      <a:pPr algn="ctr"/>
                      <a:r>
                        <a:rPr lang="en-US" b="1" dirty="0" smtClean="0"/>
                        <a:t>0.56%</a:t>
                      </a:r>
                      <a:endParaRPr lang="en-US" b="1" dirty="0"/>
                    </a:p>
                  </a:txBody>
                  <a:tcPr>
                    <a:solidFill>
                      <a:schemeClr val="accent2">
                        <a:lumMod val="40000"/>
                        <a:lumOff val="60000"/>
                      </a:schemeClr>
                    </a:solidFill>
                  </a:tcPr>
                </a:tc>
                <a:tc>
                  <a:txBody>
                    <a:bodyPr/>
                    <a:lstStyle/>
                    <a:p>
                      <a:pPr algn="ctr"/>
                      <a:r>
                        <a:rPr lang="en-US" b="1" dirty="0" smtClean="0"/>
                        <a:t>0.35%</a:t>
                      </a:r>
                      <a:endParaRPr lang="en-US" b="1" dirty="0"/>
                    </a:p>
                  </a:txBody>
                  <a:tcPr>
                    <a:solidFill>
                      <a:schemeClr val="accent2">
                        <a:lumMod val="40000"/>
                        <a:lumOff val="60000"/>
                      </a:schemeClr>
                    </a:solidFill>
                  </a:tcPr>
                </a:tc>
              </a:tr>
            </a:tbl>
          </a:graphicData>
        </a:graphic>
      </p:graphicFrame>
      <p:sp>
        <p:nvSpPr>
          <p:cNvPr id="3" name="Slide Number Placeholder 2"/>
          <p:cNvSpPr>
            <a:spLocks noGrp="1"/>
          </p:cNvSpPr>
          <p:nvPr>
            <p:ph type="sldNum" sz="quarter" idx="12"/>
          </p:nvPr>
        </p:nvSpPr>
        <p:spPr/>
        <p:txBody>
          <a:bodyPr>
            <a:normAutofit fontScale="85000" lnSpcReduction="20000"/>
          </a:bodyPr>
          <a:lstStyle/>
          <a:p>
            <a:fld id="{4D8EC3DE-B106-476F-B1D4-FCD72968B4EF}" type="slidenum">
              <a:rPr lang="en-US" smtClean="0"/>
              <a:t>26</a:t>
            </a:fld>
            <a:endParaRPr lang="en-US"/>
          </a:p>
        </p:txBody>
      </p:sp>
    </p:spTree>
    <p:extLst>
      <p:ext uri="{BB962C8B-B14F-4D97-AF65-F5344CB8AC3E}">
        <p14:creationId xmlns:p14="http://schemas.microsoft.com/office/powerpoint/2010/main" val="1046455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to Cost Benchmarking</a:t>
            </a:r>
            <a:endParaRPr lang="en-US" dirty="0"/>
          </a:p>
        </p:txBody>
      </p:sp>
      <p:pic>
        <p:nvPicPr>
          <p:cNvPr id="4" name="Picture 2" descr="C:\Documents and Settings\fenricks\Desktop\Comparing_Apples_to_OrangesjsxDetail.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92275" y="1600200"/>
            <a:ext cx="59944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63" descr="C:\Documents and Settings\fenricks\Desktop\ee-apples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76200"/>
            <a:ext cx="1068279" cy="114943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normAutofit fontScale="85000" lnSpcReduction="20000"/>
          </a:bodyPr>
          <a:lstStyle/>
          <a:p>
            <a:fld id="{4D8EC3DE-B106-476F-B1D4-FCD72968B4EF}" type="slidenum">
              <a:rPr lang="en-US" smtClean="0"/>
              <a:t>27</a:t>
            </a:fld>
            <a:endParaRPr lang="en-US"/>
          </a:p>
        </p:txBody>
      </p:sp>
    </p:spTree>
    <p:extLst>
      <p:ext uri="{BB962C8B-B14F-4D97-AF65-F5344CB8AC3E}">
        <p14:creationId xmlns:p14="http://schemas.microsoft.com/office/powerpoint/2010/main" val="4045102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Cost Benchmarking</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DA8C8C80-7A39-48C4-8FAA-11B39DBF412C}" type="slidenum">
              <a:rPr lang="en-US" smtClean="0"/>
              <a:pPr>
                <a:defRPr/>
              </a:pPr>
              <a:t>28</a:t>
            </a:fld>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We have developed a benchmarking framework that we feel accomplishes six things:</a:t>
            </a:r>
            <a:endParaRPr lang="en-US" dirty="0"/>
          </a:p>
          <a:p>
            <a:pPr marL="834390" lvl="1" indent="-514350">
              <a:buFont typeface="+mj-lt"/>
              <a:buAutoNum type="arabicPeriod"/>
            </a:pPr>
            <a:r>
              <a:rPr lang="en-US" dirty="0" smtClean="0"/>
              <a:t>Is far easier to understand and explain </a:t>
            </a:r>
          </a:p>
          <a:p>
            <a:pPr marL="834390" lvl="1" indent="-514350">
              <a:buFont typeface="+mj-lt"/>
              <a:buAutoNum type="arabicPeriod"/>
            </a:pPr>
            <a:r>
              <a:rPr lang="en-US" dirty="0" smtClean="0"/>
              <a:t>Is neutral to, rather than </a:t>
            </a:r>
            <a:r>
              <a:rPr lang="en-US" dirty="0" err="1" smtClean="0"/>
              <a:t>disincentivizing</a:t>
            </a:r>
            <a:r>
              <a:rPr lang="en-US" dirty="0" smtClean="0"/>
              <a:t>, distributors for the efficiency gains of increasing in size</a:t>
            </a:r>
          </a:p>
          <a:p>
            <a:pPr marL="1108710" lvl="2" indent="-514350"/>
            <a:r>
              <a:rPr lang="en-US" dirty="0" smtClean="0"/>
              <a:t>That is, cost efficiency gains from larger size are incorporated in the benchmarking ranking, not pre-judged by the model</a:t>
            </a:r>
          </a:p>
          <a:p>
            <a:pPr marL="834390" lvl="1" indent="-514350">
              <a:buFont typeface="+mj-lt"/>
              <a:buAutoNum type="arabicPeriod"/>
            </a:pPr>
            <a:r>
              <a:rPr lang="en-US" dirty="0" smtClean="0"/>
              <a:t>Increased efficiency incentives by making it easier to move from one stretch factor to another</a:t>
            </a:r>
          </a:p>
          <a:p>
            <a:pPr marL="834390" lvl="1" indent="-514350">
              <a:buFont typeface="+mj-lt"/>
              <a:buAutoNum type="arabicPeriod"/>
            </a:pPr>
            <a:r>
              <a:rPr lang="en-US" dirty="0" smtClean="0"/>
              <a:t>Provide key information to managers about their cost levels and how high or low they are in actual dollar terms</a:t>
            </a:r>
          </a:p>
          <a:p>
            <a:pPr marL="834390" lvl="1" indent="-514350">
              <a:buFont typeface="+mj-lt"/>
              <a:buAutoNum type="arabicPeriod"/>
            </a:pPr>
            <a:r>
              <a:rPr lang="en-US" dirty="0" smtClean="0"/>
              <a:t>Increase the number of business conditions in the model so it’s a more accurate and a fairer depiction of performance (also is much “tighter” in its results)</a:t>
            </a:r>
          </a:p>
          <a:p>
            <a:pPr marL="834390" lvl="1" indent="-514350">
              <a:buFont typeface="+mj-lt"/>
              <a:buAutoNum type="arabicPeriod"/>
            </a:pPr>
            <a:r>
              <a:rPr lang="en-US" dirty="0" smtClean="0"/>
              <a:t>Eliminates the need for a second approach</a:t>
            </a:r>
          </a:p>
        </p:txBody>
      </p:sp>
      <p:pic>
        <p:nvPicPr>
          <p:cNvPr id="5" name="Picture 263" descr="C:\Documents and Settings\fenricks\Desktop\ee-apple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76200"/>
            <a:ext cx="1068279" cy="114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002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Recommended Approach</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We essentially combined the unit cost indexing approach and the econometric approach into one benchmarking framework</a:t>
            </a:r>
          </a:p>
          <a:p>
            <a:pPr lvl="1"/>
            <a:r>
              <a:rPr lang="en-US" b="1" dirty="0" smtClean="0"/>
              <a:t>Unit Cost Econometric Model</a:t>
            </a:r>
          </a:p>
          <a:p>
            <a:r>
              <a:rPr lang="en-US" dirty="0" smtClean="0"/>
              <a:t>We felt PEG did a commendable job in putting together the cost data and variables</a:t>
            </a:r>
          </a:p>
          <a:p>
            <a:r>
              <a:rPr lang="en-US" dirty="0" smtClean="0"/>
              <a:t>We also felt the effort in putting together the historical (pre 2002) data is extremely helpful</a:t>
            </a:r>
          </a:p>
          <a:p>
            <a:pPr lvl="1"/>
            <a:r>
              <a:rPr lang="en-US" dirty="0" smtClean="0"/>
              <a:t>For this reason we used PEG’s exact cost benchmarking definitions and data transformations in our model</a:t>
            </a:r>
          </a:p>
          <a:p>
            <a:pPr lvl="1"/>
            <a:r>
              <a:rPr lang="en-US" dirty="0" smtClean="0"/>
              <a:t>We included additional business condition variables into the model</a:t>
            </a:r>
          </a:p>
          <a:p>
            <a:pPr lvl="1"/>
            <a:endParaRPr lang="en-US" dirty="0" smtClean="0"/>
          </a:p>
        </p:txBody>
      </p:sp>
      <p:pic>
        <p:nvPicPr>
          <p:cNvPr id="4" name="Picture 263" descr="C:\Documents and Settings\fenricks\Desktop\ee-apple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76200"/>
            <a:ext cx="1068279" cy="114943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normAutofit fontScale="85000" lnSpcReduction="20000"/>
          </a:bodyPr>
          <a:lstStyle/>
          <a:p>
            <a:fld id="{4D8EC3DE-B106-476F-B1D4-FCD72968B4EF}" type="slidenum">
              <a:rPr lang="en-US" smtClean="0"/>
              <a:t>29</a:t>
            </a:fld>
            <a:endParaRPr lang="en-US"/>
          </a:p>
        </p:txBody>
      </p:sp>
    </p:spTree>
    <p:extLst>
      <p:ext uri="{BB962C8B-B14F-4D97-AF65-F5344CB8AC3E}">
        <p14:creationId xmlns:p14="http://schemas.microsoft.com/office/powerpoint/2010/main" val="271687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u="sng" dirty="0" smtClean="0"/>
              <a:t>Based on our research we find:</a:t>
            </a:r>
          </a:p>
          <a:p>
            <a:pPr marL="880110" lvl="1" indent="-514350">
              <a:buFont typeface="+mj-lt"/>
              <a:buAutoNum type="arabicPeriod"/>
            </a:pPr>
            <a:r>
              <a:rPr lang="en-US" dirty="0" smtClean="0"/>
              <a:t>We find that a productivity factor between -0.71% to      -1.32% is appropriate and substantiated by the empirical evidence</a:t>
            </a:r>
          </a:p>
          <a:p>
            <a:pPr marL="880110" lvl="1" indent="-514350">
              <a:buFont typeface="+mj-lt"/>
              <a:buAutoNum type="arabicPeriod"/>
            </a:pPr>
            <a:r>
              <a:rPr lang="en-US" dirty="0" smtClean="0"/>
              <a:t>The inflation factor should be industry-specific but not be subject to interest rate fluctuations during 4</a:t>
            </a:r>
            <a:r>
              <a:rPr lang="en-US" baseline="30000" dirty="0" smtClean="0"/>
              <a:t>th</a:t>
            </a:r>
            <a:r>
              <a:rPr lang="en-US" dirty="0" smtClean="0"/>
              <a:t> Generation Incentive Regulation</a:t>
            </a:r>
          </a:p>
          <a:p>
            <a:pPr marL="880110" lvl="1" indent="-514350">
              <a:buFont typeface="+mj-lt"/>
              <a:buAutoNum type="arabicPeriod"/>
            </a:pPr>
            <a:r>
              <a:rPr lang="en-US" dirty="0" smtClean="0"/>
              <a:t>Cost benchmarking can be made more transparent, easier to understand, inclusive of more variables, and provide improved incentives to accomplishing Board policies of incentivizing efficiency gains and cost effectiveness</a:t>
            </a:r>
          </a:p>
          <a:p>
            <a:pPr marL="880110" lvl="1" indent="-514350">
              <a:buFont typeface="+mj-lt"/>
              <a:buAutoNum type="arabicPeriod"/>
            </a:pPr>
            <a:r>
              <a:rPr lang="en-US" dirty="0" smtClean="0"/>
              <a:t>Stretch factors should be solely based on the new “Unit Cost Econometric Model”</a:t>
            </a:r>
          </a:p>
          <a:p>
            <a:pPr marL="880110" lvl="1" indent="-514350">
              <a:buFont typeface="+mj-lt"/>
              <a:buAutoNum type="arabicPeriod"/>
            </a:pPr>
            <a:endParaRPr lang="en-US" dirty="0" smtClean="0"/>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3</a:t>
            </a:fld>
            <a:endParaRPr lang="en-US"/>
          </a:p>
        </p:txBody>
      </p:sp>
    </p:spTree>
    <p:extLst>
      <p:ext uri="{BB962C8B-B14F-4D97-AF65-F5344CB8AC3E}">
        <p14:creationId xmlns:p14="http://schemas.microsoft.com/office/powerpoint/2010/main" val="699691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Cost Econometric Model</a:t>
            </a:r>
            <a:endParaRPr lang="en-US" dirty="0"/>
          </a:p>
        </p:txBody>
      </p:sp>
      <p:sp>
        <p:nvSpPr>
          <p:cNvPr id="3" name="Content Placeholder 2"/>
          <p:cNvSpPr>
            <a:spLocks noGrp="1"/>
          </p:cNvSpPr>
          <p:nvPr>
            <p:ph sz="quarter" idx="1"/>
          </p:nvPr>
        </p:nvSpPr>
        <p:spPr>
          <a:xfrm>
            <a:off x="612648" y="1600200"/>
            <a:ext cx="8153400" cy="5029200"/>
          </a:xfrm>
        </p:spPr>
        <p:txBody>
          <a:bodyPr>
            <a:normAutofit fontScale="92500" lnSpcReduction="20000"/>
          </a:bodyPr>
          <a:lstStyle/>
          <a:p>
            <a:r>
              <a:rPr lang="en-US" dirty="0" smtClean="0"/>
              <a:t>Cost </a:t>
            </a:r>
            <a:r>
              <a:rPr lang="en-US" dirty="0"/>
              <a:t>per customer is explained by:</a:t>
            </a:r>
          </a:p>
          <a:p>
            <a:pPr lvl="1"/>
            <a:r>
              <a:rPr lang="en-US" dirty="0" smtClean="0"/>
              <a:t>KM of Line per customer</a:t>
            </a:r>
          </a:p>
          <a:p>
            <a:pPr lvl="1"/>
            <a:r>
              <a:rPr lang="en-US" dirty="0" smtClean="0"/>
              <a:t>Peak capacity per customer</a:t>
            </a:r>
          </a:p>
          <a:p>
            <a:pPr lvl="1"/>
            <a:r>
              <a:rPr lang="en-US" dirty="0" smtClean="0"/>
              <a:t>Area per customer</a:t>
            </a:r>
          </a:p>
          <a:p>
            <a:pPr lvl="1"/>
            <a:r>
              <a:rPr lang="en-US" dirty="0"/>
              <a:t>Customer </a:t>
            </a:r>
            <a:r>
              <a:rPr lang="en-US" dirty="0" smtClean="0"/>
              <a:t>growth</a:t>
            </a:r>
          </a:p>
          <a:p>
            <a:pPr lvl="1"/>
            <a:r>
              <a:rPr lang="en-US" b="1" dirty="0" smtClean="0"/>
              <a:t>Wind variable</a:t>
            </a:r>
          </a:p>
          <a:p>
            <a:pPr lvl="1"/>
            <a:r>
              <a:rPr lang="en-US" b="1" dirty="0" smtClean="0"/>
              <a:t>Load Factor</a:t>
            </a:r>
          </a:p>
          <a:p>
            <a:pPr lvl="1"/>
            <a:r>
              <a:rPr lang="en-US" b="1" dirty="0" smtClean="0"/>
              <a:t>Distribution transformers per customer</a:t>
            </a:r>
          </a:p>
          <a:p>
            <a:pPr lvl="1"/>
            <a:r>
              <a:rPr lang="en-US" b="1" dirty="0" smtClean="0"/>
              <a:t>Percent single-phase lines</a:t>
            </a:r>
          </a:p>
          <a:p>
            <a:pPr lvl="1"/>
            <a:r>
              <a:rPr lang="en-US" b="1" dirty="0" smtClean="0"/>
              <a:t>Age (Acc. Dep./Gross Plant)</a:t>
            </a:r>
          </a:p>
          <a:p>
            <a:pPr lvl="1"/>
            <a:r>
              <a:rPr lang="en-US" b="1" dirty="0" smtClean="0"/>
              <a:t>Age Squared</a:t>
            </a:r>
          </a:p>
          <a:p>
            <a:pPr lvl="1"/>
            <a:r>
              <a:rPr lang="en-US" dirty="0"/>
              <a:t>Time </a:t>
            </a:r>
            <a:r>
              <a:rPr lang="en-US" dirty="0" smtClean="0"/>
              <a:t>Trend</a:t>
            </a:r>
          </a:p>
          <a:p>
            <a:pPr marL="365760" lvl="1" indent="0">
              <a:buNone/>
            </a:pPr>
            <a:r>
              <a:rPr lang="en-US" dirty="0" smtClean="0"/>
              <a:t>* </a:t>
            </a:r>
            <a:r>
              <a:rPr lang="en-US" sz="2000" dirty="0" smtClean="0"/>
              <a:t>New Variables are bolded</a:t>
            </a:r>
            <a:endParaRPr lang="en-US" sz="2000" dirty="0"/>
          </a:p>
          <a:p>
            <a:endParaRPr lang="en-US" dirty="0"/>
          </a:p>
        </p:txBody>
      </p:sp>
      <p:pic>
        <p:nvPicPr>
          <p:cNvPr id="4" name="Picture 263" descr="C:\Documents and Settings\fenricks\Desktop\ee-apple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76200"/>
            <a:ext cx="1068279" cy="11494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29200" y="2057400"/>
            <a:ext cx="4061792" cy="2585323"/>
          </a:xfrm>
          <a:prstGeom prst="rect">
            <a:avLst/>
          </a:prstGeom>
          <a:noFill/>
        </p:spPr>
        <p:txBody>
          <a:bodyPr wrap="square" rtlCol="0">
            <a:spAutoFit/>
          </a:bodyPr>
          <a:lstStyle/>
          <a:p>
            <a:r>
              <a:rPr lang="en-US" dirty="0" smtClean="0"/>
              <a:t>Variables we didn’t have time to gather &amp; test but we think may further improve the model:</a:t>
            </a:r>
          </a:p>
          <a:p>
            <a:pPr marL="285750" indent="-285750">
              <a:buFont typeface="Arial" pitchFamily="34" charset="0"/>
              <a:buChar char="•"/>
            </a:pPr>
            <a:r>
              <a:rPr lang="en-US" dirty="0" smtClean="0"/>
              <a:t>% Embedded kW or kWh</a:t>
            </a:r>
          </a:p>
          <a:p>
            <a:pPr marL="285750" indent="-285750">
              <a:buFont typeface="Arial" pitchFamily="34" charset="0"/>
              <a:buChar char="•"/>
            </a:pPr>
            <a:r>
              <a:rPr lang="en-US" dirty="0" smtClean="0"/>
              <a:t>Forestation Variable using GIS</a:t>
            </a:r>
          </a:p>
          <a:p>
            <a:pPr marL="285750" indent="-285750">
              <a:buFont typeface="Arial" pitchFamily="34" charset="0"/>
              <a:buChar char="•"/>
            </a:pPr>
            <a:r>
              <a:rPr lang="en-US" dirty="0" smtClean="0"/>
              <a:t>Urban Core</a:t>
            </a:r>
          </a:p>
          <a:p>
            <a:pPr marL="285750" indent="-285750">
              <a:buFont typeface="Arial" pitchFamily="34" charset="0"/>
              <a:buChar char="•"/>
            </a:pPr>
            <a:endParaRPr lang="en-US" dirty="0" smtClean="0"/>
          </a:p>
          <a:p>
            <a:endParaRPr lang="en-US" dirty="0" smtClean="0"/>
          </a:p>
          <a:p>
            <a:pPr marL="285750" indent="-285750">
              <a:buFont typeface="Arial" pitchFamily="34" charset="0"/>
              <a:buChar char="•"/>
            </a:pP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4D8EC3DE-B106-476F-B1D4-FCD72968B4EF}" type="slidenum">
              <a:rPr lang="en-US" smtClean="0"/>
              <a:t>30</a:t>
            </a:fld>
            <a:endParaRPr lang="en-US"/>
          </a:p>
        </p:txBody>
      </p:sp>
    </p:spTree>
    <p:extLst>
      <p:ext uri="{BB962C8B-B14F-4D97-AF65-F5344CB8AC3E}">
        <p14:creationId xmlns:p14="http://schemas.microsoft.com/office/powerpoint/2010/main" val="1657829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We Can Understand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76200" y="1600200"/>
                <a:ext cx="8915400" cy="4495800"/>
              </a:xfrm>
            </p:spPr>
            <p:txBody>
              <a:bodyPr>
                <a:normAutofit fontScale="92500" lnSpcReduction="10000"/>
              </a:bodyPr>
              <a:lstStyle/>
              <a:p>
                <a:r>
                  <a:rPr lang="en-US" dirty="0" smtClean="0"/>
                  <a:t>No natural logs, no interaction terms, no quadratic terms, just the variables and their impact on cost per customer (all in dollar terms)</a:t>
                </a:r>
              </a:p>
              <a:p>
                <a:r>
                  <a:rPr lang="en-US" dirty="0" smtClean="0"/>
                  <a:t>Regression fills in the “a” parameters</a:t>
                </a:r>
              </a:p>
              <a:p>
                <a:r>
                  <a:rPr lang="en-US" dirty="0" smtClean="0"/>
                  <a:t>Each parameter tells us how much an increase of “1” in the variable will change the unit cost</a:t>
                </a:r>
              </a:p>
              <a:p>
                <a:pPr lvl="1"/>
                <a:r>
                  <a:rPr lang="en-US" dirty="0" smtClean="0"/>
                  <a:t>So if the ratio of peak to customers goes up by one then the cost per customer is estimated to increase by the value of a2</a:t>
                </a:r>
              </a:p>
              <a:p>
                <a:pPr marL="365760" lvl="1"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sz="1600" i="1" smtClean="0">
                              <a:latin typeface="Cambria Math"/>
                            </a:rPr>
                          </m:ctrlPr>
                        </m:fPr>
                        <m:num>
                          <m:r>
                            <a:rPr lang="en-US" sz="1600" b="0" i="1" smtClean="0">
                              <a:latin typeface="Cambria Math"/>
                            </a:rPr>
                            <m:t>𝐶</m:t>
                          </m:r>
                        </m:num>
                        <m:den>
                          <m:r>
                            <a:rPr lang="en-US" sz="1600" b="0" i="1" smtClean="0">
                              <a:latin typeface="Cambria Math"/>
                            </a:rPr>
                            <m:t>𝑁</m:t>
                          </m:r>
                        </m:den>
                      </m:f>
                      <m:r>
                        <a:rPr lang="en-US" sz="1600" b="0" i="1" smtClean="0">
                          <a:latin typeface="Cambria Math"/>
                        </a:rPr>
                        <m:t>=</m:t>
                      </m:r>
                      <m:r>
                        <a:rPr lang="en-US" sz="1600" b="0" i="1" smtClean="0">
                          <a:latin typeface="Cambria Math"/>
                        </a:rPr>
                        <m:t>𝑎</m:t>
                      </m:r>
                      <m:r>
                        <a:rPr lang="en-US" sz="1600" b="0" i="1" smtClean="0">
                          <a:latin typeface="Cambria Math"/>
                        </a:rPr>
                        <m:t>1+</m:t>
                      </m:r>
                      <m:r>
                        <a:rPr lang="en-US" sz="1600" b="0" i="1" smtClean="0">
                          <a:latin typeface="Cambria Math"/>
                        </a:rPr>
                        <m:t>𝑎</m:t>
                      </m:r>
                      <m:r>
                        <a:rPr lang="en-US" sz="1600" b="0" i="1" smtClean="0">
                          <a:latin typeface="Cambria Math"/>
                        </a:rPr>
                        <m:t>2∗ </m:t>
                      </m:r>
                      <m:f>
                        <m:fPr>
                          <m:ctrlPr>
                            <a:rPr lang="en-US" sz="1600" b="0" i="1" smtClean="0">
                              <a:latin typeface="Cambria Math"/>
                            </a:rPr>
                          </m:ctrlPr>
                        </m:fPr>
                        <m:num>
                          <m:r>
                            <a:rPr lang="en-US" sz="1600" b="0" i="1" smtClean="0">
                              <a:latin typeface="Cambria Math"/>
                            </a:rPr>
                            <m:t>𝑃𝑒𝑎𝑘</m:t>
                          </m:r>
                        </m:num>
                        <m:den>
                          <m:r>
                            <a:rPr lang="en-US" sz="1600" b="0" i="1" smtClean="0">
                              <a:latin typeface="Cambria Math"/>
                            </a:rPr>
                            <m:t>𝑁</m:t>
                          </m:r>
                        </m:den>
                      </m:f>
                      <m:r>
                        <a:rPr lang="en-US" sz="1600" b="0" i="0" smtClean="0">
                          <a:latin typeface="Cambria Math"/>
                        </a:rPr>
                        <m:t>+</m:t>
                      </m:r>
                      <m:r>
                        <m:rPr>
                          <m:sty m:val="p"/>
                        </m:rPr>
                        <a:rPr lang="en-US" sz="1600" b="0" i="0" smtClean="0">
                          <a:latin typeface="Cambria Math"/>
                        </a:rPr>
                        <m:t>a</m:t>
                      </m:r>
                      <m:r>
                        <a:rPr lang="en-US" sz="1600" b="0" i="0" smtClean="0">
                          <a:latin typeface="Cambria Math"/>
                        </a:rPr>
                        <m:t>3∗</m:t>
                      </m:r>
                      <m:f>
                        <m:fPr>
                          <m:ctrlPr>
                            <a:rPr lang="en-US" sz="1600" b="0" i="1" smtClean="0">
                              <a:latin typeface="Cambria Math"/>
                            </a:rPr>
                          </m:ctrlPr>
                        </m:fPr>
                        <m:num>
                          <m:r>
                            <a:rPr lang="en-US" sz="1600" b="0" i="1" smtClean="0">
                              <a:latin typeface="Cambria Math"/>
                            </a:rPr>
                            <m:t>𝐾𝑀</m:t>
                          </m:r>
                        </m:num>
                        <m:den>
                          <m:r>
                            <a:rPr lang="en-US" sz="1600" b="0" i="1" smtClean="0">
                              <a:latin typeface="Cambria Math"/>
                            </a:rPr>
                            <m:t>𝑁</m:t>
                          </m:r>
                        </m:den>
                      </m:f>
                      <m:r>
                        <a:rPr lang="en-US" sz="1600" b="0" i="1" smtClean="0">
                          <a:latin typeface="Cambria Math"/>
                        </a:rPr>
                        <m:t>+</m:t>
                      </m:r>
                      <m:r>
                        <a:rPr lang="en-US" sz="1600" b="0" i="1" smtClean="0">
                          <a:latin typeface="Cambria Math"/>
                        </a:rPr>
                        <m:t>𝑎</m:t>
                      </m:r>
                      <m:r>
                        <a:rPr lang="en-US" sz="1600" b="0" i="1" smtClean="0">
                          <a:latin typeface="Cambria Math"/>
                        </a:rPr>
                        <m:t>4∗</m:t>
                      </m:r>
                      <m:f>
                        <m:fPr>
                          <m:ctrlPr>
                            <a:rPr lang="en-US" sz="1600" b="0" i="1" smtClean="0">
                              <a:latin typeface="Cambria Math"/>
                            </a:rPr>
                          </m:ctrlPr>
                        </m:fPr>
                        <m:num>
                          <m:r>
                            <a:rPr lang="en-US" sz="1600" b="0" i="1" smtClean="0">
                              <a:latin typeface="Cambria Math"/>
                            </a:rPr>
                            <m:t>𝐴𝑟𝑒𝑎</m:t>
                          </m:r>
                        </m:num>
                        <m:den>
                          <m:r>
                            <a:rPr lang="en-US" sz="1600" b="0" i="1" smtClean="0">
                              <a:latin typeface="Cambria Math"/>
                            </a:rPr>
                            <m:t>𝑁</m:t>
                          </m:r>
                        </m:den>
                      </m:f>
                      <m:r>
                        <a:rPr lang="en-US" sz="1600" b="0" i="1" smtClean="0">
                          <a:latin typeface="Cambria Math"/>
                        </a:rPr>
                        <m:t>+</m:t>
                      </m:r>
                      <m:r>
                        <a:rPr lang="en-US" sz="1600" b="0" i="1" smtClean="0">
                          <a:latin typeface="Cambria Math"/>
                        </a:rPr>
                        <m:t>𝑎</m:t>
                      </m:r>
                      <m:r>
                        <a:rPr lang="en-US" sz="1600" b="0" i="1" smtClean="0">
                          <a:latin typeface="Cambria Math"/>
                        </a:rPr>
                        <m:t>5∗%</m:t>
                      </m:r>
                      <m:r>
                        <a:rPr lang="en-US" sz="1600" b="0" i="1" smtClean="0">
                          <a:latin typeface="Cambria Math"/>
                        </a:rPr>
                        <m:t>𝑈𝐺</m:t>
                      </m:r>
                      <m:r>
                        <a:rPr lang="en-US" sz="1600" b="0" i="1" smtClean="0">
                          <a:latin typeface="Cambria Math"/>
                        </a:rPr>
                        <m:t>+</m:t>
                      </m:r>
                      <m:r>
                        <a:rPr lang="en-US" sz="1600" b="0" i="1" smtClean="0">
                          <a:latin typeface="Cambria Math"/>
                        </a:rPr>
                        <m:t>𝑎</m:t>
                      </m:r>
                      <m:r>
                        <a:rPr lang="en-US" sz="1600" b="0" i="1" smtClean="0">
                          <a:latin typeface="Cambria Math"/>
                        </a:rPr>
                        <m:t>6∗</m:t>
                      </m:r>
                      <m:r>
                        <a:rPr lang="en-US" sz="1600" b="0" i="1" smtClean="0">
                          <a:latin typeface="Cambria Math"/>
                        </a:rPr>
                        <m:t>𝐿𝐹</m:t>
                      </m:r>
                      <m:r>
                        <a:rPr lang="en-US" sz="1600" b="0" i="1" smtClean="0">
                          <a:latin typeface="Cambria Math"/>
                        </a:rPr>
                        <m:t>+</m:t>
                      </m:r>
                      <m:r>
                        <a:rPr lang="en-US" sz="1600" b="0" i="1" smtClean="0">
                          <a:latin typeface="Cambria Math"/>
                        </a:rPr>
                        <m:t>𝑎</m:t>
                      </m:r>
                      <m:r>
                        <a:rPr lang="en-US" sz="1600" b="0" i="1" smtClean="0">
                          <a:latin typeface="Cambria Math"/>
                        </a:rPr>
                        <m:t>7∗</m:t>
                      </m:r>
                      <m:f>
                        <m:fPr>
                          <m:ctrlPr>
                            <a:rPr lang="en-US" sz="1600" b="0" i="1" smtClean="0">
                              <a:latin typeface="Cambria Math"/>
                            </a:rPr>
                          </m:ctrlPr>
                        </m:fPr>
                        <m:num>
                          <m:r>
                            <a:rPr lang="en-US" sz="1600" b="0" i="1" smtClean="0">
                              <a:latin typeface="Cambria Math"/>
                            </a:rPr>
                            <m:t>𝐷</m:t>
                          </m:r>
                          <m:r>
                            <a:rPr lang="en-US" sz="1600" b="0" i="1" smtClean="0">
                              <a:latin typeface="Cambria Math"/>
                            </a:rPr>
                            <m:t> </m:t>
                          </m:r>
                          <m:r>
                            <a:rPr lang="en-US" sz="1600" b="0" i="1" smtClean="0">
                              <a:latin typeface="Cambria Math"/>
                            </a:rPr>
                            <m:t>𝑇𝑟𝑎𝑛𝑠</m:t>
                          </m:r>
                        </m:num>
                        <m:den>
                          <m:r>
                            <a:rPr lang="en-US" sz="1600" b="0" i="1" smtClean="0">
                              <a:latin typeface="Cambria Math"/>
                            </a:rPr>
                            <m:t>𝑁</m:t>
                          </m:r>
                        </m:den>
                      </m:f>
                      <m:r>
                        <a:rPr lang="en-US" sz="1600" b="0" i="1" smtClean="0">
                          <a:latin typeface="Cambria Math"/>
                        </a:rPr>
                        <m:t>+</m:t>
                      </m:r>
                      <m:r>
                        <a:rPr lang="en-US" sz="1600" b="0" i="1" smtClean="0">
                          <a:latin typeface="Cambria Math"/>
                        </a:rPr>
                        <m:t>𝑎</m:t>
                      </m:r>
                      <m:r>
                        <a:rPr lang="en-US" sz="1600" b="0" i="1" smtClean="0">
                          <a:latin typeface="Cambria Math"/>
                        </a:rPr>
                        <m:t>8∗</m:t>
                      </m:r>
                      <m:r>
                        <a:rPr lang="en-US" sz="1600" b="0" i="1" smtClean="0">
                          <a:latin typeface="Cambria Math"/>
                        </a:rPr>
                        <m:t>𝑊𝑖𝑛𝑑</m:t>
                      </m:r>
                      <m:r>
                        <a:rPr lang="en-US" sz="1600" b="0" i="1" smtClean="0">
                          <a:latin typeface="Cambria Math"/>
                        </a:rPr>
                        <m:t>+</m:t>
                      </m:r>
                      <m:r>
                        <a:rPr lang="en-US" sz="1600" b="0" i="1" smtClean="0">
                          <a:latin typeface="Cambria Math"/>
                        </a:rPr>
                        <m:t>𝑎</m:t>
                      </m:r>
                      <m:r>
                        <a:rPr lang="en-US" sz="1600" b="0" i="1" smtClean="0">
                          <a:latin typeface="Cambria Math"/>
                        </a:rPr>
                        <m:t>9∗</m:t>
                      </m:r>
                      <m:r>
                        <a:rPr lang="en-US" sz="1600" b="0" i="1" smtClean="0">
                          <a:latin typeface="Cambria Math"/>
                        </a:rPr>
                        <m:t>𝑇𝑟𝑒𝑛𝑑</m:t>
                      </m:r>
                    </m:oMath>
                  </m:oMathPara>
                </a14:m>
                <a:endParaRPr lang="en-US" sz="1600" dirty="0" smtClean="0"/>
              </a:p>
              <a:p>
                <a:pPr marL="0" indent="0">
                  <a:buNone/>
                </a:pP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76200" y="1600200"/>
                <a:ext cx="8915400" cy="4495800"/>
              </a:xfrm>
              <a:blipFill rotWithShape="1">
                <a:blip r:embed="rId2"/>
                <a:stretch>
                  <a:fillRect l="-342" t="-2171" r="-410"/>
                </a:stretch>
              </a:blipFill>
            </p:spPr>
            <p:txBody>
              <a:bodyPr/>
              <a:lstStyle/>
              <a:p>
                <a:r>
                  <a:rPr lang="en-US">
                    <a:noFill/>
                  </a:rPr>
                  <a:t> </a:t>
                </a:r>
              </a:p>
            </p:txBody>
          </p:sp>
        </mc:Fallback>
      </mc:AlternateContent>
      <p:pic>
        <p:nvPicPr>
          <p:cNvPr id="4" name="Picture 263" descr="C:\Documents and Settings\fenricks\Desktop\ee-apples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76200"/>
            <a:ext cx="1068279" cy="114943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normAutofit fontScale="85000" lnSpcReduction="20000"/>
          </a:bodyPr>
          <a:lstStyle/>
          <a:p>
            <a:fld id="{4D8EC3DE-B106-476F-B1D4-FCD72968B4EF}" type="slidenum">
              <a:rPr lang="en-US" smtClean="0"/>
              <a:t>31</a:t>
            </a:fld>
            <a:endParaRPr lang="en-US"/>
          </a:p>
        </p:txBody>
      </p:sp>
    </p:spTree>
    <p:extLst>
      <p:ext uri="{BB962C8B-B14F-4D97-AF65-F5344CB8AC3E}">
        <p14:creationId xmlns:p14="http://schemas.microsoft.com/office/powerpoint/2010/main" val="4109836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Unit Cost Econometric Model</a:t>
            </a:r>
            <a:endParaRPr lang="en-US" dirty="0"/>
          </a:p>
        </p:txBody>
      </p:sp>
      <p:pic>
        <p:nvPicPr>
          <p:cNvPr id="4" name="Picture 263" descr="C:\Documents and Settings\fenricks\Desktop\ee-apple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76200"/>
            <a:ext cx="1068279" cy="11494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650259569"/>
              </p:ext>
            </p:extLst>
          </p:nvPr>
        </p:nvGraphicFramePr>
        <p:xfrm>
          <a:off x="228600" y="1706236"/>
          <a:ext cx="6248401" cy="4754880"/>
        </p:xfrm>
        <a:graphic>
          <a:graphicData uri="http://schemas.openxmlformats.org/drawingml/2006/table">
            <a:tbl>
              <a:tblPr firstRow="1" bandRow="1">
                <a:tableStyleId>{5C22544A-7EE6-4342-B048-85BDC9FD1C3A}</a:tableStyleId>
              </a:tblPr>
              <a:tblGrid>
                <a:gridCol w="2955325"/>
                <a:gridCol w="1688757"/>
                <a:gridCol w="1604319"/>
              </a:tblGrid>
              <a:tr h="304800">
                <a:tc>
                  <a:txBody>
                    <a:bodyPr/>
                    <a:lstStyle/>
                    <a:p>
                      <a:r>
                        <a:rPr lang="en-US" dirty="0" smtClean="0"/>
                        <a:t>Variable</a:t>
                      </a:r>
                      <a:endParaRPr lang="en-US" dirty="0"/>
                    </a:p>
                  </a:txBody>
                  <a:tcPr/>
                </a:tc>
                <a:tc>
                  <a:txBody>
                    <a:bodyPr/>
                    <a:lstStyle/>
                    <a:p>
                      <a:pPr algn="ctr"/>
                      <a:r>
                        <a:rPr lang="en-US" dirty="0" smtClean="0"/>
                        <a:t>Coefficient</a:t>
                      </a:r>
                      <a:endParaRPr lang="en-US" dirty="0"/>
                    </a:p>
                  </a:txBody>
                  <a:tcPr/>
                </a:tc>
                <a:tc>
                  <a:txBody>
                    <a:bodyPr/>
                    <a:lstStyle/>
                    <a:p>
                      <a:pPr algn="ctr"/>
                      <a:r>
                        <a:rPr lang="en-US" dirty="0" smtClean="0"/>
                        <a:t>T-Statistic</a:t>
                      </a:r>
                      <a:endParaRPr lang="en-US" dirty="0"/>
                    </a:p>
                  </a:txBody>
                  <a:tcPr/>
                </a:tc>
              </a:tr>
              <a:tr h="285750">
                <a:tc>
                  <a:txBody>
                    <a:bodyPr/>
                    <a:lstStyle/>
                    <a:p>
                      <a:r>
                        <a:rPr lang="en-US" dirty="0" smtClean="0"/>
                        <a:t>KM</a:t>
                      </a:r>
                      <a:r>
                        <a:rPr lang="en-US" baseline="0" dirty="0" smtClean="0"/>
                        <a:t> of Line/N</a:t>
                      </a:r>
                      <a:endParaRPr lang="en-US" dirty="0"/>
                    </a:p>
                  </a:txBody>
                  <a:tcPr/>
                </a:tc>
                <a:tc>
                  <a:txBody>
                    <a:bodyPr/>
                    <a:lstStyle/>
                    <a:p>
                      <a:pPr algn="ctr"/>
                      <a:r>
                        <a:rPr lang="en-US" dirty="0" smtClean="0"/>
                        <a:t>3043.21</a:t>
                      </a:r>
                      <a:endParaRPr lang="en-US" dirty="0"/>
                    </a:p>
                  </a:txBody>
                  <a:tcPr/>
                </a:tc>
                <a:tc>
                  <a:txBody>
                    <a:bodyPr/>
                    <a:lstStyle/>
                    <a:p>
                      <a:pPr algn="ctr"/>
                      <a:r>
                        <a:rPr lang="en-US" dirty="0" smtClean="0"/>
                        <a:t>11.25</a:t>
                      </a:r>
                      <a:endParaRPr lang="en-US" dirty="0"/>
                    </a:p>
                  </a:txBody>
                  <a:tcPr/>
                </a:tc>
              </a:tr>
              <a:tr h="285750">
                <a:tc>
                  <a:txBody>
                    <a:bodyPr/>
                    <a:lstStyle/>
                    <a:p>
                      <a:r>
                        <a:rPr lang="en-US" dirty="0" smtClean="0"/>
                        <a:t>Capacity/N</a:t>
                      </a:r>
                      <a:endParaRPr lang="en-US" dirty="0"/>
                    </a:p>
                  </a:txBody>
                  <a:tcPr/>
                </a:tc>
                <a:tc>
                  <a:txBody>
                    <a:bodyPr/>
                    <a:lstStyle/>
                    <a:p>
                      <a:pPr algn="ctr"/>
                      <a:r>
                        <a:rPr lang="en-US" dirty="0" smtClean="0"/>
                        <a:t>29.53</a:t>
                      </a:r>
                      <a:endParaRPr lang="en-US" dirty="0"/>
                    </a:p>
                  </a:txBody>
                  <a:tcPr/>
                </a:tc>
                <a:tc>
                  <a:txBody>
                    <a:bodyPr/>
                    <a:lstStyle/>
                    <a:p>
                      <a:pPr algn="ctr"/>
                      <a:r>
                        <a:rPr lang="en-US" dirty="0" smtClean="0"/>
                        <a:t>22.11</a:t>
                      </a:r>
                      <a:endParaRPr lang="en-US" dirty="0"/>
                    </a:p>
                  </a:txBody>
                  <a:tcPr/>
                </a:tc>
              </a:tr>
              <a:tr h="285750">
                <a:tc>
                  <a:txBody>
                    <a:bodyPr/>
                    <a:lstStyle/>
                    <a:p>
                      <a:r>
                        <a:rPr lang="en-US" dirty="0" smtClean="0"/>
                        <a:t>Area/N</a:t>
                      </a:r>
                      <a:endParaRPr lang="en-US" dirty="0"/>
                    </a:p>
                  </a:txBody>
                  <a:tcPr/>
                </a:tc>
                <a:tc>
                  <a:txBody>
                    <a:bodyPr/>
                    <a:lstStyle/>
                    <a:p>
                      <a:pPr algn="ctr"/>
                      <a:r>
                        <a:rPr lang="en-US" dirty="0" smtClean="0"/>
                        <a:t>370.41</a:t>
                      </a:r>
                      <a:endParaRPr lang="en-US" dirty="0"/>
                    </a:p>
                  </a:txBody>
                  <a:tcPr/>
                </a:tc>
                <a:tc>
                  <a:txBody>
                    <a:bodyPr/>
                    <a:lstStyle/>
                    <a:p>
                      <a:pPr algn="ctr"/>
                      <a:r>
                        <a:rPr lang="en-US" dirty="0" smtClean="0"/>
                        <a:t>9.25</a:t>
                      </a:r>
                      <a:endParaRPr lang="en-US" dirty="0"/>
                    </a:p>
                  </a:txBody>
                  <a:tcPr/>
                </a:tc>
              </a:tr>
              <a:tr h="285750">
                <a:tc>
                  <a:txBody>
                    <a:bodyPr/>
                    <a:lstStyle/>
                    <a:p>
                      <a:r>
                        <a:rPr lang="en-US" dirty="0" smtClean="0"/>
                        <a:t>Customer Growth</a:t>
                      </a:r>
                      <a:endParaRPr lang="en-US" dirty="0"/>
                    </a:p>
                  </a:txBody>
                  <a:tcPr/>
                </a:tc>
                <a:tc>
                  <a:txBody>
                    <a:bodyPr/>
                    <a:lstStyle/>
                    <a:p>
                      <a:pPr algn="ctr"/>
                      <a:r>
                        <a:rPr lang="en-US" dirty="0" smtClean="0"/>
                        <a:t>47.89</a:t>
                      </a:r>
                      <a:endParaRPr lang="en-US" dirty="0"/>
                    </a:p>
                  </a:txBody>
                  <a:tcPr/>
                </a:tc>
                <a:tc>
                  <a:txBody>
                    <a:bodyPr/>
                    <a:lstStyle/>
                    <a:p>
                      <a:pPr algn="ctr"/>
                      <a:r>
                        <a:rPr lang="en-US" dirty="0" smtClean="0"/>
                        <a:t>6.75</a:t>
                      </a:r>
                      <a:endParaRPr lang="en-US" dirty="0"/>
                    </a:p>
                  </a:txBody>
                  <a:tcPr/>
                </a:tc>
              </a:tr>
              <a:tr h="285750">
                <a:tc>
                  <a:txBody>
                    <a:bodyPr/>
                    <a:lstStyle/>
                    <a:p>
                      <a:r>
                        <a:rPr lang="en-US" dirty="0" smtClean="0"/>
                        <a:t>Wind</a:t>
                      </a:r>
                      <a:endParaRPr lang="en-US" dirty="0"/>
                    </a:p>
                  </a:txBody>
                  <a:tcPr/>
                </a:tc>
                <a:tc>
                  <a:txBody>
                    <a:bodyPr/>
                    <a:lstStyle/>
                    <a:p>
                      <a:pPr algn="ctr"/>
                      <a:r>
                        <a:rPr lang="en-US" dirty="0" smtClean="0"/>
                        <a:t>4.07</a:t>
                      </a:r>
                      <a:endParaRPr lang="en-US" dirty="0"/>
                    </a:p>
                  </a:txBody>
                  <a:tcPr/>
                </a:tc>
                <a:tc>
                  <a:txBody>
                    <a:bodyPr/>
                    <a:lstStyle/>
                    <a:p>
                      <a:pPr algn="ctr"/>
                      <a:r>
                        <a:rPr lang="en-US" dirty="0" smtClean="0"/>
                        <a:t>18.53</a:t>
                      </a:r>
                      <a:endParaRPr lang="en-US" dirty="0"/>
                    </a:p>
                  </a:txBody>
                  <a:tcPr/>
                </a:tc>
              </a:tr>
              <a:tr h="285750">
                <a:tc>
                  <a:txBody>
                    <a:bodyPr/>
                    <a:lstStyle/>
                    <a:p>
                      <a:r>
                        <a:rPr lang="en-US" dirty="0" smtClean="0"/>
                        <a:t>Load Factor</a:t>
                      </a:r>
                      <a:endParaRPr lang="en-US" dirty="0"/>
                    </a:p>
                  </a:txBody>
                  <a:tcPr/>
                </a:tc>
                <a:tc>
                  <a:txBody>
                    <a:bodyPr/>
                    <a:lstStyle/>
                    <a:p>
                      <a:pPr algn="ctr"/>
                      <a:r>
                        <a:rPr lang="en-US" dirty="0" smtClean="0"/>
                        <a:t>-52.90</a:t>
                      </a:r>
                      <a:endParaRPr lang="en-US" dirty="0"/>
                    </a:p>
                  </a:txBody>
                  <a:tcPr/>
                </a:tc>
                <a:tc>
                  <a:txBody>
                    <a:bodyPr/>
                    <a:lstStyle/>
                    <a:p>
                      <a:pPr algn="ctr"/>
                      <a:r>
                        <a:rPr lang="en-US" dirty="0" smtClean="0"/>
                        <a:t>-3.77</a:t>
                      </a:r>
                      <a:endParaRPr lang="en-US" dirty="0"/>
                    </a:p>
                  </a:txBody>
                  <a:tcPr/>
                </a:tc>
              </a:tr>
              <a:tr h="285750">
                <a:tc>
                  <a:txBody>
                    <a:bodyPr/>
                    <a:lstStyle/>
                    <a:p>
                      <a:r>
                        <a:rPr lang="en-US" dirty="0" smtClean="0"/>
                        <a:t>D Trans/N</a:t>
                      </a:r>
                      <a:endParaRPr lang="en-US" dirty="0"/>
                    </a:p>
                  </a:txBody>
                  <a:tcPr/>
                </a:tc>
                <a:tc>
                  <a:txBody>
                    <a:bodyPr/>
                    <a:lstStyle/>
                    <a:p>
                      <a:pPr algn="ctr"/>
                      <a:r>
                        <a:rPr lang="en-US" dirty="0" smtClean="0"/>
                        <a:t>277.19</a:t>
                      </a:r>
                      <a:endParaRPr lang="en-US" dirty="0"/>
                    </a:p>
                  </a:txBody>
                  <a:tcPr/>
                </a:tc>
                <a:tc>
                  <a:txBody>
                    <a:bodyPr/>
                    <a:lstStyle/>
                    <a:p>
                      <a:pPr algn="ctr"/>
                      <a:r>
                        <a:rPr lang="en-US" dirty="0" smtClean="0"/>
                        <a:t>3.72</a:t>
                      </a:r>
                      <a:endParaRPr lang="en-US" dirty="0"/>
                    </a:p>
                  </a:txBody>
                  <a:tcPr/>
                </a:tc>
              </a:tr>
              <a:tr h="285750">
                <a:tc>
                  <a:txBody>
                    <a:bodyPr/>
                    <a:lstStyle/>
                    <a:p>
                      <a:r>
                        <a:rPr lang="en-US" dirty="0" smtClean="0"/>
                        <a:t>% Single Phase</a:t>
                      </a:r>
                      <a:endParaRPr lang="en-US" dirty="0"/>
                    </a:p>
                  </a:txBody>
                  <a:tcPr/>
                </a:tc>
                <a:tc>
                  <a:txBody>
                    <a:bodyPr/>
                    <a:lstStyle/>
                    <a:p>
                      <a:pPr algn="ctr"/>
                      <a:r>
                        <a:rPr lang="en-US" dirty="0" smtClean="0"/>
                        <a:t>-89.37</a:t>
                      </a:r>
                      <a:endParaRPr lang="en-US" dirty="0"/>
                    </a:p>
                  </a:txBody>
                  <a:tcPr/>
                </a:tc>
                <a:tc>
                  <a:txBody>
                    <a:bodyPr/>
                    <a:lstStyle/>
                    <a:p>
                      <a:pPr algn="ctr"/>
                      <a:r>
                        <a:rPr lang="en-US" dirty="0" smtClean="0"/>
                        <a:t>-4.39</a:t>
                      </a:r>
                      <a:endParaRPr lang="en-US" dirty="0"/>
                    </a:p>
                  </a:txBody>
                  <a:tcPr/>
                </a:tc>
              </a:tr>
              <a:tr h="285750">
                <a:tc>
                  <a:txBody>
                    <a:bodyPr/>
                    <a:lstStyle/>
                    <a:p>
                      <a:r>
                        <a:rPr lang="en-US" dirty="0" smtClean="0"/>
                        <a:t>Age (</a:t>
                      </a:r>
                      <a:r>
                        <a:rPr lang="en-US" dirty="0" err="1" smtClean="0"/>
                        <a:t>Acc</a:t>
                      </a:r>
                      <a:r>
                        <a:rPr lang="en-US" dirty="0" smtClean="0"/>
                        <a:t> </a:t>
                      </a:r>
                      <a:r>
                        <a:rPr lang="en-US" dirty="0" err="1" smtClean="0"/>
                        <a:t>Dep</a:t>
                      </a:r>
                      <a:r>
                        <a:rPr lang="en-US" dirty="0" smtClean="0"/>
                        <a:t>/Gross</a:t>
                      </a:r>
                      <a:r>
                        <a:rPr lang="en-US" baseline="0" dirty="0" smtClean="0"/>
                        <a:t> Plant)</a:t>
                      </a:r>
                      <a:endParaRPr lang="en-US" dirty="0"/>
                    </a:p>
                  </a:txBody>
                  <a:tcPr/>
                </a:tc>
                <a:tc>
                  <a:txBody>
                    <a:bodyPr/>
                    <a:lstStyle/>
                    <a:p>
                      <a:pPr algn="ctr"/>
                      <a:r>
                        <a:rPr lang="en-US" dirty="0" smtClean="0"/>
                        <a:t>-829.78</a:t>
                      </a:r>
                      <a:endParaRPr lang="en-US" dirty="0"/>
                    </a:p>
                  </a:txBody>
                  <a:tcPr/>
                </a:tc>
                <a:tc>
                  <a:txBody>
                    <a:bodyPr/>
                    <a:lstStyle/>
                    <a:p>
                      <a:pPr algn="ctr"/>
                      <a:r>
                        <a:rPr lang="en-US" dirty="0" smtClean="0"/>
                        <a:t>-5.79</a:t>
                      </a:r>
                      <a:endParaRPr lang="en-US" dirty="0"/>
                    </a:p>
                  </a:txBody>
                  <a:tcPr/>
                </a:tc>
              </a:tr>
              <a:tr h="285750">
                <a:tc>
                  <a:txBody>
                    <a:bodyPr/>
                    <a:lstStyle/>
                    <a:p>
                      <a:r>
                        <a:rPr lang="en-US" dirty="0" smtClean="0"/>
                        <a:t>Age Squared</a:t>
                      </a:r>
                      <a:endParaRPr lang="en-US" dirty="0"/>
                    </a:p>
                  </a:txBody>
                  <a:tcPr/>
                </a:tc>
                <a:tc>
                  <a:txBody>
                    <a:bodyPr/>
                    <a:lstStyle/>
                    <a:p>
                      <a:pPr algn="ctr"/>
                      <a:r>
                        <a:rPr lang="en-US" dirty="0" smtClean="0"/>
                        <a:t>1065.09</a:t>
                      </a:r>
                      <a:endParaRPr lang="en-US" dirty="0"/>
                    </a:p>
                  </a:txBody>
                  <a:tcPr/>
                </a:tc>
                <a:tc>
                  <a:txBody>
                    <a:bodyPr/>
                    <a:lstStyle/>
                    <a:p>
                      <a:pPr algn="ctr"/>
                      <a:r>
                        <a:rPr lang="en-US" dirty="0" smtClean="0"/>
                        <a:t>6.51</a:t>
                      </a:r>
                      <a:endParaRPr lang="en-US" dirty="0"/>
                    </a:p>
                  </a:txBody>
                  <a:tcPr/>
                </a:tc>
              </a:tr>
              <a:tr h="285750">
                <a:tc>
                  <a:txBody>
                    <a:bodyPr/>
                    <a:lstStyle/>
                    <a:p>
                      <a:r>
                        <a:rPr lang="en-US" dirty="0" smtClean="0"/>
                        <a:t>Time Trend</a:t>
                      </a:r>
                      <a:endParaRPr lang="en-US" dirty="0"/>
                    </a:p>
                  </a:txBody>
                  <a:tcPr/>
                </a:tc>
                <a:tc>
                  <a:txBody>
                    <a:bodyPr/>
                    <a:lstStyle/>
                    <a:p>
                      <a:pPr algn="ctr"/>
                      <a:r>
                        <a:rPr lang="en-US" dirty="0" smtClean="0"/>
                        <a:t>5.93</a:t>
                      </a:r>
                      <a:endParaRPr lang="en-US" dirty="0"/>
                    </a:p>
                  </a:txBody>
                  <a:tcPr/>
                </a:tc>
                <a:tc>
                  <a:txBody>
                    <a:bodyPr/>
                    <a:lstStyle/>
                    <a:p>
                      <a:pPr algn="ctr"/>
                      <a:r>
                        <a:rPr lang="en-US" dirty="0" smtClean="0"/>
                        <a:t>4.68</a:t>
                      </a:r>
                      <a:endParaRPr lang="en-US" dirty="0"/>
                    </a:p>
                  </a:txBody>
                  <a:tcPr/>
                </a:tc>
              </a:tr>
              <a:tr h="285750">
                <a:tc>
                  <a:txBody>
                    <a:bodyPr/>
                    <a:lstStyle/>
                    <a:p>
                      <a:r>
                        <a:rPr lang="en-US" dirty="0" smtClean="0"/>
                        <a:t>Constant</a:t>
                      </a:r>
                      <a:endParaRPr lang="en-US" dirty="0"/>
                    </a:p>
                  </a:txBody>
                  <a:tcPr/>
                </a:tc>
                <a:tc>
                  <a:txBody>
                    <a:bodyPr/>
                    <a:lstStyle/>
                    <a:p>
                      <a:pPr algn="ctr"/>
                      <a:r>
                        <a:rPr lang="en-US" dirty="0" smtClean="0"/>
                        <a:t>439.18</a:t>
                      </a:r>
                      <a:endParaRPr lang="en-US" dirty="0"/>
                    </a:p>
                  </a:txBody>
                  <a:tcPr/>
                </a:tc>
                <a:tc>
                  <a:txBody>
                    <a:bodyPr/>
                    <a:lstStyle/>
                    <a:p>
                      <a:pPr algn="ctr"/>
                      <a:r>
                        <a:rPr lang="en-US" dirty="0" smtClean="0"/>
                        <a:t>11.53</a:t>
                      </a:r>
                      <a:endParaRPr lang="en-US" dirty="0"/>
                    </a:p>
                  </a:txBody>
                  <a:tcPr/>
                </a:tc>
              </a:tr>
            </a:tbl>
          </a:graphicData>
        </a:graphic>
      </p:graphicFrame>
      <p:sp>
        <p:nvSpPr>
          <p:cNvPr id="6" name="TextBox 5"/>
          <p:cNvSpPr txBox="1"/>
          <p:nvPr/>
        </p:nvSpPr>
        <p:spPr>
          <a:xfrm>
            <a:off x="6629400" y="2243002"/>
            <a:ext cx="2362200" cy="3139321"/>
          </a:xfrm>
          <a:prstGeom prst="rect">
            <a:avLst/>
          </a:prstGeom>
          <a:noFill/>
        </p:spPr>
        <p:txBody>
          <a:bodyPr wrap="square" rtlCol="0">
            <a:spAutoFit/>
          </a:bodyPr>
          <a:lstStyle/>
          <a:p>
            <a:r>
              <a:rPr lang="en-US" dirty="0"/>
              <a:t>Coefficients show how much cost per customer is predicted to go up if variable increases by “1</a:t>
            </a:r>
            <a:r>
              <a:rPr lang="en-US" dirty="0" smtClean="0"/>
              <a:t>”</a:t>
            </a:r>
          </a:p>
          <a:p>
            <a:endParaRPr lang="en-US" dirty="0"/>
          </a:p>
          <a:p>
            <a:endParaRPr lang="en-US" dirty="0" smtClean="0"/>
          </a:p>
          <a:p>
            <a:r>
              <a:rPr lang="en-US" dirty="0" smtClean="0"/>
              <a:t>*All variables are statistically significant at a 99% confidence level</a:t>
            </a:r>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4D8EC3DE-B106-476F-B1D4-FCD72968B4EF}" type="slidenum">
              <a:rPr lang="en-US" smtClean="0"/>
              <a:t>32</a:t>
            </a:fld>
            <a:endParaRPr lang="en-US"/>
          </a:p>
        </p:txBody>
      </p:sp>
    </p:spTree>
    <p:extLst>
      <p:ext uri="{BB962C8B-B14F-4D97-AF65-F5344CB8AC3E}">
        <p14:creationId xmlns:p14="http://schemas.microsoft.com/office/powerpoint/2010/main" val="3848256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Impacts on Unit Cost of Each Variable for the “Average” of Each Variable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90164757"/>
              </p:ext>
            </p:extLst>
          </p:nvPr>
        </p:nvGraphicFramePr>
        <p:xfrm>
          <a:off x="609600" y="2132303"/>
          <a:ext cx="8153400" cy="415473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949" y="1485972"/>
            <a:ext cx="9004852" cy="646331"/>
          </a:xfrm>
          <a:prstGeom prst="rect">
            <a:avLst/>
          </a:prstGeom>
          <a:noFill/>
        </p:spPr>
        <p:txBody>
          <a:bodyPr wrap="square" rtlCol="0">
            <a:spAutoFit/>
          </a:bodyPr>
          <a:lstStyle/>
          <a:p>
            <a:r>
              <a:rPr lang="en-US" dirty="0" smtClean="0"/>
              <a:t>Impacts will vary based on distributor values.  For example, a utility with double the average of area per customer will have twice the impact on unit costs from that variable.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D8EC3DE-B106-476F-B1D4-FCD72968B4EF}" type="slidenum">
              <a:rPr lang="en-US" smtClean="0"/>
              <a:t>33</a:t>
            </a:fld>
            <a:endParaRPr lang="en-US"/>
          </a:p>
        </p:txBody>
      </p:sp>
    </p:spTree>
    <p:extLst>
      <p:ext uri="{BB962C8B-B14F-4D97-AF65-F5344CB8AC3E}">
        <p14:creationId xmlns:p14="http://schemas.microsoft.com/office/powerpoint/2010/main" val="1056336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Range of Scores</a:t>
            </a:r>
            <a:endParaRPr lang="en-US" dirty="0"/>
          </a:p>
        </p:txBody>
      </p:sp>
      <p:sp>
        <p:nvSpPr>
          <p:cNvPr id="3" name="Content Placeholder 2"/>
          <p:cNvSpPr>
            <a:spLocks noGrp="1"/>
          </p:cNvSpPr>
          <p:nvPr>
            <p:ph sz="quarter" idx="1"/>
          </p:nvPr>
        </p:nvSpPr>
        <p:spPr/>
        <p:txBody>
          <a:bodyPr/>
          <a:lstStyle/>
          <a:p>
            <a:r>
              <a:rPr lang="en-US" dirty="0" smtClean="0"/>
              <a:t>Unit Cost Econometric Model range of 2009-2011 average scores is -31.7% to 42.0% </a:t>
            </a:r>
          </a:p>
          <a:p>
            <a:r>
              <a:rPr lang="en-US" dirty="0" smtClean="0"/>
              <a:t>PEG model’s 2009-2011 range of average scores is -64.4% to 69.2%</a:t>
            </a:r>
          </a:p>
          <a:p>
            <a:pPr marL="0" indent="0">
              <a:buNone/>
            </a:pPr>
            <a:endParaRPr lang="en-US" dirty="0"/>
          </a:p>
          <a:p>
            <a:pPr>
              <a:buFont typeface="Wingdings" pitchFamily="2" charset="2"/>
              <a:buChar char="Ø"/>
            </a:pPr>
            <a:r>
              <a:rPr lang="en-US" dirty="0" smtClean="0"/>
              <a:t>Distributors who find cost efficiencies will be able to move more easily with the Unit Cost Econometric Model</a:t>
            </a:r>
          </a:p>
          <a:p>
            <a:pPr marL="0" indent="0">
              <a:buNone/>
            </a:pPr>
            <a:endParaRPr lang="en-US" dirty="0" smtClean="0"/>
          </a:p>
          <a:p>
            <a:endParaRPr lang="en-US" dirty="0" smtClean="0"/>
          </a:p>
          <a:p>
            <a:endParaRPr lang="en-US" dirty="0"/>
          </a:p>
        </p:txBody>
      </p:sp>
      <p:pic>
        <p:nvPicPr>
          <p:cNvPr id="4" name="Picture 263" descr="C:\Documents and Settings\fenricks\Desktop\ee-apple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76200"/>
            <a:ext cx="1068279" cy="114943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normAutofit fontScale="85000" lnSpcReduction="20000"/>
          </a:bodyPr>
          <a:lstStyle/>
          <a:p>
            <a:fld id="{4D8EC3DE-B106-476F-B1D4-FCD72968B4EF}" type="slidenum">
              <a:rPr lang="en-US" smtClean="0"/>
              <a:t>34</a:t>
            </a:fld>
            <a:endParaRPr lang="en-US"/>
          </a:p>
        </p:txBody>
      </p:sp>
    </p:spTree>
    <p:extLst>
      <p:ext uri="{BB962C8B-B14F-4D97-AF65-F5344CB8AC3E}">
        <p14:creationId xmlns:p14="http://schemas.microsoft.com/office/powerpoint/2010/main" val="2614890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normAutofit/>
          </a:bodyPr>
          <a:lstStyle/>
          <a:p>
            <a:r>
              <a:rPr lang="en-US" dirty="0" smtClean="0"/>
              <a:t>Incentives for Efficiency Gains</a:t>
            </a:r>
            <a:endParaRPr lang="en-US" dirty="0"/>
          </a:p>
        </p:txBody>
      </p:sp>
      <p:sp>
        <p:nvSpPr>
          <p:cNvPr id="3" name="Content Placeholder 2"/>
          <p:cNvSpPr>
            <a:spLocks noGrp="1"/>
          </p:cNvSpPr>
          <p:nvPr>
            <p:ph sz="quarter" idx="1"/>
          </p:nvPr>
        </p:nvSpPr>
        <p:spPr>
          <a:xfrm>
            <a:off x="228600" y="1600200"/>
            <a:ext cx="8763000" cy="4495800"/>
          </a:xfrm>
        </p:spPr>
        <p:txBody>
          <a:bodyPr>
            <a:normAutofit fontScale="92500" lnSpcReduction="20000"/>
          </a:bodyPr>
          <a:lstStyle/>
          <a:p>
            <a:r>
              <a:rPr lang="en-US" dirty="0" smtClean="0"/>
              <a:t>We feel our model better aligns itself with the Board’s objective of promoting economic efficiency and cost effectiveness within the distribution industry</a:t>
            </a:r>
          </a:p>
          <a:p>
            <a:r>
              <a:rPr lang="en-US" u="sng" dirty="0" smtClean="0"/>
              <a:t>Example</a:t>
            </a:r>
            <a:r>
              <a:rPr lang="en-US" dirty="0" smtClean="0"/>
              <a:t>:  Assume two “average” distributors decide to merge </a:t>
            </a:r>
          </a:p>
          <a:p>
            <a:r>
              <a:rPr lang="en-US" b="1" dirty="0" smtClean="0"/>
              <a:t>PSE’s Unit Cost Econometric Model</a:t>
            </a:r>
          </a:p>
          <a:p>
            <a:pPr lvl="1"/>
            <a:r>
              <a:rPr lang="en-US" dirty="0" smtClean="0"/>
              <a:t>Pre-merger:  2011 Unit cost benchmark for each distributor equals $723.19</a:t>
            </a:r>
          </a:p>
          <a:p>
            <a:pPr lvl="1"/>
            <a:r>
              <a:rPr lang="en-US" dirty="0" smtClean="0"/>
              <a:t>Post-merger:  Unit cost benchmark will still equal $723.19 for the new distributor</a:t>
            </a:r>
            <a:endParaRPr lang="en-US" dirty="0"/>
          </a:p>
          <a:p>
            <a:pPr lvl="2">
              <a:buFont typeface="Symbol"/>
              <a:buChar char="Þ"/>
            </a:pPr>
            <a:r>
              <a:rPr lang="en-US" b="1" dirty="0" smtClean="0"/>
              <a:t>Benchmark stays the same for the merged utility (any efficiency gains from merger will be reflected in an improved benchmarking rank)</a:t>
            </a:r>
          </a:p>
          <a:p>
            <a:pPr lvl="2">
              <a:buFont typeface="Symbol"/>
              <a:buChar char="Þ"/>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35</a:t>
            </a:fld>
            <a:endParaRPr lang="en-US"/>
          </a:p>
        </p:txBody>
      </p:sp>
    </p:spTree>
    <p:extLst>
      <p:ext uri="{BB962C8B-B14F-4D97-AF65-F5344CB8AC3E}">
        <p14:creationId xmlns:p14="http://schemas.microsoft.com/office/powerpoint/2010/main" val="2123624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Incentives for Efficiency Gains</a:t>
            </a:r>
          </a:p>
        </p:txBody>
      </p:sp>
      <p:sp>
        <p:nvSpPr>
          <p:cNvPr id="3" name="Content Placeholder 2"/>
          <p:cNvSpPr>
            <a:spLocks noGrp="1"/>
          </p:cNvSpPr>
          <p:nvPr>
            <p:ph sz="quarter" idx="1"/>
          </p:nvPr>
        </p:nvSpPr>
        <p:spPr/>
        <p:txBody>
          <a:bodyPr>
            <a:normAutofit fontScale="77500" lnSpcReduction="20000"/>
          </a:bodyPr>
          <a:lstStyle/>
          <a:p>
            <a:r>
              <a:rPr lang="en-US" u="sng" dirty="0"/>
              <a:t>Example</a:t>
            </a:r>
            <a:r>
              <a:rPr lang="en-US" dirty="0"/>
              <a:t>:  Assume two “average” distributors decide to merge </a:t>
            </a:r>
            <a:endParaRPr lang="en-US" dirty="0" smtClean="0"/>
          </a:p>
          <a:p>
            <a:r>
              <a:rPr lang="en-US" b="1" dirty="0" smtClean="0"/>
              <a:t>PEG </a:t>
            </a:r>
            <a:r>
              <a:rPr lang="en-US" b="1" dirty="0"/>
              <a:t>Econometric Model</a:t>
            </a:r>
          </a:p>
          <a:p>
            <a:pPr lvl="1"/>
            <a:r>
              <a:rPr lang="en-US" dirty="0"/>
              <a:t>Pre-merger: 2011 Total cost benchmark for each </a:t>
            </a:r>
            <a:r>
              <a:rPr lang="en-US" dirty="0" smtClean="0"/>
              <a:t>distributor </a:t>
            </a:r>
            <a:r>
              <a:rPr lang="en-US" dirty="0"/>
              <a:t>equals $51.4M</a:t>
            </a:r>
          </a:p>
          <a:p>
            <a:pPr lvl="1"/>
            <a:r>
              <a:rPr lang="en-US" dirty="0"/>
              <a:t>Post-merger:  Total cost benchmark equals $88.6M</a:t>
            </a:r>
          </a:p>
          <a:p>
            <a:pPr lvl="2">
              <a:buFont typeface="Symbol"/>
              <a:buChar char="Þ"/>
            </a:pPr>
            <a:r>
              <a:rPr lang="en-US" b="1" dirty="0"/>
              <a:t>PEG Model “takes away” $14.2M in efficiency </a:t>
            </a:r>
            <a:r>
              <a:rPr lang="en-US" b="1" dirty="0" smtClean="0"/>
              <a:t>gains ($51.4M+$51.4M - $88.6M)</a:t>
            </a:r>
            <a:endParaRPr lang="en-US" b="1" dirty="0"/>
          </a:p>
          <a:p>
            <a:pPr lvl="2"/>
            <a:r>
              <a:rPr lang="en-US" b="1" dirty="0" smtClean="0"/>
              <a:t>Merged utility held to a far more difficult standard</a:t>
            </a:r>
          </a:p>
          <a:p>
            <a:pPr lvl="3"/>
            <a:r>
              <a:rPr lang="en-US" dirty="0" smtClean="0"/>
              <a:t>Model “pre-judges” efficiency gains </a:t>
            </a:r>
          </a:p>
          <a:p>
            <a:pPr lvl="3"/>
            <a:r>
              <a:rPr lang="en-US" dirty="0" smtClean="0"/>
              <a:t>In this example, if the utility only finds $10M in efficiency gains its benchmarking rank will actually decline</a:t>
            </a:r>
          </a:p>
          <a:p>
            <a:r>
              <a:rPr lang="en-US" dirty="0" smtClean="0">
                <a:solidFill>
                  <a:srgbClr val="FF0000"/>
                </a:solidFill>
              </a:rPr>
              <a:t>We believe the PEG model provides disincentives for distributors to uncover efficiency gains through mergers</a:t>
            </a:r>
          </a:p>
          <a:p>
            <a:r>
              <a:rPr lang="en-US" dirty="0" smtClean="0"/>
              <a:t>Unit Cost Econometric Model is neutral in this regard and assigns any efficiency gains to an improved benchmarking score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36</a:t>
            </a:fld>
            <a:endParaRPr lang="en-US"/>
          </a:p>
        </p:txBody>
      </p:sp>
    </p:spTree>
    <p:extLst>
      <p:ext uri="{BB962C8B-B14F-4D97-AF65-F5344CB8AC3E}">
        <p14:creationId xmlns:p14="http://schemas.microsoft.com/office/powerpoint/2010/main" val="2480704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Preliminary Top 5 Results Example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48046271"/>
              </p:ext>
            </p:extLst>
          </p:nvPr>
        </p:nvGraphicFramePr>
        <p:xfrm>
          <a:off x="228600" y="2057400"/>
          <a:ext cx="8763000" cy="3464763"/>
        </p:xfrm>
        <a:graphic>
          <a:graphicData uri="http://schemas.openxmlformats.org/drawingml/2006/table">
            <a:tbl>
              <a:tblPr firstRow="1" bandRow="1">
                <a:tableStyleId>{5C22544A-7EE6-4342-B048-85BDC9FD1C3A}</a:tableStyleId>
              </a:tblPr>
              <a:tblGrid>
                <a:gridCol w="2514600"/>
                <a:gridCol w="1371600"/>
                <a:gridCol w="1295400"/>
                <a:gridCol w="1828800"/>
                <a:gridCol w="1752600"/>
              </a:tblGrid>
              <a:tr h="897399">
                <a:tc>
                  <a:txBody>
                    <a:bodyPr/>
                    <a:lstStyle/>
                    <a:p>
                      <a:r>
                        <a:rPr lang="en-US" dirty="0" smtClean="0"/>
                        <a:t>Distributor</a:t>
                      </a:r>
                      <a:endParaRPr lang="en-US" dirty="0"/>
                    </a:p>
                  </a:txBody>
                  <a:tcPr/>
                </a:tc>
                <a:tc>
                  <a:txBody>
                    <a:bodyPr/>
                    <a:lstStyle/>
                    <a:p>
                      <a:r>
                        <a:rPr lang="en-US" dirty="0" smtClean="0"/>
                        <a:t>Unit Cost Benchmark</a:t>
                      </a:r>
                      <a:endParaRPr lang="en-US" dirty="0"/>
                    </a:p>
                  </a:txBody>
                  <a:tcPr/>
                </a:tc>
                <a:tc>
                  <a:txBody>
                    <a:bodyPr/>
                    <a:lstStyle/>
                    <a:p>
                      <a:r>
                        <a:rPr lang="en-US" dirty="0" smtClean="0"/>
                        <a:t>Unit Cost Actual</a:t>
                      </a:r>
                      <a:endParaRPr lang="en-US" dirty="0"/>
                    </a:p>
                  </a:txBody>
                  <a:tcPr/>
                </a:tc>
                <a:tc>
                  <a:txBody>
                    <a:bodyPr/>
                    <a:lstStyle/>
                    <a:p>
                      <a:r>
                        <a:rPr lang="en-US" dirty="0" smtClean="0"/>
                        <a:t>Unit</a:t>
                      </a:r>
                      <a:r>
                        <a:rPr lang="en-US" baseline="0" dirty="0" smtClean="0"/>
                        <a:t> Cost Difference</a:t>
                      </a:r>
                      <a:endParaRPr lang="en-US" dirty="0"/>
                    </a:p>
                  </a:txBody>
                  <a:tcPr/>
                </a:tc>
                <a:tc>
                  <a:txBody>
                    <a:bodyPr/>
                    <a:lstStyle/>
                    <a:p>
                      <a:r>
                        <a:rPr lang="en-US" dirty="0" smtClean="0"/>
                        <a:t>% Difference</a:t>
                      </a:r>
                      <a:endParaRPr lang="en-US" dirty="0"/>
                    </a:p>
                  </a:txBody>
                  <a:tcPr/>
                </a:tc>
              </a:tr>
              <a:tr h="519921">
                <a:tc>
                  <a:txBody>
                    <a:bodyPr/>
                    <a:lstStyle/>
                    <a:p>
                      <a:r>
                        <a:rPr lang="en-US" dirty="0" err="1" smtClean="0"/>
                        <a:t>Welland</a:t>
                      </a:r>
                      <a:r>
                        <a:rPr lang="en-US" dirty="0" smtClean="0"/>
                        <a:t> Hydro</a:t>
                      </a:r>
                      <a:endParaRPr lang="en-US" dirty="0"/>
                    </a:p>
                  </a:txBody>
                  <a:tcPr/>
                </a:tc>
                <a:tc>
                  <a:txBody>
                    <a:bodyPr/>
                    <a:lstStyle/>
                    <a:p>
                      <a:r>
                        <a:rPr lang="en-US" dirty="0" smtClean="0"/>
                        <a:t>$573.65</a:t>
                      </a:r>
                      <a:endParaRPr lang="en-US" dirty="0"/>
                    </a:p>
                  </a:txBody>
                  <a:tcPr/>
                </a:tc>
                <a:tc>
                  <a:txBody>
                    <a:bodyPr/>
                    <a:lstStyle/>
                    <a:p>
                      <a:r>
                        <a:rPr lang="en-US" dirty="0" smtClean="0"/>
                        <a:t>$417.92</a:t>
                      </a:r>
                      <a:endParaRPr lang="en-US" dirty="0"/>
                    </a:p>
                  </a:txBody>
                  <a:tcPr/>
                </a:tc>
                <a:tc>
                  <a:txBody>
                    <a:bodyPr/>
                    <a:lstStyle/>
                    <a:p>
                      <a:r>
                        <a:rPr lang="en-US" dirty="0" smtClean="0"/>
                        <a:t>-$155.73</a:t>
                      </a:r>
                      <a:endParaRPr lang="en-US" dirty="0"/>
                    </a:p>
                  </a:txBody>
                  <a:tcPr/>
                </a:tc>
                <a:tc>
                  <a:txBody>
                    <a:bodyPr/>
                    <a:lstStyle/>
                    <a:p>
                      <a:r>
                        <a:rPr lang="en-US" dirty="0" smtClean="0"/>
                        <a:t>-31.7%</a:t>
                      </a:r>
                    </a:p>
                  </a:txBody>
                  <a:tcPr/>
                </a:tc>
              </a:tr>
              <a:tr h="487680">
                <a:tc>
                  <a:txBody>
                    <a:bodyPr/>
                    <a:lstStyle/>
                    <a:p>
                      <a:r>
                        <a:rPr lang="en-US" dirty="0" smtClean="0"/>
                        <a:t>Oshawa PUC</a:t>
                      </a:r>
                      <a:endParaRPr lang="en-US" dirty="0"/>
                    </a:p>
                  </a:txBody>
                  <a:tcPr/>
                </a:tc>
                <a:tc>
                  <a:txBody>
                    <a:bodyPr/>
                    <a:lstStyle/>
                    <a:p>
                      <a:r>
                        <a:rPr lang="en-US" dirty="0" smtClean="0"/>
                        <a:t>$560.01</a:t>
                      </a:r>
                      <a:endParaRPr lang="en-US" dirty="0"/>
                    </a:p>
                  </a:txBody>
                  <a:tcPr/>
                </a:tc>
                <a:tc>
                  <a:txBody>
                    <a:bodyPr/>
                    <a:lstStyle/>
                    <a:p>
                      <a:r>
                        <a:rPr lang="en-US" dirty="0" smtClean="0"/>
                        <a:t>$420.40</a:t>
                      </a:r>
                      <a:endParaRPr lang="en-US" dirty="0"/>
                    </a:p>
                  </a:txBody>
                  <a:tcPr/>
                </a:tc>
                <a:tc>
                  <a:txBody>
                    <a:bodyPr/>
                    <a:lstStyle/>
                    <a:p>
                      <a:r>
                        <a:rPr lang="en-US" dirty="0" smtClean="0"/>
                        <a:t>-$139.60</a:t>
                      </a:r>
                      <a:endParaRPr lang="en-US" dirty="0"/>
                    </a:p>
                  </a:txBody>
                  <a:tcPr/>
                </a:tc>
                <a:tc>
                  <a:txBody>
                    <a:bodyPr/>
                    <a:lstStyle/>
                    <a:p>
                      <a:r>
                        <a:rPr lang="en-US" dirty="0" smtClean="0"/>
                        <a:t>-28.7%</a:t>
                      </a:r>
                      <a:endParaRPr lang="en-US" dirty="0"/>
                    </a:p>
                  </a:txBody>
                  <a:tcPr/>
                </a:tc>
              </a:tr>
              <a:tr h="519921">
                <a:tc>
                  <a:txBody>
                    <a:bodyPr/>
                    <a:lstStyle/>
                    <a:p>
                      <a:r>
                        <a:rPr lang="en-US" dirty="0" smtClean="0"/>
                        <a:t>Kitchener-Wilmot Hydro</a:t>
                      </a:r>
                      <a:endParaRPr lang="en-US" dirty="0"/>
                    </a:p>
                  </a:txBody>
                  <a:tcPr/>
                </a:tc>
                <a:tc>
                  <a:txBody>
                    <a:bodyPr/>
                    <a:lstStyle/>
                    <a:p>
                      <a:r>
                        <a:rPr lang="en-US" dirty="0" smtClean="0"/>
                        <a:t>$539.12</a:t>
                      </a:r>
                      <a:endParaRPr lang="en-US" dirty="0"/>
                    </a:p>
                  </a:txBody>
                  <a:tcPr/>
                </a:tc>
                <a:tc>
                  <a:txBody>
                    <a:bodyPr/>
                    <a:lstStyle/>
                    <a:p>
                      <a:r>
                        <a:rPr lang="en-US" dirty="0" smtClean="0"/>
                        <a:t>$405.47</a:t>
                      </a:r>
                      <a:endParaRPr lang="en-US" dirty="0"/>
                    </a:p>
                  </a:txBody>
                  <a:tcPr/>
                </a:tc>
                <a:tc>
                  <a:txBody>
                    <a:bodyPr/>
                    <a:lstStyle/>
                    <a:p>
                      <a:r>
                        <a:rPr lang="en-US" dirty="0" smtClean="0"/>
                        <a:t>-$133.66</a:t>
                      </a:r>
                      <a:endParaRPr lang="en-US" dirty="0"/>
                    </a:p>
                  </a:txBody>
                  <a:tcPr/>
                </a:tc>
                <a:tc>
                  <a:txBody>
                    <a:bodyPr/>
                    <a:lstStyle/>
                    <a:p>
                      <a:r>
                        <a:rPr lang="en-US" dirty="0" smtClean="0"/>
                        <a:t>-28.5%</a:t>
                      </a:r>
                      <a:endParaRPr lang="en-US" dirty="0"/>
                    </a:p>
                  </a:txBody>
                  <a:tcPr/>
                </a:tc>
              </a:tr>
              <a:tr h="519921">
                <a:tc>
                  <a:txBody>
                    <a:bodyPr/>
                    <a:lstStyle/>
                    <a:p>
                      <a:r>
                        <a:rPr lang="en-US" dirty="0" smtClean="0"/>
                        <a:t>Horizon</a:t>
                      </a:r>
                      <a:r>
                        <a:rPr lang="en-US" baseline="0" dirty="0" smtClean="0"/>
                        <a:t> Utilities</a:t>
                      </a:r>
                      <a:endParaRPr lang="en-US" dirty="0"/>
                    </a:p>
                  </a:txBody>
                  <a:tcPr/>
                </a:tc>
                <a:tc>
                  <a:txBody>
                    <a:bodyPr/>
                    <a:lstStyle/>
                    <a:p>
                      <a:r>
                        <a:rPr lang="en-US" dirty="0" smtClean="0"/>
                        <a:t>$546.91</a:t>
                      </a:r>
                      <a:endParaRPr lang="en-US" dirty="0"/>
                    </a:p>
                  </a:txBody>
                  <a:tcPr/>
                </a:tc>
                <a:tc>
                  <a:txBody>
                    <a:bodyPr/>
                    <a:lstStyle/>
                    <a:p>
                      <a:r>
                        <a:rPr lang="en-US" dirty="0" smtClean="0"/>
                        <a:t>$417.73</a:t>
                      </a:r>
                      <a:endParaRPr lang="en-US" dirty="0"/>
                    </a:p>
                  </a:txBody>
                  <a:tcPr/>
                </a:tc>
                <a:tc>
                  <a:txBody>
                    <a:bodyPr/>
                    <a:lstStyle/>
                    <a:p>
                      <a:r>
                        <a:rPr lang="en-US" dirty="0" smtClean="0"/>
                        <a:t>-$129.18</a:t>
                      </a:r>
                      <a:endParaRPr lang="en-US" dirty="0"/>
                    </a:p>
                  </a:txBody>
                  <a:tcPr/>
                </a:tc>
                <a:tc>
                  <a:txBody>
                    <a:bodyPr/>
                    <a:lstStyle/>
                    <a:p>
                      <a:r>
                        <a:rPr lang="en-US" dirty="0" smtClean="0"/>
                        <a:t>-26.9%</a:t>
                      </a:r>
                      <a:endParaRPr lang="en-US" dirty="0"/>
                    </a:p>
                  </a:txBody>
                  <a:tcPr/>
                </a:tc>
              </a:tr>
              <a:tr h="519921">
                <a:tc>
                  <a:txBody>
                    <a:bodyPr/>
                    <a:lstStyle/>
                    <a:p>
                      <a:r>
                        <a:rPr lang="en-US" dirty="0" err="1" smtClean="0"/>
                        <a:t>Haldimand</a:t>
                      </a:r>
                      <a:r>
                        <a:rPr lang="en-US" dirty="0" smtClean="0"/>
                        <a:t> County Hydro</a:t>
                      </a:r>
                      <a:endParaRPr lang="en-US" dirty="0"/>
                    </a:p>
                  </a:txBody>
                  <a:tcPr/>
                </a:tc>
                <a:tc>
                  <a:txBody>
                    <a:bodyPr/>
                    <a:lstStyle/>
                    <a:p>
                      <a:r>
                        <a:rPr lang="en-US" dirty="0" smtClean="0"/>
                        <a:t>$831.25</a:t>
                      </a:r>
                      <a:endParaRPr lang="en-US" dirty="0"/>
                    </a:p>
                  </a:txBody>
                  <a:tcPr/>
                </a:tc>
                <a:tc>
                  <a:txBody>
                    <a:bodyPr/>
                    <a:lstStyle/>
                    <a:p>
                      <a:r>
                        <a:rPr lang="en-US" dirty="0" smtClean="0"/>
                        <a:t>$651.77</a:t>
                      </a:r>
                      <a:endParaRPr lang="en-US" dirty="0"/>
                    </a:p>
                  </a:txBody>
                  <a:tcPr/>
                </a:tc>
                <a:tc>
                  <a:txBody>
                    <a:bodyPr/>
                    <a:lstStyle/>
                    <a:p>
                      <a:r>
                        <a:rPr lang="en-US" dirty="0" smtClean="0"/>
                        <a:t>-$179.48</a:t>
                      </a:r>
                      <a:endParaRPr lang="en-US" dirty="0"/>
                    </a:p>
                  </a:txBody>
                  <a:tcPr/>
                </a:tc>
                <a:tc>
                  <a:txBody>
                    <a:bodyPr/>
                    <a:lstStyle/>
                    <a:p>
                      <a:r>
                        <a:rPr lang="en-US" dirty="0" smtClean="0"/>
                        <a:t>-24.3%</a:t>
                      </a:r>
                      <a:endParaRPr lang="en-US" dirty="0"/>
                    </a:p>
                  </a:txBody>
                  <a:tcPr/>
                </a:tc>
              </a:tr>
            </a:tbl>
          </a:graphicData>
        </a:graphic>
      </p:graphicFrame>
      <p:sp>
        <p:nvSpPr>
          <p:cNvPr id="3" name="Slide Number Placeholder 2"/>
          <p:cNvSpPr>
            <a:spLocks noGrp="1"/>
          </p:cNvSpPr>
          <p:nvPr>
            <p:ph type="sldNum" sz="quarter" idx="12"/>
          </p:nvPr>
        </p:nvSpPr>
        <p:spPr/>
        <p:txBody>
          <a:bodyPr>
            <a:normAutofit fontScale="85000" lnSpcReduction="20000"/>
          </a:bodyPr>
          <a:lstStyle/>
          <a:p>
            <a:fld id="{4D8EC3DE-B106-476F-B1D4-FCD72968B4EF}" type="slidenum">
              <a:rPr lang="en-US" smtClean="0"/>
              <a:t>37</a:t>
            </a:fld>
            <a:endParaRPr lang="en-US"/>
          </a:p>
        </p:txBody>
      </p:sp>
    </p:spTree>
    <p:extLst>
      <p:ext uri="{BB962C8B-B14F-4D97-AF65-F5344CB8AC3E}">
        <p14:creationId xmlns:p14="http://schemas.microsoft.com/office/powerpoint/2010/main" val="3260524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One Caveat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D8EC3DE-B106-476F-B1D4-FCD72968B4EF}" type="slidenum">
              <a:rPr lang="en-US" smtClean="0"/>
              <a:t>38</a:t>
            </a:fld>
            <a:endParaRPr lang="en-US"/>
          </a:p>
        </p:txBody>
      </p:sp>
      <p:sp>
        <p:nvSpPr>
          <p:cNvPr id="4" name="Content Placeholder 3"/>
          <p:cNvSpPr>
            <a:spLocks noGrp="1"/>
          </p:cNvSpPr>
          <p:nvPr>
            <p:ph sz="quarter" idx="1"/>
          </p:nvPr>
        </p:nvSpPr>
        <p:spPr/>
        <p:txBody>
          <a:bodyPr>
            <a:normAutofit/>
          </a:bodyPr>
          <a:lstStyle/>
          <a:p>
            <a:r>
              <a:rPr lang="en-US" dirty="0" smtClean="0"/>
              <a:t>Unit Cost Econometric Model cannot account for the known cost challenges of serving an urban core </a:t>
            </a:r>
          </a:p>
          <a:p>
            <a:pPr lvl="1"/>
            <a:r>
              <a:rPr lang="en-US" dirty="0" smtClean="0"/>
              <a:t>Toronto is the only city in the Province large enough to constitute a large urban core</a:t>
            </a:r>
          </a:p>
          <a:p>
            <a:r>
              <a:rPr lang="en-US" dirty="0" smtClean="0">
                <a:solidFill>
                  <a:srgbClr val="FF0000"/>
                </a:solidFill>
              </a:rPr>
              <a:t>Benchmark findings from this Ontario-only model are not </a:t>
            </a:r>
            <a:r>
              <a:rPr lang="en-US" dirty="0">
                <a:solidFill>
                  <a:srgbClr val="FF0000"/>
                </a:solidFill>
              </a:rPr>
              <a:t>accurate for Toronto Hydro </a:t>
            </a:r>
            <a:endParaRPr lang="en-US" dirty="0" smtClean="0">
              <a:solidFill>
                <a:srgbClr val="FF0000"/>
              </a:solidFill>
            </a:endParaRPr>
          </a:p>
          <a:p>
            <a:pPr marL="1143000" lvl="3" indent="0">
              <a:buNone/>
            </a:pPr>
            <a:endParaRPr lang="en-US" dirty="0" smtClean="0"/>
          </a:p>
          <a:p>
            <a:pPr marL="685800" lvl="2" indent="0">
              <a:buNone/>
            </a:pPr>
            <a:endParaRPr lang="en-US" dirty="0"/>
          </a:p>
        </p:txBody>
      </p:sp>
    </p:spTree>
    <p:extLst>
      <p:ext uri="{BB962C8B-B14F-4D97-AF65-F5344CB8AC3E}">
        <p14:creationId xmlns:p14="http://schemas.microsoft.com/office/powerpoint/2010/main" val="267402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Toronto Hydro Solution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D8EC3DE-B106-476F-B1D4-FCD72968B4EF}" type="slidenum">
              <a:rPr lang="en-US" smtClean="0"/>
              <a:t>39</a:t>
            </a:fld>
            <a:endParaRPr lang="en-US"/>
          </a:p>
        </p:txBody>
      </p:sp>
      <p:sp>
        <p:nvSpPr>
          <p:cNvPr id="4" name="Content Placeholder 3"/>
          <p:cNvSpPr>
            <a:spLocks noGrp="1"/>
          </p:cNvSpPr>
          <p:nvPr>
            <p:ph sz="quarter" idx="1"/>
          </p:nvPr>
        </p:nvSpPr>
        <p:spPr/>
        <p:txBody>
          <a:bodyPr/>
          <a:lstStyle/>
          <a:p>
            <a:r>
              <a:rPr lang="en-US" u="sng" dirty="0" smtClean="0"/>
              <a:t>Possible Toronto Hydro Solution</a:t>
            </a:r>
            <a:endParaRPr lang="en-US" dirty="0"/>
          </a:p>
          <a:p>
            <a:pPr lvl="1"/>
            <a:r>
              <a:rPr lang="en-US" dirty="0"/>
              <a:t>Use a U.S. model with an urban core variable to evaluate Toronto Hydro</a:t>
            </a:r>
          </a:p>
          <a:p>
            <a:pPr lvl="1"/>
            <a:r>
              <a:rPr lang="en-US" dirty="0" smtClean="0"/>
              <a:t>In a prior study for Toronto Hydro we found the company’s average </a:t>
            </a:r>
            <a:r>
              <a:rPr lang="en-US" dirty="0"/>
              <a:t>2009-2011 total costs </a:t>
            </a:r>
            <a:r>
              <a:rPr lang="en-US" dirty="0" smtClean="0"/>
              <a:t>to be </a:t>
            </a:r>
            <a:r>
              <a:rPr lang="en-US" dirty="0"/>
              <a:t>14% below the model’s benchmark and </a:t>
            </a:r>
            <a:r>
              <a:rPr lang="en-US" dirty="0" smtClean="0"/>
              <a:t>statistically </a:t>
            </a:r>
            <a:r>
              <a:rPr lang="en-US" dirty="0"/>
              <a:t>significant at a 90% confidence level</a:t>
            </a: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572000"/>
            <a:ext cx="3962400" cy="2286000"/>
          </a:xfrm>
          <a:prstGeom prst="rect">
            <a:avLst/>
          </a:prstGeom>
          <a:noFill/>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610100"/>
            <a:ext cx="3581400" cy="2209800"/>
          </a:xfrm>
          <a:prstGeom prst="rect">
            <a:avLst/>
          </a:prstGeom>
          <a:noFill/>
        </p:spPr>
      </p:pic>
    </p:spTree>
    <p:extLst>
      <p:ext uri="{BB962C8B-B14F-4D97-AF65-F5344CB8AC3E}">
        <p14:creationId xmlns:p14="http://schemas.microsoft.com/office/powerpoint/2010/main" val="281620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TFP Research</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60097974"/>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fontScale="85000" lnSpcReduction="20000"/>
          </a:bodyPr>
          <a:lstStyle/>
          <a:p>
            <a:fld id="{4D8EC3DE-B106-476F-B1D4-FCD72968B4EF}" type="slidenum">
              <a:rPr lang="en-US" smtClean="0"/>
              <a:t>4</a:t>
            </a:fld>
            <a:endParaRPr lang="en-US"/>
          </a:p>
        </p:txBody>
      </p:sp>
    </p:spTree>
    <p:extLst>
      <p:ext uri="{BB962C8B-B14F-4D97-AF65-F5344CB8AC3E}">
        <p14:creationId xmlns:p14="http://schemas.microsoft.com/office/powerpoint/2010/main" val="2568755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pic>
        <p:nvPicPr>
          <p:cNvPr id="12" name="Content Placeholder 11"/>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22885" y="1600200"/>
            <a:ext cx="6733179" cy="4495800"/>
          </a:xfrm>
        </p:spPr>
      </p:pic>
      <p:sp>
        <p:nvSpPr>
          <p:cNvPr id="3" name="Slide Number Placeholder 2"/>
          <p:cNvSpPr>
            <a:spLocks noGrp="1"/>
          </p:cNvSpPr>
          <p:nvPr>
            <p:ph type="sldNum" sz="quarter" idx="12"/>
          </p:nvPr>
        </p:nvSpPr>
        <p:spPr/>
        <p:txBody>
          <a:bodyPr>
            <a:normAutofit fontScale="85000" lnSpcReduction="20000"/>
          </a:bodyPr>
          <a:lstStyle/>
          <a:p>
            <a:fld id="{4D8EC3DE-B106-476F-B1D4-FCD72968B4EF}" type="slidenum">
              <a:rPr lang="en-US" smtClean="0"/>
              <a:t>40</a:t>
            </a:fld>
            <a:endParaRPr lang="en-US"/>
          </a:p>
        </p:txBody>
      </p:sp>
    </p:spTree>
    <p:extLst>
      <p:ext uri="{BB962C8B-B14F-4D97-AF65-F5344CB8AC3E}">
        <p14:creationId xmlns:p14="http://schemas.microsoft.com/office/powerpoint/2010/main" val="3624484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on Productivity Factor</a:t>
            </a:r>
            <a:endParaRPr lang="en-US" dirty="0"/>
          </a:p>
        </p:txBody>
      </p:sp>
      <p:sp>
        <p:nvSpPr>
          <p:cNvPr id="3" name="Content Placeholder 2"/>
          <p:cNvSpPr>
            <a:spLocks noGrp="1"/>
          </p:cNvSpPr>
          <p:nvPr>
            <p:ph sz="quarter" idx="1"/>
          </p:nvPr>
        </p:nvSpPr>
        <p:spPr>
          <a:xfrm>
            <a:off x="685800" y="1600200"/>
            <a:ext cx="8153400" cy="4495800"/>
          </a:xfrm>
        </p:spPr>
        <p:txBody>
          <a:bodyPr>
            <a:normAutofit fontScale="92500" lnSpcReduction="20000"/>
          </a:bodyPr>
          <a:lstStyle/>
          <a:p>
            <a:r>
              <a:rPr lang="en-US" dirty="0" smtClean="0"/>
              <a:t>Empirical evidence (industry TFP indexing &amp; econometric TFP estimates) point to a 2002-2011 industry-wide productivity factor in the ballpark of -1.00%</a:t>
            </a:r>
          </a:p>
          <a:p>
            <a:r>
              <a:rPr lang="en-US" dirty="0" smtClean="0"/>
              <a:t>TFP is slowing even more in recent years</a:t>
            </a:r>
          </a:p>
          <a:p>
            <a:pPr lvl="1"/>
            <a:r>
              <a:rPr lang="en-US" dirty="0" smtClean="0"/>
              <a:t>De-industrialization, CDM, Smart Meters, aging infrastructure, FIT, etc…</a:t>
            </a:r>
          </a:p>
          <a:p>
            <a:r>
              <a:rPr lang="en-US" dirty="0" smtClean="0"/>
              <a:t>External TFP trends ranged from -0.71% to -1.32% with a full industry TFP trend of -1.24%</a:t>
            </a:r>
          </a:p>
          <a:p>
            <a:pPr marL="0" indent="0">
              <a:buNone/>
            </a:pPr>
            <a:endParaRPr lang="en-US" dirty="0" smtClean="0"/>
          </a:p>
          <a:p>
            <a:pPr marL="0" indent="0">
              <a:buNone/>
            </a:pPr>
            <a:r>
              <a:rPr lang="en-US" b="1" dirty="0" smtClean="0">
                <a:solidFill>
                  <a:srgbClr val="00B050"/>
                </a:solidFill>
              </a:rPr>
              <a:t>On the basis of the calculated external TFP trends, we recommend a productivity factor in the range of            -0.71% to -1.32%</a:t>
            </a:r>
            <a:endParaRPr lang="en-US" b="1" dirty="0">
              <a:solidFill>
                <a:srgbClr val="00B050"/>
              </a:solidFill>
            </a:endParaRPr>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41</a:t>
            </a:fld>
            <a:endParaRPr lang="en-US"/>
          </a:p>
        </p:txBody>
      </p:sp>
    </p:spTree>
    <p:extLst>
      <p:ext uri="{BB962C8B-B14F-4D97-AF65-F5344CB8AC3E}">
        <p14:creationId xmlns:p14="http://schemas.microsoft.com/office/powerpoint/2010/main" val="18992253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 on Inflation Factor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Using the TWA of the EUCPI will likely be less volatile, more transparent,  and doesn’t double-count interest rates and input price inflation</a:t>
            </a:r>
          </a:p>
          <a:p>
            <a:r>
              <a:rPr lang="en-US" dirty="0" smtClean="0"/>
              <a:t>It accomplishes the objectives of being industry-specific, stable, and reflective of the historical asset costs in the industry</a:t>
            </a:r>
          </a:p>
          <a:p>
            <a:pPr marL="0" indent="0">
              <a:buNone/>
            </a:pPr>
            <a:endParaRPr lang="en-US" dirty="0"/>
          </a:p>
          <a:p>
            <a:pPr marL="0" indent="0">
              <a:buNone/>
            </a:pPr>
            <a:r>
              <a:rPr lang="en-US" b="1" dirty="0">
                <a:solidFill>
                  <a:srgbClr val="00B050"/>
                </a:solidFill>
              </a:rPr>
              <a:t>For these reasons, we recommend </a:t>
            </a:r>
            <a:r>
              <a:rPr lang="en-US" b="1" dirty="0" smtClean="0">
                <a:solidFill>
                  <a:srgbClr val="00B050"/>
                </a:solidFill>
              </a:rPr>
              <a:t>using PEG’s recommended approach in Alberta of a TWA of the EUCPI combined with the Ontario AWE and the Ontario (or Canadian) GDP-IPI</a:t>
            </a:r>
            <a:endParaRPr lang="en-US" b="1" dirty="0">
              <a:solidFill>
                <a:srgbClr val="00B050"/>
              </a:solidFill>
            </a:endParaRP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42</a:t>
            </a:fld>
            <a:endParaRPr lang="en-US"/>
          </a:p>
        </p:txBody>
      </p:sp>
    </p:spTree>
    <p:extLst>
      <p:ext uri="{BB962C8B-B14F-4D97-AF65-F5344CB8AC3E}">
        <p14:creationId xmlns:p14="http://schemas.microsoft.com/office/powerpoint/2010/main" val="41752550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on Cost Benchmarking</a:t>
            </a:r>
            <a:endParaRPr lang="en-US" dirty="0"/>
          </a:p>
        </p:txBody>
      </p:sp>
      <p:sp>
        <p:nvSpPr>
          <p:cNvPr id="3" name="Content Placeholder 2"/>
          <p:cNvSpPr>
            <a:spLocks noGrp="1"/>
          </p:cNvSpPr>
          <p:nvPr>
            <p:ph sz="quarter" idx="1"/>
          </p:nvPr>
        </p:nvSpPr>
        <p:spPr/>
        <p:txBody>
          <a:bodyPr/>
          <a:lstStyle/>
          <a:p>
            <a:r>
              <a:rPr lang="en-US" dirty="0" smtClean="0"/>
              <a:t>Unit Cost Econometric Model is more intuitive, simpler, includes more explanatory variables, rewards efficiency gains, and has a “tighter” range</a:t>
            </a:r>
          </a:p>
          <a:p>
            <a:pPr lvl="1"/>
            <a:r>
              <a:rPr lang="en-US" dirty="0" smtClean="0"/>
              <a:t>It combines the unit cost indexing approach with the econometric approach (mix of large and small distributors in the top and bottom)</a:t>
            </a:r>
          </a:p>
          <a:p>
            <a:pPr marL="365760" lvl="1" indent="0">
              <a:buNone/>
            </a:pPr>
            <a:endParaRPr lang="en-US" dirty="0" smtClean="0"/>
          </a:p>
          <a:p>
            <a:pPr marL="365760" lvl="1" indent="0">
              <a:buNone/>
            </a:pPr>
            <a:r>
              <a:rPr lang="en-US" b="1" dirty="0" smtClean="0">
                <a:solidFill>
                  <a:srgbClr val="00B050"/>
                </a:solidFill>
              </a:rPr>
              <a:t>For </a:t>
            </a:r>
            <a:r>
              <a:rPr lang="en-US" b="1" dirty="0">
                <a:solidFill>
                  <a:srgbClr val="00B050"/>
                </a:solidFill>
              </a:rPr>
              <a:t>these reasons, we recommend </a:t>
            </a:r>
            <a:r>
              <a:rPr lang="en-US" b="1" dirty="0" smtClean="0">
                <a:solidFill>
                  <a:srgbClr val="00B050"/>
                </a:solidFill>
              </a:rPr>
              <a:t>using the Unit Cost Econometric Model as the sole evaluation of distributor stretch factors</a:t>
            </a:r>
            <a:endParaRPr lang="en-US" b="1" dirty="0">
              <a:solidFill>
                <a:srgbClr val="00B050"/>
              </a:solidFill>
            </a:endParaRPr>
          </a:p>
          <a:p>
            <a:pPr marL="365760" lvl="1" indent="0">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43</a:t>
            </a:fld>
            <a:endParaRPr lang="en-US"/>
          </a:p>
        </p:txBody>
      </p:sp>
    </p:spTree>
    <p:extLst>
      <p:ext uri="{BB962C8B-B14F-4D97-AF65-F5344CB8AC3E}">
        <p14:creationId xmlns:p14="http://schemas.microsoft.com/office/powerpoint/2010/main" val="10529006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 on Stretch Factors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Stakeholders will benefit by increasing the ability (and incentives) of distributors moving from one stretch factor to another</a:t>
            </a:r>
          </a:p>
          <a:p>
            <a:pPr lvl="1"/>
            <a:r>
              <a:rPr lang="en-US" dirty="0" smtClean="0"/>
              <a:t>Unit Cost Econometric Model can be used to calculate stretch factors </a:t>
            </a:r>
          </a:p>
          <a:p>
            <a:pPr lvl="2"/>
            <a:r>
              <a:rPr lang="en-US" dirty="0" smtClean="0"/>
              <a:t>Eliminating the unit cost indexing approach will substantially increase the ability of distributors to move from one stretch factor to another</a:t>
            </a:r>
          </a:p>
          <a:p>
            <a:pPr lvl="2"/>
            <a:r>
              <a:rPr lang="en-US" dirty="0" smtClean="0"/>
              <a:t>Tighter range of the Unit Cost Econometric Model means that it will be easier for distributors to move relative to the PEG econometric model and PEG peer groups</a:t>
            </a:r>
            <a:endParaRPr lang="en-US" dirty="0"/>
          </a:p>
          <a:p>
            <a:pPr lvl="1"/>
            <a:endParaRPr lang="en-US" dirty="0" smtClean="0"/>
          </a:p>
          <a:p>
            <a:pPr marL="365760" lvl="1" indent="0">
              <a:buNone/>
            </a:pPr>
            <a:r>
              <a:rPr lang="en-US" dirty="0" smtClean="0">
                <a:solidFill>
                  <a:srgbClr val="00B050"/>
                </a:solidFill>
              </a:rPr>
              <a:t>I recommend that stretch factors be set at “0” for the top distributors and progressively move to a maximum stretch factor of 0.5% based on six cohort groups derived from the Unit Cost Econometric Model rankings</a:t>
            </a:r>
          </a:p>
          <a:p>
            <a:pPr marL="365760" lvl="1" indent="0">
              <a:buNone/>
            </a:pPr>
            <a:endParaRPr lang="en-US" dirty="0" smtClean="0">
              <a:solidFill>
                <a:srgbClr val="00B050"/>
              </a:solidFill>
            </a:endParaRPr>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44</a:t>
            </a:fld>
            <a:endParaRPr lang="en-US"/>
          </a:p>
        </p:txBody>
      </p:sp>
    </p:spTree>
    <p:extLst>
      <p:ext uri="{BB962C8B-B14F-4D97-AF65-F5344CB8AC3E}">
        <p14:creationId xmlns:p14="http://schemas.microsoft.com/office/powerpoint/2010/main" val="11506519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Could You Further Explain that Stretch Factor Recommendation?</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58635179"/>
              </p:ext>
            </p:extLst>
          </p:nvPr>
        </p:nvGraphicFramePr>
        <p:xfrm>
          <a:off x="1371600" y="2189695"/>
          <a:ext cx="6629400" cy="3372904"/>
        </p:xfrm>
        <a:graphic>
          <a:graphicData uri="http://schemas.openxmlformats.org/drawingml/2006/table">
            <a:tbl>
              <a:tblPr firstRow="1" bandRow="1">
                <a:tableStyleId>{5C22544A-7EE6-4342-B048-85BDC9FD1C3A}</a:tableStyleId>
              </a:tblPr>
              <a:tblGrid>
                <a:gridCol w="3314700"/>
                <a:gridCol w="3314700"/>
              </a:tblGrid>
              <a:tr h="782080">
                <a:tc>
                  <a:txBody>
                    <a:bodyPr/>
                    <a:lstStyle/>
                    <a:p>
                      <a:r>
                        <a:rPr lang="en-US" dirty="0" smtClean="0"/>
                        <a:t>Rank (Last</a:t>
                      </a:r>
                      <a:r>
                        <a:rPr lang="en-US" baseline="0" dirty="0" smtClean="0"/>
                        <a:t> 3 years)</a:t>
                      </a:r>
                      <a:endParaRPr lang="en-US" dirty="0"/>
                    </a:p>
                  </a:txBody>
                  <a:tcPr/>
                </a:tc>
                <a:tc>
                  <a:txBody>
                    <a:bodyPr/>
                    <a:lstStyle/>
                    <a:p>
                      <a:r>
                        <a:rPr lang="en-US" dirty="0" smtClean="0"/>
                        <a:t>Stretch Factor</a:t>
                      </a:r>
                      <a:endParaRPr lang="en-US" dirty="0"/>
                    </a:p>
                  </a:txBody>
                  <a:tcPr/>
                </a:tc>
              </a:tr>
              <a:tr h="482759">
                <a:tc>
                  <a:txBody>
                    <a:bodyPr/>
                    <a:lstStyle/>
                    <a:p>
                      <a:r>
                        <a:rPr lang="en-US" dirty="0" smtClean="0"/>
                        <a:t>#1 to #12</a:t>
                      </a:r>
                      <a:endParaRPr lang="en-US" dirty="0"/>
                    </a:p>
                  </a:txBody>
                  <a:tcPr/>
                </a:tc>
                <a:tc>
                  <a:txBody>
                    <a:bodyPr/>
                    <a:lstStyle/>
                    <a:p>
                      <a:r>
                        <a:rPr lang="en-US" dirty="0" smtClean="0"/>
                        <a:t>0.00%</a:t>
                      </a:r>
                      <a:endParaRPr lang="en-US" dirty="0"/>
                    </a:p>
                  </a:txBody>
                  <a:tcPr/>
                </a:tc>
              </a:tr>
              <a:tr h="421613">
                <a:tc>
                  <a:txBody>
                    <a:bodyPr/>
                    <a:lstStyle/>
                    <a:p>
                      <a:r>
                        <a:rPr lang="en-US" dirty="0" smtClean="0"/>
                        <a:t>#13 to #24</a:t>
                      </a:r>
                      <a:endParaRPr lang="en-US" dirty="0"/>
                    </a:p>
                  </a:txBody>
                  <a:tcPr/>
                </a:tc>
                <a:tc>
                  <a:txBody>
                    <a:bodyPr/>
                    <a:lstStyle/>
                    <a:p>
                      <a:r>
                        <a:rPr lang="en-US" dirty="0" smtClean="0"/>
                        <a:t>0.10%</a:t>
                      </a:r>
                      <a:endParaRPr lang="en-US" dirty="0"/>
                    </a:p>
                  </a:txBody>
                  <a:tcPr/>
                </a:tc>
              </a:tr>
              <a:tr h="421613">
                <a:tc>
                  <a:txBody>
                    <a:bodyPr/>
                    <a:lstStyle/>
                    <a:p>
                      <a:r>
                        <a:rPr lang="en-US" dirty="0" smtClean="0"/>
                        <a:t>#25 to #36</a:t>
                      </a:r>
                      <a:endParaRPr lang="en-US" dirty="0"/>
                    </a:p>
                  </a:txBody>
                  <a:tcPr/>
                </a:tc>
                <a:tc>
                  <a:txBody>
                    <a:bodyPr/>
                    <a:lstStyle/>
                    <a:p>
                      <a:r>
                        <a:rPr lang="en-US" dirty="0" smtClean="0"/>
                        <a:t>0.20%</a:t>
                      </a:r>
                      <a:endParaRPr lang="en-US" dirty="0"/>
                    </a:p>
                  </a:txBody>
                  <a:tcPr/>
                </a:tc>
              </a:tr>
              <a:tr h="421613">
                <a:tc>
                  <a:txBody>
                    <a:bodyPr/>
                    <a:lstStyle/>
                    <a:p>
                      <a:r>
                        <a:rPr lang="en-US" dirty="0" smtClean="0"/>
                        <a:t>#37 to #48</a:t>
                      </a:r>
                      <a:endParaRPr lang="en-US" dirty="0"/>
                    </a:p>
                  </a:txBody>
                  <a:tcPr/>
                </a:tc>
                <a:tc>
                  <a:txBody>
                    <a:bodyPr/>
                    <a:lstStyle/>
                    <a:p>
                      <a:r>
                        <a:rPr lang="en-US" dirty="0" smtClean="0"/>
                        <a:t>0.30%</a:t>
                      </a:r>
                      <a:endParaRPr lang="en-US" dirty="0"/>
                    </a:p>
                  </a:txBody>
                  <a:tcPr/>
                </a:tc>
              </a:tr>
              <a:tr h="421613">
                <a:tc>
                  <a:txBody>
                    <a:bodyPr/>
                    <a:lstStyle/>
                    <a:p>
                      <a:r>
                        <a:rPr lang="en-US" dirty="0" smtClean="0"/>
                        <a:t>#49 to #60</a:t>
                      </a:r>
                      <a:endParaRPr lang="en-US" dirty="0"/>
                    </a:p>
                  </a:txBody>
                  <a:tcPr/>
                </a:tc>
                <a:tc>
                  <a:txBody>
                    <a:bodyPr/>
                    <a:lstStyle/>
                    <a:p>
                      <a:r>
                        <a:rPr lang="en-US" dirty="0" smtClean="0"/>
                        <a:t>0.40%</a:t>
                      </a:r>
                      <a:endParaRPr lang="en-US" dirty="0"/>
                    </a:p>
                  </a:txBody>
                  <a:tcPr/>
                </a:tc>
              </a:tr>
              <a:tr h="421613">
                <a:tc>
                  <a:txBody>
                    <a:bodyPr/>
                    <a:lstStyle/>
                    <a:p>
                      <a:r>
                        <a:rPr lang="en-US" dirty="0" smtClean="0"/>
                        <a:t>#61 to #73</a:t>
                      </a:r>
                      <a:endParaRPr lang="en-US" dirty="0"/>
                    </a:p>
                  </a:txBody>
                  <a:tcPr/>
                </a:tc>
                <a:tc>
                  <a:txBody>
                    <a:bodyPr/>
                    <a:lstStyle/>
                    <a:p>
                      <a:r>
                        <a:rPr lang="en-US" dirty="0" smtClean="0"/>
                        <a:t>0.50%</a:t>
                      </a:r>
                      <a:endParaRPr lang="en-US" dirty="0"/>
                    </a:p>
                  </a:txBody>
                  <a:tcPr/>
                </a:tc>
              </a:tr>
            </a:tbl>
          </a:graphicData>
        </a:graphic>
      </p:graphicFrame>
      <p:sp>
        <p:nvSpPr>
          <p:cNvPr id="5" name="TextBox 4"/>
          <p:cNvSpPr txBox="1"/>
          <p:nvPr/>
        </p:nvSpPr>
        <p:spPr>
          <a:xfrm>
            <a:off x="298361" y="1505634"/>
            <a:ext cx="8610600" cy="646331"/>
          </a:xfrm>
          <a:prstGeom prst="rect">
            <a:avLst/>
          </a:prstGeom>
          <a:noFill/>
        </p:spPr>
        <p:txBody>
          <a:bodyPr wrap="square" rtlCol="0">
            <a:spAutoFit/>
          </a:bodyPr>
          <a:lstStyle/>
          <a:p>
            <a:r>
              <a:rPr lang="en-US" dirty="0" smtClean="0"/>
              <a:t>Stretch factors between 0 to 0.50% align with what is seen in other incentive regulation plans.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4D8EC3DE-B106-476F-B1D4-FCD72968B4EF}" type="slidenum">
              <a:rPr lang="en-US" smtClean="0"/>
              <a:t>45</a:t>
            </a:fld>
            <a:endParaRPr lang="en-US"/>
          </a:p>
        </p:txBody>
      </p:sp>
    </p:spTree>
    <p:extLst>
      <p:ext uri="{BB962C8B-B14F-4D97-AF65-F5344CB8AC3E}">
        <p14:creationId xmlns:p14="http://schemas.microsoft.com/office/powerpoint/2010/main" val="4190396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Recommendations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02014001"/>
              </p:ext>
            </p:extLst>
          </p:nvPr>
        </p:nvGraphicFramePr>
        <p:xfrm>
          <a:off x="381000" y="1905000"/>
          <a:ext cx="8305800" cy="4294524"/>
        </p:xfrm>
        <a:graphic>
          <a:graphicData uri="http://schemas.openxmlformats.org/drawingml/2006/table">
            <a:tbl>
              <a:tblPr firstRow="1" bandRow="1">
                <a:tableStyleId>{5C22544A-7EE6-4342-B048-85BDC9FD1C3A}</a:tableStyleId>
              </a:tblPr>
              <a:tblGrid>
                <a:gridCol w="4152900"/>
                <a:gridCol w="4152900"/>
              </a:tblGrid>
              <a:tr h="745969">
                <a:tc>
                  <a:txBody>
                    <a:bodyPr/>
                    <a:lstStyle/>
                    <a:p>
                      <a:r>
                        <a:rPr lang="en-US" dirty="0" smtClean="0"/>
                        <a:t>4</a:t>
                      </a:r>
                      <a:r>
                        <a:rPr lang="en-US" baseline="30000" dirty="0" smtClean="0"/>
                        <a:t>th</a:t>
                      </a:r>
                      <a:r>
                        <a:rPr lang="en-US" baseline="0" dirty="0" smtClean="0"/>
                        <a:t> Generation IR Component</a:t>
                      </a:r>
                      <a:endParaRPr lang="en-US" dirty="0"/>
                    </a:p>
                  </a:txBody>
                  <a:tcPr/>
                </a:tc>
                <a:tc>
                  <a:txBody>
                    <a:bodyPr/>
                    <a:lstStyle/>
                    <a:p>
                      <a:r>
                        <a:rPr lang="en-US" dirty="0" smtClean="0"/>
                        <a:t>My Recommendation</a:t>
                      </a:r>
                      <a:endParaRPr lang="en-US" dirty="0"/>
                    </a:p>
                  </a:txBody>
                  <a:tcPr/>
                </a:tc>
              </a:tr>
              <a:tr h="671246">
                <a:tc>
                  <a:txBody>
                    <a:bodyPr/>
                    <a:lstStyle/>
                    <a:p>
                      <a:r>
                        <a:rPr lang="en-US" dirty="0" smtClean="0"/>
                        <a:t>Productivity Factor</a:t>
                      </a:r>
                      <a:endParaRPr lang="en-US" dirty="0"/>
                    </a:p>
                  </a:txBody>
                  <a:tcPr/>
                </a:tc>
                <a:tc>
                  <a:txBody>
                    <a:bodyPr/>
                    <a:lstStyle/>
                    <a:p>
                      <a:r>
                        <a:rPr lang="en-US" dirty="0" smtClean="0"/>
                        <a:t>-0.71% to -1.32%</a:t>
                      </a:r>
                      <a:endParaRPr lang="en-US" dirty="0"/>
                    </a:p>
                  </a:txBody>
                  <a:tcPr/>
                </a:tc>
              </a:tr>
              <a:tr h="745969">
                <a:tc>
                  <a:txBody>
                    <a:bodyPr/>
                    <a:lstStyle/>
                    <a:p>
                      <a:r>
                        <a:rPr lang="en-US" dirty="0" smtClean="0"/>
                        <a:t>Inflation Factor</a:t>
                      </a:r>
                      <a:endParaRPr lang="en-US" dirty="0"/>
                    </a:p>
                  </a:txBody>
                  <a:tcPr/>
                </a:tc>
                <a:tc>
                  <a:txBody>
                    <a:bodyPr/>
                    <a:lstStyle/>
                    <a:p>
                      <a:r>
                        <a:rPr lang="en-US" dirty="0" smtClean="0"/>
                        <a:t>“Three Factor” using TWA of EUCPI</a:t>
                      </a:r>
                      <a:endParaRPr lang="en-US" dirty="0"/>
                    </a:p>
                  </a:txBody>
                  <a:tcPr/>
                </a:tc>
              </a:tr>
              <a:tr h="745969">
                <a:tc>
                  <a:txBody>
                    <a:bodyPr/>
                    <a:lstStyle/>
                    <a:p>
                      <a:r>
                        <a:rPr lang="en-US" dirty="0" smtClean="0"/>
                        <a:t>Cost</a:t>
                      </a:r>
                      <a:r>
                        <a:rPr lang="en-US" baseline="0" dirty="0" smtClean="0"/>
                        <a:t> Benchmarking</a:t>
                      </a:r>
                      <a:endParaRPr lang="en-US" dirty="0"/>
                    </a:p>
                  </a:txBody>
                  <a:tcPr/>
                </a:tc>
                <a:tc>
                  <a:txBody>
                    <a:bodyPr/>
                    <a:lstStyle/>
                    <a:p>
                      <a:r>
                        <a:rPr lang="en-US" dirty="0" smtClean="0"/>
                        <a:t>Us</a:t>
                      </a:r>
                      <a:r>
                        <a:rPr lang="en-US" baseline="0" dirty="0" smtClean="0"/>
                        <a:t>e the Unit Cost Econometric Model</a:t>
                      </a:r>
                      <a:endParaRPr lang="en-US" dirty="0"/>
                    </a:p>
                  </a:txBody>
                  <a:tcPr/>
                </a:tc>
              </a:tr>
              <a:tr h="1385371">
                <a:tc>
                  <a:txBody>
                    <a:bodyPr/>
                    <a:lstStyle/>
                    <a:p>
                      <a:r>
                        <a:rPr lang="en-US" dirty="0" smtClean="0"/>
                        <a:t>Stretch Factors</a:t>
                      </a:r>
                      <a:endParaRPr lang="en-US" dirty="0"/>
                    </a:p>
                  </a:txBody>
                  <a:tcPr/>
                </a:tc>
                <a:tc>
                  <a:txBody>
                    <a:bodyPr/>
                    <a:lstStyle/>
                    <a:p>
                      <a:r>
                        <a:rPr lang="en-US" dirty="0" smtClean="0"/>
                        <a:t>Six groups</a:t>
                      </a:r>
                      <a:r>
                        <a:rPr lang="en-US" baseline="0" dirty="0" smtClean="0"/>
                        <a:t> based on ranks from the Unit Cost Econometric Model, start at 0.00% and increase by 0.10% for each group</a:t>
                      </a:r>
                      <a:endParaRPr lang="en-US" dirty="0"/>
                    </a:p>
                  </a:txBody>
                  <a:tcPr/>
                </a:tc>
              </a:tr>
            </a:tbl>
          </a:graphicData>
        </a:graphic>
      </p:graphicFrame>
      <p:sp>
        <p:nvSpPr>
          <p:cNvPr id="3" name="Slide Number Placeholder 2"/>
          <p:cNvSpPr>
            <a:spLocks noGrp="1"/>
          </p:cNvSpPr>
          <p:nvPr>
            <p:ph type="sldNum" sz="quarter" idx="12"/>
          </p:nvPr>
        </p:nvSpPr>
        <p:spPr/>
        <p:txBody>
          <a:bodyPr>
            <a:normAutofit fontScale="85000" lnSpcReduction="20000"/>
          </a:bodyPr>
          <a:lstStyle/>
          <a:p>
            <a:fld id="{4D8EC3DE-B106-476F-B1D4-FCD72968B4EF}" type="slidenum">
              <a:rPr lang="en-US" smtClean="0"/>
              <a:t>46</a:t>
            </a:fld>
            <a:endParaRPr lang="en-US"/>
          </a:p>
        </p:txBody>
      </p:sp>
    </p:spTree>
    <p:extLst>
      <p:ext uri="{BB962C8B-B14F-4D97-AF65-F5344CB8AC3E}">
        <p14:creationId xmlns:p14="http://schemas.microsoft.com/office/powerpoint/2010/main" val="16463831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153400" cy="990600"/>
          </a:xfrm>
        </p:spPr>
        <p:txBody>
          <a:bodyPr>
            <a:normAutofit/>
          </a:bodyPr>
          <a:lstStyle/>
          <a:p>
            <a:pPr algn="ctr"/>
            <a:r>
              <a:rPr lang="en-US" dirty="0" smtClean="0"/>
              <a:t>Thank You! </a:t>
            </a:r>
            <a:r>
              <a:rPr lang="en-US" dirty="0"/>
              <a:t>Questions</a:t>
            </a:r>
            <a:r>
              <a:rPr lang="en-US" dirty="0" smtClean="0"/>
              <a:t>?</a:t>
            </a:r>
            <a:endParaRPr lang="en-US" dirty="0"/>
          </a:p>
        </p:txBody>
      </p:sp>
      <p:sp>
        <p:nvSpPr>
          <p:cNvPr id="3" name="Content Placeholder 2"/>
          <p:cNvSpPr>
            <a:spLocks noGrp="1"/>
          </p:cNvSpPr>
          <p:nvPr>
            <p:ph sz="quarter" idx="4294967295"/>
          </p:nvPr>
        </p:nvSpPr>
        <p:spPr>
          <a:xfrm>
            <a:off x="0" y="1219200"/>
            <a:ext cx="8537575" cy="2590800"/>
          </a:xfrm>
        </p:spPr>
        <p:txBody>
          <a:bodyPr numCol="2"/>
          <a:lstStyle/>
          <a:p>
            <a:pPr marL="0" indent="0" algn="r">
              <a:spcBef>
                <a:spcPts val="0"/>
              </a:spcBef>
              <a:buFontTx/>
              <a:buNone/>
              <a:defRPr/>
            </a:pPr>
            <a:r>
              <a:rPr lang="en-US" sz="2800" dirty="0" smtClean="0"/>
              <a:t>Steve Fenrick</a:t>
            </a:r>
            <a:endParaRPr lang="en-US" sz="2800" dirty="0"/>
          </a:p>
          <a:p>
            <a:pPr marL="0" indent="0" algn="r">
              <a:spcBef>
                <a:spcPts val="0"/>
              </a:spcBef>
              <a:buFontTx/>
              <a:buNone/>
              <a:defRPr/>
            </a:pPr>
            <a:r>
              <a:rPr lang="en-US" sz="2800" dirty="0"/>
              <a:t>Leader, Benchmarking and Economic Studies</a:t>
            </a:r>
          </a:p>
          <a:p>
            <a:pPr marL="0" indent="0" algn="r">
              <a:spcBef>
                <a:spcPts val="0"/>
              </a:spcBef>
              <a:buFontTx/>
              <a:buNone/>
              <a:defRPr/>
            </a:pPr>
            <a:r>
              <a:rPr lang="en-US" sz="2800" dirty="0"/>
              <a:t>Direct: </a:t>
            </a:r>
            <a:r>
              <a:rPr lang="en-US" sz="2800" dirty="0" smtClean="0"/>
              <a:t>608-268-3549</a:t>
            </a:r>
            <a:endParaRPr lang="en-US" sz="2800" dirty="0"/>
          </a:p>
          <a:p>
            <a:pPr marL="0" indent="0" algn="r">
              <a:spcBef>
                <a:spcPts val="0"/>
              </a:spcBef>
              <a:buFontTx/>
              <a:buNone/>
              <a:defRPr/>
            </a:pPr>
            <a:r>
              <a:rPr lang="en-US" sz="2800" b="1" u="sng" dirty="0" smtClean="0">
                <a:solidFill>
                  <a:schemeClr val="accent2">
                    <a:lumMod val="75000"/>
                  </a:schemeClr>
                </a:solidFill>
                <a:hlinkClick r:id="rId2"/>
              </a:rPr>
              <a:t>fenricks@powersystem.org</a:t>
            </a:r>
            <a:endParaRPr lang="en-US" sz="2800" b="1" u="sng" dirty="0">
              <a:solidFill>
                <a:schemeClr val="accent2">
                  <a:lumMod val="75000"/>
                </a:schemeClr>
              </a:solidFill>
            </a:endParaRPr>
          </a:p>
          <a:p>
            <a:pPr marL="0" indent="0">
              <a:buNone/>
            </a:pPr>
            <a:endParaRPr lang="en-US" dirty="0" smtClean="0"/>
          </a:p>
          <a:p>
            <a:pPr marL="0" indent="0">
              <a:buNone/>
            </a:pPr>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38600"/>
            <a:ext cx="799838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8EC3DE-B106-476F-B1D4-FCD72968B4EF}" type="slidenum">
              <a:rPr lang="en-US" smtClean="0"/>
              <a:t>47</a:t>
            </a:fld>
            <a:endParaRPr lang="en-US"/>
          </a:p>
        </p:txBody>
      </p:sp>
    </p:spTree>
    <p:extLst>
      <p:ext uri="{BB962C8B-B14F-4D97-AF65-F5344CB8AC3E}">
        <p14:creationId xmlns:p14="http://schemas.microsoft.com/office/powerpoint/2010/main" val="2676015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Appendix</a:t>
            </a:r>
            <a:endParaRPr lang="en-US" dirty="0"/>
          </a:p>
        </p:txBody>
      </p:sp>
      <p:pic>
        <p:nvPicPr>
          <p:cNvPr id="5" name="Picture 2" descr="http://upload.wikimedia.org/wikipedia/commons/b/b4/Calculator_casio.jpg">
            <a:hlinkClick r:id="rId2"/>
          </p:cNvPr>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3189027" y="1676399"/>
            <a:ext cx="3135573" cy="453832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normAutofit fontScale="85000" lnSpcReduction="20000"/>
          </a:bodyPr>
          <a:lstStyle/>
          <a:p>
            <a:fld id="{4D8EC3DE-B106-476F-B1D4-FCD72968B4EF}" type="slidenum">
              <a:rPr lang="en-US" smtClean="0"/>
              <a:t>48</a:t>
            </a:fld>
            <a:endParaRPr lang="en-US"/>
          </a:p>
        </p:txBody>
      </p:sp>
    </p:spTree>
    <p:extLst>
      <p:ext uri="{BB962C8B-B14F-4D97-AF65-F5344CB8AC3E}">
        <p14:creationId xmlns:p14="http://schemas.microsoft.com/office/powerpoint/2010/main" val="2465375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Brief Summary of Econometric TFP Projections</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b="1" dirty="0" smtClean="0"/>
              <a:t>Step 1</a:t>
            </a:r>
            <a:r>
              <a:rPr lang="en-US" dirty="0" smtClean="0"/>
              <a:t>:  Insert the econometric model coefficients into Table 19</a:t>
            </a:r>
          </a:p>
          <a:p>
            <a:pPr marL="0" indent="0">
              <a:buNone/>
            </a:pPr>
            <a:r>
              <a:rPr lang="en-US" b="1" dirty="0" smtClean="0"/>
              <a:t>Step 2</a:t>
            </a:r>
            <a:r>
              <a:rPr lang="en-US" dirty="0" smtClean="0"/>
              <a:t>:  Insert the 2002-2011 annual % change in the variables that are estimated in the model</a:t>
            </a:r>
          </a:p>
          <a:p>
            <a:pPr marL="0" indent="0">
              <a:buNone/>
            </a:pPr>
            <a:r>
              <a:rPr lang="en-US" b="1" dirty="0" smtClean="0"/>
              <a:t>Step 3</a:t>
            </a:r>
            <a:r>
              <a:rPr lang="en-US" dirty="0" smtClean="0"/>
              <a:t>:  Multiply the coefficients with the % change in the variables</a:t>
            </a:r>
          </a:p>
          <a:p>
            <a:pPr marL="0" indent="0">
              <a:buNone/>
            </a:pPr>
            <a:r>
              <a:rPr lang="en-US" b="1" dirty="0" smtClean="0"/>
              <a:t>Step 4</a:t>
            </a:r>
            <a:r>
              <a:rPr lang="en-US" dirty="0" smtClean="0"/>
              <a:t>:  Sum the products in Step 3 and add the trend variable which leads to the 2002-2011 growth rate in the model’s dependent variable (which is cost/</a:t>
            </a:r>
            <a:r>
              <a:rPr lang="en-US" dirty="0" err="1" smtClean="0"/>
              <a:t>wOM&amp;A</a:t>
            </a:r>
            <a:r>
              <a:rPr lang="en-US" dirty="0" smtClean="0"/>
              <a:t>)</a:t>
            </a:r>
          </a:p>
          <a:p>
            <a:pPr marL="0" indent="0">
              <a:buNone/>
            </a:pPr>
            <a:r>
              <a:rPr lang="en-US" b="1" dirty="0" smtClean="0"/>
              <a:t>Step 5</a:t>
            </a:r>
            <a:r>
              <a:rPr lang="en-US" dirty="0" smtClean="0"/>
              <a:t>:  Add the OM&amp;A input price inflation to estimate the econometric cost projection</a:t>
            </a:r>
          </a:p>
          <a:p>
            <a:pPr marL="0" indent="0">
              <a:buNone/>
            </a:pP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990600" y="5943600"/>
                <a:ext cx="6926640" cy="71468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f>
                                <m:fPr>
                                  <m:ctrlPr>
                                    <a:rPr lang="en-US" b="0" i="1" smtClean="0">
                                      <a:latin typeface="Cambria Math"/>
                                    </a:rPr>
                                  </m:ctrlPr>
                                </m:fPr>
                                <m:num>
                                  <m:r>
                                    <a:rPr lang="en-US" b="0" i="1" smtClean="0">
                                      <a:latin typeface="Cambria Math"/>
                                    </a:rPr>
                                    <m:t>𝐶𝑜𝑠𝑡</m:t>
                                  </m:r>
                                </m:num>
                                <m:den>
                                  <m:r>
                                    <a:rPr lang="en-US" b="0" i="1" smtClean="0">
                                      <a:latin typeface="Cambria Math"/>
                                    </a:rPr>
                                    <m:t>𝑤𝑂𝑀</m:t>
                                  </m:r>
                                  <m:r>
                                    <a:rPr lang="en-US" b="0" i="1" smtClean="0">
                                      <a:latin typeface="Cambria Math"/>
                                    </a:rPr>
                                    <m:t>&amp;</m:t>
                                  </m:r>
                                  <m:r>
                                    <a:rPr lang="en-US" b="0" i="1" smtClean="0">
                                      <a:latin typeface="Cambria Math"/>
                                    </a:rPr>
                                    <m:t>𝐴</m:t>
                                  </m:r>
                                </m:den>
                              </m:f>
                            </m:e>
                          </m:d>
                        </m:e>
                      </m:func>
                      <m:r>
                        <a:rPr lang="en-US" b="0" i="1" smtClean="0">
                          <a:latin typeface="Cambria Math"/>
                        </a:rPr>
                        <m:t>=</m:t>
                      </m:r>
                      <m:r>
                        <a:rPr lang="en-US" b="0" i="1" smtClean="0">
                          <a:latin typeface="Cambria Math"/>
                        </a:rPr>
                        <m:t>𝑎</m:t>
                      </m:r>
                      <m:r>
                        <a:rPr lang="en-US" b="0" i="1" smtClean="0">
                          <a:latin typeface="Cambria Math"/>
                        </a:rPr>
                        <m:t>1+</m:t>
                      </m:r>
                      <m:r>
                        <a:rPr lang="en-US" b="0" i="1" smtClean="0">
                          <a:latin typeface="Cambria Math"/>
                        </a:rPr>
                        <m:t>𝑎</m:t>
                      </m:r>
                      <m:r>
                        <a:rPr lang="en-US" b="0" i="1" smtClean="0">
                          <a:latin typeface="Cambria Math"/>
                        </a:rPr>
                        <m:t>2∗</m:t>
                      </m:r>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r>
                                <a:rPr lang="en-US" b="0" i="1" smtClean="0">
                                  <a:latin typeface="Cambria Math"/>
                                </a:rPr>
                                <m:t>𝐶𝑢𝑠𝑡𝑜𝑚𝑒𝑟𝑠</m:t>
                              </m:r>
                            </m:e>
                          </m:d>
                        </m:e>
                      </m:func>
                      <m:r>
                        <a:rPr lang="en-US" b="0" i="1" smtClean="0">
                          <a:latin typeface="Cambria Math"/>
                        </a:rPr>
                        <m:t>+</m:t>
                      </m:r>
                      <m:r>
                        <a:rPr lang="en-US" b="0" i="1" smtClean="0">
                          <a:latin typeface="Cambria Math"/>
                        </a:rPr>
                        <m:t>𝑎</m:t>
                      </m:r>
                      <m:r>
                        <a:rPr lang="en-US" b="0" i="1" smtClean="0">
                          <a:latin typeface="Cambria Math"/>
                        </a:rPr>
                        <m:t>3∗</m:t>
                      </m:r>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f>
                                <m:fPr>
                                  <m:ctrlPr>
                                    <a:rPr lang="en-US" b="0" i="1" smtClean="0">
                                      <a:latin typeface="Cambria Math"/>
                                    </a:rPr>
                                  </m:ctrlPr>
                                </m:fPr>
                                <m:num>
                                  <m:r>
                                    <a:rPr lang="en-US" b="0" i="1" smtClean="0">
                                      <a:latin typeface="Cambria Math"/>
                                    </a:rPr>
                                    <m:t>𝑤𝐾</m:t>
                                  </m:r>
                                </m:num>
                                <m:den>
                                  <m:r>
                                    <a:rPr lang="en-US" b="0" i="1" smtClean="0">
                                      <a:latin typeface="Cambria Math"/>
                                    </a:rPr>
                                    <m:t>𝑤𝑂𝑀</m:t>
                                  </m:r>
                                  <m:r>
                                    <a:rPr lang="en-US" b="0" i="1" smtClean="0">
                                      <a:latin typeface="Cambria Math"/>
                                    </a:rPr>
                                    <m:t>&amp;</m:t>
                                  </m:r>
                                  <m:r>
                                    <a:rPr lang="en-US" b="0" i="1" smtClean="0">
                                      <a:latin typeface="Cambria Math"/>
                                    </a:rPr>
                                    <m:t>𝐴</m:t>
                                  </m:r>
                                </m:den>
                              </m:f>
                            </m:e>
                          </m:d>
                        </m:e>
                      </m:func>
                      <m:r>
                        <a:rPr lang="en-US" b="0" i="1" smtClean="0">
                          <a:latin typeface="Cambria Math"/>
                        </a:rPr>
                        <m:t>+ …</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90600" y="5943600"/>
                <a:ext cx="6926640" cy="714683"/>
              </a:xfrm>
              <a:prstGeom prst="rect">
                <a:avLst/>
              </a:prstGeom>
              <a:blipFill rotWithShape="1">
                <a:blip r:embed="rId2"/>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normAutofit fontScale="85000" lnSpcReduction="20000"/>
          </a:bodyPr>
          <a:lstStyle/>
          <a:p>
            <a:fld id="{4D8EC3DE-B106-476F-B1D4-FCD72968B4EF}" type="slidenum">
              <a:rPr lang="en-US" smtClean="0"/>
              <a:t>49</a:t>
            </a:fld>
            <a:endParaRPr lang="en-US"/>
          </a:p>
        </p:txBody>
      </p:sp>
    </p:spTree>
    <p:extLst>
      <p:ext uri="{BB962C8B-B14F-4D97-AF65-F5344CB8AC3E}">
        <p14:creationId xmlns:p14="http://schemas.microsoft.com/office/powerpoint/2010/main" val="164183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PEG Dataset &amp; TFP Work</a:t>
            </a:r>
            <a:endParaRPr lang="en-US" dirty="0"/>
          </a:p>
        </p:txBody>
      </p:sp>
      <p:sp>
        <p:nvSpPr>
          <p:cNvPr id="3" name="Content Placeholder 2"/>
          <p:cNvSpPr>
            <a:spLocks noGrp="1"/>
          </p:cNvSpPr>
          <p:nvPr>
            <p:ph sz="quarter" idx="1"/>
          </p:nvPr>
        </p:nvSpPr>
        <p:spPr/>
        <p:txBody>
          <a:bodyPr/>
          <a:lstStyle/>
          <a:p>
            <a:r>
              <a:rPr lang="en-US" dirty="0" smtClean="0"/>
              <a:t>We applaud the efforts of PEG and the Board in constructing the historical data and the TFP indexing calculations</a:t>
            </a:r>
          </a:p>
          <a:p>
            <a:r>
              <a:rPr lang="en-US" dirty="0" smtClean="0"/>
              <a:t>We generally agree with the mechanics of PEG’s TFP indexing calculations, data transformations, and assumptions</a:t>
            </a:r>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5</a:t>
            </a:fld>
            <a:endParaRPr lang="en-US"/>
          </a:p>
        </p:txBody>
      </p:sp>
    </p:spTree>
    <p:extLst>
      <p:ext uri="{BB962C8B-B14F-4D97-AF65-F5344CB8AC3E}">
        <p14:creationId xmlns:p14="http://schemas.microsoft.com/office/powerpoint/2010/main" val="1739672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&amp; Step 2</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Step 1 in Table 19 is done how we would do it</a:t>
            </a:r>
          </a:p>
          <a:p>
            <a:r>
              <a:rPr lang="en-US" dirty="0" smtClean="0"/>
              <a:t>Step 2 is done how we would do it, except for the capital input price % change (term </a:t>
            </a:r>
            <a:r>
              <a:rPr lang="en-US" dirty="0" smtClean="0">
                <a:solidFill>
                  <a:srgbClr val="FF0000"/>
                </a:solidFill>
              </a:rPr>
              <a:t>[T]</a:t>
            </a:r>
            <a:r>
              <a:rPr lang="en-US" dirty="0" smtClean="0"/>
              <a:t> on Table 19)</a:t>
            </a:r>
          </a:p>
          <a:p>
            <a:pPr lvl="1"/>
            <a:r>
              <a:rPr lang="en-US" dirty="0" smtClean="0"/>
              <a:t>Variable for the capital input price is actually defined in PEG’s model as (</a:t>
            </a:r>
            <a:r>
              <a:rPr lang="en-US" dirty="0" err="1" smtClean="0"/>
              <a:t>wK</a:t>
            </a:r>
            <a:r>
              <a:rPr lang="en-US" dirty="0" smtClean="0"/>
              <a:t>/</a:t>
            </a:r>
            <a:r>
              <a:rPr lang="en-US" dirty="0" err="1" smtClean="0"/>
              <a:t>wOM&amp;A</a:t>
            </a:r>
            <a:r>
              <a:rPr lang="en-US" dirty="0" smtClean="0"/>
              <a:t>)</a:t>
            </a:r>
          </a:p>
          <a:p>
            <a:r>
              <a:rPr lang="en-US" dirty="0" smtClean="0"/>
              <a:t>Term </a:t>
            </a:r>
            <a:r>
              <a:rPr lang="en-US" dirty="0" smtClean="0">
                <a:solidFill>
                  <a:srgbClr val="FF0000"/>
                </a:solidFill>
              </a:rPr>
              <a:t>[T]</a:t>
            </a:r>
            <a:r>
              <a:rPr lang="en-US" dirty="0" smtClean="0"/>
              <a:t> should be the growth in the actual variable estimated in the model (</a:t>
            </a:r>
            <a:r>
              <a:rPr lang="en-US" dirty="0" err="1" smtClean="0"/>
              <a:t>wK</a:t>
            </a:r>
            <a:r>
              <a:rPr lang="en-US" dirty="0" smtClean="0"/>
              <a:t>/</a:t>
            </a:r>
            <a:r>
              <a:rPr lang="en-US" dirty="0" err="1" smtClean="0"/>
              <a:t>wOM&amp;A</a:t>
            </a:r>
            <a:r>
              <a:rPr lang="en-US" dirty="0" smtClean="0"/>
              <a:t>) not the growth rate in WK. </a:t>
            </a:r>
            <a:endParaRPr lang="en-US" dirty="0"/>
          </a:p>
          <a:p>
            <a:pPr lvl="1"/>
            <a:r>
              <a:rPr lang="en-US" dirty="0" smtClean="0"/>
              <a:t>Term </a:t>
            </a:r>
            <a:r>
              <a:rPr lang="en-US" dirty="0" smtClean="0">
                <a:solidFill>
                  <a:srgbClr val="FF0000"/>
                </a:solidFill>
              </a:rPr>
              <a:t>[T]</a:t>
            </a:r>
            <a:r>
              <a:rPr lang="en-US" dirty="0" smtClean="0"/>
              <a:t>, in our opinion, should be -1.29% not the 1.01% inserted in Table 19</a:t>
            </a:r>
          </a:p>
          <a:p>
            <a:pPr lvl="2"/>
            <a:r>
              <a:rPr lang="en-US" dirty="0" smtClean="0"/>
              <a:t>Derived from growth rate in </a:t>
            </a:r>
            <a:r>
              <a:rPr lang="en-US" dirty="0" err="1" smtClean="0"/>
              <a:t>wK</a:t>
            </a:r>
            <a:r>
              <a:rPr lang="en-US" dirty="0" smtClean="0"/>
              <a:t> (1.01%) minus growth rate in </a:t>
            </a:r>
            <a:r>
              <a:rPr lang="en-US" dirty="0" err="1" smtClean="0"/>
              <a:t>wOM&amp;A</a:t>
            </a:r>
            <a:r>
              <a:rPr lang="en-US" dirty="0" smtClean="0"/>
              <a:t> (2.30%)</a:t>
            </a:r>
          </a:p>
        </p:txBody>
      </p:sp>
      <mc:AlternateContent xmlns:mc="http://schemas.openxmlformats.org/markup-compatibility/2006" xmlns:a14="http://schemas.microsoft.com/office/drawing/2010/main">
        <mc:Choice Requires="a14">
          <p:sp>
            <p:nvSpPr>
              <p:cNvPr id="4" name="TextBox 3"/>
              <p:cNvSpPr txBox="1"/>
              <p:nvPr/>
            </p:nvSpPr>
            <p:spPr>
              <a:xfrm>
                <a:off x="990600" y="6072483"/>
                <a:ext cx="6926640" cy="71468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f>
                                <m:fPr>
                                  <m:ctrlPr>
                                    <a:rPr lang="en-US" b="0" i="1" smtClean="0">
                                      <a:latin typeface="Cambria Math"/>
                                    </a:rPr>
                                  </m:ctrlPr>
                                </m:fPr>
                                <m:num>
                                  <m:r>
                                    <a:rPr lang="en-US" b="0" i="1" smtClean="0">
                                      <a:latin typeface="Cambria Math"/>
                                    </a:rPr>
                                    <m:t>𝐶𝑜𝑠𝑡</m:t>
                                  </m:r>
                                </m:num>
                                <m:den>
                                  <m:r>
                                    <a:rPr lang="en-US" b="0" i="1" smtClean="0">
                                      <a:latin typeface="Cambria Math"/>
                                    </a:rPr>
                                    <m:t>𝑤𝑂𝑀</m:t>
                                  </m:r>
                                  <m:r>
                                    <a:rPr lang="en-US" b="0" i="1" smtClean="0">
                                      <a:latin typeface="Cambria Math"/>
                                    </a:rPr>
                                    <m:t>&amp;</m:t>
                                  </m:r>
                                  <m:r>
                                    <a:rPr lang="en-US" b="0" i="1" smtClean="0">
                                      <a:latin typeface="Cambria Math"/>
                                    </a:rPr>
                                    <m:t>𝐴</m:t>
                                  </m:r>
                                </m:den>
                              </m:f>
                            </m:e>
                          </m:d>
                        </m:e>
                      </m:func>
                      <m:r>
                        <a:rPr lang="en-US" b="0" i="1" smtClean="0">
                          <a:latin typeface="Cambria Math"/>
                        </a:rPr>
                        <m:t>=</m:t>
                      </m:r>
                      <m:r>
                        <a:rPr lang="en-US" b="0" i="1" smtClean="0">
                          <a:latin typeface="Cambria Math"/>
                        </a:rPr>
                        <m:t>𝑎</m:t>
                      </m:r>
                      <m:r>
                        <a:rPr lang="en-US" b="0" i="1" smtClean="0">
                          <a:latin typeface="Cambria Math"/>
                        </a:rPr>
                        <m:t>1+</m:t>
                      </m:r>
                      <m:r>
                        <a:rPr lang="en-US" b="0" i="1" smtClean="0">
                          <a:latin typeface="Cambria Math"/>
                        </a:rPr>
                        <m:t>𝑎</m:t>
                      </m:r>
                      <m:r>
                        <a:rPr lang="en-US" b="0" i="1" smtClean="0">
                          <a:latin typeface="Cambria Math"/>
                        </a:rPr>
                        <m:t>2∗</m:t>
                      </m:r>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r>
                                <a:rPr lang="en-US" b="0" i="1" smtClean="0">
                                  <a:latin typeface="Cambria Math"/>
                                </a:rPr>
                                <m:t>𝐶𝑢𝑠𝑡𝑜𝑚𝑒𝑟𝑠</m:t>
                              </m:r>
                            </m:e>
                          </m:d>
                        </m:e>
                      </m:func>
                      <m:r>
                        <a:rPr lang="en-US" b="0" i="1" smtClean="0">
                          <a:latin typeface="Cambria Math"/>
                        </a:rPr>
                        <m:t>+</m:t>
                      </m:r>
                      <m:r>
                        <a:rPr lang="en-US" b="0" i="1" smtClean="0">
                          <a:latin typeface="Cambria Math"/>
                        </a:rPr>
                        <m:t>𝑎</m:t>
                      </m:r>
                      <m:r>
                        <a:rPr lang="en-US" b="0" i="1" smtClean="0">
                          <a:latin typeface="Cambria Math"/>
                        </a:rPr>
                        <m:t>3∗</m:t>
                      </m:r>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f>
                                <m:fPr>
                                  <m:ctrlPr>
                                    <a:rPr lang="en-US" b="0" i="1" smtClean="0">
                                      <a:latin typeface="Cambria Math"/>
                                    </a:rPr>
                                  </m:ctrlPr>
                                </m:fPr>
                                <m:num>
                                  <m:r>
                                    <a:rPr lang="en-US" b="0" i="1" smtClean="0">
                                      <a:latin typeface="Cambria Math"/>
                                    </a:rPr>
                                    <m:t>𝑤𝐾</m:t>
                                  </m:r>
                                </m:num>
                                <m:den>
                                  <m:r>
                                    <a:rPr lang="en-US" b="0" i="1" smtClean="0">
                                      <a:latin typeface="Cambria Math"/>
                                    </a:rPr>
                                    <m:t>𝑤𝑂𝑀</m:t>
                                  </m:r>
                                  <m:r>
                                    <a:rPr lang="en-US" b="0" i="1" smtClean="0">
                                      <a:latin typeface="Cambria Math"/>
                                    </a:rPr>
                                    <m:t>&amp;</m:t>
                                  </m:r>
                                  <m:r>
                                    <a:rPr lang="en-US" b="0" i="1" smtClean="0">
                                      <a:latin typeface="Cambria Math"/>
                                    </a:rPr>
                                    <m:t>𝐴</m:t>
                                  </m:r>
                                </m:den>
                              </m:f>
                            </m:e>
                          </m:d>
                        </m:e>
                      </m:func>
                      <m:r>
                        <a:rPr lang="en-US" b="0" i="1" smtClean="0">
                          <a:latin typeface="Cambria Math"/>
                        </a:rPr>
                        <m:t>+ …</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90600" y="6072483"/>
                <a:ext cx="6926640" cy="714683"/>
              </a:xfrm>
              <a:prstGeom prst="rect">
                <a:avLst/>
              </a:prstGeom>
              <a:blipFill rotWithShape="1">
                <a:blip r:embed="rId2"/>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normAutofit fontScale="85000" lnSpcReduction="20000"/>
          </a:bodyPr>
          <a:lstStyle/>
          <a:p>
            <a:fld id="{4D8EC3DE-B106-476F-B1D4-FCD72968B4EF}" type="slidenum">
              <a:rPr lang="en-US" smtClean="0"/>
              <a:t>50</a:t>
            </a:fld>
            <a:endParaRPr lang="en-US"/>
          </a:p>
        </p:txBody>
      </p:sp>
    </p:spTree>
    <p:extLst>
      <p:ext uri="{BB962C8B-B14F-4D97-AF65-F5344CB8AC3E}">
        <p14:creationId xmlns:p14="http://schemas.microsoft.com/office/powerpoint/2010/main" val="3622627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In the World Are We At?</a:t>
            </a:r>
            <a:endParaRPr lang="en-US" dirty="0"/>
          </a:p>
        </p:txBody>
      </p:sp>
      <p:sp>
        <p:nvSpPr>
          <p:cNvPr id="3" name="Content Placeholder 2"/>
          <p:cNvSpPr>
            <a:spLocks noGrp="1"/>
          </p:cNvSpPr>
          <p:nvPr>
            <p:ph sz="quarter" idx="1"/>
          </p:nvPr>
        </p:nvSpPr>
        <p:spPr/>
        <p:txBody>
          <a:bodyPr/>
          <a:lstStyle/>
          <a:p>
            <a:r>
              <a:rPr lang="en-US" dirty="0" smtClean="0"/>
              <a:t>Suggested Table 19 Change</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12918470"/>
              </p:ext>
            </p:extLst>
          </p:nvPr>
        </p:nvGraphicFramePr>
        <p:xfrm>
          <a:off x="304800" y="2133600"/>
          <a:ext cx="8610600" cy="4617720"/>
        </p:xfrm>
        <a:graphic>
          <a:graphicData uri="http://schemas.openxmlformats.org/drawingml/2006/table">
            <a:tbl>
              <a:tblPr firstRow="1" bandRow="1">
                <a:tableStyleId>{5C22544A-7EE6-4342-B048-85BDC9FD1C3A}</a:tableStyleId>
              </a:tblPr>
              <a:tblGrid>
                <a:gridCol w="2819400"/>
                <a:gridCol w="1447800"/>
                <a:gridCol w="1295400"/>
                <a:gridCol w="3048000"/>
              </a:tblGrid>
              <a:tr h="660400">
                <a:tc>
                  <a:txBody>
                    <a:bodyPr/>
                    <a:lstStyle/>
                    <a:p>
                      <a:r>
                        <a:rPr lang="en-US" dirty="0" err="1" smtClean="0"/>
                        <a:t>Subindex</a:t>
                      </a:r>
                      <a:r>
                        <a:rPr lang="en-US" baseline="0" dirty="0" smtClean="0"/>
                        <a:t> Growth</a:t>
                      </a:r>
                      <a:endParaRPr lang="en-US" dirty="0"/>
                    </a:p>
                  </a:txBody>
                  <a:tcPr/>
                </a:tc>
                <a:tc>
                  <a:txBody>
                    <a:bodyPr/>
                    <a:lstStyle/>
                    <a:p>
                      <a:r>
                        <a:rPr lang="en-US" dirty="0" smtClean="0"/>
                        <a:t>PEG Table 19</a:t>
                      </a:r>
                      <a:endParaRPr lang="en-US" dirty="0"/>
                    </a:p>
                  </a:txBody>
                  <a:tcPr/>
                </a:tc>
                <a:tc>
                  <a:txBody>
                    <a:bodyPr/>
                    <a:lstStyle/>
                    <a:p>
                      <a:r>
                        <a:rPr lang="en-US" dirty="0" smtClean="0"/>
                        <a:t>PSE</a:t>
                      </a:r>
                      <a:r>
                        <a:rPr lang="en-US" baseline="0" dirty="0" smtClean="0"/>
                        <a:t> Change</a:t>
                      </a:r>
                      <a:endParaRPr lang="en-US" dirty="0"/>
                    </a:p>
                  </a:txBody>
                  <a:tcPr/>
                </a:tc>
                <a:tc>
                  <a:txBody>
                    <a:bodyPr/>
                    <a:lstStyle/>
                    <a:p>
                      <a:r>
                        <a:rPr lang="en-US" dirty="0" smtClean="0"/>
                        <a:t>Comments</a:t>
                      </a:r>
                      <a:endParaRPr lang="en-US" dirty="0"/>
                    </a:p>
                  </a:txBody>
                  <a:tcPr/>
                </a:tc>
              </a:tr>
              <a:tr h="406400">
                <a:tc>
                  <a:txBody>
                    <a:bodyPr/>
                    <a:lstStyle/>
                    <a:p>
                      <a:r>
                        <a:rPr lang="en-US" dirty="0" smtClean="0"/>
                        <a:t>Customers [M]</a:t>
                      </a:r>
                      <a:endParaRPr lang="en-US" dirty="0"/>
                    </a:p>
                  </a:txBody>
                  <a:tcPr/>
                </a:tc>
                <a:tc>
                  <a:txBody>
                    <a:bodyPr/>
                    <a:lstStyle/>
                    <a:p>
                      <a:r>
                        <a:rPr lang="en-US" dirty="0" smtClean="0"/>
                        <a:t>1.61%</a:t>
                      </a:r>
                      <a:endParaRPr lang="en-US" dirty="0"/>
                    </a:p>
                  </a:txBody>
                  <a:tcPr/>
                </a:tc>
                <a:tc>
                  <a:txBody>
                    <a:bodyPr/>
                    <a:lstStyle/>
                    <a:p>
                      <a:r>
                        <a:rPr lang="en-US" dirty="0" smtClean="0"/>
                        <a:t>No change</a:t>
                      </a:r>
                      <a:endParaRPr lang="en-US" dirty="0"/>
                    </a:p>
                  </a:txBody>
                  <a:tcPr/>
                </a:tc>
                <a:tc>
                  <a:txBody>
                    <a:bodyPr/>
                    <a:lstStyle/>
                    <a:p>
                      <a:endParaRPr lang="en-US" dirty="0"/>
                    </a:p>
                  </a:txBody>
                  <a:tcPr/>
                </a:tc>
              </a:tr>
              <a:tr h="381000">
                <a:tc>
                  <a:txBody>
                    <a:bodyPr/>
                    <a:lstStyle/>
                    <a:p>
                      <a:r>
                        <a:rPr lang="en-US" dirty="0" smtClean="0"/>
                        <a:t>System Capacity [N]</a:t>
                      </a:r>
                      <a:endParaRPr lang="en-US" dirty="0"/>
                    </a:p>
                  </a:txBody>
                  <a:tcPr/>
                </a:tc>
                <a:tc>
                  <a:txBody>
                    <a:bodyPr/>
                    <a:lstStyle/>
                    <a:p>
                      <a:r>
                        <a:rPr lang="en-US" dirty="0" smtClean="0"/>
                        <a:t>0.95%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change</a:t>
                      </a:r>
                    </a:p>
                  </a:txBody>
                  <a:tcPr/>
                </a:tc>
                <a:tc>
                  <a:txBody>
                    <a:bodyPr/>
                    <a:lstStyle/>
                    <a:p>
                      <a:endParaRPr lang="en-US"/>
                    </a:p>
                  </a:txBody>
                  <a:tcPr/>
                </a:tc>
              </a:tr>
              <a:tr h="381000">
                <a:tc>
                  <a:txBody>
                    <a:bodyPr/>
                    <a:lstStyle/>
                    <a:p>
                      <a:r>
                        <a:rPr lang="en-US" dirty="0" smtClean="0"/>
                        <a:t>Total Deliveries [O]</a:t>
                      </a:r>
                      <a:endParaRPr lang="en-US" dirty="0"/>
                    </a:p>
                  </a:txBody>
                  <a:tcPr/>
                </a:tc>
                <a:tc>
                  <a:txBody>
                    <a:bodyPr/>
                    <a:lstStyle/>
                    <a:p>
                      <a:r>
                        <a:rPr lang="en-US" dirty="0" smtClean="0"/>
                        <a:t>0.93%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change</a:t>
                      </a:r>
                    </a:p>
                  </a:txBody>
                  <a:tcPr/>
                </a:tc>
                <a:tc>
                  <a:txBody>
                    <a:bodyPr/>
                    <a:lstStyle/>
                    <a:p>
                      <a:endParaRPr lang="en-US"/>
                    </a:p>
                  </a:txBody>
                  <a:tcPr/>
                </a:tc>
              </a:tr>
              <a:tr h="381000">
                <a:tc>
                  <a:txBody>
                    <a:bodyPr/>
                    <a:lstStyle/>
                    <a:p>
                      <a:r>
                        <a:rPr lang="en-US" dirty="0" smtClean="0"/>
                        <a:t>Service Territory Size [P]</a:t>
                      </a:r>
                      <a:endParaRPr lang="en-US" dirty="0"/>
                    </a:p>
                  </a:txBody>
                  <a:tcPr/>
                </a:tc>
                <a:tc>
                  <a:txBody>
                    <a:bodyPr/>
                    <a:lstStyle/>
                    <a:p>
                      <a:r>
                        <a:rPr lang="en-US" dirty="0" smtClean="0"/>
                        <a:t>0.00%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change</a:t>
                      </a:r>
                    </a:p>
                  </a:txBody>
                  <a:tcPr/>
                </a:tc>
                <a:tc>
                  <a:txBody>
                    <a:bodyPr/>
                    <a:lstStyle/>
                    <a:p>
                      <a:endParaRPr lang="en-US"/>
                    </a:p>
                  </a:txBody>
                  <a:tcPr/>
                </a:tc>
              </a:tr>
              <a:tr h="457200">
                <a:tc>
                  <a:txBody>
                    <a:bodyPr/>
                    <a:lstStyle/>
                    <a:p>
                      <a:r>
                        <a:rPr lang="en-US" dirty="0" smtClean="0"/>
                        <a:t>% of</a:t>
                      </a:r>
                      <a:r>
                        <a:rPr lang="en-US" baseline="0" dirty="0" smtClean="0"/>
                        <a:t> Lines Underground [Q]</a:t>
                      </a:r>
                      <a:endParaRPr lang="en-US" dirty="0"/>
                    </a:p>
                  </a:txBody>
                  <a:tcPr/>
                </a:tc>
                <a:tc>
                  <a:txBody>
                    <a:bodyPr/>
                    <a:lstStyle/>
                    <a:p>
                      <a:r>
                        <a:rPr lang="en-US" dirty="0" smtClean="0"/>
                        <a:t>1.93%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change</a:t>
                      </a:r>
                    </a:p>
                  </a:txBody>
                  <a:tcPr/>
                </a:tc>
                <a:tc>
                  <a:txBody>
                    <a:bodyPr/>
                    <a:lstStyle/>
                    <a:p>
                      <a:endParaRPr lang="en-US" dirty="0"/>
                    </a:p>
                  </a:txBody>
                  <a:tcPr/>
                </a:tc>
              </a:tr>
              <a:tr h="381000">
                <a:tc>
                  <a:txBody>
                    <a:bodyPr/>
                    <a:lstStyle/>
                    <a:p>
                      <a:r>
                        <a:rPr lang="en-US" dirty="0" smtClean="0"/>
                        <a:t>Average</a:t>
                      </a:r>
                      <a:r>
                        <a:rPr lang="en-US" baseline="0" dirty="0" smtClean="0"/>
                        <a:t> Line Length [R]</a:t>
                      </a:r>
                      <a:endParaRPr lang="en-US" dirty="0"/>
                    </a:p>
                  </a:txBody>
                  <a:tcPr/>
                </a:tc>
                <a:tc>
                  <a:txBody>
                    <a:bodyPr/>
                    <a:lstStyle/>
                    <a:p>
                      <a:r>
                        <a:rPr lang="en-US" dirty="0" smtClean="0"/>
                        <a:t>0.00%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change</a:t>
                      </a:r>
                    </a:p>
                  </a:txBody>
                  <a:tcPr/>
                </a:tc>
                <a:tc>
                  <a:txBody>
                    <a:bodyPr/>
                    <a:lstStyle/>
                    <a:p>
                      <a:endParaRPr lang="en-US" dirty="0"/>
                    </a:p>
                  </a:txBody>
                  <a:tcPr/>
                </a:tc>
              </a:tr>
              <a:tr h="381000">
                <a:tc>
                  <a:txBody>
                    <a:bodyPr/>
                    <a:lstStyle/>
                    <a:p>
                      <a:r>
                        <a:rPr lang="en-US" dirty="0" smtClean="0"/>
                        <a:t>Customer</a:t>
                      </a:r>
                      <a:r>
                        <a:rPr lang="en-US" baseline="0" dirty="0" smtClean="0"/>
                        <a:t> Additions [S]</a:t>
                      </a:r>
                      <a:endParaRPr lang="en-US" dirty="0"/>
                    </a:p>
                  </a:txBody>
                  <a:tcPr/>
                </a:tc>
                <a:tc>
                  <a:txBody>
                    <a:bodyPr/>
                    <a:lstStyle/>
                    <a:p>
                      <a:r>
                        <a:rPr lang="en-US" dirty="0" smtClean="0"/>
                        <a:t>0.00%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change</a:t>
                      </a:r>
                    </a:p>
                  </a:txBody>
                  <a:tcPr/>
                </a:tc>
                <a:tc>
                  <a:txBody>
                    <a:bodyPr/>
                    <a:lstStyle/>
                    <a:p>
                      <a:endParaRPr lang="en-US" dirty="0"/>
                    </a:p>
                  </a:txBody>
                  <a:tcPr/>
                </a:tc>
              </a:tr>
              <a:tr h="457200">
                <a:tc>
                  <a:txBody>
                    <a:bodyPr/>
                    <a:lstStyle/>
                    <a:p>
                      <a:r>
                        <a:rPr lang="en-US" dirty="0" smtClean="0"/>
                        <a:t>Capital Input Price [T]</a:t>
                      </a:r>
                      <a:endParaRPr lang="en-US" dirty="0"/>
                    </a:p>
                  </a:txBody>
                  <a:tcPr/>
                </a:tc>
                <a:tc>
                  <a:txBody>
                    <a:bodyPr/>
                    <a:lstStyle/>
                    <a:p>
                      <a:r>
                        <a:rPr lang="en-US" dirty="0" smtClean="0"/>
                        <a:t>1.01%</a:t>
                      </a:r>
                      <a:endParaRPr lang="en-US" dirty="0"/>
                    </a:p>
                  </a:txBody>
                  <a:tcPr/>
                </a:tc>
                <a:tc>
                  <a:txBody>
                    <a:bodyPr/>
                    <a:lstStyle/>
                    <a:p>
                      <a:r>
                        <a:rPr lang="en-US" dirty="0" smtClean="0"/>
                        <a:t>-1.29%</a:t>
                      </a:r>
                      <a:endParaRPr lang="en-US" dirty="0"/>
                    </a:p>
                  </a:txBody>
                  <a:tcPr/>
                </a:tc>
                <a:tc>
                  <a:txBody>
                    <a:bodyPr/>
                    <a:lstStyle/>
                    <a:p>
                      <a:r>
                        <a:rPr lang="en-US" dirty="0" smtClean="0"/>
                        <a:t>Actual Variable in the Model is </a:t>
                      </a:r>
                      <a:r>
                        <a:rPr lang="en-US" dirty="0" err="1" smtClean="0"/>
                        <a:t>wk</a:t>
                      </a:r>
                      <a:r>
                        <a:rPr lang="en-US" dirty="0" smtClean="0"/>
                        <a:t>/</a:t>
                      </a:r>
                      <a:r>
                        <a:rPr lang="en-US" dirty="0" err="1" smtClean="0"/>
                        <a:t>wOM&amp;A</a:t>
                      </a:r>
                      <a:r>
                        <a:rPr lang="en-US" dirty="0" smtClean="0"/>
                        <a:t>.  The variable grew by -1.29% from 2002-2011.  (1.01% - 2.30%)</a:t>
                      </a:r>
                      <a:endParaRPr lang="en-US" dirty="0"/>
                    </a:p>
                  </a:txBody>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fld id="{4D8EC3DE-B106-476F-B1D4-FCD72968B4EF}" type="slidenum">
              <a:rPr lang="en-US" smtClean="0"/>
              <a:t>51</a:t>
            </a:fld>
            <a:endParaRPr lang="en-US"/>
          </a:p>
        </p:txBody>
      </p:sp>
    </p:spTree>
    <p:extLst>
      <p:ext uri="{BB962C8B-B14F-4D97-AF65-F5344CB8AC3E}">
        <p14:creationId xmlns:p14="http://schemas.microsoft.com/office/powerpoint/2010/main" val="2744410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&amp; 4</a:t>
            </a:r>
            <a:endParaRPr lang="en-US" dirty="0"/>
          </a:p>
        </p:txBody>
      </p:sp>
      <p:sp>
        <p:nvSpPr>
          <p:cNvPr id="3" name="Content Placeholder 2"/>
          <p:cNvSpPr>
            <a:spLocks noGrp="1"/>
          </p:cNvSpPr>
          <p:nvPr>
            <p:ph sz="quarter" idx="1"/>
          </p:nvPr>
        </p:nvSpPr>
        <p:spPr/>
        <p:txBody>
          <a:bodyPr/>
          <a:lstStyle/>
          <a:p>
            <a:r>
              <a:rPr lang="en-US" dirty="0" smtClean="0"/>
              <a:t>Steps 3 &amp; 4 are done correctly, in our opinion, except for the modification mentioned in Step 2.</a:t>
            </a:r>
          </a:p>
          <a:p>
            <a:r>
              <a:rPr lang="en-US" dirty="0" smtClean="0"/>
              <a:t>This will produce the expected growth rate in the model’s dependent variable which is, again, cost divided by the OM&amp;A input price.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990600" y="6072483"/>
                <a:ext cx="6926640" cy="71468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f>
                                <m:fPr>
                                  <m:ctrlPr>
                                    <a:rPr lang="en-US" b="0" i="1" smtClean="0">
                                      <a:latin typeface="Cambria Math"/>
                                    </a:rPr>
                                  </m:ctrlPr>
                                </m:fPr>
                                <m:num>
                                  <m:r>
                                    <a:rPr lang="en-US" b="0" i="1" smtClean="0">
                                      <a:latin typeface="Cambria Math"/>
                                    </a:rPr>
                                    <m:t>𝐶𝑜𝑠𝑡</m:t>
                                  </m:r>
                                </m:num>
                                <m:den>
                                  <m:r>
                                    <a:rPr lang="en-US" b="0" i="1" smtClean="0">
                                      <a:latin typeface="Cambria Math"/>
                                    </a:rPr>
                                    <m:t>𝑤𝑂𝑀</m:t>
                                  </m:r>
                                  <m:r>
                                    <a:rPr lang="en-US" b="0" i="1" smtClean="0">
                                      <a:latin typeface="Cambria Math"/>
                                    </a:rPr>
                                    <m:t>&amp;</m:t>
                                  </m:r>
                                  <m:r>
                                    <a:rPr lang="en-US" b="0" i="1" smtClean="0">
                                      <a:latin typeface="Cambria Math"/>
                                    </a:rPr>
                                    <m:t>𝐴</m:t>
                                  </m:r>
                                </m:den>
                              </m:f>
                            </m:e>
                          </m:d>
                        </m:e>
                      </m:func>
                      <m:r>
                        <a:rPr lang="en-US" b="0" i="1" smtClean="0">
                          <a:latin typeface="Cambria Math"/>
                        </a:rPr>
                        <m:t>=</m:t>
                      </m:r>
                      <m:r>
                        <a:rPr lang="en-US" b="0" i="1" smtClean="0">
                          <a:latin typeface="Cambria Math"/>
                        </a:rPr>
                        <m:t>𝑎</m:t>
                      </m:r>
                      <m:r>
                        <a:rPr lang="en-US" b="0" i="1" smtClean="0">
                          <a:latin typeface="Cambria Math"/>
                        </a:rPr>
                        <m:t>1+</m:t>
                      </m:r>
                      <m:r>
                        <a:rPr lang="en-US" b="0" i="1" smtClean="0">
                          <a:latin typeface="Cambria Math"/>
                        </a:rPr>
                        <m:t>𝑎</m:t>
                      </m:r>
                      <m:r>
                        <a:rPr lang="en-US" b="0" i="1" smtClean="0">
                          <a:latin typeface="Cambria Math"/>
                        </a:rPr>
                        <m:t>2∗</m:t>
                      </m:r>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r>
                                <a:rPr lang="en-US" b="0" i="1" smtClean="0">
                                  <a:latin typeface="Cambria Math"/>
                                </a:rPr>
                                <m:t>𝐶𝑢𝑠𝑡𝑜𝑚𝑒𝑟𝑠</m:t>
                              </m:r>
                            </m:e>
                          </m:d>
                        </m:e>
                      </m:func>
                      <m:r>
                        <a:rPr lang="en-US" b="0" i="1" smtClean="0">
                          <a:latin typeface="Cambria Math"/>
                        </a:rPr>
                        <m:t>+</m:t>
                      </m:r>
                      <m:r>
                        <a:rPr lang="en-US" b="0" i="1" smtClean="0">
                          <a:latin typeface="Cambria Math"/>
                        </a:rPr>
                        <m:t>𝑎</m:t>
                      </m:r>
                      <m:r>
                        <a:rPr lang="en-US" b="0" i="1" smtClean="0">
                          <a:latin typeface="Cambria Math"/>
                        </a:rPr>
                        <m:t>3∗</m:t>
                      </m:r>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f>
                                <m:fPr>
                                  <m:ctrlPr>
                                    <a:rPr lang="en-US" b="0" i="1" smtClean="0">
                                      <a:latin typeface="Cambria Math"/>
                                    </a:rPr>
                                  </m:ctrlPr>
                                </m:fPr>
                                <m:num>
                                  <m:r>
                                    <a:rPr lang="en-US" b="0" i="1" smtClean="0">
                                      <a:latin typeface="Cambria Math"/>
                                    </a:rPr>
                                    <m:t>𝑤𝐾</m:t>
                                  </m:r>
                                </m:num>
                                <m:den>
                                  <m:r>
                                    <a:rPr lang="en-US" b="0" i="1" smtClean="0">
                                      <a:latin typeface="Cambria Math"/>
                                    </a:rPr>
                                    <m:t>𝑤𝑂𝑀</m:t>
                                  </m:r>
                                  <m:r>
                                    <a:rPr lang="en-US" b="0" i="1" smtClean="0">
                                      <a:latin typeface="Cambria Math"/>
                                    </a:rPr>
                                    <m:t>&amp;</m:t>
                                  </m:r>
                                  <m:r>
                                    <a:rPr lang="en-US" b="0" i="1" smtClean="0">
                                      <a:latin typeface="Cambria Math"/>
                                    </a:rPr>
                                    <m:t>𝐴</m:t>
                                  </m:r>
                                </m:den>
                              </m:f>
                            </m:e>
                          </m:d>
                        </m:e>
                      </m:func>
                      <m:r>
                        <a:rPr lang="en-US" b="0" i="1" smtClean="0">
                          <a:latin typeface="Cambria Math"/>
                        </a:rPr>
                        <m:t>+ …</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90600" y="6072483"/>
                <a:ext cx="6926640" cy="714683"/>
              </a:xfrm>
              <a:prstGeom prst="rect">
                <a:avLst/>
              </a:prstGeom>
              <a:blipFill rotWithShape="1">
                <a:blip r:embed="rId2"/>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normAutofit fontScale="85000" lnSpcReduction="20000"/>
          </a:bodyPr>
          <a:lstStyle/>
          <a:p>
            <a:fld id="{4D8EC3DE-B106-476F-B1D4-FCD72968B4EF}" type="slidenum">
              <a:rPr lang="en-US" smtClean="0"/>
              <a:t>52</a:t>
            </a:fld>
            <a:endParaRPr lang="en-US"/>
          </a:p>
        </p:txBody>
      </p:sp>
    </p:spTree>
    <p:extLst>
      <p:ext uri="{BB962C8B-B14F-4D97-AF65-F5344CB8AC3E}">
        <p14:creationId xmlns:p14="http://schemas.microsoft.com/office/powerpoint/2010/main" val="1816812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a:t>
            </a:r>
            <a:endParaRPr lang="en-US" dirty="0"/>
          </a:p>
        </p:txBody>
      </p:sp>
      <p:sp>
        <p:nvSpPr>
          <p:cNvPr id="3" name="Content Placeholder 2"/>
          <p:cNvSpPr>
            <a:spLocks noGrp="1"/>
          </p:cNvSpPr>
          <p:nvPr>
            <p:ph sz="quarter" idx="1"/>
          </p:nvPr>
        </p:nvSpPr>
        <p:spPr>
          <a:xfrm>
            <a:off x="228600" y="1600200"/>
            <a:ext cx="8763000" cy="4953000"/>
          </a:xfrm>
        </p:spPr>
        <p:txBody>
          <a:bodyPr>
            <a:normAutofit/>
          </a:bodyPr>
          <a:lstStyle/>
          <a:p>
            <a:r>
              <a:rPr lang="en-US" dirty="0" smtClean="0"/>
              <a:t>Table 19 does not account for the fact that the dependent variable is cost divided by the OM&amp;A input price (cost/</a:t>
            </a:r>
            <a:r>
              <a:rPr lang="en-US" dirty="0" err="1" smtClean="0"/>
              <a:t>wOM&amp;A</a:t>
            </a:r>
            <a:r>
              <a:rPr lang="en-US" dirty="0" smtClean="0"/>
              <a:t>)</a:t>
            </a:r>
          </a:p>
          <a:p>
            <a:pPr lvl="1"/>
            <a:r>
              <a:rPr lang="en-US" dirty="0" smtClean="0"/>
              <a:t>Along with the missing part of Step 2 this leads to Table 19 ignoring the OM&amp;A input price inflation</a:t>
            </a:r>
          </a:p>
          <a:p>
            <a:pPr marL="365760" lvl="1" indent="0">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53</a:t>
            </a:fld>
            <a:endParaRPr lang="en-US"/>
          </a:p>
        </p:txBody>
      </p:sp>
    </p:spTree>
    <p:extLst>
      <p:ext uri="{BB962C8B-B14F-4D97-AF65-F5344CB8AC3E}">
        <p14:creationId xmlns:p14="http://schemas.microsoft.com/office/powerpoint/2010/main" val="520968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Hide the Calculators!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pPr marL="320040" lvl="1" indent="-320040">
                  <a:spcBef>
                    <a:spcPts val="700"/>
                  </a:spcBef>
                  <a:buClr>
                    <a:schemeClr val="accent2"/>
                  </a:buClr>
                  <a:buSzPct val="60000"/>
                  <a:buFont typeface="Wingdings"/>
                  <a:buChar char=""/>
                </a:pPr>
                <a:r>
                  <a:rPr lang="en-US" dirty="0" smtClean="0"/>
                  <a:t>Mathematically, the impact on cost </a:t>
                </a:r>
                <a:r>
                  <a:rPr lang="en-US" dirty="0"/>
                  <a:t>should be the OM&amp;A cost share (41%) multiplied by the growth rate (2.30</a:t>
                </a:r>
                <a:r>
                  <a:rPr lang="en-US" dirty="0" smtClean="0"/>
                  <a:t>%)</a:t>
                </a:r>
              </a:p>
              <a:p>
                <a:pPr marL="320040" lvl="1" indent="-320040">
                  <a:spcBef>
                    <a:spcPts val="700"/>
                  </a:spcBef>
                  <a:buClr>
                    <a:schemeClr val="accent2"/>
                  </a:buClr>
                  <a:buSzPct val="60000"/>
                  <a:buFont typeface="Wingdings"/>
                  <a:buChar char=""/>
                </a:pPr>
                <a14:m>
                  <m:oMath xmlns:m="http://schemas.openxmlformats.org/officeDocument/2006/math">
                    <m:r>
                      <a:rPr lang="en-US" i="1" smtClean="0">
                        <a:latin typeface="Cambria Math"/>
                        <a:ea typeface="Cambria Math"/>
                      </a:rPr>
                      <m:t>∆</m:t>
                    </m:r>
                    <m:d>
                      <m:dPr>
                        <m:ctrlPr>
                          <a:rPr lang="en-US" b="0" i="1" smtClean="0">
                            <a:latin typeface="Cambria Math"/>
                            <a:ea typeface="Cambria Math"/>
                          </a:rPr>
                        </m:ctrlPr>
                      </m:dPr>
                      <m:e>
                        <m:f>
                          <m:fPr>
                            <m:ctrlPr>
                              <a:rPr lang="en-US" b="0" i="1" smtClean="0">
                                <a:latin typeface="Cambria Math"/>
                                <a:ea typeface="Cambria Math"/>
                              </a:rPr>
                            </m:ctrlPr>
                          </m:fPr>
                          <m:num>
                            <m:r>
                              <a:rPr lang="en-US" b="0" i="1" smtClean="0">
                                <a:latin typeface="Cambria Math"/>
                                <a:ea typeface="Cambria Math"/>
                              </a:rPr>
                              <m:t>𝐶</m:t>
                            </m:r>
                          </m:num>
                          <m:den>
                            <m:r>
                              <a:rPr lang="en-US" b="1" i="1" smtClean="0">
                                <a:solidFill>
                                  <a:srgbClr val="FF0000"/>
                                </a:solidFill>
                                <a:latin typeface="Cambria Math"/>
                                <a:ea typeface="Cambria Math"/>
                              </a:rPr>
                              <m:t>𝒘𝑶𝑴</m:t>
                            </m:r>
                            <m:r>
                              <a:rPr lang="en-US" b="1" i="1" smtClean="0">
                                <a:solidFill>
                                  <a:srgbClr val="FF0000"/>
                                </a:solidFill>
                                <a:latin typeface="Cambria Math"/>
                                <a:ea typeface="Cambria Math"/>
                              </a:rPr>
                              <m:t>&amp;</m:t>
                            </m:r>
                            <m:r>
                              <a:rPr lang="en-US" b="1" i="1" smtClean="0">
                                <a:solidFill>
                                  <a:srgbClr val="FF0000"/>
                                </a:solidFill>
                                <a:latin typeface="Cambria Math"/>
                                <a:ea typeface="Cambria Math"/>
                              </a:rPr>
                              <m:t>𝑨</m:t>
                            </m:r>
                          </m:den>
                        </m:f>
                      </m:e>
                    </m:d>
                    <m:r>
                      <a:rPr lang="en-US" b="0" i="1" smtClean="0">
                        <a:latin typeface="Cambria Math"/>
                        <a:ea typeface="Cambria Math"/>
                      </a:rPr>
                      <m:t>=</m:t>
                    </m:r>
                    <m:r>
                      <a:rPr lang="en-US" i="1">
                        <a:latin typeface="Cambria Math"/>
                        <a:ea typeface="Cambria Math"/>
                      </a:rPr>
                      <m:t>0.59∗</m:t>
                    </m:r>
                    <m:r>
                      <a:rPr lang="en-US" i="1" smtClean="0">
                        <a:solidFill>
                          <a:srgbClr val="FF0000"/>
                        </a:solidFill>
                        <a:latin typeface="Cambria Math"/>
                        <a:ea typeface="Cambria Math"/>
                      </a:rPr>
                      <m:t>∆</m:t>
                    </m:r>
                    <m:r>
                      <a:rPr lang="en-US" b="1" i="1" smtClean="0">
                        <a:solidFill>
                          <a:srgbClr val="FF0000"/>
                        </a:solidFill>
                        <a:latin typeface="Cambria Math"/>
                        <a:ea typeface="Cambria Math"/>
                      </a:rPr>
                      <m:t>(</m:t>
                    </m:r>
                    <m:f>
                      <m:fPr>
                        <m:ctrlPr>
                          <a:rPr lang="en-US" b="1" i="1" smtClean="0">
                            <a:solidFill>
                              <a:srgbClr val="FF0000"/>
                            </a:solidFill>
                            <a:latin typeface="Cambria Math"/>
                            <a:ea typeface="Cambria Math"/>
                          </a:rPr>
                        </m:ctrlPr>
                      </m:fPr>
                      <m:num>
                        <m:r>
                          <a:rPr lang="en-US" b="1" i="1" smtClean="0">
                            <a:solidFill>
                              <a:srgbClr val="FF0000"/>
                            </a:solidFill>
                            <a:latin typeface="Cambria Math"/>
                            <a:ea typeface="Cambria Math"/>
                          </a:rPr>
                          <m:t>𝒘𝑲</m:t>
                        </m:r>
                      </m:num>
                      <m:den>
                        <m:r>
                          <a:rPr lang="en-US" b="1" i="1" smtClean="0">
                            <a:solidFill>
                              <a:srgbClr val="FF0000"/>
                            </a:solidFill>
                            <a:latin typeface="Cambria Math"/>
                            <a:ea typeface="Cambria Math"/>
                          </a:rPr>
                          <m:t>𝒘𝑶𝑴</m:t>
                        </m:r>
                        <m:r>
                          <a:rPr lang="en-US" b="1" i="1" smtClean="0">
                            <a:solidFill>
                              <a:srgbClr val="FF0000"/>
                            </a:solidFill>
                            <a:latin typeface="Cambria Math"/>
                            <a:ea typeface="Cambria Math"/>
                          </a:rPr>
                          <m:t>&amp;</m:t>
                        </m:r>
                        <m:r>
                          <a:rPr lang="en-US" b="1" i="1" smtClean="0">
                            <a:solidFill>
                              <a:srgbClr val="FF0000"/>
                            </a:solidFill>
                            <a:latin typeface="Cambria Math"/>
                            <a:ea typeface="Cambria Math"/>
                          </a:rPr>
                          <m:t>𝑨</m:t>
                        </m:r>
                      </m:den>
                    </m:f>
                  </m:oMath>
                </a14:m>
                <a:r>
                  <a:rPr lang="en-US" b="1" dirty="0">
                    <a:solidFill>
                      <a:srgbClr val="FF0000"/>
                    </a:solidFill>
                  </a:rPr>
                  <a:t>) </a:t>
                </a:r>
                <a:r>
                  <a:rPr lang="en-US" dirty="0"/>
                  <a:t>+ </a:t>
                </a:r>
                <a:r>
                  <a:rPr lang="en-US" dirty="0" smtClean="0"/>
                  <a:t>other “stuff” we agree with</a:t>
                </a:r>
              </a:p>
              <a:p>
                <a:pPr marL="320040" lvl="1" indent="-320040">
                  <a:spcBef>
                    <a:spcPts val="700"/>
                  </a:spcBef>
                  <a:buClr>
                    <a:schemeClr val="accent2"/>
                  </a:buClr>
                  <a:buSzPct val="60000"/>
                  <a:buFont typeface="Wingdings"/>
                  <a:buChar char=""/>
                </a:pPr>
                <a14:m>
                  <m:oMath xmlns:m="http://schemas.openxmlformats.org/officeDocument/2006/math">
                    <m:r>
                      <a:rPr lang="en-US" i="1">
                        <a:latin typeface="Cambria Math"/>
                        <a:ea typeface="Cambria Math"/>
                      </a:rPr>
                      <m:t>∆</m:t>
                    </m:r>
                    <m:r>
                      <a:rPr lang="en-US" i="1">
                        <a:latin typeface="Cambria Math"/>
                        <a:ea typeface="Cambria Math"/>
                      </a:rPr>
                      <m:t>𝐶</m:t>
                    </m:r>
                    <m:r>
                      <a:rPr lang="en-US" i="1">
                        <a:latin typeface="Cambria Math"/>
                        <a:ea typeface="Cambria Math"/>
                      </a:rPr>
                      <m:t> −∆</m:t>
                    </m:r>
                    <m:r>
                      <a:rPr lang="en-US" i="1" smtClean="0">
                        <a:solidFill>
                          <a:srgbClr val="FF0000"/>
                        </a:solidFill>
                        <a:latin typeface="Cambria Math"/>
                        <a:ea typeface="Cambria Math"/>
                      </a:rPr>
                      <m:t>𝑤𝑂𝑀</m:t>
                    </m:r>
                    <m:r>
                      <a:rPr lang="en-US" i="1" smtClean="0">
                        <a:solidFill>
                          <a:srgbClr val="FF0000"/>
                        </a:solidFill>
                        <a:latin typeface="Cambria Math"/>
                        <a:ea typeface="Cambria Math"/>
                      </a:rPr>
                      <m:t>&amp;</m:t>
                    </m:r>
                    <m:r>
                      <a:rPr lang="en-US" i="1" smtClean="0">
                        <a:solidFill>
                          <a:srgbClr val="FF0000"/>
                        </a:solidFill>
                        <a:latin typeface="Cambria Math"/>
                        <a:ea typeface="Cambria Math"/>
                      </a:rPr>
                      <m:t>𝐴</m:t>
                    </m:r>
                    <m:r>
                      <a:rPr lang="en-US" i="1">
                        <a:latin typeface="Cambria Math"/>
                        <a:ea typeface="Cambria Math"/>
                      </a:rPr>
                      <m:t>=0.59</m:t>
                    </m:r>
                    <m:r>
                      <a:rPr lang="en-US" i="1" smtClean="0">
                        <a:solidFill>
                          <a:srgbClr val="FF0000"/>
                        </a:solidFill>
                        <a:latin typeface="Cambria Math"/>
                        <a:ea typeface="Cambria Math"/>
                      </a:rPr>
                      <m:t>∗∆</m:t>
                    </m:r>
                    <m:r>
                      <a:rPr lang="en-US" b="0" i="1" smtClean="0">
                        <a:solidFill>
                          <a:srgbClr val="FF0000"/>
                        </a:solidFill>
                        <a:latin typeface="Cambria Math"/>
                        <a:ea typeface="Cambria Math"/>
                      </a:rPr>
                      <m:t>(</m:t>
                    </m:r>
                    <m:r>
                      <a:rPr lang="en-US" i="1">
                        <a:solidFill>
                          <a:srgbClr val="FF0000"/>
                        </a:solidFill>
                        <a:latin typeface="Cambria Math"/>
                        <a:ea typeface="Cambria Math"/>
                      </a:rPr>
                      <m:t>𝑤𝐾</m:t>
                    </m:r>
                    <m:r>
                      <a:rPr lang="en-US" b="0" i="1" smtClean="0">
                        <a:solidFill>
                          <a:srgbClr val="FF0000"/>
                        </a:solidFill>
                        <a:latin typeface="Cambria Math"/>
                        <a:ea typeface="Cambria Math"/>
                      </a:rPr>
                      <m:t>/</m:t>
                    </m:r>
                    <m:r>
                      <a:rPr lang="en-US" i="1">
                        <a:solidFill>
                          <a:srgbClr val="FF0000"/>
                        </a:solidFill>
                        <a:latin typeface="Cambria Math"/>
                        <a:ea typeface="Cambria Math"/>
                      </a:rPr>
                      <m:t>𝑤𝑂𝑀</m:t>
                    </m:r>
                    <m:r>
                      <a:rPr lang="en-US" i="1">
                        <a:solidFill>
                          <a:srgbClr val="FF0000"/>
                        </a:solidFill>
                        <a:latin typeface="Cambria Math"/>
                        <a:ea typeface="Cambria Math"/>
                      </a:rPr>
                      <m:t>&amp;</m:t>
                    </m:r>
                    <m:r>
                      <a:rPr lang="en-US" i="1">
                        <a:solidFill>
                          <a:srgbClr val="FF0000"/>
                        </a:solidFill>
                        <a:latin typeface="Cambria Math"/>
                        <a:ea typeface="Cambria Math"/>
                      </a:rPr>
                      <m:t>𝐴</m:t>
                    </m:r>
                  </m:oMath>
                </a14:m>
                <a:r>
                  <a:rPr lang="en-US" dirty="0" smtClean="0">
                    <a:solidFill>
                      <a:srgbClr val="FF0000"/>
                    </a:solidFill>
                  </a:rPr>
                  <a:t>) </a:t>
                </a:r>
                <a:r>
                  <a:rPr lang="en-US" dirty="0" smtClean="0"/>
                  <a:t>+ “Stuff”</a:t>
                </a:r>
              </a:p>
              <a:p>
                <a:pPr marL="320040" lvl="1" indent="-320040">
                  <a:spcBef>
                    <a:spcPts val="700"/>
                  </a:spcBef>
                  <a:buClr>
                    <a:schemeClr val="accent2"/>
                  </a:buClr>
                  <a:buSzPct val="60000"/>
                  <a:buFont typeface="Wingdings"/>
                  <a:buChar char=""/>
                </a:pPr>
                <a14:m>
                  <m:oMath xmlns:m="http://schemas.openxmlformats.org/officeDocument/2006/math">
                    <m:r>
                      <a:rPr lang="en-US" i="1" smtClean="0">
                        <a:latin typeface="Cambria Math"/>
                        <a:ea typeface="Cambria Math"/>
                      </a:rPr>
                      <m:t>∆</m:t>
                    </m:r>
                    <m:r>
                      <a:rPr lang="en-US" b="0" i="1" smtClean="0">
                        <a:latin typeface="Cambria Math"/>
                        <a:ea typeface="Cambria Math"/>
                      </a:rPr>
                      <m:t>𝐶</m:t>
                    </m:r>
                    <m:r>
                      <a:rPr lang="en-US" b="0" i="1" smtClean="0">
                        <a:latin typeface="Cambria Math"/>
                        <a:ea typeface="Cambria Math"/>
                      </a:rPr>
                      <m:t> −∆</m:t>
                    </m:r>
                    <m:r>
                      <a:rPr lang="en-US" b="0" i="1" smtClean="0">
                        <a:latin typeface="Cambria Math"/>
                        <a:ea typeface="Cambria Math"/>
                      </a:rPr>
                      <m:t>𝑤𝑂𝑀</m:t>
                    </m:r>
                    <m:r>
                      <a:rPr lang="en-US" b="0" i="1" smtClean="0">
                        <a:latin typeface="Cambria Math"/>
                        <a:ea typeface="Cambria Math"/>
                      </a:rPr>
                      <m:t>&amp;</m:t>
                    </m:r>
                    <m:r>
                      <a:rPr lang="en-US" b="0" i="1" smtClean="0">
                        <a:latin typeface="Cambria Math"/>
                        <a:ea typeface="Cambria Math"/>
                      </a:rPr>
                      <m:t>𝐴</m:t>
                    </m:r>
                    <m:r>
                      <a:rPr lang="en-US" b="0" i="1" smtClean="0">
                        <a:latin typeface="Cambria Math"/>
                        <a:ea typeface="Cambria Math"/>
                      </a:rPr>
                      <m:t>=0.59∗∆</m:t>
                    </m:r>
                    <m:r>
                      <a:rPr lang="en-US" b="0" i="1" smtClean="0">
                        <a:latin typeface="Cambria Math"/>
                        <a:ea typeface="Cambria Math"/>
                      </a:rPr>
                      <m:t>𝑤𝐾</m:t>
                    </m:r>
                    <m:r>
                      <a:rPr lang="en-US" b="0" i="1" smtClean="0">
                        <a:latin typeface="Cambria Math"/>
                        <a:ea typeface="Cambria Math"/>
                      </a:rPr>
                      <m:t>−0.59∗∆</m:t>
                    </m:r>
                    <m:r>
                      <a:rPr lang="en-US" b="0" i="1" smtClean="0">
                        <a:latin typeface="Cambria Math"/>
                        <a:ea typeface="Cambria Math"/>
                      </a:rPr>
                      <m:t>𝑤𝑂𝑀</m:t>
                    </m:r>
                    <m:r>
                      <a:rPr lang="en-US" b="0" i="1" smtClean="0">
                        <a:latin typeface="Cambria Math"/>
                        <a:ea typeface="Cambria Math"/>
                      </a:rPr>
                      <m:t>&amp;</m:t>
                    </m:r>
                    <m:r>
                      <a:rPr lang="en-US" b="0" i="1" smtClean="0">
                        <a:latin typeface="Cambria Math"/>
                        <a:ea typeface="Cambria Math"/>
                      </a:rPr>
                      <m:t>𝐴</m:t>
                    </m:r>
                  </m:oMath>
                </a14:m>
                <a:endParaRPr lang="en-US" i="1" dirty="0" smtClean="0">
                  <a:latin typeface="Cambria Math"/>
                  <a:ea typeface="Cambria Math"/>
                </a:endParaRPr>
              </a:p>
              <a:p>
                <a14:m>
                  <m:oMath xmlns:m="http://schemas.openxmlformats.org/officeDocument/2006/math">
                    <m:r>
                      <a:rPr lang="en-US" b="1" i="1">
                        <a:latin typeface="Cambria Math"/>
                        <a:ea typeface="Cambria Math"/>
                      </a:rPr>
                      <m:t>∆</m:t>
                    </m:r>
                    <m:r>
                      <a:rPr lang="en-US" b="1" i="1">
                        <a:latin typeface="Cambria Math"/>
                        <a:ea typeface="Cambria Math"/>
                      </a:rPr>
                      <m:t>𝑪</m:t>
                    </m:r>
                    <m:r>
                      <a:rPr lang="en-US" b="1" i="1">
                        <a:latin typeface="Cambria Math"/>
                        <a:ea typeface="Cambria Math"/>
                      </a:rPr>
                      <m:t>=</m:t>
                    </m:r>
                    <m:r>
                      <a:rPr lang="en-US" b="1" i="1">
                        <a:latin typeface="Cambria Math"/>
                        <a:ea typeface="Cambria Math"/>
                      </a:rPr>
                      <m:t>𝟎</m:t>
                    </m:r>
                    <m:r>
                      <a:rPr lang="en-US" b="1" i="1">
                        <a:latin typeface="Cambria Math"/>
                        <a:ea typeface="Cambria Math"/>
                      </a:rPr>
                      <m:t>.</m:t>
                    </m:r>
                    <m:r>
                      <a:rPr lang="en-US" b="1" i="1">
                        <a:latin typeface="Cambria Math"/>
                        <a:ea typeface="Cambria Math"/>
                      </a:rPr>
                      <m:t>𝟓𝟗</m:t>
                    </m:r>
                    <m:r>
                      <a:rPr lang="en-US" b="1" i="1">
                        <a:latin typeface="Cambria Math"/>
                        <a:ea typeface="Cambria Math"/>
                      </a:rPr>
                      <m:t>∗∆</m:t>
                    </m:r>
                    <m:r>
                      <a:rPr lang="en-US" b="1" i="1">
                        <a:latin typeface="Cambria Math"/>
                        <a:ea typeface="Cambria Math"/>
                      </a:rPr>
                      <m:t>𝒘𝑲</m:t>
                    </m:r>
                    <m:r>
                      <a:rPr lang="en-US" b="1" i="1">
                        <a:latin typeface="Cambria Math"/>
                        <a:ea typeface="Cambria Math"/>
                      </a:rPr>
                      <m:t>+</m:t>
                    </m:r>
                    <m:r>
                      <a:rPr lang="en-US" b="1" i="1" smtClean="0">
                        <a:solidFill>
                          <a:srgbClr val="FF0000"/>
                        </a:solidFill>
                        <a:latin typeface="Cambria Math"/>
                        <a:ea typeface="Cambria Math"/>
                      </a:rPr>
                      <m:t>𝟎</m:t>
                    </m:r>
                    <m:r>
                      <a:rPr lang="en-US" b="1" i="1" smtClean="0">
                        <a:solidFill>
                          <a:srgbClr val="FF0000"/>
                        </a:solidFill>
                        <a:latin typeface="Cambria Math"/>
                        <a:ea typeface="Cambria Math"/>
                      </a:rPr>
                      <m:t>.</m:t>
                    </m:r>
                    <m:r>
                      <a:rPr lang="en-US" b="1" i="1" smtClean="0">
                        <a:solidFill>
                          <a:srgbClr val="FF0000"/>
                        </a:solidFill>
                        <a:latin typeface="Cambria Math"/>
                        <a:ea typeface="Cambria Math"/>
                      </a:rPr>
                      <m:t>𝟒𝟏</m:t>
                    </m:r>
                    <m:r>
                      <a:rPr lang="en-US" b="1" i="1" smtClean="0">
                        <a:solidFill>
                          <a:srgbClr val="FF0000"/>
                        </a:solidFill>
                        <a:latin typeface="Cambria Math"/>
                        <a:ea typeface="Cambria Math"/>
                      </a:rPr>
                      <m:t>∗∆</m:t>
                    </m:r>
                    <m:r>
                      <a:rPr lang="en-US" b="1" i="1" smtClean="0">
                        <a:solidFill>
                          <a:srgbClr val="FF0000"/>
                        </a:solidFill>
                        <a:latin typeface="Cambria Math"/>
                        <a:ea typeface="Cambria Math"/>
                      </a:rPr>
                      <m:t>𝒘𝑶𝑴</m:t>
                    </m:r>
                    <m:r>
                      <a:rPr lang="en-US" b="1" i="1" smtClean="0">
                        <a:solidFill>
                          <a:srgbClr val="FF0000"/>
                        </a:solidFill>
                        <a:latin typeface="Cambria Math"/>
                        <a:ea typeface="Cambria Math"/>
                      </a:rPr>
                      <m:t>&amp;</m:t>
                    </m:r>
                    <m:r>
                      <a:rPr lang="en-US" b="1" i="1" smtClean="0">
                        <a:solidFill>
                          <a:srgbClr val="FF0000"/>
                        </a:solidFill>
                        <a:latin typeface="Cambria Math"/>
                        <a:ea typeface="Cambria Math"/>
                      </a:rPr>
                      <m:t>𝑨</m:t>
                    </m:r>
                    <m:r>
                      <a:rPr lang="en-US" b="1" i="1">
                        <a:latin typeface="Cambria Math"/>
                        <a:ea typeface="Cambria Math"/>
                      </a:rPr>
                      <m:t>+</m:t>
                    </m:r>
                    <m:r>
                      <a:rPr lang="en-US" b="1" i="1" smtClean="0">
                        <a:latin typeface="Cambria Math"/>
                        <a:ea typeface="Cambria Math"/>
                      </a:rPr>
                      <m:t>"</m:t>
                    </m:r>
                    <m:r>
                      <a:rPr lang="en-US" b="1" i="1" smtClean="0">
                        <a:latin typeface="Cambria Math"/>
                        <a:ea typeface="Cambria Math"/>
                      </a:rPr>
                      <m:t>𝑺𝒕𝒖𝒇𝒇</m:t>
                    </m:r>
                    <m:r>
                      <a:rPr lang="en-US" b="1" i="1" smtClean="0">
                        <a:latin typeface="Cambria Math"/>
                        <a:ea typeface="Cambria Math"/>
                      </a:rPr>
                      <m:t>"</m:t>
                    </m:r>
                  </m:oMath>
                </a14:m>
                <a:endParaRPr lang="en-US" b="1" dirty="0"/>
              </a:p>
              <a:p>
                <a:pPr lvl="3"/>
                <a:r>
                  <a:rPr lang="en-US" dirty="0"/>
                  <a:t>Notice that 0.59 + 0.41 = 1.00 (Table 19 needs to show that a 1% increase in all input prices leads to a 1% increase in total costs)</a:t>
                </a:r>
              </a:p>
              <a:p>
                <a:pPr lvl="2"/>
                <a:r>
                  <a:rPr lang="en-US" dirty="0"/>
                  <a:t>~0.94% of projected cost growth is being ignored in PEG’s Table 19</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150" t="-1085" r="-3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990600" y="6072483"/>
                <a:ext cx="6926640" cy="71468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f>
                                <m:fPr>
                                  <m:ctrlPr>
                                    <a:rPr lang="en-US" b="0" i="1" smtClean="0">
                                      <a:latin typeface="Cambria Math"/>
                                    </a:rPr>
                                  </m:ctrlPr>
                                </m:fPr>
                                <m:num>
                                  <m:r>
                                    <a:rPr lang="en-US" b="0" i="1" smtClean="0">
                                      <a:latin typeface="Cambria Math"/>
                                    </a:rPr>
                                    <m:t>𝐶𝑜𝑠𝑡</m:t>
                                  </m:r>
                                </m:num>
                                <m:den>
                                  <m:r>
                                    <a:rPr lang="en-US" b="0" i="1" smtClean="0">
                                      <a:latin typeface="Cambria Math"/>
                                    </a:rPr>
                                    <m:t>𝑤𝑂𝑀</m:t>
                                  </m:r>
                                  <m:r>
                                    <a:rPr lang="en-US" b="0" i="1" smtClean="0">
                                      <a:latin typeface="Cambria Math"/>
                                    </a:rPr>
                                    <m:t>&amp;</m:t>
                                  </m:r>
                                  <m:r>
                                    <a:rPr lang="en-US" b="0" i="1" smtClean="0">
                                      <a:latin typeface="Cambria Math"/>
                                    </a:rPr>
                                    <m:t>𝐴</m:t>
                                  </m:r>
                                </m:den>
                              </m:f>
                            </m:e>
                          </m:d>
                        </m:e>
                      </m:func>
                      <m:r>
                        <a:rPr lang="en-US" b="0" i="1" smtClean="0">
                          <a:latin typeface="Cambria Math"/>
                        </a:rPr>
                        <m:t>=</m:t>
                      </m:r>
                      <m:r>
                        <a:rPr lang="en-US" b="0" i="1" smtClean="0">
                          <a:latin typeface="Cambria Math"/>
                        </a:rPr>
                        <m:t>𝑎</m:t>
                      </m:r>
                      <m:r>
                        <a:rPr lang="en-US" b="0" i="1" smtClean="0">
                          <a:latin typeface="Cambria Math"/>
                        </a:rPr>
                        <m:t>1+</m:t>
                      </m:r>
                      <m:r>
                        <a:rPr lang="en-US" b="0" i="1" smtClean="0">
                          <a:latin typeface="Cambria Math"/>
                        </a:rPr>
                        <m:t>𝑎</m:t>
                      </m:r>
                      <m:r>
                        <a:rPr lang="en-US" b="0" i="1" smtClean="0">
                          <a:latin typeface="Cambria Math"/>
                        </a:rPr>
                        <m:t>2∗</m:t>
                      </m:r>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r>
                                <a:rPr lang="en-US" b="0" i="1" smtClean="0">
                                  <a:latin typeface="Cambria Math"/>
                                </a:rPr>
                                <m:t>𝐶𝑢𝑠𝑡𝑜𝑚𝑒𝑟𝑠</m:t>
                              </m:r>
                            </m:e>
                          </m:d>
                        </m:e>
                      </m:func>
                      <m:r>
                        <a:rPr lang="en-US" b="0" i="1" smtClean="0">
                          <a:latin typeface="Cambria Math"/>
                        </a:rPr>
                        <m:t>+</m:t>
                      </m:r>
                      <m:r>
                        <a:rPr lang="en-US" b="0" i="1" smtClean="0">
                          <a:latin typeface="Cambria Math"/>
                        </a:rPr>
                        <m:t>𝑎</m:t>
                      </m:r>
                      <m:r>
                        <a:rPr lang="en-US" b="0" i="1" smtClean="0">
                          <a:latin typeface="Cambria Math"/>
                        </a:rPr>
                        <m:t>3∗</m:t>
                      </m:r>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f>
                                <m:fPr>
                                  <m:ctrlPr>
                                    <a:rPr lang="en-US" b="0" i="1" smtClean="0">
                                      <a:latin typeface="Cambria Math"/>
                                    </a:rPr>
                                  </m:ctrlPr>
                                </m:fPr>
                                <m:num>
                                  <m:r>
                                    <a:rPr lang="en-US" b="0" i="1" smtClean="0">
                                      <a:latin typeface="Cambria Math"/>
                                    </a:rPr>
                                    <m:t>𝑤𝐾</m:t>
                                  </m:r>
                                </m:num>
                                <m:den>
                                  <m:r>
                                    <a:rPr lang="en-US" b="0" i="1" smtClean="0">
                                      <a:latin typeface="Cambria Math"/>
                                    </a:rPr>
                                    <m:t>𝑤𝑂𝑀</m:t>
                                  </m:r>
                                  <m:r>
                                    <a:rPr lang="en-US" b="0" i="1" smtClean="0">
                                      <a:latin typeface="Cambria Math"/>
                                    </a:rPr>
                                    <m:t>&amp;</m:t>
                                  </m:r>
                                  <m:r>
                                    <a:rPr lang="en-US" b="0" i="1" smtClean="0">
                                      <a:latin typeface="Cambria Math"/>
                                    </a:rPr>
                                    <m:t>𝐴</m:t>
                                  </m:r>
                                </m:den>
                              </m:f>
                            </m:e>
                          </m:d>
                        </m:e>
                      </m:func>
                      <m:r>
                        <a:rPr lang="en-US" b="0" i="1" smtClean="0">
                          <a:latin typeface="Cambria Math"/>
                        </a:rPr>
                        <m:t>+ …</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90600" y="6072483"/>
                <a:ext cx="6926640" cy="714683"/>
              </a:xfrm>
              <a:prstGeom prst="rect">
                <a:avLst/>
              </a:prstGeom>
              <a:blipFill rotWithShape="1">
                <a:blip r:embed="rId3"/>
                <a:stretch>
                  <a:fillRect/>
                </a:stretch>
              </a:blipFill>
            </p:spPr>
            <p:txBody>
              <a:bodyPr/>
              <a:lstStyle/>
              <a:p>
                <a:r>
                  <a:rPr lang="en-US">
                    <a:noFill/>
                  </a:rPr>
                  <a:t> </a:t>
                </a:r>
              </a:p>
            </p:txBody>
          </p:sp>
        </mc:Fallback>
      </mc:AlternateContent>
      <p:pic>
        <p:nvPicPr>
          <p:cNvPr id="5" name="Picture 2" descr="http://upload.wikimedia.org/wikipedia/commons/b/b4/Calculator_casio.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332" y="152400"/>
            <a:ext cx="736165" cy="10668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normAutofit fontScale="85000" lnSpcReduction="20000"/>
          </a:bodyPr>
          <a:lstStyle/>
          <a:p>
            <a:fld id="{4D8EC3DE-B106-476F-B1D4-FCD72968B4EF}" type="slidenum">
              <a:rPr lang="en-US" smtClean="0"/>
              <a:t>54</a:t>
            </a:fld>
            <a:endParaRPr lang="en-US"/>
          </a:p>
        </p:txBody>
      </p:sp>
    </p:spTree>
    <p:extLst>
      <p:ext uri="{BB962C8B-B14F-4D97-AF65-F5344CB8AC3E}">
        <p14:creationId xmlns:p14="http://schemas.microsoft.com/office/powerpoint/2010/main" val="3329108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dirty="0" smtClean="0"/>
          </a:p>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5806204" cy="643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53201" y="1600200"/>
            <a:ext cx="2438400"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PSE projected cost growth methodology shows cost growth 0.94% higher than PEG’s.  This is equal to the cost share of OM&amp;A (41%) multiplied by the growth rate of OM&amp;A of 2.30%.</a:t>
            </a:r>
          </a:p>
          <a:p>
            <a:endParaRPr lang="en-US" dirty="0"/>
          </a:p>
          <a:p>
            <a:r>
              <a:rPr lang="en-US" b="1" dirty="0" smtClean="0"/>
              <a:t>If new result is inserted into PEG’s Table 20 the econometric TFP projection is -0.97%.</a:t>
            </a:r>
          </a:p>
          <a:p>
            <a:endParaRPr lang="en-US" dirty="0"/>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4D8EC3DE-B106-476F-B1D4-FCD72968B4EF}" type="slidenum">
              <a:rPr lang="en-US" smtClean="0"/>
              <a:t>55</a:t>
            </a:fld>
            <a:endParaRPr lang="en-US"/>
          </a:p>
        </p:txBody>
      </p:sp>
    </p:spTree>
    <p:extLst>
      <p:ext uri="{BB962C8B-B14F-4D97-AF65-F5344CB8AC3E}">
        <p14:creationId xmlns:p14="http://schemas.microsoft.com/office/powerpoint/2010/main" val="747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TFP Index Trend</a:t>
            </a:r>
            <a:endParaRPr lang="en-US" dirty="0"/>
          </a:p>
        </p:txBody>
      </p:sp>
      <p:sp>
        <p:nvSpPr>
          <p:cNvPr id="3" name="Content Placeholder 2"/>
          <p:cNvSpPr>
            <a:spLocks noGrp="1"/>
          </p:cNvSpPr>
          <p:nvPr>
            <p:ph sz="quarter" idx="1"/>
          </p:nvPr>
        </p:nvSpPr>
        <p:spPr/>
        <p:txBody>
          <a:bodyPr/>
          <a:lstStyle/>
          <a:p>
            <a:r>
              <a:rPr lang="en-US" dirty="0" smtClean="0"/>
              <a:t>PEG calculated a 2002-2011 Ontario electric distribution industry TFP trend of -1.24%</a:t>
            </a:r>
          </a:p>
          <a:p>
            <a:pPr lvl="1"/>
            <a:r>
              <a:rPr lang="en-US" dirty="0" smtClean="0"/>
              <a:t>If Hydro One and Toronto Hydro are subtracted, PEG calculated that the “restricted industry” TFP is -0.05%</a:t>
            </a:r>
          </a:p>
          <a:p>
            <a:r>
              <a:rPr lang="en-US" dirty="0" smtClean="0"/>
              <a:t>Primary motivation for subtraction appears to be the desire to have the TFP trend be external (i.e. no distributor should measurably impact its own TFP trend)</a:t>
            </a:r>
          </a:p>
          <a:p>
            <a:endParaRPr lang="en-US" dirty="0"/>
          </a:p>
        </p:txBody>
      </p:sp>
      <p:graphicFrame>
        <p:nvGraphicFramePr>
          <p:cNvPr id="5" name="Diagram 4"/>
          <p:cNvGraphicFramePr/>
          <p:nvPr>
            <p:extLst>
              <p:ext uri="{D42A27DB-BD31-4B8C-83A1-F6EECF244321}">
                <p14:modId xmlns:p14="http://schemas.microsoft.com/office/powerpoint/2010/main" val="2950253280"/>
              </p:ext>
            </p:extLst>
          </p:nvPr>
        </p:nvGraphicFramePr>
        <p:xfrm>
          <a:off x="2895600" y="4038600"/>
          <a:ext cx="6019800" cy="3469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inus 5"/>
          <p:cNvSpPr/>
          <p:nvPr/>
        </p:nvSpPr>
        <p:spPr>
          <a:xfrm>
            <a:off x="4419600" y="5334000"/>
            <a:ext cx="533400" cy="10464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6</a:t>
            </a:fld>
            <a:endParaRPr lang="en-US"/>
          </a:p>
        </p:txBody>
      </p:sp>
    </p:spTree>
    <p:extLst>
      <p:ext uri="{BB962C8B-B14F-4D97-AF65-F5344CB8AC3E}">
        <p14:creationId xmlns:p14="http://schemas.microsoft.com/office/powerpoint/2010/main" val="202139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External TFP Trend Research</a:t>
            </a:r>
            <a:endParaRPr lang="en-US" dirty="0"/>
          </a:p>
        </p:txBody>
      </p:sp>
      <p:sp>
        <p:nvSpPr>
          <p:cNvPr id="3" name="Content Placeholder 2"/>
          <p:cNvSpPr>
            <a:spLocks noGrp="1"/>
          </p:cNvSpPr>
          <p:nvPr>
            <p:ph sz="quarter" idx="1"/>
          </p:nvPr>
        </p:nvSpPr>
        <p:spPr/>
        <p:txBody>
          <a:bodyPr>
            <a:normAutofit/>
          </a:bodyPr>
          <a:lstStyle/>
          <a:p>
            <a:r>
              <a:rPr lang="en-US" dirty="0" smtClean="0"/>
              <a:t>We agree that an external measure is preferred</a:t>
            </a:r>
          </a:p>
          <a:p>
            <a:r>
              <a:rPr lang="en-US" dirty="0" smtClean="0"/>
              <a:t>The </a:t>
            </a:r>
            <a:r>
              <a:rPr lang="en-US" u="sng" dirty="0" smtClean="0"/>
              <a:t>impact of this restriction should be minimized</a:t>
            </a:r>
            <a:r>
              <a:rPr lang="en-US" dirty="0" smtClean="0"/>
              <a:t> to get as close to a full industry TFP as possible</a:t>
            </a:r>
          </a:p>
          <a:p>
            <a:pPr marL="0" indent="0">
              <a:buNone/>
            </a:pPr>
            <a:r>
              <a:rPr lang="en-US" b="1" dirty="0" smtClean="0"/>
              <a:t>The measure should be external to each distributor but include as much of the industry as possible</a:t>
            </a:r>
          </a:p>
          <a:p>
            <a:r>
              <a:rPr lang="en-US" dirty="0" smtClean="0"/>
              <a:t>We found that if all distributors are systematically excluded one-by-one from the sample and the industry TFP (minus that one distributor) is calculated you get a TFP trend range of </a:t>
            </a:r>
            <a:r>
              <a:rPr lang="en-US" b="1" dirty="0" smtClean="0"/>
              <a:t>-0.71%</a:t>
            </a:r>
            <a:r>
              <a:rPr lang="en-US" dirty="0" smtClean="0"/>
              <a:t> to </a:t>
            </a:r>
            <a:r>
              <a:rPr lang="en-US" b="1" dirty="0" smtClean="0"/>
              <a:t>-1.32% </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D8EC3DE-B106-476F-B1D4-FCD72968B4EF}" type="slidenum">
              <a:rPr lang="en-US" smtClean="0"/>
              <a:t>7</a:t>
            </a:fld>
            <a:endParaRPr lang="en-US"/>
          </a:p>
        </p:txBody>
      </p:sp>
    </p:spTree>
    <p:extLst>
      <p:ext uri="{BB962C8B-B14F-4D97-AF65-F5344CB8AC3E}">
        <p14:creationId xmlns:p14="http://schemas.microsoft.com/office/powerpoint/2010/main" val="208018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Showing External TFP Trends</a:t>
            </a:r>
            <a:endParaRPr lang="en-US"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200" y="2209800"/>
            <a:ext cx="8686800" cy="445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491734"/>
            <a:ext cx="9029716" cy="338554"/>
          </a:xfrm>
          <a:prstGeom prst="rect">
            <a:avLst/>
          </a:prstGeom>
          <a:noFill/>
        </p:spPr>
        <p:txBody>
          <a:bodyPr wrap="none" rtlCol="0">
            <a:spAutoFit/>
          </a:bodyPr>
          <a:lstStyle/>
          <a:p>
            <a:r>
              <a:rPr lang="en-US" sz="1600" dirty="0" smtClean="0">
                <a:solidFill>
                  <a:srgbClr val="FF0000"/>
                </a:solidFill>
              </a:rPr>
              <a:t>*These results use all of PEG’s data and calculations with the only modification being a change in the sample</a:t>
            </a:r>
            <a:endParaRPr lang="en-US" sz="1600" dirty="0">
              <a:solidFill>
                <a:srgbClr val="FF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4D8EC3DE-B106-476F-B1D4-FCD72968B4EF}" type="slidenum">
              <a:rPr lang="en-US" smtClean="0"/>
              <a:t>8</a:t>
            </a:fld>
            <a:endParaRPr lang="en-US"/>
          </a:p>
        </p:txBody>
      </p:sp>
    </p:spTree>
    <p:extLst>
      <p:ext uri="{BB962C8B-B14F-4D97-AF65-F5344CB8AC3E}">
        <p14:creationId xmlns:p14="http://schemas.microsoft.com/office/powerpoint/2010/main" val="842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3"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0"/>
            <a:ext cx="7672239" cy="6753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91401" y="609600"/>
            <a:ext cx="170345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Lowest external productivity factor</a:t>
            </a:r>
            <a:endParaRPr lang="en-US" dirty="0"/>
          </a:p>
        </p:txBody>
      </p:sp>
      <p:cxnSp>
        <p:nvCxnSpPr>
          <p:cNvPr id="6" name="Straight Arrow Connector 5"/>
          <p:cNvCxnSpPr/>
          <p:nvPr/>
        </p:nvCxnSpPr>
        <p:spPr>
          <a:xfrm flipH="1" flipV="1">
            <a:off x="7315201" y="381000"/>
            <a:ext cx="977476"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7391401" y="2743200"/>
            <a:ext cx="168617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Highest external productivity factor</a:t>
            </a:r>
            <a:endParaRPr lang="en-US" dirty="0"/>
          </a:p>
        </p:txBody>
      </p:sp>
      <p:cxnSp>
        <p:nvCxnSpPr>
          <p:cNvPr id="9" name="Straight Arrow Connector 8"/>
          <p:cNvCxnSpPr/>
          <p:nvPr/>
        </p:nvCxnSpPr>
        <p:spPr>
          <a:xfrm flipH="1">
            <a:off x="7315201" y="3666530"/>
            <a:ext cx="919287" cy="6006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Slide Number Placeholder 10"/>
          <p:cNvSpPr>
            <a:spLocks noGrp="1"/>
          </p:cNvSpPr>
          <p:nvPr>
            <p:ph type="sldNum" sz="quarter" idx="12"/>
          </p:nvPr>
        </p:nvSpPr>
        <p:spPr/>
        <p:txBody>
          <a:bodyPr>
            <a:normAutofit fontScale="85000" lnSpcReduction="20000"/>
          </a:bodyPr>
          <a:lstStyle/>
          <a:p>
            <a:fld id="{4D8EC3DE-B106-476F-B1D4-FCD72968B4EF}" type="slidenum">
              <a:rPr lang="en-US" smtClean="0"/>
              <a:t>9</a:t>
            </a:fld>
            <a:endParaRPr lang="en-US"/>
          </a:p>
        </p:txBody>
      </p:sp>
    </p:spTree>
    <p:extLst>
      <p:ext uri="{BB962C8B-B14F-4D97-AF65-F5344CB8AC3E}">
        <p14:creationId xmlns:p14="http://schemas.microsoft.com/office/powerpoint/2010/main" val="24259589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2228</TotalTime>
  <Words>4132</Words>
  <Application>Microsoft Office PowerPoint</Application>
  <PresentationFormat>On-screen Show (4:3)</PresentationFormat>
  <Paragraphs>611</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Median</vt:lpstr>
      <vt:lpstr>Research and Recommendations on 4th Generation Incentive Regulation  The Coalition of Large Distributors (CLD)</vt:lpstr>
      <vt:lpstr>Presentation Topics</vt:lpstr>
      <vt:lpstr>Summary of Findings</vt:lpstr>
      <vt:lpstr>TFP Research</vt:lpstr>
      <vt:lpstr>PEG Dataset &amp; TFP Work</vt:lpstr>
      <vt:lpstr>TFP Index Trend</vt:lpstr>
      <vt:lpstr>External TFP Trend Research</vt:lpstr>
      <vt:lpstr>Table Showing External TFP Trends</vt:lpstr>
      <vt:lpstr>PowerPoint Presentation</vt:lpstr>
      <vt:lpstr>PowerPoint Presentation</vt:lpstr>
      <vt:lpstr>Productivity Factor Implications</vt:lpstr>
      <vt:lpstr>Econometric TFP Projections </vt:lpstr>
      <vt:lpstr>Overview of Table 19</vt:lpstr>
      <vt:lpstr>Tests to Substantiate a Corrected Table 19</vt:lpstr>
      <vt:lpstr>Test 2 &amp; 3:  PEG’s 2007 TFP Projection Method</vt:lpstr>
      <vt:lpstr>Test 2 &amp; 3:  PEG’s 2007 Method Result</vt:lpstr>
      <vt:lpstr>Test 4: Alternative Econometric TFP Projection</vt:lpstr>
      <vt:lpstr>Summary of Cost &amp; TFP Projections</vt:lpstr>
      <vt:lpstr>Inflation Factor Research</vt:lpstr>
      <vt:lpstr>Inflation Factor</vt:lpstr>
      <vt:lpstr>Why the Volatility?</vt:lpstr>
      <vt:lpstr>What Did PEG Propose in Alberta?</vt:lpstr>
      <vt:lpstr>Alternative Inflation Factor</vt:lpstr>
      <vt:lpstr>Why This Inflation Factor is Better</vt:lpstr>
      <vt:lpstr>What Exactly is a Triangulized Weighted Average of the EUCPI?</vt:lpstr>
      <vt:lpstr>Summary of Inflation Factors</vt:lpstr>
      <vt:lpstr>Moving to Cost Benchmarking</vt:lpstr>
      <vt:lpstr>Cost Benchmarking</vt:lpstr>
      <vt:lpstr>Our Recommended Approach</vt:lpstr>
      <vt:lpstr>Unit Cost Econometric Model</vt:lpstr>
      <vt:lpstr>Math We Can Understand</vt:lpstr>
      <vt:lpstr>Preliminary Unit Cost Econometric Model</vt:lpstr>
      <vt:lpstr>Impacts on Unit Cost of Each Variable for the “Average” of Each Variable</vt:lpstr>
      <vt:lpstr>Improved Range of Scores</vt:lpstr>
      <vt:lpstr>Incentives for Efficiency Gains</vt:lpstr>
      <vt:lpstr>Incentives for Efficiency Gains</vt:lpstr>
      <vt:lpstr>Preliminary Top 5 Results Example</vt:lpstr>
      <vt:lpstr>One Caveat</vt:lpstr>
      <vt:lpstr>Toronto Hydro Solution</vt:lpstr>
      <vt:lpstr>Recommendations</vt:lpstr>
      <vt:lpstr>Recommendations on Productivity Factor</vt:lpstr>
      <vt:lpstr>Recommendation on Inflation Factor</vt:lpstr>
      <vt:lpstr>Recommendations on Cost Benchmarking</vt:lpstr>
      <vt:lpstr>Recommendation on Stretch Factors</vt:lpstr>
      <vt:lpstr>Could You Further Explain that Stretch Factor Recommendation?</vt:lpstr>
      <vt:lpstr>Summary of Recommendations</vt:lpstr>
      <vt:lpstr>Thank You! Questions?</vt:lpstr>
      <vt:lpstr>Appendix</vt:lpstr>
      <vt:lpstr>Brief Summary of Econometric TFP Projections</vt:lpstr>
      <vt:lpstr>Step 1 &amp; Step 2</vt:lpstr>
      <vt:lpstr>Where In the World Are We At?</vt:lpstr>
      <vt:lpstr>Step 3 &amp; 4</vt:lpstr>
      <vt:lpstr>Step 5</vt:lpstr>
      <vt:lpstr>Hide the Calculators!</vt:lpstr>
      <vt:lpstr>PowerPoint Presentation</vt:lpstr>
    </vt:vector>
  </TitlesOfParts>
  <Company>Applied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Fenrick, Steve</dc:creator>
  <cp:lastModifiedBy>Susi Vogt</cp:lastModifiedBy>
  <cp:revision>226</cp:revision>
  <dcterms:created xsi:type="dcterms:W3CDTF">2013-03-13T20:32:30Z</dcterms:created>
  <dcterms:modified xsi:type="dcterms:W3CDTF">2013-05-24T16:39:50Z</dcterms:modified>
</cp:coreProperties>
</file>