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37" r:id="rId2"/>
    <p:sldId id="303" r:id="rId3"/>
    <p:sldId id="341" r:id="rId4"/>
    <p:sldId id="324" r:id="rId5"/>
    <p:sldId id="325" r:id="rId6"/>
    <p:sldId id="339" r:id="rId7"/>
    <p:sldId id="338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990000"/>
    <a:srgbClr val="2D8344"/>
    <a:srgbClr val="FF0000"/>
    <a:srgbClr val="99FF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28" autoAdjust="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720" y="-58"/>
      </p:cViewPr>
      <p:guideLst>
        <p:guide orient="horz" pos="3023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12" tIns="48406" rIns="96812" bIns="48406" numCol="1" anchor="t" anchorCtr="0" compatLnSpc="1">
            <a:prstTxWarp prst="textNoShape">
              <a:avLst/>
            </a:prstTxWarp>
          </a:bodyPr>
          <a:lstStyle>
            <a:lvl1pPr defTabSz="968242">
              <a:defRPr sz="13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4" y="1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12" tIns="48406" rIns="96812" bIns="48406" numCol="1" anchor="t" anchorCtr="0" compatLnSpc="1">
            <a:prstTxWarp prst="textNoShape">
              <a:avLst/>
            </a:prstTxWarp>
          </a:bodyPr>
          <a:lstStyle>
            <a:lvl1pPr algn="r" defTabSz="968242">
              <a:defRPr sz="13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8763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12" tIns="48406" rIns="96812" bIns="48406" numCol="1" anchor="b" anchorCtr="0" compatLnSpc="1">
            <a:prstTxWarp prst="textNoShape">
              <a:avLst/>
            </a:prstTxWarp>
          </a:bodyPr>
          <a:lstStyle>
            <a:lvl1pPr defTabSz="968242">
              <a:defRPr sz="1300"/>
            </a:lvl1pPr>
          </a:lstStyle>
          <a:p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4" y="9148763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12" tIns="48406" rIns="96812" bIns="48406" numCol="1" anchor="b" anchorCtr="0" compatLnSpc="1">
            <a:prstTxWarp prst="textNoShape">
              <a:avLst/>
            </a:prstTxWarp>
          </a:bodyPr>
          <a:lstStyle>
            <a:lvl1pPr algn="r" defTabSz="968242">
              <a:defRPr sz="1300"/>
            </a:lvl1pPr>
          </a:lstStyle>
          <a:p>
            <a:fld id="{0F18B380-2C22-427F-B3CB-DA1FD14651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262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12" tIns="48406" rIns="96812" bIns="48406" numCol="1" anchor="t" anchorCtr="0" compatLnSpc="1">
            <a:prstTxWarp prst="textNoShape">
              <a:avLst/>
            </a:prstTxWarp>
          </a:bodyPr>
          <a:lstStyle>
            <a:lvl1pPr defTabSz="968242">
              <a:defRPr sz="1300"/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4" y="1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12" tIns="48406" rIns="96812" bIns="48406" numCol="1" anchor="t" anchorCtr="0" compatLnSpc="1">
            <a:prstTxWarp prst="textNoShape">
              <a:avLst/>
            </a:prstTxWarp>
          </a:bodyPr>
          <a:lstStyle>
            <a:lvl1pPr algn="r" defTabSz="968242">
              <a:defRPr sz="1300"/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0950" y="722313"/>
            <a:ext cx="4814888" cy="3611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6" y="4573589"/>
            <a:ext cx="5365750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12" tIns="48406" rIns="96812" bIns="484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8763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12" tIns="48406" rIns="96812" bIns="48406" numCol="1" anchor="b" anchorCtr="0" compatLnSpc="1">
            <a:prstTxWarp prst="textNoShape">
              <a:avLst/>
            </a:prstTxWarp>
          </a:bodyPr>
          <a:lstStyle>
            <a:lvl1pPr defTabSz="968242">
              <a:defRPr sz="1300"/>
            </a:lvl1pPr>
          </a:lstStyle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4" y="9148763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12" tIns="48406" rIns="96812" bIns="48406" numCol="1" anchor="b" anchorCtr="0" compatLnSpc="1">
            <a:prstTxWarp prst="textNoShape">
              <a:avLst/>
            </a:prstTxWarp>
          </a:bodyPr>
          <a:lstStyle>
            <a:lvl1pPr algn="r" defTabSz="968242">
              <a:defRPr sz="1300"/>
            </a:lvl1pPr>
          </a:lstStyle>
          <a:p>
            <a:fld id="{BEF9EE4B-7F0A-4061-803B-C0EEB5EF10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566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2C2854-1023-41B9-A630-5D8EB97B82C7}" type="slidenum">
              <a:rPr lang="en-US"/>
              <a:pPr/>
              <a:t>1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A34432-0667-47A6-AB97-6698D49013C0}" type="slidenum">
              <a:rPr lang="en-US"/>
              <a:pPr/>
              <a:t>2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A34432-0667-47A6-AB97-6698D49013C0}" type="slidenum">
              <a:rPr lang="en-US"/>
              <a:pPr/>
              <a:t>3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A34432-0667-47A6-AB97-6698D49013C0}" type="slidenum">
              <a:rPr lang="en-US"/>
              <a:pPr/>
              <a:t>4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A34432-0667-47A6-AB97-6698D49013C0}" type="slidenum">
              <a:rPr lang="en-US"/>
              <a:pPr/>
              <a:t>5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A34432-0667-47A6-AB97-6698D49013C0}" type="slidenum">
              <a:rPr lang="en-US"/>
              <a:pPr/>
              <a:t>6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A34432-0667-47A6-AB97-6698D49013C0}" type="slidenum">
              <a:rPr lang="en-US"/>
              <a:pPr/>
              <a:t>7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2B6E7-2FD1-46B9-925E-6DB97E1A31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66687-E798-4180-BC2C-FCB6CCC30A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C49A2-67A9-49EB-80E3-63B7504EB8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E7BCE3-E603-4BFF-9DF9-8D7A066299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A0FF2-4572-4A7B-9F74-431A3512D9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80D00-6A96-443A-A0CC-0C6A1AD840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7DF08-2137-4D11-9C19-C701A1DF61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BA208-A19A-4B1C-8A2C-C4F3FAB294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B136B-05DD-4AE6-B609-9733673D06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9ED31-52ED-40FE-B302-14B5F942E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31C60-27D3-4D04-BA02-8AA2B71BFE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terstttsetaserar        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B0DBB44-C3D0-4311-BEAE-647E91C1875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3380" y="1828800"/>
            <a:ext cx="7772400" cy="2057400"/>
          </a:xfrm>
        </p:spPr>
        <p:txBody>
          <a:bodyPr/>
          <a:lstStyle/>
          <a:p>
            <a:r>
              <a:rPr lang="en-US" b="1" dirty="0" smtClean="0">
                <a:solidFill>
                  <a:schemeClr val="accent4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Interaction of Inflation, TFP, Stretch and ICM</a:t>
            </a:r>
            <a:endParaRPr lang="en-US" b="1" dirty="0">
              <a:solidFill>
                <a:schemeClr val="accent4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191000" y="58674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800" b="1" i="1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600200" y="5265353"/>
            <a:ext cx="5943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September 11, 2013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Jay Shepherd</a:t>
            </a:r>
          </a:p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for School Energy Coalition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42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Capital Spending Trends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7772400" cy="5257800"/>
          </a:xfrm>
        </p:spPr>
        <p:txBody>
          <a:bodyPr/>
          <a:lstStyle/>
          <a:p>
            <a:r>
              <a:rPr lang="en-US" b="1" dirty="0" smtClean="0"/>
              <a:t>2012 Data on Capital Additions</a:t>
            </a:r>
          </a:p>
          <a:p>
            <a:pPr lvl="2"/>
            <a:r>
              <a:rPr lang="en-US" sz="2800" b="1" dirty="0" smtClean="0"/>
              <a:t>Industry (weighted average) - </a:t>
            </a:r>
          </a:p>
          <a:p>
            <a:pPr lvl="3"/>
            <a:r>
              <a:rPr lang="en-US" sz="2400" b="1" dirty="0" smtClean="0"/>
              <a:t>238% of depreciation</a:t>
            </a:r>
          </a:p>
          <a:p>
            <a:pPr lvl="3"/>
            <a:r>
              <a:rPr lang="en-US" sz="2400" b="1" dirty="0" smtClean="0"/>
              <a:t>$854 million </a:t>
            </a:r>
            <a:r>
              <a:rPr lang="en-CA" sz="2400" b="1" dirty="0" smtClean="0"/>
              <a:t>ICM (130% threshold)</a:t>
            </a:r>
            <a:endParaRPr lang="en-US" sz="2400" b="1" dirty="0" smtClean="0"/>
          </a:p>
          <a:p>
            <a:pPr lvl="2"/>
            <a:r>
              <a:rPr lang="en-US" sz="2800" b="1" dirty="0" smtClean="0"/>
              <a:t>Simple Average</a:t>
            </a:r>
          </a:p>
          <a:p>
            <a:pPr lvl="3"/>
            <a:r>
              <a:rPr lang="en-US" sz="2400" b="1" dirty="0" smtClean="0"/>
              <a:t>244% of depreciation</a:t>
            </a:r>
          </a:p>
          <a:p>
            <a:pPr lvl="2"/>
            <a:r>
              <a:rPr lang="en-US" sz="2800" b="1" dirty="0" smtClean="0"/>
              <a:t>Industry Excl. Hydro One and Toronto</a:t>
            </a:r>
          </a:p>
          <a:p>
            <a:pPr lvl="3"/>
            <a:r>
              <a:rPr lang="en-US" sz="2400" b="1" dirty="0" smtClean="0"/>
              <a:t>238% of depreciation</a:t>
            </a:r>
          </a:p>
          <a:p>
            <a:r>
              <a:rPr lang="en-US" b="1" dirty="0" smtClean="0"/>
              <a:t>Impact on Rates under Current ICM</a:t>
            </a:r>
          </a:p>
          <a:p>
            <a:pPr lvl="2"/>
            <a:r>
              <a:rPr lang="en-US" sz="2800" b="1" dirty="0" smtClean="0"/>
              <a:t>2.6% annual rate increase (average)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990600"/>
            <a:ext cx="77724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Capital Spending Trends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7772400" cy="2971800"/>
          </a:xfrm>
        </p:spPr>
        <p:txBody>
          <a:bodyPr/>
          <a:lstStyle/>
          <a:p>
            <a:r>
              <a:rPr lang="en-US" b="1" dirty="0" smtClean="0"/>
              <a:t>2005-2011 Data on Capital Additions</a:t>
            </a:r>
          </a:p>
          <a:p>
            <a:pPr lvl="2"/>
            <a:r>
              <a:rPr lang="en-US" sz="2800" b="1" dirty="0" smtClean="0"/>
              <a:t>Industry (weighted average) - </a:t>
            </a:r>
          </a:p>
          <a:p>
            <a:pPr lvl="3"/>
            <a:r>
              <a:rPr lang="en-US" sz="2400" b="1" dirty="0" smtClean="0"/>
              <a:t>192% </a:t>
            </a:r>
            <a:r>
              <a:rPr lang="en-US" sz="2400" b="1" dirty="0" smtClean="0"/>
              <a:t>of depreciation</a:t>
            </a:r>
          </a:p>
          <a:p>
            <a:pPr lvl="2"/>
            <a:r>
              <a:rPr lang="en-US" sz="2800" b="1" dirty="0" smtClean="0"/>
              <a:t>Industry </a:t>
            </a:r>
            <a:r>
              <a:rPr lang="en-US" sz="2800" b="1" dirty="0" smtClean="0"/>
              <a:t>Excl. Hydro One and Toronto</a:t>
            </a:r>
          </a:p>
          <a:p>
            <a:pPr lvl="3"/>
            <a:r>
              <a:rPr lang="en-US" sz="2400" b="1" dirty="0" smtClean="0"/>
              <a:t>179% </a:t>
            </a:r>
            <a:r>
              <a:rPr lang="en-US" sz="2400" b="1" dirty="0" smtClean="0"/>
              <a:t>of </a:t>
            </a:r>
            <a:r>
              <a:rPr lang="en-US" sz="2400" b="1" dirty="0" smtClean="0"/>
              <a:t>depreciation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90496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833111"/>
              </p:ext>
            </p:extLst>
          </p:nvPr>
        </p:nvGraphicFramePr>
        <p:xfrm>
          <a:off x="304800" y="2438400"/>
          <a:ext cx="8568152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Worksheet" r:id="rId4" imgW="5913102" imgH="1927800" progId="Excel.Sheet.12">
                  <p:embed/>
                </p:oleObj>
              </mc:Choice>
              <mc:Fallback>
                <p:oleObj name="Worksheet" r:id="rId4" imgW="5913102" imgH="19278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" y="2438400"/>
                        <a:ext cx="8568152" cy="281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86868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Yearbook Data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83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6868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Rate Implications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133600"/>
            <a:ext cx="7010400" cy="4038600"/>
          </a:xfrm>
        </p:spPr>
        <p:txBody>
          <a:bodyPr/>
          <a:lstStyle/>
          <a:p>
            <a:r>
              <a:rPr lang="en-US" b="1" dirty="0" smtClean="0"/>
              <a:t>Inflation – 1.7%</a:t>
            </a:r>
            <a:endParaRPr lang="en-US" b="1" dirty="0" smtClean="0"/>
          </a:p>
          <a:p>
            <a:r>
              <a:rPr lang="en-US" b="1" dirty="0" smtClean="0"/>
              <a:t>Productivity – 0.0%</a:t>
            </a:r>
            <a:endParaRPr lang="en-US" b="1" dirty="0" smtClean="0"/>
          </a:p>
          <a:p>
            <a:r>
              <a:rPr lang="en-US" b="1" dirty="0" smtClean="0"/>
              <a:t>Average Stretch – 0.3%</a:t>
            </a:r>
            <a:endParaRPr lang="en-US" b="1" dirty="0" smtClean="0"/>
          </a:p>
          <a:p>
            <a:r>
              <a:rPr lang="en-US" b="1" dirty="0" smtClean="0"/>
              <a:t>Average ICM – 2.6%</a:t>
            </a:r>
            <a:endParaRPr lang="en-US" b="1" dirty="0" smtClean="0"/>
          </a:p>
          <a:p>
            <a:r>
              <a:rPr lang="en-US" b="1" dirty="0" smtClean="0"/>
              <a:t>Total average IRM increase – 4.0%</a:t>
            </a:r>
            <a:endParaRPr lang="en-US" b="1" dirty="0" smtClean="0"/>
          </a:p>
          <a:p>
            <a:r>
              <a:rPr lang="en-US" b="1" dirty="0" smtClean="0"/>
              <a:t>Plus incremental Custom IR rates</a:t>
            </a: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0883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86868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Issues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315200" cy="4191000"/>
          </a:xfrm>
        </p:spPr>
        <p:txBody>
          <a:bodyPr/>
          <a:lstStyle/>
          <a:p>
            <a:r>
              <a:rPr lang="en-US" b="1" dirty="0" smtClean="0"/>
              <a:t>Overal</a:t>
            </a:r>
            <a:r>
              <a:rPr lang="en-US" b="1" dirty="0" smtClean="0"/>
              <a:t>l rate increases unsustainable</a:t>
            </a:r>
          </a:p>
          <a:p>
            <a:pPr lvl="1"/>
            <a:r>
              <a:rPr lang="en-US" b="1" dirty="0" smtClean="0"/>
              <a:t>4.0% vs. 1.4% </a:t>
            </a:r>
          </a:p>
          <a:p>
            <a:pPr lvl="2"/>
            <a:r>
              <a:rPr lang="en-US" b="1" dirty="0" smtClean="0"/>
              <a:t>$1.44 billion more over five years</a:t>
            </a:r>
          </a:p>
          <a:p>
            <a:pPr lvl="2"/>
            <a:r>
              <a:rPr lang="en-US" b="1" dirty="0" smtClean="0"/>
              <a:t>Annual revenue +$500 million in 2018</a:t>
            </a:r>
          </a:p>
          <a:p>
            <a:r>
              <a:rPr lang="en-US" b="1" dirty="0" smtClean="0"/>
              <a:t>Bias against smaller utilities</a:t>
            </a:r>
          </a:p>
          <a:p>
            <a:pPr lvl="1"/>
            <a:r>
              <a:rPr lang="en-US" b="1" dirty="0" smtClean="0"/>
              <a:t>ICM available at high regulatory cost </a:t>
            </a:r>
          </a:p>
          <a:p>
            <a:pPr lvl="1"/>
            <a:r>
              <a:rPr lang="en-US" b="1" dirty="0" smtClean="0"/>
              <a:t>therefore, majority of rate increases only available to larger utilities</a:t>
            </a: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2156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868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Solutions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52600"/>
            <a:ext cx="7467600" cy="4876800"/>
          </a:xfrm>
        </p:spPr>
        <p:txBody>
          <a:bodyPr/>
          <a:lstStyle/>
          <a:p>
            <a:r>
              <a:rPr lang="en-US" b="1" dirty="0" smtClean="0"/>
              <a:t>Reduce the basic </a:t>
            </a:r>
            <a:r>
              <a:rPr lang="en-CA" b="1" dirty="0" smtClean="0"/>
              <a:t>IRM </a:t>
            </a:r>
            <a:r>
              <a:rPr lang="en-US" b="1" dirty="0" smtClean="0"/>
              <a:t>increase</a:t>
            </a:r>
            <a:endParaRPr lang="en-US" b="1" dirty="0" smtClean="0"/>
          </a:p>
          <a:p>
            <a:pPr lvl="1"/>
            <a:r>
              <a:rPr lang="en-US" b="1" dirty="0" smtClean="0"/>
              <a:t>Increase productivity factor</a:t>
            </a:r>
            <a:endParaRPr lang="en-US" b="1" dirty="0" smtClean="0"/>
          </a:p>
          <a:p>
            <a:pPr lvl="1"/>
            <a:r>
              <a:rPr lang="en-US" b="1" dirty="0" smtClean="0"/>
              <a:t>Increase stretch factor</a:t>
            </a:r>
            <a:endParaRPr lang="en-US" b="1" dirty="0" smtClean="0"/>
          </a:p>
          <a:p>
            <a:pPr lvl="1"/>
            <a:r>
              <a:rPr lang="en-US" b="1" dirty="0" smtClean="0"/>
              <a:t>Apply IRM escalator to percentage of costs</a:t>
            </a:r>
            <a:endParaRPr lang="en-US" b="1" dirty="0" smtClean="0"/>
          </a:p>
          <a:p>
            <a:r>
              <a:rPr lang="en-US" b="1" dirty="0" smtClean="0"/>
              <a:t>Limit the ICM</a:t>
            </a:r>
          </a:p>
          <a:p>
            <a:pPr lvl="1"/>
            <a:r>
              <a:rPr lang="en-US" b="1" dirty="0" smtClean="0"/>
              <a:t>Increase the threshold to industry average</a:t>
            </a:r>
          </a:p>
          <a:p>
            <a:pPr lvl="2"/>
            <a:r>
              <a:rPr lang="en-US" b="1" dirty="0" smtClean="0"/>
              <a:t>Probably 200% of depreciation, plus growth</a:t>
            </a:r>
          </a:p>
          <a:p>
            <a:pPr lvl="1"/>
            <a:r>
              <a:rPr lang="en-US" b="1" dirty="0" smtClean="0"/>
              <a:t>Limit eligible capital spending</a:t>
            </a:r>
          </a:p>
          <a:p>
            <a:pPr lvl="2"/>
            <a:r>
              <a:rPr lang="en-US" b="1" dirty="0" smtClean="0"/>
              <a:t>e.g. Reinstate the “extraordinary” criterion</a:t>
            </a: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5715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8221</TotalTime>
  <Words>241</Words>
  <Application>Microsoft Office PowerPoint</Application>
  <PresentationFormat>On-screen Show (4:3)</PresentationFormat>
  <Paragraphs>54</Paragraphs>
  <Slides>7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Default Design</vt:lpstr>
      <vt:lpstr>Microsoft Excel Worksheet</vt:lpstr>
      <vt:lpstr>Interaction of Inflation, TFP, Stretch and ICM</vt:lpstr>
      <vt:lpstr>Capital Spending Trends</vt:lpstr>
      <vt:lpstr>Capital Spending Trends</vt:lpstr>
      <vt:lpstr>Yearbook Data</vt:lpstr>
      <vt:lpstr>Rate Implications</vt:lpstr>
      <vt:lpstr>Issues</vt:lpstr>
      <vt:lpstr>Solutions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Update</dc:title>
  <dc:creator>Jay Shepherd</dc:creator>
  <cp:lastModifiedBy>JCS</cp:lastModifiedBy>
  <cp:revision>288</cp:revision>
  <cp:lastPrinted>2013-09-10T17:12:50Z</cp:lastPrinted>
  <dcterms:created xsi:type="dcterms:W3CDTF">2004-06-03T16:03:34Z</dcterms:created>
  <dcterms:modified xsi:type="dcterms:W3CDTF">2013-09-10T17:24:17Z</dcterms:modified>
</cp:coreProperties>
</file>