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2"/>
  </p:notesMasterIdLst>
  <p:sldIdLst>
    <p:sldId id="257" r:id="rId2"/>
    <p:sldId id="346" r:id="rId3"/>
    <p:sldId id="348" r:id="rId4"/>
    <p:sldId id="349" r:id="rId5"/>
    <p:sldId id="363" r:id="rId6"/>
    <p:sldId id="350" r:id="rId7"/>
    <p:sldId id="351" r:id="rId8"/>
    <p:sldId id="352" r:id="rId9"/>
    <p:sldId id="364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280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502" y="-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F80AACE-9028-470D-BA51-E242F5FE13CF}" type="datetimeFigureOut">
              <a:rPr lang="en-US" smtClean="0"/>
              <a:t>9/11/2013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21B8B39-EF70-493D-A3B4-10939834B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1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Power System Engineering, Inc.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941FE9-1812-4A0E-B734-F5B29CA600EF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1B8B39-EF70-493D-A3B4-10939834BD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93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0B17F1E-DFC6-4083-8F04-CB52C53E114F}" type="datetime1">
              <a:rPr lang="en-US" smtClean="0"/>
              <a:t>9/11/2013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B3E7-BC57-4E26-B8C0-4849F11EE02A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294D840-30EB-4BE7-86E9-A37BA52D4049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B054-F1EE-4B39-BB0F-E0D1A086CC0C}" type="datetime1">
              <a:rPr lang="en-US" smtClean="0"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3C3E-66DD-4EA5-AF0E-2960A74AF087}" type="datetime1">
              <a:rPr lang="en-US" smtClean="0"/>
              <a:t>9/11/2013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821229B-2998-439F-96DF-CBB50B70B1B3}" type="datetime1">
              <a:rPr lang="en-US" smtClean="0"/>
              <a:t>9/11/2013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9829C2-F3DC-4461-89E3-09BBBADF272C}" type="datetime1">
              <a:rPr lang="en-US" smtClean="0"/>
              <a:t>9/11/2013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7010-EC43-4947-B0A4-45BBF4FFA72F}" type="datetime1">
              <a:rPr lang="en-US" smtClean="0"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3A71-25B8-4BF3-9B9D-F56FD4A7792E}" type="datetime1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C9D05-8F74-4964-ABC4-7668ABB18C5A}" type="datetime1">
              <a:rPr lang="en-US" smtClean="0"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5E749E8-267D-4E02-AE91-A7AE5AB061D5}" type="datetime1">
              <a:rPr lang="en-US" smtClean="0"/>
              <a:t>9/11/2013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9256DA-60D8-4DCB-896C-0E8AF819271A}" type="datetime1">
              <a:rPr lang="en-US" smtClean="0"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8EC3DE-B106-476F-B1D4-FCD72968B4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mailto:fenricks@powersystem.org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fenricks@powersystem.or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19"/>
          <p:cNvSpPr>
            <a:spLocks noGrp="1" noChangeArrowheads="1"/>
          </p:cNvSpPr>
          <p:nvPr>
            <p:ph type="ctrTitle" idx="4294967295"/>
          </p:nvPr>
        </p:nvSpPr>
        <p:spPr>
          <a:xfrm>
            <a:off x="838200" y="2057400"/>
            <a:ext cx="7772400" cy="28225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Response to the Draft Report of the Board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/>
              <a:t>The Coalition of Large Distributors (CLD)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647950" y="4953000"/>
            <a:ext cx="6400800" cy="1447800"/>
          </a:xfrm>
        </p:spPr>
        <p:txBody>
          <a:bodyPr>
            <a:noAutofit/>
          </a:bodyPr>
          <a:lstStyle/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Steven A. </a:t>
            </a:r>
            <a:r>
              <a:rPr lang="en-US" sz="2000" dirty="0" err="1" smtClean="0">
                <a:solidFill>
                  <a:schemeClr val="tx1"/>
                </a:solidFill>
              </a:rPr>
              <a:t>Fenrick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  <a:hlinkClick r:id="rId3"/>
              </a:rPr>
              <a:t>fenricks@powersystem.org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(608) 268-3549 </a:t>
            </a:r>
          </a:p>
          <a:p>
            <a:pPr algn="r"/>
            <a:r>
              <a:rPr lang="en-US" sz="2000" dirty="0" smtClean="0">
                <a:solidFill>
                  <a:schemeClr val="tx1"/>
                </a:solidFill>
              </a:rPr>
              <a:t>September 11, 2013</a:t>
            </a:r>
          </a:p>
        </p:txBody>
      </p:sp>
      <p:pic>
        <p:nvPicPr>
          <p:cNvPr id="24579" name="Picture 13"/>
          <p:cNvPicPr>
            <a:picLocks noChangeAspect="1" noChangeArrowheads="1"/>
          </p:cNvPicPr>
          <p:nvPr/>
        </p:nvPicPr>
        <p:blipFill>
          <a:blip r:embed="rId4" cstate="print"/>
          <a:srcRect b="16667"/>
          <a:stretch>
            <a:fillRect/>
          </a:stretch>
        </p:blipFill>
        <p:spPr bwMode="auto">
          <a:xfrm>
            <a:off x="6511925" y="76200"/>
            <a:ext cx="25415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15"/>
          <p:cNvSpPr txBox="1">
            <a:spLocks noChangeArrowheads="1"/>
          </p:cNvSpPr>
          <p:nvPr/>
        </p:nvSpPr>
        <p:spPr bwMode="auto">
          <a:xfrm>
            <a:off x="6477000" y="381000"/>
            <a:ext cx="236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200" dirty="0"/>
              <a:t>Power System Engineering, Inc.</a:t>
            </a:r>
          </a:p>
        </p:txBody>
      </p:sp>
      <p:pic>
        <p:nvPicPr>
          <p:cNvPr id="24583" name="Picture 20" descr="Comm Tower"/>
          <p:cNvPicPr>
            <a:picLocks noChangeAspect="1" noChangeArrowheads="1"/>
          </p:cNvPicPr>
          <p:nvPr/>
        </p:nvPicPr>
        <p:blipFill>
          <a:blip r:embed="rId5" cstate="print">
            <a:lum bright="12000" contrast="12000"/>
          </a:blip>
          <a:srcRect/>
          <a:stretch>
            <a:fillRect/>
          </a:stretch>
        </p:blipFill>
        <p:spPr bwMode="auto">
          <a:xfrm>
            <a:off x="76200" y="76200"/>
            <a:ext cx="12827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21" descr="Pic 1"/>
          <p:cNvPicPr>
            <a:picLocks noChangeAspect="1" noChangeArrowheads="1"/>
          </p:cNvPicPr>
          <p:nvPr/>
        </p:nvPicPr>
        <p:blipFill>
          <a:blip r:embed="rId6" cstate="print">
            <a:lum bright="12000"/>
          </a:blip>
          <a:srcRect/>
          <a:stretch>
            <a:fillRect/>
          </a:stretch>
        </p:blipFill>
        <p:spPr bwMode="auto">
          <a:xfrm>
            <a:off x="1401763" y="76200"/>
            <a:ext cx="13144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5" name="Line 23"/>
          <p:cNvSpPr>
            <a:spLocks noChangeShapeType="1"/>
          </p:cNvSpPr>
          <p:nvPr/>
        </p:nvSpPr>
        <p:spPr bwMode="auto">
          <a:xfrm>
            <a:off x="84138" y="1828800"/>
            <a:ext cx="8964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4586" name="Picture 12" descr="dreamstime_9057294 (meeting 2).jpg"/>
          <p:cNvPicPr>
            <a:picLocks noChangeAspect="1"/>
          </p:cNvPicPr>
          <p:nvPr/>
        </p:nvPicPr>
        <p:blipFill>
          <a:blip r:embed="rId7" cstate="print"/>
          <a:srcRect t="3061" b="26530"/>
          <a:stretch>
            <a:fillRect/>
          </a:stretch>
        </p:blipFill>
        <p:spPr bwMode="auto">
          <a:xfrm>
            <a:off x="2743200" y="76200"/>
            <a:ext cx="3733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8" descr="pse logo web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002706"/>
              </a:clrFrom>
              <a:clrTo>
                <a:srgbClr val="00270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99325" y="1179513"/>
            <a:ext cx="1143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 flipH="1" flipV="1">
            <a:off x="-152400" y="6629399"/>
            <a:ext cx="15240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6224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Suggestions on Stretch Factor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recognition of the implicit stretch factor in a productivity factor of zero, the stretch factor should be reduced</a:t>
            </a:r>
          </a:p>
          <a:p>
            <a:r>
              <a:rPr lang="en-US" dirty="0" smtClean="0"/>
              <a:t>Current method based on cost score is vulnerable to the inaccuracy of the model and the distribution could drastically change over time</a:t>
            </a:r>
          </a:p>
          <a:p>
            <a:pPr lvl="1"/>
            <a:r>
              <a:rPr lang="en-US" dirty="0" smtClean="0"/>
              <a:t>Base the tranches on the rankings… 1</a:t>
            </a:r>
            <a:r>
              <a:rPr lang="en-US" baseline="30000" dirty="0" smtClean="0"/>
              <a:t>st</a:t>
            </a:r>
            <a:r>
              <a:rPr lang="en-US" dirty="0" smtClean="0"/>
              <a:t> quintile = Tranche 1,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598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Elimination of Peer Groups in Stretch Factor Determination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Highly supportive of this</a:t>
            </a:r>
          </a:p>
          <a:p>
            <a:r>
              <a:rPr lang="en-US" dirty="0" smtClean="0"/>
              <a:t>Peer group method ignored crucial information, made the process more complex, and hampered distributors ability to move between stretch factors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9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Econometric Benchmarking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Draft Report states the use of PEG’s econometric model</a:t>
            </a:r>
          </a:p>
          <a:p>
            <a:r>
              <a:rPr lang="en-US" dirty="0" smtClean="0"/>
              <a:t>PSE previously put forth a unit cost econometric model</a:t>
            </a:r>
          </a:p>
          <a:p>
            <a:pPr lvl="1"/>
            <a:r>
              <a:rPr lang="en-US" dirty="0" smtClean="0"/>
              <a:t>Board’s primary concerns of PSE unit cost model</a:t>
            </a:r>
          </a:p>
          <a:p>
            <a:pPr marL="1143000" lvl="2" indent="-457200">
              <a:buFont typeface="+mj-lt"/>
              <a:buAutoNum type="arabicPeriod"/>
            </a:pPr>
            <a:r>
              <a:rPr lang="en-US" dirty="0" smtClean="0"/>
              <a:t>Assumes linear relationship between business conditions and costs</a:t>
            </a:r>
          </a:p>
          <a:p>
            <a:pPr marL="1143000" lvl="2" indent="-457200">
              <a:buFont typeface="+mj-lt"/>
              <a:buAutoNum type="arabicPeriod"/>
            </a:pPr>
            <a:r>
              <a:rPr lang="en-US" dirty="0" smtClean="0"/>
              <a:t>Assumes constant returns to 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02" y="-26060"/>
            <a:ext cx="6905797" cy="680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465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 #1 of PSE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Linear relationship assumed</a:t>
            </a:r>
          </a:p>
          <a:p>
            <a:pPr lvl="1"/>
            <a:r>
              <a:rPr lang="en-US" dirty="0" smtClean="0"/>
              <a:t>Not true in the PSE Report filed in June</a:t>
            </a:r>
          </a:p>
          <a:p>
            <a:pPr lvl="1"/>
            <a:r>
              <a:rPr lang="en-US" dirty="0" smtClean="0"/>
              <a:t>In response to the last stakeholder conference when Professor </a:t>
            </a:r>
            <a:r>
              <a:rPr lang="en-US" dirty="0" err="1" smtClean="0"/>
              <a:t>Yatchew</a:t>
            </a:r>
            <a:r>
              <a:rPr lang="en-US" dirty="0" smtClean="0"/>
              <a:t> and Dr. Kaufmann raised this concern, we changed the model specification in the report to a log-log form</a:t>
            </a:r>
          </a:p>
          <a:p>
            <a:pPr lvl="2"/>
            <a:r>
              <a:rPr lang="en-US" dirty="0" smtClean="0"/>
              <a:t>Variables are not assumed to be linearly related but rather logarithmically related</a:t>
            </a:r>
          </a:p>
          <a:p>
            <a:pPr lvl="3"/>
            <a:r>
              <a:rPr lang="en-US" dirty="0" smtClean="0"/>
              <a:t>Same assumption that PEG’s model makes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358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 #2 of PSE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Assumes constant returns to scale</a:t>
            </a:r>
          </a:p>
          <a:p>
            <a:r>
              <a:rPr lang="en-US" dirty="0" smtClean="0"/>
              <a:t>What does that assumption mean?</a:t>
            </a:r>
          </a:p>
          <a:p>
            <a:pPr lvl="1"/>
            <a:r>
              <a:rPr lang="en-US" dirty="0" smtClean="0"/>
              <a:t>It means that the model assumes that if output increases by 1% then costs will also increase by 1%</a:t>
            </a:r>
          </a:p>
          <a:p>
            <a:pPr lvl="2"/>
            <a:r>
              <a:rPr lang="en-US" dirty="0" smtClean="0"/>
              <a:t>Very similar to the assumption of TFP growth equaling zero</a:t>
            </a:r>
          </a:p>
          <a:p>
            <a:r>
              <a:rPr lang="en-US" dirty="0" smtClean="0"/>
              <a:t>What is PEG’s model calculating?</a:t>
            </a:r>
          </a:p>
          <a:p>
            <a:pPr lvl="1"/>
            <a:r>
              <a:rPr lang="en-US" dirty="0" smtClean="0"/>
              <a:t>PEG’s </a:t>
            </a:r>
            <a:r>
              <a:rPr lang="en-US" dirty="0" err="1" smtClean="0"/>
              <a:t>translog</a:t>
            </a:r>
            <a:r>
              <a:rPr lang="en-US" dirty="0" smtClean="0"/>
              <a:t> cost function remains “flexible” on this assumption</a:t>
            </a:r>
          </a:p>
          <a:p>
            <a:pPr lvl="1"/>
            <a:r>
              <a:rPr lang="en-US" dirty="0" smtClean="0"/>
              <a:t>Leads to obviously wrong underlying assumptions of returns to 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14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PEG’s Model Returns to Scale Results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Unlike PSE model, PEG model is not making the same returns to scale assumptions for each distributor</a:t>
            </a:r>
          </a:p>
          <a:p>
            <a:pPr marL="0" indent="0">
              <a:buNone/>
            </a:pPr>
            <a:r>
              <a:rPr lang="en-US" b="1" u="sng" dirty="0" smtClean="0"/>
              <a:t>Some examples</a:t>
            </a:r>
          </a:p>
          <a:p>
            <a:pPr lvl="1"/>
            <a:r>
              <a:rPr lang="en-US" dirty="0" smtClean="0"/>
              <a:t>Cost elasticity of customers for Hydro One is -0.514</a:t>
            </a:r>
          </a:p>
          <a:p>
            <a:pPr lvl="2"/>
            <a:r>
              <a:rPr lang="en-US" dirty="0" smtClean="0"/>
              <a:t>PEG’s model assumes that if Hydro One increases its customers by 1% its costs will </a:t>
            </a:r>
            <a:r>
              <a:rPr lang="en-US" b="1" u="sng" dirty="0" smtClean="0"/>
              <a:t>drop</a:t>
            </a:r>
            <a:r>
              <a:rPr lang="en-US" dirty="0" smtClean="0"/>
              <a:t> by 0.514% (violates economic theory)</a:t>
            </a:r>
          </a:p>
          <a:p>
            <a:pPr lvl="1"/>
            <a:r>
              <a:rPr lang="en-US" dirty="0" smtClean="0"/>
              <a:t>Cost elasticity of customers of Hearst Power is 1.366</a:t>
            </a:r>
          </a:p>
          <a:p>
            <a:pPr lvl="2"/>
            <a:r>
              <a:rPr lang="en-US" dirty="0" smtClean="0"/>
              <a:t>PEG’s model assumes that if Hearst Power increases its customers by 1% its costs will increase by 1.366%.</a:t>
            </a:r>
          </a:p>
          <a:p>
            <a:pPr lvl="1"/>
            <a:r>
              <a:rPr lang="en-US" dirty="0" err="1" smtClean="0"/>
              <a:t>Wasaga</a:t>
            </a:r>
            <a:r>
              <a:rPr lang="en-US" dirty="0" smtClean="0"/>
              <a:t> Distribution’s cost elasticity of customers is 0.045</a:t>
            </a:r>
          </a:p>
          <a:p>
            <a:pPr lvl="2"/>
            <a:r>
              <a:rPr lang="en-US" dirty="0" smtClean="0"/>
              <a:t>1% increase in customers estimated  by PEG model to </a:t>
            </a:r>
            <a:r>
              <a:rPr lang="en-US" b="1" u="sng" dirty="0" smtClean="0"/>
              <a:t>only</a:t>
            </a:r>
            <a:r>
              <a:rPr lang="en-US" dirty="0" smtClean="0"/>
              <a:t> increase costs by 0.045%</a:t>
            </a:r>
          </a:p>
          <a:p>
            <a:r>
              <a:rPr lang="en-US" dirty="0" smtClean="0"/>
              <a:t>Again, PSE model says that a 1% increase in output increases costs by 1% for all distributors</a:t>
            </a:r>
          </a:p>
          <a:p>
            <a:pPr lvl="1"/>
            <a:r>
              <a:rPr lang="en-US" dirty="0" smtClean="0"/>
              <a:t>This is a far more reasonable assumption to make</a:t>
            </a:r>
          </a:p>
        </p:txBody>
      </p:sp>
    </p:spTree>
    <p:extLst>
      <p:ext uri="{BB962C8B-B14F-4D97-AF65-F5344CB8AC3E}">
        <p14:creationId xmlns:p14="http://schemas.microsoft.com/office/powerpoint/2010/main" val="3077755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 of PEG Model Assumptions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PEG model assumes that if Wellington North Power increases peak demand by 1% its costs </a:t>
            </a:r>
            <a:r>
              <a:rPr lang="en-US" b="1" u="sng" dirty="0" smtClean="0"/>
              <a:t>drop</a:t>
            </a:r>
            <a:r>
              <a:rPr lang="en-US" dirty="0" smtClean="0"/>
              <a:t> by 0.297% (violates economic theory)</a:t>
            </a:r>
          </a:p>
          <a:p>
            <a:r>
              <a:rPr lang="en-US" dirty="0" smtClean="0"/>
              <a:t>PEG model assumes that if Sioux Lookout Hydro increases kWh sales by 1% its costs </a:t>
            </a:r>
            <a:r>
              <a:rPr lang="en-US" b="1" u="sng" dirty="0" smtClean="0"/>
              <a:t>drop</a:t>
            </a:r>
            <a:r>
              <a:rPr lang="en-US" dirty="0" smtClean="0"/>
              <a:t> by 0.109%. </a:t>
            </a:r>
          </a:p>
          <a:p>
            <a:r>
              <a:rPr lang="en-US" dirty="0" smtClean="0"/>
              <a:t>Not isolated examples</a:t>
            </a:r>
          </a:p>
          <a:p>
            <a:pPr lvl="1"/>
            <a:r>
              <a:rPr lang="en-US" dirty="0" smtClean="0"/>
              <a:t>32 out of 73 distributors have negative returns to peak demand in model</a:t>
            </a:r>
          </a:p>
          <a:p>
            <a:pPr lvl="1"/>
            <a:r>
              <a:rPr lang="en-US" dirty="0" smtClean="0"/>
              <a:t>15 out of 73 distributors have negative returns to kWh sales in model</a:t>
            </a:r>
          </a:p>
          <a:p>
            <a:r>
              <a:rPr lang="en-US" dirty="0" smtClean="0"/>
              <a:t>Violates economic theory and intuition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0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PSE Model Over PEG’s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Constant returns to scale assumption</a:t>
            </a:r>
          </a:p>
          <a:p>
            <a:pPr marL="834390" lvl="1" indent="-514350"/>
            <a:r>
              <a:rPr lang="en-US" dirty="0" smtClean="0"/>
              <a:t>Does not violate economic theory and common sense</a:t>
            </a:r>
          </a:p>
          <a:p>
            <a:pPr marL="834390" lvl="1" indent="-514350"/>
            <a:r>
              <a:rPr lang="en-US" dirty="0" smtClean="0"/>
              <a:t>Treats all distributors equally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statistically significant business conditions included in the model</a:t>
            </a:r>
          </a:p>
          <a:p>
            <a:pPr marL="834390" lvl="1" indent="-514350"/>
            <a:r>
              <a:rPr lang="en-US" dirty="0" smtClean="0"/>
              <a:t>PEG model has six, PSE model has ten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insignificant business conditions included in the model</a:t>
            </a:r>
          </a:p>
          <a:p>
            <a:pPr lvl="1"/>
            <a:r>
              <a:rPr lang="en-US" dirty="0" smtClean="0"/>
              <a:t>PEG model has two business conditions that are not statistically significant % area, % lines underground</a:t>
            </a:r>
          </a:p>
          <a:p>
            <a:pPr lvl="2"/>
            <a:r>
              <a:rPr lang="en-US" dirty="0" smtClean="0"/>
              <a:t>PEG also has a number of other terms (quadratics and interaction terms) that are not statistically significant</a:t>
            </a:r>
          </a:p>
          <a:p>
            <a:pPr marL="83439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52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Board’s Two-Factor IPI is superior to PEG’s recommendation but can easily be enhanced by including the EUCPI</a:t>
            </a:r>
          </a:p>
          <a:p>
            <a:r>
              <a:rPr lang="en-US" dirty="0" smtClean="0"/>
              <a:t>Productivity factor of zero is not reflective of the recent historic experience of Ontario and embodies an implicit stretch factor</a:t>
            </a:r>
          </a:p>
          <a:p>
            <a:r>
              <a:rPr lang="en-US" dirty="0" smtClean="0"/>
              <a:t>Draft report stretch factor calibration can be improved by using the rank rather than the score</a:t>
            </a:r>
          </a:p>
          <a:p>
            <a:r>
              <a:rPr lang="en-US" dirty="0" smtClean="0"/>
              <a:t>The implicit stretch factor in the productivity factor should be recognized in a reduction of the stretch factor</a:t>
            </a:r>
          </a:p>
          <a:p>
            <a:r>
              <a:rPr lang="en-US" dirty="0" smtClean="0"/>
              <a:t>PSE econometric model is a better and more intuitive model to use for benchmarking purposes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23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Validation and Very Limited Review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Board’s Draft Report and PEG report came out last Friday afternoon (Sept. 6, 2013)</a:t>
            </a:r>
          </a:p>
          <a:p>
            <a:pPr lvl="1"/>
            <a:r>
              <a:rPr lang="en-US" dirty="0" smtClean="0"/>
              <a:t>Two business days of review time before this conference</a:t>
            </a:r>
          </a:p>
          <a:p>
            <a:pPr lvl="1"/>
            <a:r>
              <a:rPr lang="en-US" dirty="0" smtClean="0"/>
              <a:t>Not nearly enough time to validate PEG’s model and findings</a:t>
            </a:r>
          </a:p>
          <a:p>
            <a:pPr lvl="1"/>
            <a:r>
              <a:rPr lang="en-US" dirty="0" smtClean="0"/>
              <a:t>Not enough time to digest all of the data modifications and changes from PEG’s May 2013 report to this modified report</a:t>
            </a:r>
          </a:p>
          <a:p>
            <a:r>
              <a:rPr lang="en-US" dirty="0" smtClean="0"/>
              <a:t>At this time, we cannot validate PEG’s findings, model, data changes, or results</a:t>
            </a:r>
          </a:p>
        </p:txBody>
      </p:sp>
    </p:spTree>
    <p:extLst>
      <p:ext uri="{BB962C8B-B14F-4D97-AF65-F5344CB8AC3E}">
        <p14:creationId xmlns:p14="http://schemas.microsoft.com/office/powerpoint/2010/main" val="35038321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 You! </a:t>
            </a:r>
            <a:r>
              <a:rPr lang="en-US" dirty="0"/>
              <a:t>Questions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19200"/>
            <a:ext cx="8537575" cy="2590800"/>
          </a:xfrm>
        </p:spPr>
        <p:txBody>
          <a:bodyPr numCol="2"/>
          <a:lstStyle/>
          <a:p>
            <a:pPr marL="0" indent="0" algn="r"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Steve Fenrick</a:t>
            </a:r>
            <a:endParaRPr lang="en-US" sz="2800" dirty="0"/>
          </a:p>
          <a:p>
            <a:pPr marL="0" indent="0" algn="r"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Leader, Benchmarking and Economic Studies</a:t>
            </a:r>
          </a:p>
          <a:p>
            <a:pPr marL="0" indent="0" algn="r"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Direct: </a:t>
            </a:r>
            <a:r>
              <a:rPr lang="en-US" sz="2800" dirty="0" smtClean="0"/>
              <a:t>608-268-3549</a:t>
            </a:r>
            <a:endParaRPr lang="en-US" sz="2800" dirty="0"/>
          </a:p>
          <a:p>
            <a:pPr marL="0" indent="0" algn="r">
              <a:spcBef>
                <a:spcPts val="0"/>
              </a:spcBef>
              <a:buFontTx/>
              <a:buNone/>
              <a:defRPr/>
            </a:pPr>
            <a:r>
              <a:rPr lang="en-US" sz="2800" b="1" u="sng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fenricks@powersystem.org</a:t>
            </a:r>
            <a:endParaRPr lang="en-US" sz="28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799838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C3DE-B106-476F-B1D4-FCD72968B4E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Board’s Draft Report Items I will Respond To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Two-factor IPI</a:t>
            </a:r>
          </a:p>
          <a:p>
            <a:pPr lvl="1"/>
            <a:r>
              <a:rPr lang="en-US" dirty="0" smtClean="0"/>
              <a:t>70% weight on GDP-IPI, 30% weight on AWE</a:t>
            </a:r>
          </a:p>
          <a:p>
            <a:r>
              <a:rPr lang="en-US" dirty="0" smtClean="0"/>
              <a:t>Productivity factor equal to zero</a:t>
            </a:r>
          </a:p>
          <a:p>
            <a:r>
              <a:rPr lang="en-US" dirty="0" smtClean="0"/>
              <a:t>Stretch factors ranging from 0.0% to 0.6% with an average of 0.37%</a:t>
            </a:r>
          </a:p>
          <a:p>
            <a:r>
              <a:rPr lang="en-US" dirty="0" smtClean="0"/>
              <a:t>Elimination of peer grouping in stretch factor calibration</a:t>
            </a:r>
          </a:p>
          <a:p>
            <a:r>
              <a:rPr lang="en-US" dirty="0" smtClean="0"/>
              <a:t>Solely use PEG’s econometric model for stretch factor determination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9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Inflation Factor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Board’s recommendation is an improvement from PEG’s recommendation (Two-Factor IPI)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Far less volatility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Better tracking of actual distributor cost pressures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No need for 3-year smoothing making it more contemporary</a:t>
            </a:r>
          </a:p>
          <a:p>
            <a:r>
              <a:rPr lang="en-US" dirty="0" smtClean="0"/>
              <a:t>Still does not account for capital asset inflation (which is around 50% of utility cost pressures)</a:t>
            </a:r>
          </a:p>
          <a:p>
            <a:pPr lvl="1"/>
            <a:r>
              <a:rPr lang="en-US" dirty="0" smtClean="0"/>
              <a:t>The index necessary for this is already tracked through the Electric Utility Construction Price Index (EUCPI)</a:t>
            </a:r>
          </a:p>
          <a:p>
            <a:pPr lvl="1"/>
            <a:r>
              <a:rPr lang="en-US" dirty="0" smtClean="0"/>
              <a:t>Very simple to insert in a weighted average of the EUCPI and have a 3-Factor IPI</a:t>
            </a:r>
          </a:p>
          <a:p>
            <a:pPr lvl="1"/>
            <a:r>
              <a:rPr lang="en-US" dirty="0" smtClean="0"/>
              <a:t>Better tracking of 50% of the inflation pressures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66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Suggestions for Improvement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Include weighted average of EUCPI to account for capital inflation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Consider updating the IPI with available indexes more than the once per year</a:t>
            </a:r>
          </a:p>
          <a:p>
            <a:pPr marL="834390" lvl="1" indent="-514350"/>
            <a:r>
              <a:rPr lang="en-US" dirty="0" smtClean="0"/>
              <a:t>January 1 filers will have an inflation factor that two years prior to the year it is being applied to</a:t>
            </a:r>
          </a:p>
          <a:p>
            <a:pPr marL="1108710" lvl="2" indent="-514350"/>
            <a:r>
              <a:rPr lang="en-US" dirty="0" smtClean="0"/>
              <a:t>Even if AWE or EUCPI are only updated annually, the GDP-IPI component could easily be updated quarterly</a:t>
            </a:r>
          </a:p>
          <a:p>
            <a:pPr marL="834390" lvl="1" indent="-514350"/>
            <a:r>
              <a:rPr lang="en-US" dirty="0" smtClean="0"/>
              <a:t>Will make the inflation factor more up-to-date and applicable to the rate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04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Factor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2002-2012 TFP has been measured to be negative</a:t>
            </a:r>
          </a:p>
          <a:p>
            <a:pPr lvl="1"/>
            <a:r>
              <a:rPr lang="en-US" dirty="0" smtClean="0"/>
              <a:t>All four experts appear to agree that Ontario TFP has been negative</a:t>
            </a:r>
          </a:p>
          <a:p>
            <a:pPr lvl="1"/>
            <a:r>
              <a:rPr lang="en-US" dirty="0" smtClean="0"/>
              <a:t>11-year trend measured by PEG at -0.33% after excluding Hydro One and Toronto Hydro</a:t>
            </a:r>
          </a:p>
          <a:p>
            <a:pPr lvl="1"/>
            <a:r>
              <a:rPr lang="en-US" dirty="0" smtClean="0"/>
              <a:t>Larger, in absolute terms, with full industry</a:t>
            </a:r>
          </a:p>
          <a:p>
            <a:r>
              <a:rPr lang="en-US" dirty="0" smtClean="0"/>
              <a:t>More recent TFP has been even more negative</a:t>
            </a:r>
          </a:p>
          <a:p>
            <a:pPr lvl="1"/>
            <a:r>
              <a:rPr lang="en-US" dirty="0" smtClean="0"/>
              <a:t>PEG estimates 2006-2012 TFP of -1.28%</a:t>
            </a:r>
          </a:p>
          <a:p>
            <a:pPr lvl="1"/>
            <a:r>
              <a:rPr lang="en-US" dirty="0" smtClean="0"/>
              <a:t>Even after stripping out certain smart metering expenses and only negative TFP “outliers”</a:t>
            </a:r>
          </a:p>
          <a:p>
            <a:r>
              <a:rPr lang="en-US" dirty="0" smtClean="0"/>
              <a:t>Trend Variable is now 1.98%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741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Factor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Cost pressures and challenges placed upon distributors are not likely to </a:t>
            </a:r>
            <a:r>
              <a:rPr lang="en-US" dirty="0" smtClean="0"/>
              <a:t>dissipate (CDM, smart grid, FIT programs, aging infrastructure, etc…)</a:t>
            </a:r>
            <a:endParaRPr lang="en-US" dirty="0"/>
          </a:p>
          <a:p>
            <a:r>
              <a:rPr lang="en-US" dirty="0" smtClean="0"/>
              <a:t>Assuming cost pressures and challenges do not disappear, unit cost increases will substantially outpace IR rate increases with a productivity factor set at 0.0%</a:t>
            </a:r>
          </a:p>
          <a:p>
            <a:pPr lvl="1"/>
            <a:r>
              <a:rPr lang="en-US" dirty="0" smtClean="0"/>
              <a:t>There is an implicit stretch factor if productivity factor is set at zero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64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Stretch Factor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Should be recognized that there is an implicit stretch factor included in a productivity factor set at zero when considering the empirical evidence on the actual productivity trend</a:t>
            </a:r>
          </a:p>
          <a:p>
            <a:pPr lvl="1"/>
            <a:r>
              <a:rPr lang="en-US" dirty="0" smtClean="0"/>
              <a:t>PEG estimates the shortfall between zero productivity and actual productivity at 0.33%</a:t>
            </a:r>
          </a:p>
          <a:p>
            <a:pPr lvl="1"/>
            <a:r>
              <a:rPr lang="en-US" dirty="0" smtClean="0"/>
              <a:t>Other experts believe this number is much larger</a:t>
            </a:r>
          </a:p>
          <a:p>
            <a:r>
              <a:rPr lang="en-US" dirty="0" smtClean="0"/>
              <a:t>In addition to the implicit stretch factor, the explicit stretch factor averages 0.37% with a range of 0.0% to 0.6%</a:t>
            </a:r>
          </a:p>
          <a:p>
            <a:pPr lvl="1"/>
            <a:r>
              <a:rPr lang="en-US" dirty="0" smtClean="0"/>
              <a:t>Total stretch factor is, </a:t>
            </a:r>
            <a:r>
              <a:rPr lang="en-US" b="1" u="sng" dirty="0" smtClean="0"/>
              <a:t>at a minimum</a:t>
            </a:r>
            <a:r>
              <a:rPr lang="en-US" dirty="0" smtClean="0"/>
              <a:t>, ranging from 0.33% to 0.93% with an average of 0.70% </a:t>
            </a:r>
          </a:p>
          <a:p>
            <a:pPr lvl="2"/>
            <a:r>
              <a:rPr lang="en-US" dirty="0" smtClean="0"/>
              <a:t>This is an extremely demanding stretch factor beyond the bounds of what is normally seen in incentive regulation plans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44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 of Groups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8EC3DE-B106-476F-B1D4-FCD72968B4EF}" type="slidenum">
              <a:rPr lang="en-US" smtClean="0"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Cohorts </a:t>
            </a:r>
            <a:r>
              <a:rPr lang="en-US" dirty="0" smtClean="0"/>
              <a:t>determined </a:t>
            </a:r>
            <a:r>
              <a:rPr lang="en-US" dirty="0"/>
              <a:t>by </a:t>
            </a:r>
            <a:r>
              <a:rPr lang="en-US" dirty="0" err="1" smtClean="0"/>
              <a:t>by</a:t>
            </a:r>
            <a:r>
              <a:rPr lang="en-US" dirty="0" smtClean="0"/>
              <a:t> </a:t>
            </a:r>
            <a:r>
              <a:rPr lang="en-US" dirty="0"/>
              <a:t>score</a:t>
            </a:r>
          </a:p>
          <a:p>
            <a:pPr lvl="1"/>
            <a:r>
              <a:rPr lang="en-US" dirty="0"/>
              <a:t>Tranche 1:  &lt;-20%, </a:t>
            </a:r>
            <a:r>
              <a:rPr lang="en-US" dirty="0" smtClean="0"/>
              <a:t>Tranche </a:t>
            </a:r>
            <a:r>
              <a:rPr lang="en-US" dirty="0"/>
              <a:t>2: -20% to -15%, Tranche 3:  0 to -15%, </a:t>
            </a:r>
            <a:r>
              <a:rPr lang="en-US" dirty="0" smtClean="0"/>
              <a:t>Tranche </a:t>
            </a:r>
            <a:r>
              <a:rPr lang="en-US" dirty="0"/>
              <a:t>4:  0 to 15%, </a:t>
            </a:r>
            <a:r>
              <a:rPr lang="en-US" dirty="0" smtClean="0"/>
              <a:t>Tranche </a:t>
            </a:r>
            <a:r>
              <a:rPr lang="en-US" dirty="0"/>
              <a:t>5:  &gt;15%</a:t>
            </a:r>
          </a:p>
          <a:p>
            <a:r>
              <a:rPr lang="en-US" dirty="0" smtClean="0"/>
              <a:t>This way of dividing the industry makes the groups vulnerable to the strength of the model and how much variance it contains</a:t>
            </a:r>
          </a:p>
          <a:p>
            <a:pPr lvl="1"/>
            <a:r>
              <a:rPr lang="en-US" dirty="0" smtClean="0"/>
              <a:t>More variance (i.e. error) the more distributors will be in Tranche 1 or 5</a:t>
            </a:r>
          </a:p>
          <a:p>
            <a:r>
              <a:rPr lang="en-US" dirty="0" smtClean="0"/>
              <a:t>Dividing the industry into quintiles based on ranking would be simpler and assure an equal distribution that does not change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341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2955</TotalTime>
  <Words>1434</Words>
  <Application>Microsoft Office PowerPoint</Application>
  <PresentationFormat>On-screen Show (4:3)</PresentationFormat>
  <Paragraphs>147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Response to the Draft Report of the Board  The Coalition of Large Distributors (CLD)</vt:lpstr>
      <vt:lpstr>No Validation and Very Limited Review</vt:lpstr>
      <vt:lpstr>Board’s Draft Report Items I will Respond To</vt:lpstr>
      <vt:lpstr>Inflation Factor</vt:lpstr>
      <vt:lpstr>Two Suggestions for Improvement</vt:lpstr>
      <vt:lpstr>Productivity Factor</vt:lpstr>
      <vt:lpstr>Productivity Factor</vt:lpstr>
      <vt:lpstr>Stretch Factor</vt:lpstr>
      <vt:lpstr>Determination of Groups</vt:lpstr>
      <vt:lpstr>Suggestions on Stretch Factor</vt:lpstr>
      <vt:lpstr>Elimination of Peer Groups in Stretch Factor Determination</vt:lpstr>
      <vt:lpstr>Econometric Benchmarking Model</vt:lpstr>
      <vt:lpstr>PowerPoint Presentation</vt:lpstr>
      <vt:lpstr>Concern #1 of PSE Model</vt:lpstr>
      <vt:lpstr>Concern #2 of PSE Model</vt:lpstr>
      <vt:lpstr>PEG’s Model Returns to Scale Results</vt:lpstr>
      <vt:lpstr>More Examples of PEG Model Assumptions</vt:lpstr>
      <vt:lpstr>Advantages of PSE Model Over PEG’s</vt:lpstr>
      <vt:lpstr>Summary</vt:lpstr>
      <vt:lpstr>Thank You! Questions?</vt:lpstr>
    </vt:vector>
  </TitlesOfParts>
  <Company>Applied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Fenrick, Steve</dc:creator>
  <cp:lastModifiedBy>Susi Vogt</cp:lastModifiedBy>
  <cp:revision>280</cp:revision>
  <cp:lastPrinted>2013-05-24T14:18:05Z</cp:lastPrinted>
  <dcterms:created xsi:type="dcterms:W3CDTF">2013-03-13T20:32:30Z</dcterms:created>
  <dcterms:modified xsi:type="dcterms:W3CDTF">2013-09-11T19:03:45Z</dcterms:modified>
</cp:coreProperties>
</file>