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8" r:id="rId3"/>
    <p:sldId id="279" r:id="rId4"/>
    <p:sldId id="257" r:id="rId5"/>
    <p:sldId id="272" r:id="rId6"/>
    <p:sldId id="273" r:id="rId7"/>
    <p:sldId id="274" r:id="rId8"/>
    <p:sldId id="275" r:id="rId9"/>
    <p:sldId id="260" r:id="rId10"/>
    <p:sldId id="276" r:id="rId11"/>
    <p:sldId id="281" r:id="rId12"/>
    <p:sldId id="280" r:id="rId13"/>
    <p:sldId id="261" r:id="rId14"/>
    <p:sldId id="262" r:id="rId15"/>
    <p:sldId id="263" r:id="rId16"/>
    <p:sldId id="264" r:id="rId17"/>
    <p:sldId id="277" r:id="rId18"/>
    <p:sldId id="265" r:id="rId19"/>
    <p:sldId id="266" r:id="rId20"/>
    <p:sldId id="267" r:id="rId21"/>
    <p:sldId id="268" r:id="rId22"/>
    <p:sldId id="271" r:id="rId23"/>
    <p:sldId id="270" r:id="rId24"/>
    <p:sldId id="269"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A6A13B-A8E5-4B23-A2A8-189703CB8E87}">
          <p14:sldIdLst>
            <p14:sldId id="256"/>
            <p14:sldId id="278"/>
            <p14:sldId id="279"/>
            <p14:sldId id="257"/>
            <p14:sldId id="272"/>
            <p14:sldId id="273"/>
            <p14:sldId id="274"/>
            <p14:sldId id="275"/>
            <p14:sldId id="260"/>
            <p14:sldId id="276"/>
            <p14:sldId id="281"/>
            <p14:sldId id="280"/>
          </p14:sldIdLst>
        </p14:section>
        <p14:section name="Untitled Section" id="{35115DB0-31E4-49E8-9833-B863460DDC18}">
          <p14:sldIdLst>
            <p14:sldId id="261"/>
            <p14:sldId id="262"/>
            <p14:sldId id="263"/>
            <p14:sldId id="264"/>
            <p14:sldId id="277"/>
            <p14:sldId id="265"/>
            <p14:sldId id="266"/>
            <p14:sldId id="267"/>
            <p14:sldId id="268"/>
            <p14:sldId id="271"/>
            <p14:sldId id="270"/>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397" autoAdjust="0"/>
  </p:normalViewPr>
  <p:slideViewPr>
    <p:cSldViewPr snapToGrid="0">
      <p:cViewPr varScale="1">
        <p:scale>
          <a:sx n="74" d="100"/>
          <a:sy n="74" d="100"/>
        </p:scale>
        <p:origin x="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B37893B-BAAC-4820-8E95-822D0691FFB8}" type="datetimeFigureOut">
              <a:rPr lang="en-US" smtClean="0"/>
              <a:t>11/23/2015</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77" tIns="46589" rIns="93177" bIns="46589" rtlCol="0" anchor="b"/>
          <a:lstStyle>
            <a:lvl1pPr algn="r">
              <a:defRPr sz="1200"/>
            </a:lvl1pPr>
          </a:lstStyle>
          <a:p>
            <a:fld id="{8B1C36C8-2F6B-443C-B9AF-FD98A199E597}" type="slidenum">
              <a:rPr lang="en-US" smtClean="0"/>
              <a:t>‹#›</a:t>
            </a:fld>
            <a:endParaRPr lang="en-US"/>
          </a:p>
        </p:txBody>
      </p:sp>
    </p:spTree>
    <p:extLst>
      <p:ext uri="{BB962C8B-B14F-4D97-AF65-F5344CB8AC3E}">
        <p14:creationId xmlns:p14="http://schemas.microsoft.com/office/powerpoint/2010/main" val="20612439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2"/>
            <a:ext cx="3038475" cy="466725"/>
          </a:xfrm>
          <a:prstGeom prst="rect">
            <a:avLst/>
          </a:prstGeom>
        </p:spPr>
        <p:txBody>
          <a:bodyPr vert="horz" lIns="91440" tIns="45720" rIns="91440" bIns="45720" rtlCol="0"/>
          <a:lstStyle>
            <a:lvl1pPr algn="r">
              <a:defRPr sz="1200"/>
            </a:lvl1pPr>
          </a:lstStyle>
          <a:p>
            <a:fld id="{686DD192-8910-4E7F-8DB1-A836235A483F}" type="datetimeFigureOut">
              <a:rPr lang="en-US" smtClean="0"/>
              <a:t>11/23/2015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7"/>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7"/>
            <a:ext cx="3038475" cy="466725"/>
          </a:xfrm>
          <a:prstGeom prst="rect">
            <a:avLst/>
          </a:prstGeom>
        </p:spPr>
        <p:txBody>
          <a:bodyPr vert="horz" lIns="91440" tIns="45720" rIns="91440" bIns="45720" rtlCol="0" anchor="b"/>
          <a:lstStyle>
            <a:lvl1pPr algn="r">
              <a:defRPr sz="1200"/>
            </a:lvl1pPr>
          </a:lstStyle>
          <a:p>
            <a:fld id="{F479C933-7D51-4FC2-945C-89B01F27824A}" type="slidenum">
              <a:rPr lang="en-US" smtClean="0"/>
              <a:t>‹#›</a:t>
            </a:fld>
            <a:endParaRPr lang="en-US"/>
          </a:p>
        </p:txBody>
      </p:sp>
    </p:spTree>
    <p:extLst>
      <p:ext uri="{BB962C8B-B14F-4D97-AF65-F5344CB8AC3E}">
        <p14:creationId xmlns:p14="http://schemas.microsoft.com/office/powerpoint/2010/main" val="35276243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890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181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092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1255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9C0E7C-85AA-4451-96AB-177FC554B183}" type="datetime1">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2FF70-3103-492B-A962-0195CAA7488F}" type="slidenum">
              <a:rPr lang="en-US" smtClean="0"/>
              <a:t>‹#›</a:t>
            </a:fld>
            <a:endParaRPr lang="en-US"/>
          </a:p>
        </p:txBody>
      </p:sp>
    </p:spTree>
    <p:extLst>
      <p:ext uri="{BB962C8B-B14F-4D97-AF65-F5344CB8AC3E}">
        <p14:creationId xmlns:p14="http://schemas.microsoft.com/office/powerpoint/2010/main" val="326329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FD0FA-8345-4A97-A75B-79D0EC96BCF3}" type="datetime1">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2FF70-3103-492B-A962-0195CAA7488F}" type="slidenum">
              <a:rPr lang="en-US" smtClean="0"/>
              <a:t>‹#›</a:t>
            </a:fld>
            <a:endParaRPr lang="en-US"/>
          </a:p>
        </p:txBody>
      </p:sp>
    </p:spTree>
    <p:extLst>
      <p:ext uri="{BB962C8B-B14F-4D97-AF65-F5344CB8AC3E}">
        <p14:creationId xmlns:p14="http://schemas.microsoft.com/office/powerpoint/2010/main" val="192713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5ACDC-BB94-45B8-A351-9808C169C0F1}" type="datetime1">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2FF70-3103-492B-A962-0195CAA7488F}" type="slidenum">
              <a:rPr lang="en-US" smtClean="0"/>
              <a:t>‹#›</a:t>
            </a:fld>
            <a:endParaRPr lang="en-US"/>
          </a:p>
        </p:txBody>
      </p:sp>
    </p:spTree>
    <p:extLst>
      <p:ext uri="{BB962C8B-B14F-4D97-AF65-F5344CB8AC3E}">
        <p14:creationId xmlns:p14="http://schemas.microsoft.com/office/powerpoint/2010/main" val="120498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838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A9CD9-BFC4-40B8-95C4-3FB088336E0A}" type="datetime1">
              <a:rPr lang="en-US" smtClean="0"/>
              <a:t>11/23/2015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2FF70-3103-492B-A962-0195CAA7488F}" type="slidenum">
              <a:rPr lang="en-US" smtClean="0"/>
              <a:t>‹#›</a:t>
            </a:fld>
            <a:endParaRPr lang="en-US"/>
          </a:p>
        </p:txBody>
      </p:sp>
    </p:spTree>
    <p:extLst>
      <p:ext uri="{BB962C8B-B14F-4D97-AF65-F5344CB8AC3E}">
        <p14:creationId xmlns:p14="http://schemas.microsoft.com/office/powerpoint/2010/main" val="142774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85FCF4-1BA7-4D38-B67C-4BBF18D8ECE7}" type="datetime1">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2FF70-3103-492B-A962-0195CAA7488F}" type="slidenum">
              <a:rPr lang="en-US" smtClean="0"/>
              <a:t>‹#›</a:t>
            </a:fld>
            <a:endParaRPr lang="en-US"/>
          </a:p>
        </p:txBody>
      </p:sp>
    </p:spTree>
    <p:extLst>
      <p:ext uri="{BB962C8B-B14F-4D97-AF65-F5344CB8AC3E}">
        <p14:creationId xmlns:p14="http://schemas.microsoft.com/office/powerpoint/2010/main" val="2178134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74ADBE-C361-43AA-A7A4-CA572362094F}" type="datetime1">
              <a:rPr lang="en-US" smtClean="0"/>
              <a:t>11/23/2015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72FF70-3103-492B-A962-0195CAA7488F}" type="slidenum">
              <a:rPr lang="en-US" smtClean="0"/>
              <a:t>‹#›</a:t>
            </a:fld>
            <a:endParaRPr lang="en-US"/>
          </a:p>
        </p:txBody>
      </p:sp>
    </p:spTree>
    <p:extLst>
      <p:ext uri="{BB962C8B-B14F-4D97-AF65-F5344CB8AC3E}">
        <p14:creationId xmlns:p14="http://schemas.microsoft.com/office/powerpoint/2010/main" val="76282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E4AE5-CC26-409D-8D3F-6F722AE46BF9}" type="datetime1">
              <a:rPr lang="en-US" smtClean="0"/>
              <a:t>11/23/2015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2FF70-3103-492B-A962-0195CAA7488F}" type="slidenum">
              <a:rPr lang="en-US" smtClean="0"/>
              <a:t>‹#›</a:t>
            </a:fld>
            <a:endParaRPr lang="en-US"/>
          </a:p>
        </p:txBody>
      </p:sp>
    </p:spTree>
    <p:extLst>
      <p:ext uri="{BB962C8B-B14F-4D97-AF65-F5344CB8AC3E}">
        <p14:creationId xmlns:p14="http://schemas.microsoft.com/office/powerpoint/2010/main" val="280595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4FD2F-C915-4EE1-8232-B91FD17EA89F}" type="datetime1">
              <a:rPr lang="en-US" smtClean="0"/>
              <a:t>11/23/2015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72FF70-3103-492B-A962-0195CAA7488F}" type="slidenum">
              <a:rPr lang="en-US" smtClean="0"/>
              <a:t>‹#›</a:t>
            </a:fld>
            <a:endParaRPr lang="en-US"/>
          </a:p>
        </p:txBody>
      </p:sp>
    </p:spTree>
    <p:extLst>
      <p:ext uri="{BB962C8B-B14F-4D97-AF65-F5344CB8AC3E}">
        <p14:creationId xmlns:p14="http://schemas.microsoft.com/office/powerpoint/2010/main" val="6634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8E87DD-AB41-42E8-A3AE-CE6F5798640D}" type="datetime1">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2FF70-3103-492B-A962-0195CAA7488F}" type="slidenum">
              <a:rPr lang="en-US" smtClean="0"/>
              <a:t>‹#›</a:t>
            </a:fld>
            <a:endParaRPr lang="en-US"/>
          </a:p>
        </p:txBody>
      </p:sp>
    </p:spTree>
    <p:extLst>
      <p:ext uri="{BB962C8B-B14F-4D97-AF65-F5344CB8AC3E}">
        <p14:creationId xmlns:p14="http://schemas.microsoft.com/office/powerpoint/2010/main" val="19870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29AA1-6E29-4061-8163-E4AC88F115C0}" type="datetime1">
              <a:rPr lang="en-US" smtClean="0"/>
              <a:t>11/23/2015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2FF70-3103-492B-A962-0195CAA7488F}" type="slidenum">
              <a:rPr lang="en-US" smtClean="0"/>
              <a:t>‹#›</a:t>
            </a:fld>
            <a:endParaRPr lang="en-US"/>
          </a:p>
        </p:txBody>
      </p:sp>
    </p:spTree>
    <p:extLst>
      <p:ext uri="{BB962C8B-B14F-4D97-AF65-F5344CB8AC3E}">
        <p14:creationId xmlns:p14="http://schemas.microsoft.com/office/powerpoint/2010/main" val="339034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52A3-C47C-4EBC-8CA1-96C06EFFC2C7}" type="datetime1">
              <a:rPr lang="en-US" smtClean="0"/>
              <a:t>11/23/2015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2FF70-3103-492B-A962-0195CAA7488F}" type="slidenum">
              <a:rPr lang="en-US" smtClean="0"/>
              <a:t>‹#›</a:t>
            </a:fld>
            <a:endParaRPr lang="en-US"/>
          </a:p>
        </p:txBody>
      </p:sp>
    </p:spTree>
    <p:extLst>
      <p:ext uri="{BB962C8B-B14F-4D97-AF65-F5344CB8AC3E}">
        <p14:creationId xmlns:p14="http://schemas.microsoft.com/office/powerpoint/2010/main" val="3761963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0848" y="612650"/>
            <a:ext cx="9144000" cy="950277"/>
          </a:xfrm>
        </p:spPr>
        <p:txBody>
          <a:bodyPr>
            <a:normAutofit fontScale="90000"/>
          </a:bodyPr>
          <a:lstStyle/>
          <a:p>
            <a:pPr>
              <a:lnSpc>
                <a:spcPct val="100000"/>
              </a:lnSpc>
            </a:pPr>
            <a:r>
              <a:rPr lang="en-US" b="1" dirty="0" smtClean="0"/>
              <a:t>OTTAWA RIVER POWER</a:t>
            </a:r>
            <a:endParaRPr lang="en-US" b="1" dirty="0"/>
          </a:p>
        </p:txBody>
      </p:sp>
      <p:sp>
        <p:nvSpPr>
          <p:cNvPr id="3" name="Subtitle 2"/>
          <p:cNvSpPr>
            <a:spLocks noGrp="1"/>
          </p:cNvSpPr>
          <p:nvPr>
            <p:ph type="subTitle" idx="1"/>
          </p:nvPr>
        </p:nvSpPr>
        <p:spPr>
          <a:xfrm>
            <a:off x="1328928" y="1882966"/>
            <a:ext cx="9144000" cy="1655762"/>
          </a:xfrm>
        </p:spPr>
        <p:txBody>
          <a:bodyPr>
            <a:normAutofit/>
          </a:bodyPr>
          <a:lstStyle/>
          <a:p>
            <a:r>
              <a:rPr lang="en-US" sz="4000" dirty="0" smtClean="0"/>
              <a:t>2016 COST OF SERVICE RATE APPLICATION</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7184" y="2913888"/>
            <a:ext cx="5047488" cy="3785616"/>
          </a:xfrm>
          <a:prstGeom prst="rect">
            <a:avLst/>
          </a:prstGeom>
        </p:spPr>
      </p:pic>
    </p:spTree>
    <p:extLst>
      <p:ext uri="{BB962C8B-B14F-4D97-AF65-F5344CB8AC3E}">
        <p14:creationId xmlns:p14="http://schemas.microsoft.com/office/powerpoint/2010/main" val="3848081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 Locations</a:t>
            </a:r>
            <a:endParaRPr lang="en-US" b="1" dirty="0"/>
          </a:p>
        </p:txBody>
      </p:sp>
      <p:pic>
        <p:nvPicPr>
          <p:cNvPr id="6" name="Content Placeholder 5"/>
          <p:cNvPicPr>
            <a:picLocks noGrp="1" noChangeAspect="1"/>
          </p:cNvPicPr>
          <p:nvPr>
            <p:ph sz="half" idx="1"/>
          </p:nvPr>
        </p:nvPicPr>
        <p:blipFill>
          <a:blip r:embed="rId2"/>
          <a:stretch>
            <a:fillRect/>
          </a:stretch>
        </p:blipFill>
        <p:spPr>
          <a:xfrm>
            <a:off x="838200" y="2057015"/>
            <a:ext cx="4944031" cy="3288564"/>
          </a:xfrm>
          <a:prstGeom prst="rect">
            <a:avLst/>
          </a:prstGeom>
        </p:spPr>
      </p:pic>
      <p:pic>
        <p:nvPicPr>
          <p:cNvPr id="7" name="Content Placeholder 6"/>
          <p:cNvPicPr>
            <a:picLocks noGrp="1" noChangeAspect="1"/>
          </p:cNvPicPr>
          <p:nvPr>
            <p:ph sz="half" idx="2"/>
          </p:nvPr>
        </p:nvPicPr>
        <p:blipFill>
          <a:blip r:embed="rId3"/>
          <a:stretch>
            <a:fillRect/>
          </a:stretch>
        </p:blipFill>
        <p:spPr>
          <a:xfrm>
            <a:off x="7303008" y="1335794"/>
            <a:ext cx="3048000" cy="4009785"/>
          </a:xfrm>
          <a:prstGeom prst="rect">
            <a:avLst/>
          </a:prstGeom>
        </p:spPr>
      </p:pic>
      <p:sp>
        <p:nvSpPr>
          <p:cNvPr id="8" name="TextBox 7"/>
          <p:cNvSpPr txBox="1"/>
          <p:nvPr/>
        </p:nvSpPr>
        <p:spPr>
          <a:xfrm>
            <a:off x="1706880" y="5718048"/>
            <a:ext cx="3657600" cy="646331"/>
          </a:xfrm>
          <a:prstGeom prst="rect">
            <a:avLst/>
          </a:prstGeom>
          <a:noFill/>
        </p:spPr>
        <p:txBody>
          <a:bodyPr wrap="square" rtlCol="0">
            <a:spAutoFit/>
          </a:bodyPr>
          <a:lstStyle/>
          <a:p>
            <a:r>
              <a:rPr lang="en-US" dirty="0" smtClean="0"/>
              <a:t>283 Pembroke St. West</a:t>
            </a:r>
          </a:p>
          <a:p>
            <a:r>
              <a:rPr lang="en-US" dirty="0" smtClean="0"/>
              <a:t>Pembroke</a:t>
            </a:r>
            <a:endParaRPr lang="en-US" dirty="0"/>
          </a:p>
        </p:txBody>
      </p:sp>
      <p:sp>
        <p:nvSpPr>
          <p:cNvPr id="10" name="TextBox 9"/>
          <p:cNvSpPr txBox="1"/>
          <p:nvPr/>
        </p:nvSpPr>
        <p:spPr>
          <a:xfrm>
            <a:off x="7580282" y="5669917"/>
            <a:ext cx="2673190" cy="646331"/>
          </a:xfrm>
          <a:prstGeom prst="rect">
            <a:avLst/>
          </a:prstGeom>
          <a:noFill/>
        </p:spPr>
        <p:txBody>
          <a:bodyPr wrap="square" rtlCol="0">
            <a:spAutoFit/>
          </a:bodyPr>
          <a:lstStyle/>
          <a:p>
            <a:r>
              <a:rPr lang="en-US" dirty="0" smtClean="0"/>
              <a:t>28 Mill St.</a:t>
            </a:r>
          </a:p>
          <a:p>
            <a:r>
              <a:rPr lang="en-US" dirty="0" smtClean="0"/>
              <a:t>Almonte</a:t>
            </a:r>
            <a:endParaRPr lang="en-US" dirty="0"/>
          </a:p>
        </p:txBody>
      </p:sp>
    </p:spTree>
    <p:extLst>
      <p:ext uri="{BB962C8B-B14F-4D97-AF65-F5344CB8AC3E}">
        <p14:creationId xmlns:p14="http://schemas.microsoft.com/office/powerpoint/2010/main" val="408377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WE WORK</a:t>
            </a:r>
            <a:endParaRPr lang="en-US" b="1" dirty="0"/>
          </a:p>
        </p:txBody>
      </p:sp>
      <p:sp>
        <p:nvSpPr>
          <p:cNvPr id="5" name="Content Placeholder 4"/>
          <p:cNvSpPr>
            <a:spLocks noGrp="1"/>
          </p:cNvSpPr>
          <p:nvPr>
            <p:ph sz="half" idx="1"/>
          </p:nvPr>
        </p:nvSpPr>
        <p:spPr>
          <a:xfrm>
            <a:off x="128789" y="1690688"/>
            <a:ext cx="5891011" cy="4892992"/>
          </a:xfrm>
        </p:spPr>
        <p:txBody>
          <a:bodyPr>
            <a:normAutofit/>
          </a:bodyPr>
          <a:lstStyle/>
          <a:p>
            <a:r>
              <a:rPr lang="en-US" dirty="0" smtClean="0"/>
              <a:t>Eight customer service representatives answering telephone calls responding to customer inquiries.  </a:t>
            </a:r>
          </a:p>
          <a:p>
            <a:r>
              <a:rPr lang="en-US" dirty="0" smtClean="0"/>
              <a:t>Nine </a:t>
            </a:r>
            <a:r>
              <a:rPr lang="en-US" dirty="0" err="1" smtClean="0"/>
              <a:t>linepeople</a:t>
            </a:r>
            <a:r>
              <a:rPr lang="en-US" dirty="0" smtClean="0"/>
              <a:t> building and maintaining the distribution system - on the street of the four communities interacting with customers daily.</a:t>
            </a:r>
          </a:p>
          <a:p>
            <a:r>
              <a:rPr lang="en-US" dirty="0" smtClean="0"/>
              <a:t>One substation technician </a:t>
            </a:r>
          </a:p>
          <a:p>
            <a:r>
              <a:rPr lang="en-US" dirty="0" smtClean="0"/>
              <a:t>One metering technologist</a:t>
            </a:r>
          </a:p>
          <a:p>
            <a:r>
              <a:rPr lang="en-US" dirty="0" smtClean="0"/>
              <a:t> Administrative staff</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4349" y="625314"/>
            <a:ext cx="3850932" cy="2414099"/>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4349" y="3478450"/>
            <a:ext cx="3849623" cy="2870836"/>
          </a:xfrm>
          <a:prstGeom prst="rect">
            <a:avLst/>
          </a:prstGeom>
        </p:spPr>
      </p:pic>
    </p:spTree>
    <p:extLst>
      <p:ext uri="{BB962C8B-B14F-4D97-AF65-F5344CB8AC3E}">
        <p14:creationId xmlns:p14="http://schemas.microsoft.com/office/powerpoint/2010/main" val="359636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008" y="2364613"/>
            <a:ext cx="10515600" cy="1325563"/>
          </a:xfrm>
        </p:spPr>
        <p:txBody>
          <a:bodyPr>
            <a:normAutofit/>
          </a:bodyPr>
          <a:lstStyle/>
          <a:p>
            <a:pPr algn="ctr"/>
            <a:r>
              <a:rPr lang="en-US" sz="5400" b="1" dirty="0" smtClean="0"/>
              <a:t>The Rate Application</a:t>
            </a:r>
            <a:endParaRPr lang="en-US" sz="5400" b="1" dirty="0"/>
          </a:p>
        </p:txBody>
      </p:sp>
    </p:spTree>
    <p:extLst>
      <p:ext uri="{BB962C8B-B14F-4D97-AF65-F5344CB8AC3E}">
        <p14:creationId xmlns:p14="http://schemas.microsoft.com/office/powerpoint/2010/main" val="2741896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816" y="100281"/>
            <a:ext cx="10515600" cy="1325563"/>
          </a:xfrm>
        </p:spPr>
        <p:txBody>
          <a:bodyPr/>
          <a:lstStyle/>
          <a:p>
            <a:pPr algn="r"/>
            <a:r>
              <a:rPr lang="en-US" b="1" dirty="0" smtClean="0"/>
              <a:t>HOW WE ARE FUNDED</a:t>
            </a:r>
            <a:endParaRPr lang="en-US" b="1" dirty="0"/>
          </a:p>
        </p:txBody>
      </p:sp>
      <p:pic>
        <p:nvPicPr>
          <p:cNvPr id="4" name="Content Placeholder 3"/>
          <p:cNvPicPr>
            <a:picLocks noGrp="1" noChangeAspect="1"/>
          </p:cNvPicPr>
          <p:nvPr>
            <p:ph idx="1"/>
          </p:nvPr>
        </p:nvPicPr>
        <p:blipFill>
          <a:blip r:embed="rId3"/>
          <a:stretch>
            <a:fillRect/>
          </a:stretch>
        </p:blipFill>
        <p:spPr>
          <a:xfrm>
            <a:off x="1073853" y="207264"/>
            <a:ext cx="3703632" cy="6364017"/>
          </a:xfrm>
          <a:prstGeom prst="rect">
            <a:avLst/>
          </a:prstGeom>
        </p:spPr>
      </p:pic>
      <p:sp>
        <p:nvSpPr>
          <p:cNvPr id="5" name="Right Arrow 4"/>
          <p:cNvSpPr/>
          <p:nvPr/>
        </p:nvSpPr>
        <p:spPr>
          <a:xfrm>
            <a:off x="4888992" y="3566714"/>
            <a:ext cx="1182624" cy="3311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71615" y="3566714"/>
            <a:ext cx="5937504" cy="369332"/>
          </a:xfrm>
          <a:prstGeom prst="rect">
            <a:avLst/>
          </a:prstGeom>
          <a:noFill/>
        </p:spPr>
        <p:txBody>
          <a:bodyPr wrap="square" rtlCol="0">
            <a:spAutoFit/>
          </a:bodyPr>
          <a:lstStyle/>
          <a:p>
            <a:r>
              <a:rPr lang="en-US" dirty="0" smtClean="0"/>
              <a:t>Ottawa River Power’s portion of the delivery charge is </a:t>
            </a:r>
            <a:r>
              <a:rPr lang="en-US" b="1" dirty="0" smtClean="0"/>
              <a:t>$22.99</a:t>
            </a:r>
            <a:endParaRPr lang="en-US" b="1" dirty="0"/>
          </a:p>
        </p:txBody>
      </p:sp>
      <p:sp>
        <p:nvSpPr>
          <p:cNvPr id="7" name="Right Arrow 6"/>
          <p:cNvSpPr/>
          <p:nvPr/>
        </p:nvSpPr>
        <p:spPr>
          <a:xfrm>
            <a:off x="4888992" y="3954149"/>
            <a:ext cx="1182623" cy="3130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71615" y="3954149"/>
            <a:ext cx="5742433" cy="370070"/>
          </a:xfrm>
          <a:prstGeom prst="rect">
            <a:avLst/>
          </a:prstGeom>
          <a:noFill/>
        </p:spPr>
        <p:txBody>
          <a:bodyPr wrap="square" rtlCol="0">
            <a:spAutoFit/>
          </a:bodyPr>
          <a:lstStyle/>
          <a:p>
            <a:r>
              <a:rPr lang="en-US" dirty="0" smtClean="0"/>
              <a:t>Ottawa River Power’s portion is </a:t>
            </a:r>
            <a:r>
              <a:rPr lang="en-US" b="1" dirty="0" smtClean="0"/>
              <a:t>$0.25 </a:t>
            </a:r>
            <a:endParaRPr lang="en-US" b="1" dirty="0"/>
          </a:p>
        </p:txBody>
      </p:sp>
      <p:sp>
        <p:nvSpPr>
          <p:cNvPr id="9" name="Right Arrow 8"/>
          <p:cNvSpPr/>
          <p:nvPr/>
        </p:nvSpPr>
        <p:spPr>
          <a:xfrm>
            <a:off x="4888992" y="5925312"/>
            <a:ext cx="1280159" cy="329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80658" y="5751350"/>
            <a:ext cx="5608320" cy="677108"/>
          </a:xfrm>
          <a:prstGeom prst="rect">
            <a:avLst/>
          </a:prstGeom>
          <a:noFill/>
        </p:spPr>
        <p:txBody>
          <a:bodyPr wrap="square" rtlCol="0">
            <a:spAutoFit/>
          </a:bodyPr>
          <a:lstStyle/>
          <a:p>
            <a:r>
              <a:rPr lang="en-US" dirty="0" smtClean="0"/>
              <a:t>Ottawa River Power’s portion is </a:t>
            </a:r>
            <a:r>
              <a:rPr lang="en-US" sz="2000" b="1" dirty="0" smtClean="0"/>
              <a:t>17.3% </a:t>
            </a:r>
            <a:r>
              <a:rPr lang="en-US" dirty="0" smtClean="0"/>
              <a:t>of the total bill or </a:t>
            </a:r>
            <a:r>
              <a:rPr lang="en-US" b="1" dirty="0" smtClean="0"/>
              <a:t>$23.24</a:t>
            </a:r>
            <a:endParaRPr lang="en-US" b="1" dirty="0"/>
          </a:p>
        </p:txBody>
      </p:sp>
    </p:spTree>
    <p:extLst>
      <p:ext uri="{BB962C8B-B14F-4D97-AF65-F5344CB8AC3E}">
        <p14:creationId xmlns:p14="http://schemas.microsoft.com/office/powerpoint/2010/main" val="220242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WE APPLY FOR FUNDING</a:t>
            </a:r>
            <a:endParaRPr lang="en-US" b="1" dirty="0"/>
          </a:p>
        </p:txBody>
      </p:sp>
      <p:sp>
        <p:nvSpPr>
          <p:cNvPr id="3" name="Content Placeholder 2"/>
          <p:cNvSpPr>
            <a:spLocks noGrp="1"/>
          </p:cNvSpPr>
          <p:nvPr>
            <p:ph idx="1"/>
          </p:nvPr>
        </p:nvSpPr>
        <p:spPr/>
        <p:txBody>
          <a:bodyPr>
            <a:normAutofit/>
          </a:bodyPr>
          <a:lstStyle/>
          <a:p>
            <a:endParaRPr lang="en-US" dirty="0" smtClean="0"/>
          </a:p>
          <a:p>
            <a:r>
              <a:rPr lang="en-US" dirty="0" smtClean="0"/>
              <a:t>All of Ottawa River Power’s funding comes from you, our customer.</a:t>
            </a:r>
          </a:p>
          <a:p>
            <a:pPr marL="0" indent="0">
              <a:buNone/>
            </a:pPr>
            <a:r>
              <a:rPr lang="en-US" dirty="0" smtClean="0"/>
              <a:t>  </a:t>
            </a:r>
            <a:endParaRPr lang="en-US" dirty="0"/>
          </a:p>
          <a:p>
            <a:r>
              <a:rPr lang="en-US" dirty="0" smtClean="0"/>
              <a:t>All distribution rates are approved by the Ontario Energy Board (Ottawa River Power’s regulator).  Ottawa River Power normally applies for rate changes annually for its portion of your bill.  </a:t>
            </a:r>
          </a:p>
          <a:p>
            <a:endParaRPr lang="en-US" dirty="0" smtClean="0"/>
          </a:p>
          <a:p>
            <a:endParaRPr lang="en-US" dirty="0" smtClean="0"/>
          </a:p>
          <a:p>
            <a:endParaRPr lang="en-US" dirty="0"/>
          </a:p>
        </p:txBody>
      </p:sp>
    </p:spTree>
    <p:extLst>
      <p:ext uri="{BB962C8B-B14F-4D97-AF65-F5344CB8AC3E}">
        <p14:creationId xmlns:p14="http://schemas.microsoft.com/office/powerpoint/2010/main" val="1150855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HOW THE PROCESS WORKS</a:t>
            </a:r>
            <a:endParaRPr lang="en-US" b="1" dirty="0"/>
          </a:p>
        </p:txBody>
      </p:sp>
      <p:sp>
        <p:nvSpPr>
          <p:cNvPr id="3" name="Content Placeholder 2"/>
          <p:cNvSpPr>
            <a:spLocks noGrp="1"/>
          </p:cNvSpPr>
          <p:nvPr>
            <p:ph idx="1"/>
          </p:nvPr>
        </p:nvSpPr>
        <p:spPr/>
        <p:txBody>
          <a:bodyPr/>
          <a:lstStyle/>
          <a:p>
            <a:r>
              <a:rPr lang="en-CA" dirty="0" smtClean="0"/>
              <a:t>Year </a:t>
            </a:r>
            <a:r>
              <a:rPr lang="en-CA" u="sng" dirty="0" smtClean="0"/>
              <a:t>One</a:t>
            </a:r>
            <a:r>
              <a:rPr lang="en-CA" dirty="0" smtClean="0"/>
              <a:t> in the rate cycle is an intensive, public review of the utility’s projected costs. This type of review is commonly called a </a:t>
            </a:r>
            <a:r>
              <a:rPr lang="en-CA" b="1" dirty="0" smtClean="0">
                <a:solidFill>
                  <a:schemeClr val="accent1">
                    <a:lumMod val="75000"/>
                  </a:schemeClr>
                </a:solidFill>
              </a:rPr>
              <a:t>COST OF SERVICE </a:t>
            </a:r>
            <a:r>
              <a:rPr lang="en-CA" dirty="0" smtClean="0"/>
              <a:t>review.  In any given year, roughly one-fifth of Ontario’s electricity distributors apply for a Cost of Service Review.  This review is what Ottawa River Power is completing for rates effective May 1, 2016.</a:t>
            </a:r>
          </a:p>
          <a:p>
            <a:pPr marL="0" indent="0">
              <a:buNone/>
            </a:pPr>
            <a:endParaRPr lang="en-CA" dirty="0" smtClean="0"/>
          </a:p>
          <a:p>
            <a:r>
              <a:rPr lang="en-CA" dirty="0" smtClean="0"/>
              <a:t>Years </a:t>
            </a:r>
            <a:r>
              <a:rPr lang="en-CA" u="sng" dirty="0" smtClean="0"/>
              <a:t>Two to Five </a:t>
            </a:r>
            <a:r>
              <a:rPr lang="en-CA" dirty="0" smtClean="0"/>
              <a:t>will most commonly be formula based rate increases - typically less than inflation. This encourages utilities to manage their costs efficiently.</a:t>
            </a:r>
          </a:p>
          <a:p>
            <a:pPr marL="0" indent="0">
              <a:buNone/>
            </a:pPr>
            <a:endParaRPr lang="en-US" dirty="0"/>
          </a:p>
        </p:txBody>
      </p:sp>
    </p:spTree>
    <p:extLst>
      <p:ext uri="{BB962C8B-B14F-4D97-AF65-F5344CB8AC3E}">
        <p14:creationId xmlns:p14="http://schemas.microsoft.com/office/powerpoint/2010/main" val="3930286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147"/>
          </a:xfrm>
        </p:spPr>
        <p:txBody>
          <a:bodyPr/>
          <a:lstStyle/>
          <a:p>
            <a:r>
              <a:rPr lang="en-US" b="1" dirty="0" smtClean="0"/>
              <a:t>WHAT WE ARE ASKING FOR</a:t>
            </a:r>
            <a:endParaRPr lang="en-US" b="1" dirty="0"/>
          </a:p>
        </p:txBody>
      </p:sp>
      <p:sp>
        <p:nvSpPr>
          <p:cNvPr id="3" name="Content Placeholder 2"/>
          <p:cNvSpPr>
            <a:spLocks noGrp="1"/>
          </p:cNvSpPr>
          <p:nvPr>
            <p:ph sz="half" idx="1"/>
          </p:nvPr>
        </p:nvSpPr>
        <p:spPr>
          <a:xfrm>
            <a:off x="241779" y="1736244"/>
            <a:ext cx="5739384" cy="4762691"/>
          </a:xfrm>
        </p:spPr>
        <p:txBody>
          <a:bodyPr>
            <a:normAutofit fontScale="92500" lnSpcReduction="10000"/>
          </a:bodyPr>
          <a:lstStyle/>
          <a:p>
            <a:r>
              <a:rPr lang="en-US" dirty="0" smtClean="0"/>
              <a:t>Ottawa River Power is seeking an annual </a:t>
            </a:r>
            <a:r>
              <a:rPr lang="en-US" b="1" dirty="0" smtClean="0"/>
              <a:t>capital plan </a:t>
            </a:r>
            <a:r>
              <a:rPr lang="en-US" dirty="0" smtClean="0"/>
              <a:t>approval in 2016 of $1.2M.  This is an increase of $78K from the Ontario Energy Board approval in 2010. </a:t>
            </a:r>
            <a:r>
              <a:rPr lang="en-CA" dirty="0" smtClean="0"/>
              <a:t>These investments are necessary in order to:</a:t>
            </a:r>
          </a:p>
          <a:p>
            <a:endParaRPr lang="en-US" dirty="0" smtClean="0"/>
          </a:p>
          <a:p>
            <a:pPr lvl="1"/>
            <a:r>
              <a:rPr lang="en-US" dirty="0" smtClean="0"/>
              <a:t>Purchase a radial boom truck</a:t>
            </a:r>
          </a:p>
          <a:p>
            <a:pPr lvl="2"/>
            <a:r>
              <a:rPr lang="en-US" dirty="0" smtClean="0"/>
              <a:t> for the fleet that is required to continue to work on the distribution system.  Ottawa River Power operates in four service areas (Pembroke, Killaloe, </a:t>
            </a:r>
            <a:r>
              <a:rPr lang="en-US" dirty="0" err="1" smtClean="0"/>
              <a:t>Beachburg</a:t>
            </a:r>
            <a:r>
              <a:rPr lang="en-US" dirty="0" smtClean="0"/>
              <a:t> and Almonte).  Due to the distance between the two operation centers, there is fleet in both locations.</a:t>
            </a:r>
          </a:p>
          <a:p>
            <a:pPr marL="457200" lvl="1" indent="0">
              <a:buNone/>
            </a:pPr>
            <a:endParaRPr lang="en-US" dirty="0" smtClean="0"/>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302042"/>
            <a:ext cx="5181600" cy="3398504"/>
          </a:xfrm>
        </p:spPr>
      </p:pic>
    </p:spTree>
    <p:extLst>
      <p:ext uri="{BB962C8B-B14F-4D97-AF65-F5344CB8AC3E}">
        <p14:creationId xmlns:p14="http://schemas.microsoft.com/office/powerpoint/2010/main" val="1886839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WE ARE ASKING FOR</a:t>
            </a:r>
          </a:p>
        </p:txBody>
      </p:sp>
      <p:sp>
        <p:nvSpPr>
          <p:cNvPr id="3" name="Content Placeholder 2"/>
          <p:cNvSpPr>
            <a:spLocks noGrp="1"/>
          </p:cNvSpPr>
          <p:nvPr>
            <p:ph sz="half" idx="1"/>
          </p:nvPr>
        </p:nvSpPr>
        <p:spPr>
          <a:xfrm>
            <a:off x="146304" y="1825625"/>
            <a:ext cx="5873496" cy="4351338"/>
          </a:xfrm>
        </p:spPr>
        <p:txBody>
          <a:bodyPr/>
          <a:lstStyle/>
          <a:p>
            <a:pPr lvl="1"/>
            <a:r>
              <a:rPr lang="en-CA" dirty="0"/>
              <a:t>New load growth and development projects; Almonte with Mill Run and the Riverview subdivisions and Pembroke with </a:t>
            </a:r>
            <a:r>
              <a:rPr lang="en-CA" dirty="0" err="1"/>
              <a:t>Golfview</a:t>
            </a:r>
            <a:r>
              <a:rPr lang="en-CA" dirty="0"/>
              <a:t> and Bell Street development.</a:t>
            </a:r>
          </a:p>
          <a:p>
            <a:pPr lvl="1"/>
            <a:endParaRPr lang="en-CA" dirty="0"/>
          </a:p>
          <a:p>
            <a:pPr lvl="1"/>
            <a:r>
              <a:rPr lang="en-CA" dirty="0"/>
              <a:t>System Reliability projects such as substation rebuilds (substations from the 1950’s and 1960’s need upgrading and/or replacing)</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79464" y="1825625"/>
            <a:ext cx="5181600" cy="3886200"/>
          </a:xfrm>
        </p:spPr>
      </p:pic>
    </p:spTree>
    <p:extLst>
      <p:ext uri="{BB962C8B-B14F-4D97-AF65-F5344CB8AC3E}">
        <p14:creationId xmlns:p14="http://schemas.microsoft.com/office/powerpoint/2010/main" val="2972710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8437"/>
            <a:ext cx="10515600" cy="1325563"/>
          </a:xfrm>
        </p:spPr>
        <p:txBody>
          <a:bodyPr/>
          <a:lstStyle/>
          <a:p>
            <a:r>
              <a:rPr lang="en-US" b="1" dirty="0" smtClean="0"/>
              <a:t>WHAT WE ARE ASKING FOR (continued)</a:t>
            </a:r>
            <a:endParaRPr lang="en-US" b="1" dirty="0"/>
          </a:p>
        </p:txBody>
      </p:sp>
      <p:sp>
        <p:nvSpPr>
          <p:cNvPr id="3" name="Content Placeholder 2"/>
          <p:cNvSpPr>
            <a:spLocks noGrp="1"/>
          </p:cNvSpPr>
          <p:nvPr>
            <p:ph sz="half" idx="1"/>
          </p:nvPr>
        </p:nvSpPr>
        <p:spPr>
          <a:xfrm>
            <a:off x="231648" y="1524000"/>
            <a:ext cx="5788152" cy="4986528"/>
          </a:xfrm>
        </p:spPr>
        <p:txBody>
          <a:bodyPr lIns="0" rIns="0">
            <a:normAutofit fontScale="92500" lnSpcReduction="20000"/>
          </a:bodyPr>
          <a:lstStyle/>
          <a:p>
            <a:pPr lvl="1"/>
            <a:r>
              <a:rPr lang="en-CA" dirty="0" smtClean="0"/>
              <a:t>Infrastructure renewal projects such as pole replacement with 15% of Ottawa River Power’s poles remaining from the 1960’s.  Wire replacement includes the changing out of primary and secondary wire from the 1940’s up to the 1970’s.</a:t>
            </a:r>
          </a:p>
          <a:p>
            <a:pPr marL="457200" lvl="1" indent="0">
              <a:buNone/>
            </a:pPr>
            <a:endParaRPr lang="en-CA" sz="1200" dirty="0" smtClean="0"/>
          </a:p>
          <a:p>
            <a:pPr lvl="1"/>
            <a:r>
              <a:rPr lang="en-CA" dirty="0" smtClean="0"/>
              <a:t>Elimination of environmental/health or safety risks with the replacement of the remaining transformers with PCBs.  </a:t>
            </a:r>
          </a:p>
          <a:p>
            <a:pPr lvl="1"/>
            <a:endParaRPr lang="en-CA" sz="1200" dirty="0"/>
          </a:p>
          <a:p>
            <a:pPr lvl="1"/>
            <a:r>
              <a:rPr lang="en-CA" dirty="0" smtClean="0"/>
              <a:t>Computer software upgrades to provide E-billing for our customers in order  to give them better online access to account and electricity usage information.</a:t>
            </a:r>
          </a:p>
          <a:p>
            <a:pPr marL="457200" lvl="1" indent="0">
              <a:buNone/>
            </a:pPr>
            <a:endParaRPr lang="en-CA" sz="1200" dirty="0" smtClean="0"/>
          </a:p>
          <a:p>
            <a:pPr lvl="1"/>
            <a:r>
              <a:rPr lang="en-CA" dirty="0" smtClean="0"/>
              <a:t>Investment in the distribution system to provide for the connection of renewable energy and other regulatory initiatives.</a:t>
            </a:r>
          </a:p>
          <a:p>
            <a:endParaRPr lang="en-US" dirty="0"/>
          </a:p>
        </p:txBody>
      </p:sp>
      <p:pic>
        <p:nvPicPr>
          <p:cNvPr id="6" name="Picture 3" descr="100_119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339840" y="1825625"/>
            <a:ext cx="5013960" cy="39028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7254240" y="6010656"/>
            <a:ext cx="3657600" cy="369332"/>
          </a:xfrm>
          <a:prstGeom prst="rect">
            <a:avLst/>
          </a:prstGeom>
          <a:noFill/>
        </p:spPr>
        <p:txBody>
          <a:bodyPr wrap="square" rtlCol="0">
            <a:spAutoFit/>
          </a:bodyPr>
          <a:lstStyle/>
          <a:p>
            <a:r>
              <a:rPr lang="en-US" dirty="0" smtClean="0"/>
              <a:t>Hope Street in Almonte</a:t>
            </a:r>
            <a:endParaRPr lang="en-US" dirty="0"/>
          </a:p>
        </p:txBody>
      </p:sp>
    </p:spTree>
    <p:extLst>
      <p:ext uri="{BB962C8B-B14F-4D97-AF65-F5344CB8AC3E}">
        <p14:creationId xmlns:p14="http://schemas.microsoft.com/office/powerpoint/2010/main" val="1773404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WE ARE ASKING FOR (continued)</a:t>
            </a:r>
            <a:endParaRPr lang="en-US" b="1" dirty="0"/>
          </a:p>
        </p:txBody>
      </p:sp>
      <p:sp>
        <p:nvSpPr>
          <p:cNvPr id="3" name="Content Placeholder 2"/>
          <p:cNvSpPr>
            <a:spLocks noGrp="1"/>
          </p:cNvSpPr>
          <p:nvPr>
            <p:ph idx="1"/>
          </p:nvPr>
        </p:nvSpPr>
        <p:spPr>
          <a:xfrm>
            <a:off x="838200" y="2506662"/>
            <a:ext cx="10515600" cy="4351338"/>
          </a:xfrm>
        </p:spPr>
        <p:txBody>
          <a:bodyPr>
            <a:normAutofit/>
          </a:bodyPr>
          <a:lstStyle/>
          <a:p>
            <a:pPr marL="0" indent="0">
              <a:lnSpc>
                <a:spcPct val="150000"/>
              </a:lnSpc>
              <a:buNone/>
            </a:pPr>
            <a:r>
              <a:rPr lang="en-US" dirty="0" smtClean="0"/>
              <a:t>Ottawa River Power is also seeking $3.2M in operating, maintenance and administration expenses.  This in an increase of $694K from the 2010 board approval, approximately a 4% annual increase, from 2010 until 2016.   </a:t>
            </a:r>
          </a:p>
        </p:txBody>
      </p:sp>
    </p:spTree>
    <p:extLst>
      <p:ext uri="{BB962C8B-B14F-4D97-AF65-F5344CB8AC3E}">
        <p14:creationId xmlns:p14="http://schemas.microsoft.com/office/powerpoint/2010/main" val="17869591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BOARD OF DIRECTORS</a:t>
            </a:r>
            <a:endParaRPr lang="en-US" b="1" dirty="0"/>
          </a:p>
        </p:txBody>
      </p:sp>
      <p:sp>
        <p:nvSpPr>
          <p:cNvPr id="3" name="Content Placeholder 2"/>
          <p:cNvSpPr>
            <a:spLocks noGrp="1"/>
          </p:cNvSpPr>
          <p:nvPr>
            <p:ph idx="1"/>
          </p:nvPr>
        </p:nvSpPr>
        <p:spPr/>
        <p:txBody>
          <a:bodyPr/>
          <a:lstStyle/>
          <a:p>
            <a:pPr algn="ctr"/>
            <a:r>
              <a:rPr lang="en-US" dirty="0" smtClean="0"/>
              <a:t>Les Scott, Chair</a:t>
            </a:r>
          </a:p>
          <a:p>
            <a:pPr algn="ctr"/>
            <a:r>
              <a:rPr lang="en-US" dirty="0" smtClean="0"/>
              <a:t>Paul </a:t>
            </a:r>
            <a:r>
              <a:rPr lang="en-US" dirty="0" err="1" smtClean="0"/>
              <a:t>Finner</a:t>
            </a:r>
            <a:r>
              <a:rPr lang="en-US" dirty="0" smtClean="0"/>
              <a:t>, Vice Chair</a:t>
            </a:r>
          </a:p>
          <a:p>
            <a:pPr algn="ctr"/>
            <a:r>
              <a:rPr lang="en-US" dirty="0" smtClean="0"/>
              <a:t>Marian Patterson, Director</a:t>
            </a:r>
          </a:p>
          <a:p>
            <a:pPr algn="ctr"/>
            <a:r>
              <a:rPr lang="en-US" dirty="0" smtClean="0"/>
              <a:t>Hal Johnson, Director</a:t>
            </a:r>
          </a:p>
          <a:p>
            <a:pPr algn="ctr"/>
            <a:r>
              <a:rPr lang="en-US" dirty="0" smtClean="0"/>
              <a:t>Robert Hughes, Director</a:t>
            </a:r>
          </a:p>
          <a:p>
            <a:pPr algn="ctr"/>
            <a:r>
              <a:rPr lang="en-US" dirty="0" smtClean="0"/>
              <a:t>Garnet </a:t>
            </a:r>
            <a:r>
              <a:rPr lang="en-US" dirty="0" err="1" smtClean="0"/>
              <a:t>Kranz</a:t>
            </a:r>
            <a:r>
              <a:rPr lang="en-US" dirty="0" smtClean="0"/>
              <a:t>, Director</a:t>
            </a:r>
          </a:p>
          <a:p>
            <a:pPr algn="ctr"/>
            <a:r>
              <a:rPr lang="en-US" dirty="0" smtClean="0"/>
              <a:t>Andrew Plummer, Director</a:t>
            </a:r>
          </a:p>
          <a:p>
            <a:endParaRPr lang="en-US" dirty="0" smtClean="0"/>
          </a:p>
          <a:p>
            <a:endParaRPr lang="en-US" dirty="0"/>
          </a:p>
        </p:txBody>
      </p:sp>
    </p:spTree>
    <p:extLst>
      <p:ext uri="{BB962C8B-B14F-4D97-AF65-F5344CB8AC3E}">
        <p14:creationId xmlns:p14="http://schemas.microsoft.com/office/powerpoint/2010/main" val="4126860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WE ARE ASKING FOR (continued)</a:t>
            </a:r>
          </a:p>
        </p:txBody>
      </p:sp>
      <p:sp>
        <p:nvSpPr>
          <p:cNvPr id="3" name="Content Placeholder 2"/>
          <p:cNvSpPr>
            <a:spLocks noGrp="1"/>
          </p:cNvSpPr>
          <p:nvPr>
            <p:ph sz="half" idx="1"/>
          </p:nvPr>
        </p:nvSpPr>
        <p:spPr>
          <a:xfrm>
            <a:off x="399245" y="1825624"/>
            <a:ext cx="7031865" cy="4716843"/>
          </a:xfrm>
        </p:spPr>
        <p:txBody>
          <a:bodyPr>
            <a:normAutofit lnSpcReduction="10000"/>
          </a:bodyPr>
          <a:lstStyle/>
          <a:p>
            <a:pPr marL="457200" lvl="1" indent="0">
              <a:buNone/>
            </a:pPr>
            <a:r>
              <a:rPr lang="en-US" sz="3200" dirty="0" smtClean="0"/>
              <a:t>The highlights of the operating expense increases are:</a:t>
            </a:r>
          </a:p>
          <a:p>
            <a:pPr marL="457200" lvl="1" indent="0">
              <a:buNone/>
            </a:pPr>
            <a:endParaRPr lang="en-US" sz="1600" dirty="0" smtClean="0"/>
          </a:p>
          <a:p>
            <a:pPr marL="971550" lvl="1" indent="-514350">
              <a:buFont typeface="+mj-lt"/>
              <a:buAutoNum type="arabicPeriod"/>
            </a:pPr>
            <a:r>
              <a:rPr lang="en-US" sz="3200" dirty="0" smtClean="0"/>
              <a:t>Customer focus  $180K</a:t>
            </a:r>
          </a:p>
          <a:p>
            <a:pPr lvl="2"/>
            <a:r>
              <a:rPr lang="en-US" dirty="0" smtClean="0"/>
              <a:t>Monthly </a:t>
            </a:r>
            <a:r>
              <a:rPr lang="en-US" dirty="0"/>
              <a:t>billing and postage </a:t>
            </a:r>
            <a:r>
              <a:rPr lang="en-US" dirty="0" smtClean="0"/>
              <a:t>increased costs by $130k</a:t>
            </a:r>
            <a:endParaRPr lang="en-US" dirty="0"/>
          </a:p>
          <a:p>
            <a:pPr lvl="2"/>
            <a:r>
              <a:rPr lang="en-US" dirty="0"/>
              <a:t>Customer service locates </a:t>
            </a:r>
            <a:r>
              <a:rPr lang="en-US" dirty="0" smtClean="0"/>
              <a:t>increase due </a:t>
            </a:r>
            <a:r>
              <a:rPr lang="en-US" dirty="0"/>
              <a:t>to provincial </a:t>
            </a:r>
            <a:r>
              <a:rPr lang="en-US" dirty="0" smtClean="0"/>
              <a:t>regulations $50K</a:t>
            </a:r>
          </a:p>
          <a:p>
            <a:pPr marL="914400" lvl="2" indent="0">
              <a:buNone/>
            </a:pPr>
            <a:endParaRPr lang="en-US" dirty="0" smtClean="0"/>
          </a:p>
          <a:p>
            <a:pPr marL="914400" lvl="2" indent="0">
              <a:buNone/>
            </a:pPr>
            <a:endParaRPr lang="en-US" sz="1200" dirty="0" smtClean="0"/>
          </a:p>
          <a:p>
            <a:pPr marL="971550" lvl="1" indent="-514350">
              <a:buFont typeface="+mj-lt"/>
              <a:buAutoNum type="arabicPeriod"/>
            </a:pPr>
            <a:r>
              <a:rPr lang="en-US" sz="3200" dirty="0"/>
              <a:t>Public and Regulatory Responsiveness </a:t>
            </a:r>
            <a:r>
              <a:rPr lang="en-US" sz="3200" dirty="0" smtClean="0"/>
              <a:t> </a:t>
            </a:r>
            <a:r>
              <a:rPr lang="en-US" sz="3200" dirty="0"/>
              <a:t>$20K</a:t>
            </a:r>
          </a:p>
          <a:p>
            <a:pPr lvl="2"/>
            <a:r>
              <a:rPr lang="en-US" dirty="0"/>
              <a:t>Legal and accounting increase </a:t>
            </a:r>
            <a:r>
              <a:rPr lang="en-US" dirty="0" smtClean="0"/>
              <a:t>to </a:t>
            </a:r>
            <a:r>
              <a:rPr lang="en-US" dirty="0"/>
              <a:t>meet all regulatory requirements</a:t>
            </a:r>
          </a:p>
          <a:p>
            <a:pPr lvl="1"/>
            <a:endParaRPr lang="en-US" dirty="0"/>
          </a:p>
          <a:p>
            <a:pPr marL="914400" lvl="1" indent="-457200">
              <a:buFont typeface="+mj-lt"/>
              <a:buAutoNum type="arabicPeriod" startAt="2"/>
            </a:pPr>
            <a:endParaRPr lang="en-US" dirty="0"/>
          </a:p>
          <a:p>
            <a:pPr marL="457200" lvl="1" indent="0">
              <a:buNone/>
            </a:pPr>
            <a:endParaRPr lang="en-US" dirty="0" smtClean="0"/>
          </a:p>
          <a:p>
            <a:pPr lvl="1"/>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192" y="2110039"/>
            <a:ext cx="2413000" cy="2832100"/>
          </a:xfrm>
          <a:prstGeom prst="rect">
            <a:avLst/>
          </a:prstGeom>
        </p:spPr>
      </p:pic>
    </p:spTree>
    <p:extLst>
      <p:ext uri="{BB962C8B-B14F-4D97-AF65-F5344CB8AC3E}">
        <p14:creationId xmlns:p14="http://schemas.microsoft.com/office/powerpoint/2010/main" val="213992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8001"/>
            <a:ext cx="10515600" cy="1325563"/>
          </a:xfrm>
        </p:spPr>
        <p:txBody>
          <a:bodyPr/>
          <a:lstStyle/>
          <a:p>
            <a:r>
              <a:rPr lang="en-US" b="1" dirty="0"/>
              <a:t>WHAT WE ARE ASKING FOR (continued)</a:t>
            </a:r>
          </a:p>
        </p:txBody>
      </p:sp>
      <p:sp>
        <p:nvSpPr>
          <p:cNvPr id="3" name="Content Placeholder 2"/>
          <p:cNvSpPr>
            <a:spLocks noGrp="1"/>
          </p:cNvSpPr>
          <p:nvPr>
            <p:ph sz="half" idx="1"/>
          </p:nvPr>
        </p:nvSpPr>
        <p:spPr>
          <a:xfrm>
            <a:off x="182880" y="1584960"/>
            <a:ext cx="5836920" cy="5108448"/>
          </a:xfrm>
        </p:spPr>
        <p:txBody>
          <a:bodyPr>
            <a:normAutofit fontScale="77500" lnSpcReduction="20000"/>
          </a:bodyPr>
          <a:lstStyle/>
          <a:p>
            <a:pPr marL="514350" indent="-514350">
              <a:buFont typeface="+mj-lt"/>
              <a:buAutoNum type="arabicPeriod" startAt="3"/>
            </a:pPr>
            <a:r>
              <a:rPr lang="en-US" sz="3600" dirty="0" smtClean="0"/>
              <a:t>Operational </a:t>
            </a:r>
            <a:r>
              <a:rPr lang="en-US" sz="3600" dirty="0"/>
              <a:t>Effectiveness - $</a:t>
            </a:r>
            <a:r>
              <a:rPr lang="en-US" sz="3600" dirty="0" smtClean="0"/>
              <a:t>470K</a:t>
            </a:r>
          </a:p>
          <a:p>
            <a:pPr marL="457200" lvl="1" indent="0">
              <a:buNone/>
            </a:pPr>
            <a:endParaRPr lang="en-US" sz="1200" dirty="0" smtClean="0"/>
          </a:p>
          <a:p>
            <a:pPr marL="457200" lvl="1" indent="0">
              <a:buNone/>
            </a:pPr>
            <a:endParaRPr lang="en-US" sz="1200" dirty="0"/>
          </a:p>
          <a:p>
            <a:pPr marL="457200" lvl="1" indent="0">
              <a:buNone/>
            </a:pPr>
            <a:endParaRPr lang="en-US" sz="1200" dirty="0"/>
          </a:p>
          <a:p>
            <a:pPr lvl="1"/>
            <a:r>
              <a:rPr lang="en-US" sz="2800" dirty="0"/>
              <a:t>Overhead line maintenance increase of $</a:t>
            </a:r>
            <a:r>
              <a:rPr lang="en-US" sz="2800" dirty="0" smtClean="0"/>
              <a:t>110K</a:t>
            </a:r>
          </a:p>
          <a:p>
            <a:pPr lvl="1"/>
            <a:r>
              <a:rPr lang="en-US" sz="2800" dirty="0" smtClean="0"/>
              <a:t>Transformer maintenance increase of $30K</a:t>
            </a:r>
            <a:endParaRPr lang="en-US" sz="2800" dirty="0"/>
          </a:p>
          <a:p>
            <a:pPr lvl="1"/>
            <a:r>
              <a:rPr lang="en-US" dirty="0"/>
              <a:t>Engineering and mapping expense increase of $40K</a:t>
            </a:r>
          </a:p>
          <a:p>
            <a:pPr lvl="1"/>
            <a:r>
              <a:rPr lang="en-US" sz="2800" dirty="0"/>
              <a:t>Vegetation management increase of $40K</a:t>
            </a:r>
          </a:p>
          <a:p>
            <a:pPr lvl="1"/>
            <a:r>
              <a:rPr lang="en-US" sz="2800" dirty="0"/>
              <a:t>Meter operations and maintenance increase of $60K</a:t>
            </a:r>
          </a:p>
          <a:p>
            <a:pPr lvl="1"/>
            <a:r>
              <a:rPr lang="en-US" sz="2800" dirty="0"/>
              <a:t>Building maintenance including heating, electricity and taxes of $60K</a:t>
            </a:r>
          </a:p>
          <a:p>
            <a:pPr lvl="1"/>
            <a:r>
              <a:rPr lang="en-US" sz="2800" dirty="0"/>
              <a:t>Increased administration expenses including wages and benefits for the 5 year period of $70K</a:t>
            </a:r>
          </a:p>
          <a:p>
            <a:pPr lvl="1"/>
            <a:r>
              <a:rPr lang="en-US" sz="2800" dirty="0"/>
              <a:t>Membership expense increase of $50K for regulatory and operational support</a:t>
            </a:r>
          </a:p>
          <a:p>
            <a:pPr lvl="1"/>
            <a:endParaRPr lang="en-US" dirty="0" smtClean="0"/>
          </a:p>
          <a:p>
            <a:pPr lvl="2"/>
            <a:endParaRPr lang="en-US" dirty="0"/>
          </a:p>
        </p:txBody>
      </p:sp>
      <p:pic>
        <p:nvPicPr>
          <p:cNvPr id="7" name="Content Placeholder 6"/>
          <p:cNvPicPr>
            <a:picLocks noGrp="1" noChangeAspect="1"/>
          </p:cNvPicPr>
          <p:nvPr>
            <p:ph sz="half" idx="2"/>
          </p:nvPr>
        </p:nvPicPr>
        <p:blipFill>
          <a:blip r:embed="rId2"/>
          <a:stretch>
            <a:fillRect/>
          </a:stretch>
        </p:blipFill>
        <p:spPr>
          <a:xfrm>
            <a:off x="6257544" y="3317256"/>
            <a:ext cx="5181600" cy="2949431"/>
          </a:xfrm>
          <a:prstGeom prst="rect">
            <a:avLst/>
          </a:prstGeom>
        </p:spPr>
      </p:pic>
      <p:sp>
        <p:nvSpPr>
          <p:cNvPr id="4" name="Right Brace 3"/>
          <p:cNvSpPr/>
          <p:nvPr/>
        </p:nvSpPr>
        <p:spPr>
          <a:xfrm>
            <a:off x="6019800" y="2500393"/>
            <a:ext cx="548640" cy="597408"/>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731572" y="2616217"/>
            <a:ext cx="2272284" cy="365760"/>
          </a:xfrm>
          <a:prstGeom prst="rect">
            <a:avLst/>
          </a:prstGeom>
          <a:noFill/>
        </p:spPr>
        <p:txBody>
          <a:bodyPr wrap="square" rtlCol="0">
            <a:spAutoFit/>
          </a:bodyPr>
          <a:lstStyle/>
          <a:p>
            <a:r>
              <a:rPr lang="en-US" dirty="0" smtClean="0"/>
              <a:t>Aging infrastructure</a:t>
            </a:r>
            <a:endParaRPr lang="en-US" dirty="0"/>
          </a:p>
        </p:txBody>
      </p:sp>
    </p:spTree>
    <p:extLst>
      <p:ext uri="{BB962C8B-B14F-4D97-AF65-F5344CB8AC3E}">
        <p14:creationId xmlns:p14="http://schemas.microsoft.com/office/powerpoint/2010/main" val="2999080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WE ARE ASKING FOR (continued)</a:t>
            </a:r>
          </a:p>
        </p:txBody>
      </p:sp>
      <p:sp>
        <p:nvSpPr>
          <p:cNvPr id="3" name="Content Placeholder 2"/>
          <p:cNvSpPr>
            <a:spLocks noGrp="1"/>
          </p:cNvSpPr>
          <p:nvPr>
            <p:ph sz="half" idx="1"/>
          </p:nvPr>
        </p:nvSpPr>
        <p:spPr>
          <a:xfrm>
            <a:off x="838200" y="1825625"/>
            <a:ext cx="7818120" cy="4351338"/>
          </a:xfrm>
        </p:spPr>
        <p:txBody>
          <a:bodyPr>
            <a:normAutofit fontScale="77500" lnSpcReduction="20000"/>
          </a:bodyPr>
          <a:lstStyle/>
          <a:p>
            <a:pPr marL="0" indent="0">
              <a:lnSpc>
                <a:spcPct val="150000"/>
              </a:lnSpc>
              <a:buNone/>
            </a:pPr>
            <a:r>
              <a:rPr lang="en-US" dirty="0" smtClean="0"/>
              <a:t>Ottawa River Power has also requested final Smart Meter funding to pay for meters installed from 2010 to 2012.  The cost of this Ministry of Energy mandated project for ORPC was approximately $1.7 million.</a:t>
            </a:r>
          </a:p>
          <a:p>
            <a:pPr marL="0" indent="0">
              <a:lnSpc>
                <a:spcPct val="150000"/>
              </a:lnSpc>
              <a:buNone/>
            </a:pPr>
            <a:endParaRPr lang="en-US" sz="1500" dirty="0" smtClean="0"/>
          </a:p>
          <a:p>
            <a:pPr marL="0" indent="0">
              <a:lnSpc>
                <a:spcPct val="150000"/>
              </a:lnSpc>
              <a:buNone/>
            </a:pPr>
            <a:r>
              <a:rPr lang="en-US" dirty="0" smtClean="0"/>
              <a:t>Ottawa River Power has requested that this will be recovered from customers over a 2 year period with a monthly charge of $3.86 from residential customers and a $8.82 charge for small business customers.</a:t>
            </a:r>
            <a:endParaRPr lang="en-US" dirty="0"/>
          </a:p>
          <a:p>
            <a:pPr marL="0" indent="0">
              <a:lnSpc>
                <a:spcPct val="150000"/>
              </a:lnSpc>
              <a:buNone/>
            </a:pPr>
            <a:endParaRPr lang="en-US" dirty="0" smtClean="0"/>
          </a:p>
          <a:p>
            <a:pPr marL="0" indent="0">
              <a:buNone/>
            </a:pPr>
            <a:endParaRPr lang="en-US"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066276" y="2549112"/>
            <a:ext cx="1905000" cy="2124075"/>
          </a:xfrm>
        </p:spPr>
      </p:pic>
    </p:spTree>
    <p:extLst>
      <p:ext uri="{BB962C8B-B14F-4D97-AF65-F5344CB8AC3E}">
        <p14:creationId xmlns:p14="http://schemas.microsoft.com/office/powerpoint/2010/main" val="3592547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5" y="146184"/>
            <a:ext cx="10515600" cy="1325563"/>
          </a:xfrm>
        </p:spPr>
        <p:txBody>
          <a:bodyPr/>
          <a:lstStyle/>
          <a:p>
            <a:pPr algn="ctr"/>
            <a:r>
              <a:rPr lang="en-US" b="1" dirty="0" smtClean="0"/>
              <a:t>WHAT DOES THIS MEAN?</a:t>
            </a:r>
            <a:endParaRPr lang="en-US" b="1" dirty="0"/>
          </a:p>
        </p:txBody>
      </p:sp>
      <p:sp>
        <p:nvSpPr>
          <p:cNvPr id="3" name="Content Placeholder 2"/>
          <p:cNvSpPr>
            <a:spLocks noGrp="1"/>
          </p:cNvSpPr>
          <p:nvPr>
            <p:ph idx="1"/>
          </p:nvPr>
        </p:nvSpPr>
        <p:spPr>
          <a:xfrm>
            <a:off x="851079" y="1993051"/>
            <a:ext cx="10515600" cy="4351338"/>
          </a:xfrm>
        </p:spPr>
        <p:txBody>
          <a:bodyPr/>
          <a:lstStyle/>
          <a:p>
            <a:pPr>
              <a:lnSpc>
                <a:spcPct val="150000"/>
              </a:lnSpc>
            </a:pPr>
            <a:r>
              <a:rPr lang="en-US" dirty="0" smtClean="0"/>
              <a:t>For an Ottawa River Power customer currently using 800 </a:t>
            </a:r>
            <a:r>
              <a:rPr lang="en-US" dirty="0" err="1" smtClean="0"/>
              <a:t>kWhrs</a:t>
            </a:r>
            <a:r>
              <a:rPr lang="en-US" dirty="0" smtClean="0"/>
              <a:t> per month the total bill impact will be $6.92 or 5.81%.</a:t>
            </a:r>
          </a:p>
          <a:p>
            <a:pPr marL="0" indent="0">
              <a:lnSpc>
                <a:spcPct val="150000"/>
              </a:lnSpc>
              <a:buNone/>
            </a:pPr>
            <a:endParaRPr lang="en-US" sz="1800" dirty="0" smtClean="0"/>
          </a:p>
          <a:p>
            <a:pPr>
              <a:lnSpc>
                <a:spcPct val="150000"/>
              </a:lnSpc>
            </a:pPr>
            <a:r>
              <a:rPr lang="en-US" dirty="0" smtClean="0"/>
              <a:t>For a small business customer using 2,000 </a:t>
            </a:r>
            <a:r>
              <a:rPr lang="en-US" dirty="0" err="1" smtClean="0"/>
              <a:t>kWhrs</a:t>
            </a:r>
            <a:r>
              <a:rPr lang="en-US" dirty="0" smtClean="0"/>
              <a:t> per month this will be a total bill increase of $15.84 or 5.38%.</a:t>
            </a:r>
          </a:p>
          <a:p>
            <a:endParaRPr lang="en-US" dirty="0"/>
          </a:p>
        </p:txBody>
      </p:sp>
    </p:spTree>
    <p:extLst>
      <p:ext uri="{BB962C8B-B14F-4D97-AF65-F5344CB8AC3E}">
        <p14:creationId xmlns:p14="http://schemas.microsoft.com/office/powerpoint/2010/main" val="130782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87372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664" y="1023493"/>
            <a:ext cx="10515600" cy="1325563"/>
          </a:xfrm>
        </p:spPr>
        <p:txBody>
          <a:bodyPr/>
          <a:lstStyle/>
          <a:p>
            <a:pPr algn="ctr"/>
            <a:r>
              <a:rPr lang="en-US" b="1" dirty="0" smtClean="0"/>
              <a:t>MANAGEMENT TEAM</a:t>
            </a:r>
            <a:r>
              <a:rPr lang="en-US" dirty="0" smtClean="0"/>
              <a:t/>
            </a:r>
            <a:br>
              <a:rPr lang="en-US" dirty="0" smtClean="0"/>
            </a:br>
            <a:endParaRPr lang="en-US" dirty="0"/>
          </a:p>
        </p:txBody>
      </p:sp>
      <p:sp>
        <p:nvSpPr>
          <p:cNvPr id="3" name="Content Placeholder 2"/>
          <p:cNvSpPr>
            <a:spLocks noGrp="1"/>
          </p:cNvSpPr>
          <p:nvPr>
            <p:ph idx="1"/>
          </p:nvPr>
        </p:nvSpPr>
        <p:spPr>
          <a:xfrm>
            <a:off x="740664" y="2520138"/>
            <a:ext cx="10515600" cy="3360611"/>
          </a:xfrm>
        </p:spPr>
        <p:txBody>
          <a:bodyPr/>
          <a:lstStyle/>
          <a:p>
            <a:pPr algn="ctr">
              <a:lnSpc>
                <a:spcPct val="100000"/>
              </a:lnSpc>
            </a:pPr>
            <a:r>
              <a:rPr lang="en-US" dirty="0" smtClean="0"/>
              <a:t>Denis Montgomery, President and CEO</a:t>
            </a:r>
          </a:p>
          <a:p>
            <a:pPr algn="ctr">
              <a:lnSpc>
                <a:spcPct val="100000"/>
              </a:lnSpc>
            </a:pPr>
            <a:r>
              <a:rPr lang="en-US" dirty="0" smtClean="0"/>
              <a:t>Jane Donnelly, CPA, CMA, Chief Financial Officer</a:t>
            </a:r>
          </a:p>
          <a:p>
            <a:pPr algn="ctr">
              <a:lnSpc>
                <a:spcPct val="100000"/>
              </a:lnSpc>
            </a:pPr>
            <a:r>
              <a:rPr lang="en-US" dirty="0" smtClean="0"/>
              <a:t>Shelley Morris, Office Manager</a:t>
            </a:r>
          </a:p>
          <a:p>
            <a:pPr algn="ctr">
              <a:lnSpc>
                <a:spcPct val="100000"/>
              </a:lnSpc>
            </a:pPr>
            <a:r>
              <a:rPr lang="en-US" dirty="0" smtClean="0"/>
              <a:t>Justin Allen, IT, Engineering and Customer Service Manager</a:t>
            </a:r>
          </a:p>
          <a:p>
            <a:pPr algn="ctr">
              <a:lnSpc>
                <a:spcPct val="100000"/>
              </a:lnSpc>
            </a:pPr>
            <a:r>
              <a:rPr lang="en-US" dirty="0" smtClean="0"/>
              <a:t>Mary Hellingman, Conservation &amp; Demand Management Manager</a:t>
            </a:r>
          </a:p>
          <a:p>
            <a:pPr algn="ctr">
              <a:lnSpc>
                <a:spcPct val="100000"/>
              </a:lnSpc>
            </a:pPr>
            <a:r>
              <a:rPr lang="en-US" dirty="0" smtClean="0"/>
              <a:t>Operations Manager (currently vacant)</a:t>
            </a:r>
            <a:endParaRPr lang="en-US" dirty="0"/>
          </a:p>
        </p:txBody>
      </p:sp>
    </p:spTree>
    <p:extLst>
      <p:ext uri="{BB962C8B-B14F-4D97-AF65-F5344CB8AC3E}">
        <p14:creationId xmlns:p14="http://schemas.microsoft.com/office/powerpoint/2010/main" val="4115133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WHO WE ARE</a:t>
            </a:r>
            <a:endParaRPr lang="en-US" b="1" dirty="0"/>
          </a:p>
        </p:txBody>
      </p:sp>
      <p:sp>
        <p:nvSpPr>
          <p:cNvPr id="3" name="Content Placeholder 2"/>
          <p:cNvSpPr>
            <a:spLocks noGrp="1"/>
          </p:cNvSpPr>
          <p:nvPr>
            <p:ph idx="1"/>
          </p:nvPr>
        </p:nvSpPr>
        <p:spPr/>
        <p:txBody>
          <a:bodyPr/>
          <a:lstStyle/>
          <a:p>
            <a:r>
              <a:rPr lang="en-US" sz="3200" dirty="0" smtClean="0"/>
              <a:t>Ottawa River Power Corporation is a local distribution </a:t>
            </a:r>
            <a:r>
              <a:rPr lang="en-US" sz="3200" dirty="0"/>
              <a:t>company </a:t>
            </a:r>
            <a:r>
              <a:rPr lang="en-US" sz="3200" dirty="0" smtClean="0"/>
              <a:t>(serving 10,821 customers) owned by:</a:t>
            </a:r>
          </a:p>
          <a:p>
            <a:pPr marL="0" indent="0">
              <a:buNone/>
            </a:pPr>
            <a:endParaRPr lang="en-US" dirty="0" smtClean="0"/>
          </a:p>
          <a:p>
            <a:pPr lvl="1"/>
            <a:r>
              <a:rPr lang="en-US" sz="2800" dirty="0" smtClean="0"/>
              <a:t>The City of Pembroke</a:t>
            </a:r>
          </a:p>
          <a:p>
            <a:pPr lvl="1"/>
            <a:r>
              <a:rPr lang="en-US" sz="2800" dirty="0" smtClean="0"/>
              <a:t>The Town of Mississippi Mills</a:t>
            </a:r>
          </a:p>
          <a:p>
            <a:pPr lvl="1"/>
            <a:r>
              <a:rPr lang="en-US" sz="2800" dirty="0" smtClean="0"/>
              <a:t>The Township of Whitewater Region</a:t>
            </a:r>
          </a:p>
          <a:p>
            <a:pPr lvl="1"/>
            <a:r>
              <a:rPr lang="en-US" sz="2800" dirty="0" smtClean="0"/>
              <a:t>The Township of Killaloe, </a:t>
            </a:r>
            <a:r>
              <a:rPr lang="en-US" sz="2800" dirty="0" err="1" smtClean="0"/>
              <a:t>Hagarty</a:t>
            </a:r>
            <a:r>
              <a:rPr lang="en-US" sz="2800" dirty="0" smtClean="0"/>
              <a:t> and Richards</a:t>
            </a:r>
            <a:endParaRPr lang="en-US" sz="2800" dirty="0"/>
          </a:p>
        </p:txBody>
      </p:sp>
    </p:spTree>
    <p:extLst>
      <p:ext uri="{BB962C8B-B14F-4D97-AF65-F5344CB8AC3E}">
        <p14:creationId xmlns:p14="http://schemas.microsoft.com/office/powerpoint/2010/main" val="1535220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2427"/>
          </a:xfrm>
        </p:spPr>
        <p:txBody>
          <a:bodyPr>
            <a:normAutofit fontScale="90000"/>
          </a:bodyPr>
          <a:lstStyle/>
          <a:p>
            <a:pPr algn="ctr"/>
            <a:r>
              <a:rPr lang="en-US" dirty="0" smtClean="0"/>
              <a:t>Pembroke Service Area</a:t>
            </a:r>
            <a:endParaRPr lang="en-US" dirty="0"/>
          </a:p>
        </p:txBody>
      </p:sp>
      <p:pic>
        <p:nvPicPr>
          <p:cNvPr id="6" name="Content Placeholder 5"/>
          <p:cNvPicPr>
            <a:picLocks noGrp="1" noChangeAspect="1"/>
          </p:cNvPicPr>
          <p:nvPr>
            <p:ph idx="1"/>
          </p:nvPr>
        </p:nvPicPr>
        <p:blipFill>
          <a:blip r:embed="rId2"/>
          <a:stretch>
            <a:fillRect/>
          </a:stretch>
        </p:blipFill>
        <p:spPr>
          <a:xfrm>
            <a:off x="838200" y="1862200"/>
            <a:ext cx="6546588" cy="4477639"/>
          </a:xfrm>
          <a:prstGeom prst="rect">
            <a:avLst/>
          </a:prstGeom>
        </p:spPr>
      </p:pic>
      <p:sp>
        <p:nvSpPr>
          <p:cNvPr id="3" name="TextBox 2"/>
          <p:cNvSpPr txBox="1"/>
          <p:nvPr/>
        </p:nvSpPr>
        <p:spPr>
          <a:xfrm>
            <a:off x="7595616" y="2962656"/>
            <a:ext cx="3758184" cy="2215991"/>
          </a:xfrm>
          <a:prstGeom prst="rect">
            <a:avLst/>
          </a:prstGeom>
          <a:noFill/>
        </p:spPr>
        <p:txBody>
          <a:bodyPr wrap="square" rtlCol="0">
            <a:spAutoFit/>
          </a:bodyPr>
          <a:lstStyle/>
          <a:p>
            <a:pPr algn="ctr">
              <a:lnSpc>
                <a:spcPct val="150000"/>
              </a:lnSpc>
            </a:pPr>
            <a:r>
              <a:rPr lang="en-US" sz="2000" b="1" dirty="0" smtClean="0">
                <a:solidFill>
                  <a:srgbClr val="0070C0"/>
                </a:solidFill>
              </a:rPr>
              <a:t>7165 Customers in Pembroke</a:t>
            </a:r>
          </a:p>
          <a:p>
            <a:pPr>
              <a:lnSpc>
                <a:spcPct val="150000"/>
              </a:lnSpc>
            </a:pPr>
            <a:endParaRPr lang="en-US" sz="1050" dirty="0">
              <a:solidFill>
                <a:srgbClr val="0070C0"/>
              </a:solidFill>
            </a:endParaRPr>
          </a:p>
          <a:p>
            <a:pPr marL="342900" indent="-342900">
              <a:lnSpc>
                <a:spcPct val="150000"/>
              </a:lnSpc>
              <a:buFont typeface="Arial" panose="020B0604020202020204" pitchFamily="34" charset="0"/>
              <a:buChar char="•"/>
            </a:pPr>
            <a:r>
              <a:rPr lang="en-US" sz="2000" dirty="0" smtClean="0">
                <a:solidFill>
                  <a:srgbClr val="0070C0"/>
                </a:solidFill>
              </a:rPr>
              <a:t>6122 Residential Customers</a:t>
            </a:r>
          </a:p>
          <a:p>
            <a:pPr marL="342900" indent="-342900">
              <a:lnSpc>
                <a:spcPct val="150000"/>
              </a:lnSpc>
              <a:buFont typeface="Arial" panose="020B0604020202020204" pitchFamily="34" charset="0"/>
              <a:buChar char="•"/>
            </a:pPr>
            <a:r>
              <a:rPr lang="en-US" sz="2000" dirty="0" smtClean="0">
                <a:solidFill>
                  <a:srgbClr val="0070C0"/>
                </a:solidFill>
              </a:rPr>
              <a:t> 922 Small Business Customers</a:t>
            </a:r>
          </a:p>
          <a:p>
            <a:pPr marL="342900" indent="-342900">
              <a:lnSpc>
                <a:spcPct val="150000"/>
              </a:lnSpc>
              <a:buFont typeface="Arial" panose="020B0604020202020204" pitchFamily="34" charset="0"/>
              <a:buChar char="•"/>
            </a:pPr>
            <a:r>
              <a:rPr lang="en-US" sz="2000" dirty="0" smtClean="0">
                <a:solidFill>
                  <a:srgbClr val="0070C0"/>
                </a:solidFill>
              </a:rPr>
              <a:t> 121 Large Business Customers</a:t>
            </a:r>
            <a:endParaRPr lang="en-US" sz="2000" dirty="0">
              <a:solidFill>
                <a:srgbClr val="0070C0"/>
              </a:solidFill>
            </a:endParaRPr>
          </a:p>
        </p:txBody>
      </p:sp>
    </p:spTree>
    <p:extLst>
      <p:ext uri="{BB962C8B-B14F-4D97-AF65-F5344CB8AC3E}">
        <p14:creationId xmlns:p14="http://schemas.microsoft.com/office/powerpoint/2010/main" val="1336879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Killaloe Service Area</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87774912"/>
              </p:ext>
            </p:extLst>
          </p:nvPr>
        </p:nvGraphicFramePr>
        <p:xfrm>
          <a:off x="172529" y="1776857"/>
          <a:ext cx="7605967" cy="4794631"/>
        </p:xfrm>
        <a:graphic>
          <a:graphicData uri="http://schemas.openxmlformats.org/presentationml/2006/ole">
            <mc:AlternateContent xmlns:mc="http://schemas.openxmlformats.org/markup-compatibility/2006">
              <mc:Choice xmlns:v="urn:schemas-microsoft-com:vml" Requires="v">
                <p:oleObj spid="_x0000_s2084" name="Acrobat Document" r:id="rId3" imgW="7543665" imgH="5829300" progId="AcroExch.Document.11">
                  <p:embed/>
                </p:oleObj>
              </mc:Choice>
              <mc:Fallback>
                <p:oleObj name="Acrobat Document" r:id="rId3" imgW="7543665" imgH="5829300" progId="AcroExch.Document.11">
                  <p:embed/>
                  <p:pic>
                    <p:nvPicPr>
                      <p:cNvPr id="0" name=""/>
                      <p:cNvPicPr/>
                      <p:nvPr/>
                    </p:nvPicPr>
                    <p:blipFill>
                      <a:blip r:embed="rId4"/>
                      <a:stretch>
                        <a:fillRect/>
                      </a:stretch>
                    </p:blipFill>
                    <p:spPr>
                      <a:xfrm>
                        <a:off x="172529" y="1776857"/>
                        <a:ext cx="7605967" cy="4794631"/>
                      </a:xfrm>
                      <a:prstGeom prst="rect">
                        <a:avLst/>
                      </a:prstGeom>
                    </p:spPr>
                  </p:pic>
                </p:oleObj>
              </mc:Fallback>
            </mc:AlternateContent>
          </a:graphicData>
        </a:graphic>
      </p:graphicFrame>
      <p:sp>
        <p:nvSpPr>
          <p:cNvPr id="3" name="TextBox 2"/>
          <p:cNvSpPr txBox="1"/>
          <p:nvPr/>
        </p:nvSpPr>
        <p:spPr>
          <a:xfrm>
            <a:off x="8412480" y="3043093"/>
            <a:ext cx="3779520" cy="2446824"/>
          </a:xfrm>
          <a:prstGeom prst="rect">
            <a:avLst/>
          </a:prstGeom>
          <a:noFill/>
        </p:spPr>
        <p:txBody>
          <a:bodyPr wrap="square" rtlCol="0">
            <a:spAutoFit/>
          </a:bodyPr>
          <a:lstStyle/>
          <a:p>
            <a:pPr algn="ctr">
              <a:lnSpc>
                <a:spcPct val="150000"/>
              </a:lnSpc>
            </a:pPr>
            <a:r>
              <a:rPr lang="en-US" sz="2000" b="1" dirty="0" smtClean="0">
                <a:solidFill>
                  <a:srgbClr val="0070C0"/>
                </a:solidFill>
              </a:rPr>
              <a:t>379 </a:t>
            </a:r>
            <a:r>
              <a:rPr lang="en-US" sz="2000" b="1" dirty="0">
                <a:solidFill>
                  <a:srgbClr val="0070C0"/>
                </a:solidFill>
              </a:rPr>
              <a:t>Customers in </a:t>
            </a:r>
            <a:r>
              <a:rPr lang="en-US" sz="2000" b="1" dirty="0" smtClean="0">
                <a:solidFill>
                  <a:srgbClr val="0070C0"/>
                </a:solidFill>
              </a:rPr>
              <a:t>Killaloe</a:t>
            </a:r>
            <a:endParaRPr lang="en-US" sz="2000" b="1" dirty="0">
              <a:solidFill>
                <a:srgbClr val="0070C0"/>
              </a:solidFill>
            </a:endParaRPr>
          </a:p>
          <a:p>
            <a:pPr>
              <a:lnSpc>
                <a:spcPct val="150000"/>
              </a:lnSpc>
            </a:pPr>
            <a:endParaRPr lang="en-US" sz="1000" dirty="0">
              <a:solidFill>
                <a:srgbClr val="0070C0"/>
              </a:solidFill>
            </a:endParaRPr>
          </a:p>
          <a:p>
            <a:pPr marL="342900" indent="-342900">
              <a:lnSpc>
                <a:spcPct val="150000"/>
              </a:lnSpc>
              <a:buFont typeface="Arial" panose="020B0604020202020204" pitchFamily="34" charset="0"/>
              <a:buChar char="•"/>
            </a:pPr>
            <a:r>
              <a:rPr lang="en-US" sz="2000" dirty="0" smtClean="0">
                <a:solidFill>
                  <a:srgbClr val="0070C0"/>
                </a:solidFill>
              </a:rPr>
              <a:t>308 </a:t>
            </a:r>
            <a:r>
              <a:rPr lang="en-US" sz="2000" dirty="0">
                <a:solidFill>
                  <a:srgbClr val="0070C0"/>
                </a:solidFill>
              </a:rPr>
              <a:t>Residential Customers</a:t>
            </a:r>
          </a:p>
          <a:p>
            <a:pPr marL="342900" indent="-342900">
              <a:lnSpc>
                <a:spcPct val="150000"/>
              </a:lnSpc>
              <a:buFont typeface="Arial" panose="020B0604020202020204" pitchFamily="34" charset="0"/>
              <a:buChar char="•"/>
            </a:pPr>
            <a:r>
              <a:rPr lang="en-US" sz="2000" dirty="0" smtClean="0">
                <a:solidFill>
                  <a:srgbClr val="0070C0"/>
                </a:solidFill>
              </a:rPr>
              <a:t>66 Small </a:t>
            </a:r>
            <a:r>
              <a:rPr lang="en-US" sz="2000" dirty="0">
                <a:solidFill>
                  <a:srgbClr val="0070C0"/>
                </a:solidFill>
              </a:rPr>
              <a:t>Business Customers</a:t>
            </a:r>
          </a:p>
          <a:p>
            <a:pPr marL="342900" indent="-342900">
              <a:lnSpc>
                <a:spcPct val="150000"/>
              </a:lnSpc>
              <a:buFont typeface="Arial" panose="020B0604020202020204" pitchFamily="34" charset="0"/>
              <a:buChar char="•"/>
            </a:pPr>
            <a:r>
              <a:rPr lang="en-US" sz="2000" dirty="0" smtClean="0">
                <a:solidFill>
                  <a:srgbClr val="0070C0"/>
                </a:solidFill>
              </a:rPr>
              <a:t>5 Large </a:t>
            </a:r>
            <a:r>
              <a:rPr lang="en-US" sz="2000" dirty="0">
                <a:solidFill>
                  <a:srgbClr val="0070C0"/>
                </a:solidFill>
              </a:rPr>
              <a:t>Business Customers</a:t>
            </a:r>
          </a:p>
          <a:p>
            <a:endParaRPr lang="en-US" dirty="0"/>
          </a:p>
        </p:txBody>
      </p:sp>
    </p:spTree>
    <p:extLst>
      <p:ext uri="{BB962C8B-B14F-4D97-AF65-F5344CB8AC3E}">
        <p14:creationId xmlns:p14="http://schemas.microsoft.com/office/powerpoint/2010/main" val="2131645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Beachburg</a:t>
            </a:r>
            <a:r>
              <a:rPr lang="en-US" dirty="0" smtClean="0"/>
              <a:t> Service Area</a:t>
            </a:r>
            <a:endParaRPr lang="en-US" dirty="0"/>
          </a:p>
        </p:txBody>
      </p:sp>
      <p:pic>
        <p:nvPicPr>
          <p:cNvPr id="6" name="Content Placeholder 5"/>
          <p:cNvPicPr>
            <a:picLocks noGrp="1" noChangeAspect="1"/>
          </p:cNvPicPr>
          <p:nvPr>
            <p:ph idx="1"/>
          </p:nvPr>
        </p:nvPicPr>
        <p:blipFill>
          <a:blip r:embed="rId2"/>
          <a:stretch>
            <a:fillRect/>
          </a:stretch>
        </p:blipFill>
        <p:spPr>
          <a:xfrm>
            <a:off x="158496" y="1813433"/>
            <a:ext cx="7248655" cy="4351338"/>
          </a:xfrm>
          <a:prstGeom prst="rect">
            <a:avLst/>
          </a:prstGeom>
        </p:spPr>
      </p:pic>
      <p:sp>
        <p:nvSpPr>
          <p:cNvPr id="4" name="TextBox 3"/>
          <p:cNvSpPr txBox="1"/>
          <p:nvPr/>
        </p:nvSpPr>
        <p:spPr>
          <a:xfrm>
            <a:off x="8022336" y="2170176"/>
            <a:ext cx="3816096" cy="2446824"/>
          </a:xfrm>
          <a:prstGeom prst="rect">
            <a:avLst/>
          </a:prstGeom>
          <a:noFill/>
        </p:spPr>
        <p:txBody>
          <a:bodyPr wrap="square" rtlCol="0">
            <a:spAutoFit/>
          </a:bodyPr>
          <a:lstStyle/>
          <a:p>
            <a:pPr algn="ctr">
              <a:lnSpc>
                <a:spcPct val="150000"/>
              </a:lnSpc>
            </a:pPr>
            <a:r>
              <a:rPr lang="en-US" sz="2000" b="1" dirty="0" smtClean="0">
                <a:solidFill>
                  <a:srgbClr val="0070C0"/>
                </a:solidFill>
              </a:rPr>
              <a:t>483 </a:t>
            </a:r>
            <a:r>
              <a:rPr lang="en-US" sz="2000" b="1" dirty="0">
                <a:solidFill>
                  <a:srgbClr val="0070C0"/>
                </a:solidFill>
              </a:rPr>
              <a:t>Customers in </a:t>
            </a:r>
            <a:r>
              <a:rPr lang="en-US" sz="2000" b="1" dirty="0" err="1" smtClean="0">
                <a:solidFill>
                  <a:srgbClr val="0070C0"/>
                </a:solidFill>
              </a:rPr>
              <a:t>Beachburg</a:t>
            </a:r>
            <a:endParaRPr lang="en-US" sz="2000" b="1" dirty="0">
              <a:solidFill>
                <a:srgbClr val="0070C0"/>
              </a:solidFill>
            </a:endParaRPr>
          </a:p>
          <a:p>
            <a:pPr>
              <a:lnSpc>
                <a:spcPct val="150000"/>
              </a:lnSpc>
            </a:pPr>
            <a:endParaRPr lang="en-US" sz="1000" dirty="0">
              <a:solidFill>
                <a:srgbClr val="0070C0"/>
              </a:solidFill>
            </a:endParaRPr>
          </a:p>
          <a:p>
            <a:pPr marL="342900" indent="-342900">
              <a:lnSpc>
                <a:spcPct val="150000"/>
              </a:lnSpc>
              <a:buFont typeface="Arial" panose="020B0604020202020204" pitchFamily="34" charset="0"/>
              <a:buChar char="•"/>
            </a:pPr>
            <a:r>
              <a:rPr lang="en-US" sz="2000" dirty="0" smtClean="0">
                <a:solidFill>
                  <a:srgbClr val="0070C0"/>
                </a:solidFill>
              </a:rPr>
              <a:t>442 </a:t>
            </a:r>
            <a:r>
              <a:rPr lang="en-US" sz="2000" dirty="0">
                <a:solidFill>
                  <a:srgbClr val="0070C0"/>
                </a:solidFill>
              </a:rPr>
              <a:t>Residential Customers</a:t>
            </a:r>
          </a:p>
          <a:p>
            <a:pPr marL="342900" indent="-342900">
              <a:lnSpc>
                <a:spcPct val="150000"/>
              </a:lnSpc>
              <a:buFont typeface="Arial" panose="020B0604020202020204" pitchFamily="34" charset="0"/>
              <a:buChar char="•"/>
            </a:pPr>
            <a:r>
              <a:rPr lang="en-US" sz="2000" dirty="0">
                <a:solidFill>
                  <a:srgbClr val="0070C0"/>
                </a:solidFill>
              </a:rPr>
              <a:t> </a:t>
            </a:r>
            <a:r>
              <a:rPr lang="en-US" sz="2000" dirty="0" smtClean="0">
                <a:solidFill>
                  <a:srgbClr val="0070C0"/>
                </a:solidFill>
              </a:rPr>
              <a:t>38 </a:t>
            </a:r>
            <a:r>
              <a:rPr lang="en-US" sz="2000" dirty="0">
                <a:solidFill>
                  <a:srgbClr val="0070C0"/>
                </a:solidFill>
              </a:rPr>
              <a:t>Small Business Customers</a:t>
            </a:r>
          </a:p>
          <a:p>
            <a:pPr marL="342900" indent="-342900">
              <a:lnSpc>
                <a:spcPct val="150000"/>
              </a:lnSpc>
              <a:buFont typeface="Arial" panose="020B0604020202020204" pitchFamily="34" charset="0"/>
              <a:buChar char="•"/>
            </a:pPr>
            <a:r>
              <a:rPr lang="en-US" sz="2000" dirty="0">
                <a:solidFill>
                  <a:srgbClr val="0070C0"/>
                </a:solidFill>
              </a:rPr>
              <a:t> 3</a:t>
            </a:r>
            <a:r>
              <a:rPr lang="en-US" sz="2000" dirty="0" smtClean="0">
                <a:solidFill>
                  <a:srgbClr val="0070C0"/>
                </a:solidFill>
              </a:rPr>
              <a:t> </a:t>
            </a:r>
            <a:r>
              <a:rPr lang="en-US" sz="2000" dirty="0">
                <a:solidFill>
                  <a:srgbClr val="0070C0"/>
                </a:solidFill>
              </a:rPr>
              <a:t>Large Business Customers</a:t>
            </a:r>
          </a:p>
          <a:p>
            <a:endParaRPr lang="en-US" dirty="0"/>
          </a:p>
        </p:txBody>
      </p:sp>
    </p:spTree>
    <p:extLst>
      <p:ext uri="{BB962C8B-B14F-4D97-AF65-F5344CB8AC3E}">
        <p14:creationId xmlns:p14="http://schemas.microsoft.com/office/powerpoint/2010/main" val="948000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Almonte Service Area</a:t>
            </a:r>
            <a:endParaRPr lang="en-US" dirty="0"/>
          </a:p>
        </p:txBody>
      </p:sp>
      <p:pic>
        <p:nvPicPr>
          <p:cNvPr id="4" name="Content Placeholder 3"/>
          <p:cNvPicPr>
            <a:picLocks noGrp="1" noChangeAspect="1"/>
          </p:cNvPicPr>
          <p:nvPr>
            <p:ph idx="1"/>
          </p:nvPr>
        </p:nvPicPr>
        <p:blipFill>
          <a:blip r:embed="rId2"/>
          <a:stretch>
            <a:fillRect/>
          </a:stretch>
        </p:blipFill>
        <p:spPr>
          <a:xfrm>
            <a:off x="292608" y="1450848"/>
            <a:ext cx="6956657" cy="4912551"/>
          </a:xfrm>
          <a:prstGeom prst="rect">
            <a:avLst/>
          </a:prstGeom>
        </p:spPr>
      </p:pic>
      <p:sp>
        <p:nvSpPr>
          <p:cNvPr id="3" name="TextBox 2"/>
          <p:cNvSpPr txBox="1"/>
          <p:nvPr/>
        </p:nvSpPr>
        <p:spPr>
          <a:xfrm>
            <a:off x="7620000" y="2752961"/>
            <a:ext cx="3892296" cy="2446824"/>
          </a:xfrm>
          <a:prstGeom prst="rect">
            <a:avLst/>
          </a:prstGeom>
          <a:noFill/>
        </p:spPr>
        <p:txBody>
          <a:bodyPr wrap="square" rtlCol="0">
            <a:spAutoFit/>
          </a:bodyPr>
          <a:lstStyle/>
          <a:p>
            <a:pPr algn="ctr">
              <a:lnSpc>
                <a:spcPct val="150000"/>
              </a:lnSpc>
            </a:pPr>
            <a:r>
              <a:rPr lang="en-US" sz="2000" b="1" dirty="0" smtClean="0">
                <a:solidFill>
                  <a:srgbClr val="0070C0"/>
                </a:solidFill>
              </a:rPr>
              <a:t>2794 </a:t>
            </a:r>
            <a:r>
              <a:rPr lang="en-US" sz="2000" b="1" dirty="0">
                <a:solidFill>
                  <a:srgbClr val="0070C0"/>
                </a:solidFill>
              </a:rPr>
              <a:t>Customers in </a:t>
            </a:r>
            <a:r>
              <a:rPr lang="en-US" sz="2000" b="1" dirty="0" smtClean="0">
                <a:solidFill>
                  <a:srgbClr val="0070C0"/>
                </a:solidFill>
              </a:rPr>
              <a:t>Almonte</a:t>
            </a:r>
            <a:endParaRPr lang="en-US" sz="2000" b="1" dirty="0">
              <a:solidFill>
                <a:srgbClr val="0070C0"/>
              </a:solidFill>
            </a:endParaRPr>
          </a:p>
          <a:p>
            <a:pPr>
              <a:lnSpc>
                <a:spcPct val="150000"/>
              </a:lnSpc>
            </a:pPr>
            <a:endParaRPr lang="en-US" sz="1000" dirty="0">
              <a:solidFill>
                <a:srgbClr val="0070C0"/>
              </a:solidFill>
            </a:endParaRPr>
          </a:p>
          <a:p>
            <a:pPr marL="342900" indent="-342900">
              <a:lnSpc>
                <a:spcPct val="150000"/>
              </a:lnSpc>
              <a:buFont typeface="Arial" panose="020B0604020202020204" pitchFamily="34" charset="0"/>
              <a:buChar char="•"/>
            </a:pPr>
            <a:r>
              <a:rPr lang="en-US" sz="2000" dirty="0" smtClean="0">
                <a:solidFill>
                  <a:srgbClr val="0070C0"/>
                </a:solidFill>
              </a:rPr>
              <a:t>2486 </a:t>
            </a:r>
            <a:r>
              <a:rPr lang="en-US" sz="2000" dirty="0">
                <a:solidFill>
                  <a:srgbClr val="0070C0"/>
                </a:solidFill>
              </a:rPr>
              <a:t>Residential Customers</a:t>
            </a:r>
          </a:p>
          <a:p>
            <a:pPr marL="342900" indent="-342900">
              <a:lnSpc>
                <a:spcPct val="150000"/>
              </a:lnSpc>
              <a:buFont typeface="Arial" panose="020B0604020202020204" pitchFamily="34" charset="0"/>
              <a:buChar char="•"/>
            </a:pPr>
            <a:r>
              <a:rPr lang="en-US" sz="2000" dirty="0">
                <a:solidFill>
                  <a:srgbClr val="0070C0"/>
                </a:solidFill>
              </a:rPr>
              <a:t> </a:t>
            </a:r>
            <a:r>
              <a:rPr lang="en-US" sz="2000" dirty="0" smtClean="0">
                <a:solidFill>
                  <a:srgbClr val="0070C0"/>
                </a:solidFill>
              </a:rPr>
              <a:t>289 </a:t>
            </a:r>
            <a:r>
              <a:rPr lang="en-US" sz="2000" dirty="0">
                <a:solidFill>
                  <a:srgbClr val="0070C0"/>
                </a:solidFill>
              </a:rPr>
              <a:t>Small Business Customers</a:t>
            </a:r>
          </a:p>
          <a:p>
            <a:pPr marL="342900" indent="-342900">
              <a:lnSpc>
                <a:spcPct val="150000"/>
              </a:lnSpc>
              <a:buFont typeface="Arial" panose="020B0604020202020204" pitchFamily="34" charset="0"/>
              <a:buChar char="•"/>
            </a:pPr>
            <a:r>
              <a:rPr lang="en-US" sz="2000" dirty="0">
                <a:solidFill>
                  <a:srgbClr val="0070C0"/>
                </a:solidFill>
              </a:rPr>
              <a:t> </a:t>
            </a:r>
            <a:r>
              <a:rPr lang="en-US" sz="2000" dirty="0" smtClean="0">
                <a:solidFill>
                  <a:srgbClr val="0070C0"/>
                </a:solidFill>
              </a:rPr>
              <a:t>19 </a:t>
            </a:r>
            <a:r>
              <a:rPr lang="en-US" sz="2000" dirty="0">
                <a:solidFill>
                  <a:srgbClr val="0070C0"/>
                </a:solidFill>
              </a:rPr>
              <a:t>Large Business Customers</a:t>
            </a:r>
          </a:p>
          <a:p>
            <a:endParaRPr lang="en-US" dirty="0"/>
          </a:p>
        </p:txBody>
      </p:sp>
    </p:spTree>
    <p:extLst>
      <p:ext uri="{BB962C8B-B14F-4D97-AF65-F5344CB8AC3E}">
        <p14:creationId xmlns:p14="http://schemas.microsoft.com/office/powerpoint/2010/main" val="249317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WE DO</a:t>
            </a:r>
            <a:endParaRPr lang="en-US" b="1" dirty="0"/>
          </a:p>
        </p:txBody>
      </p:sp>
      <p:sp>
        <p:nvSpPr>
          <p:cNvPr id="3" name="Content Placeholder 2"/>
          <p:cNvSpPr>
            <a:spLocks noGrp="1"/>
          </p:cNvSpPr>
          <p:nvPr>
            <p:ph idx="1"/>
          </p:nvPr>
        </p:nvSpPr>
        <p:spPr>
          <a:xfrm>
            <a:off x="838200" y="1690688"/>
            <a:ext cx="10515600" cy="4632620"/>
          </a:xfrm>
        </p:spPr>
        <p:txBody>
          <a:bodyPr>
            <a:normAutofit/>
          </a:bodyPr>
          <a:lstStyle/>
          <a:p>
            <a:r>
              <a:rPr lang="en-US" sz="4000" dirty="0" smtClean="0"/>
              <a:t>Ottawa River Power Corporation distributes electricity to customer’s homes and businesses. </a:t>
            </a:r>
          </a:p>
          <a:p>
            <a:pPr lvl="1">
              <a:lnSpc>
                <a:spcPct val="150000"/>
              </a:lnSpc>
            </a:pPr>
            <a:r>
              <a:rPr lang="en-US" dirty="0" smtClean="0"/>
              <a:t>Ottawa River Power does not generate or make electricity… they deliver the electricity generated by others including Ontario Power Generation, Brookfield Energy, Mississippi Mills Power Generation, </a:t>
            </a:r>
            <a:r>
              <a:rPr lang="en-US" dirty="0" err="1" smtClean="0"/>
              <a:t>Enerdu</a:t>
            </a:r>
            <a:r>
              <a:rPr lang="en-US" dirty="0" smtClean="0"/>
              <a:t> Power Systems and a number of </a:t>
            </a:r>
            <a:r>
              <a:rPr lang="en-US" dirty="0" err="1" smtClean="0"/>
              <a:t>MicroFit</a:t>
            </a:r>
            <a:r>
              <a:rPr lang="en-US" dirty="0" smtClean="0"/>
              <a:t> customers.  Ottawa River Power owns a network of substations and wires to deliver the electricity to their customer’s premises in Pembroke, </a:t>
            </a:r>
            <a:r>
              <a:rPr lang="en-US" dirty="0" err="1" smtClean="0"/>
              <a:t>Beachburg</a:t>
            </a:r>
            <a:r>
              <a:rPr lang="en-US" dirty="0" smtClean="0"/>
              <a:t>, Almonte and </a:t>
            </a:r>
            <a:r>
              <a:rPr lang="en-US" dirty="0" err="1" smtClean="0"/>
              <a:t>Killaoe</a:t>
            </a:r>
            <a:r>
              <a:rPr lang="en-US" dirty="0" smtClean="0"/>
              <a:t>.</a:t>
            </a:r>
          </a:p>
        </p:txBody>
      </p:sp>
    </p:spTree>
    <p:extLst>
      <p:ext uri="{BB962C8B-B14F-4D97-AF65-F5344CB8AC3E}">
        <p14:creationId xmlns:p14="http://schemas.microsoft.com/office/powerpoint/2010/main" val="2457418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1118</Words>
  <Application>Microsoft Office PowerPoint</Application>
  <PresentationFormat>Widescreen</PresentationFormat>
  <Paragraphs>134</Paragraphs>
  <Slides>24</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Calibri Light</vt:lpstr>
      <vt:lpstr>Office Theme</vt:lpstr>
      <vt:lpstr>Acrobat Document</vt:lpstr>
      <vt:lpstr>OTTAWA RIVER POWER</vt:lpstr>
      <vt:lpstr>BOARD OF DIRECTORS</vt:lpstr>
      <vt:lpstr>MANAGEMENT TEAM </vt:lpstr>
      <vt:lpstr>WHO WE ARE</vt:lpstr>
      <vt:lpstr>Pembroke Service Area</vt:lpstr>
      <vt:lpstr>Killaloe Service Area</vt:lpstr>
      <vt:lpstr>Beachburg Service Area</vt:lpstr>
      <vt:lpstr>Almonte Service Area</vt:lpstr>
      <vt:lpstr>WHAT WE DO</vt:lpstr>
      <vt:lpstr>Work Locations</vt:lpstr>
      <vt:lpstr>HOW WE WORK</vt:lpstr>
      <vt:lpstr>The Rate Application</vt:lpstr>
      <vt:lpstr>HOW WE ARE FUNDED</vt:lpstr>
      <vt:lpstr>HOW WE APPLY FOR FUNDING</vt:lpstr>
      <vt:lpstr>HOW THE PROCESS WORKS</vt:lpstr>
      <vt:lpstr>WHAT WE ARE ASKING FOR</vt:lpstr>
      <vt:lpstr>WHAT WE ARE ASKING FOR</vt:lpstr>
      <vt:lpstr>WHAT WE ARE ASKING FOR (continued)</vt:lpstr>
      <vt:lpstr>WHAT WE ARE ASKING FOR (continued)</vt:lpstr>
      <vt:lpstr>WHAT WE ARE ASKING FOR (continued)</vt:lpstr>
      <vt:lpstr>WHAT WE ARE ASKING FOR (continued)</vt:lpstr>
      <vt:lpstr>WHAT WE ARE ASKING FOR (continued)</vt:lpstr>
      <vt:lpstr>WHAT DOES THIS MEAN?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OTTAWA RIVER POWER</dc:title>
  <dc:creator>Jane Wilkinson</dc:creator>
  <cp:lastModifiedBy>Jane Wilkinson</cp:lastModifiedBy>
  <cp:revision>73</cp:revision>
  <cp:lastPrinted>2015-11-23T19:39:54Z</cp:lastPrinted>
  <dcterms:created xsi:type="dcterms:W3CDTF">2015-11-02T16:30:35Z</dcterms:created>
  <dcterms:modified xsi:type="dcterms:W3CDTF">2015-11-23T20:08:10Z</dcterms:modified>
</cp:coreProperties>
</file>