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2" r:id="rId4"/>
    <p:sldId id="258" r:id="rId5"/>
    <p:sldId id="268" r:id="rId6"/>
    <p:sldId id="269" r:id="rId7"/>
    <p:sldId id="261" r:id="rId8"/>
    <p:sldId id="264" r:id="rId9"/>
    <p:sldId id="265" r:id="rId10"/>
    <p:sldId id="266" r:id="rId11"/>
    <p:sldId id="267" r:id="rId12"/>
    <p:sldId id="270" r:id="rId13"/>
    <p:sldId id="272" r:id="rId14"/>
    <p:sldId id="273" r:id="rId15"/>
    <p:sldId id="274" r:id="rId16"/>
    <p:sldId id="275" r:id="rId17"/>
    <p:sldId id="276" r:id="rId18"/>
    <p:sldId id="277" r:id="rId19"/>
    <p:sldId id="271"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13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0F1AC7-BE90-4BE4-B007-FADA23690AF2}" type="datetimeFigureOut">
              <a:rPr lang="en-US" smtClean="0"/>
              <a:t>1/15/2016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9610AD4-3A63-4586-873C-965534F87DC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10AD4-3A63-4586-873C-965534F87D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10AD4-3A63-4586-873C-965534F87DC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10AD4-3A63-4586-873C-965534F87DCC}"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10AD4-3A63-4586-873C-965534F87DC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610AD4-3A63-4586-873C-965534F87DCC}"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9610AD4-3A63-4586-873C-965534F87DC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9610AD4-3A63-4586-873C-965534F87DCC}"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C0F1AC7-BE90-4BE4-B007-FADA23690AF2}" type="datetimeFigureOut">
              <a:rPr lang="en-US" smtClean="0"/>
              <a:t>1/15/2016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9610AD4-3A63-4586-873C-965534F87D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C0F1AC7-BE90-4BE4-B007-FADA23690AF2}" type="datetimeFigureOut">
              <a:rPr lang="en-US" smtClean="0"/>
              <a:t>1/15/2016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610AD4-3A63-4586-873C-965534F87DC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C0F1AC7-BE90-4BE4-B007-FADA23690AF2}" type="datetimeFigureOut">
              <a:rPr lang="en-US" smtClean="0"/>
              <a:t>1/15/2016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610AD4-3A63-4586-873C-965534F87DC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C0F1AC7-BE90-4BE4-B007-FADA23690AF2}" type="datetimeFigureOut">
              <a:rPr lang="en-US" smtClean="0"/>
              <a:t>1/15/2016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610AD4-3A63-4586-873C-965534F87DC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Hydraulic Fracturing </a:t>
            </a:r>
            <a:r>
              <a:rPr lang="en-US" dirty="0" smtClean="0"/>
              <a:t>and </a:t>
            </a:r>
            <a:r>
              <a:rPr lang="en-US" dirty="0" smtClean="0"/>
              <a:t> </a:t>
            </a:r>
            <a:r>
              <a:rPr lang="en-US" dirty="0" smtClean="0"/>
              <a:t>Public and Governmental </a:t>
            </a:r>
            <a:r>
              <a:rPr lang="en-US" dirty="0" smtClean="0"/>
              <a:t>Response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Michael Janigan</a:t>
            </a:r>
          </a:p>
          <a:p>
            <a:r>
              <a:rPr lang="en-US" dirty="0" smtClean="0"/>
              <a:t>Natural </a:t>
            </a:r>
            <a:r>
              <a:rPr lang="en-US" smtClean="0"/>
              <a:t>Gas Market </a:t>
            </a:r>
            <a:r>
              <a:rPr lang="en-US" dirty="0" smtClean="0"/>
              <a:t>Review</a:t>
            </a:r>
          </a:p>
          <a:p>
            <a:r>
              <a:rPr lang="en-US" dirty="0" smtClean="0"/>
              <a:t>Ontario Energy Board</a:t>
            </a:r>
          </a:p>
          <a:p>
            <a:r>
              <a:rPr lang="en-US" dirty="0" smtClean="0"/>
              <a:t>January 2016</a:t>
            </a:r>
          </a:p>
          <a:p>
            <a:endParaRPr lang="en-US" dirty="0"/>
          </a:p>
        </p:txBody>
      </p:sp>
    </p:spTree>
    <p:extLst>
      <p:ext uri="{BB962C8B-B14F-4D97-AF65-F5344CB8AC3E}">
        <p14:creationId xmlns:p14="http://schemas.microsoft.com/office/powerpoint/2010/main" val="337981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Above </a:t>
            </a:r>
            <a:r>
              <a:rPr lang="en-US" dirty="0"/>
              <a:t>and below ground mechanisms by which hydraulic fracturing activities have the potential to impact drinking water resources</a:t>
            </a:r>
          </a:p>
          <a:p>
            <a:r>
              <a:rPr lang="en-US" dirty="0" smtClean="0"/>
              <a:t>No widespread</a:t>
            </a:r>
            <a:r>
              <a:rPr lang="en-US" dirty="0"/>
              <a:t>, systemic impacts on drinking water resources in the United States. </a:t>
            </a:r>
            <a:endParaRPr lang="en-US" dirty="0" smtClean="0"/>
          </a:p>
          <a:p>
            <a:r>
              <a:rPr lang="en-US" dirty="0"/>
              <a:t>S</a:t>
            </a:r>
            <a:r>
              <a:rPr lang="en-US" dirty="0" smtClean="0"/>
              <a:t>pecific </a:t>
            </a:r>
            <a:r>
              <a:rPr lang="en-US" dirty="0"/>
              <a:t>instances where one or more of these mechanisms led to impacts on drinking water resources, including contamination of drinking water wells. </a:t>
            </a:r>
            <a:endParaRPr lang="en-US" dirty="0" smtClean="0"/>
          </a:p>
          <a:p>
            <a:r>
              <a:rPr lang="en-US" dirty="0" smtClean="0"/>
              <a:t>The </a:t>
            </a:r>
            <a:r>
              <a:rPr lang="en-US" dirty="0"/>
              <a:t>number of identified cases where drinking water resources were impacted are small relative to the number of hydraulically fractured wells. </a:t>
            </a:r>
          </a:p>
        </p:txBody>
      </p:sp>
      <p:sp>
        <p:nvSpPr>
          <p:cNvPr id="2" name="Title 1"/>
          <p:cNvSpPr>
            <a:spLocks noGrp="1"/>
          </p:cNvSpPr>
          <p:nvPr>
            <p:ph type="title"/>
          </p:nvPr>
        </p:nvSpPr>
        <p:spPr/>
        <p:txBody>
          <a:bodyPr>
            <a:normAutofit/>
          </a:bodyPr>
          <a:lstStyle/>
          <a:p>
            <a:r>
              <a:rPr lang="en-US" dirty="0" smtClean="0"/>
              <a:t>EPA Report  (Draft 2015)</a:t>
            </a:r>
            <a:endParaRPr lang="en-US" dirty="0"/>
          </a:p>
        </p:txBody>
      </p:sp>
    </p:spTree>
    <p:extLst>
      <p:ext uri="{BB962C8B-B14F-4D97-AF65-F5344CB8AC3E}">
        <p14:creationId xmlns:p14="http://schemas.microsoft.com/office/powerpoint/2010/main" val="331154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Council of Canadian Academies</a:t>
            </a:r>
          </a:p>
          <a:p>
            <a:pPr lvl="1"/>
            <a:r>
              <a:rPr lang="en-US" dirty="0" smtClean="0"/>
              <a:t>Identified risks and recommended stepped up monitoring</a:t>
            </a:r>
          </a:p>
          <a:p>
            <a:pPr lvl="1"/>
            <a:r>
              <a:rPr lang="en-US" dirty="0" smtClean="0"/>
              <a:t>“While shale gas development will provide varied economic benefits , it may also adversely affect water and air quality and community well-being as a result of the rapid growth of an extraction industry in rural and semi-rural areas. </a:t>
            </a:r>
          </a:p>
          <a:p>
            <a:pPr lvl="1"/>
            <a:r>
              <a:rPr lang="en-US" dirty="0" smtClean="0"/>
              <a:t>Outlined a five point framework for managing risks supported by science-based monitoring programs:</a:t>
            </a:r>
          </a:p>
          <a:p>
            <a:pPr lvl="2"/>
            <a:r>
              <a:rPr lang="en-US" dirty="0" smtClean="0"/>
              <a:t>Best practices for technologies</a:t>
            </a:r>
          </a:p>
          <a:p>
            <a:pPr lvl="2"/>
            <a:r>
              <a:rPr lang="en-US" dirty="0" smtClean="0"/>
              <a:t>Comprehensive safety management</a:t>
            </a:r>
          </a:p>
          <a:p>
            <a:pPr lvl="2"/>
            <a:r>
              <a:rPr lang="en-US" dirty="0" smtClean="0"/>
              <a:t>Effective regulation</a:t>
            </a:r>
          </a:p>
          <a:p>
            <a:pPr lvl="2"/>
            <a:r>
              <a:rPr lang="en-US" dirty="0" smtClean="0"/>
              <a:t>Regional planning </a:t>
            </a:r>
          </a:p>
          <a:p>
            <a:pPr lvl="2"/>
            <a:r>
              <a:rPr lang="en-US" dirty="0" smtClean="0"/>
              <a:t>Transparent engagement of all stakeholders</a:t>
            </a:r>
          </a:p>
          <a:p>
            <a:pPr lvl="1"/>
            <a:endParaRPr lang="en-US" dirty="0"/>
          </a:p>
          <a:p>
            <a:pPr marL="457200" lvl="1" indent="0">
              <a:buNone/>
            </a:pPr>
            <a:endParaRPr lang="en-US" dirty="0"/>
          </a:p>
        </p:txBody>
      </p:sp>
      <p:sp>
        <p:nvSpPr>
          <p:cNvPr id="2" name="Title 1"/>
          <p:cNvSpPr>
            <a:spLocks noGrp="1"/>
          </p:cNvSpPr>
          <p:nvPr>
            <p:ph type="title"/>
          </p:nvPr>
        </p:nvSpPr>
        <p:spPr/>
        <p:txBody>
          <a:bodyPr>
            <a:normAutofit/>
          </a:bodyPr>
          <a:lstStyle/>
          <a:p>
            <a:r>
              <a:rPr lang="en-US" dirty="0" smtClean="0"/>
              <a:t>Governmental Response to Risk</a:t>
            </a:r>
            <a:endParaRPr lang="en-US" dirty="0"/>
          </a:p>
        </p:txBody>
      </p:sp>
    </p:spTree>
    <p:extLst>
      <p:ext uri="{BB962C8B-B14F-4D97-AF65-F5344CB8AC3E}">
        <p14:creationId xmlns:p14="http://schemas.microsoft.com/office/powerpoint/2010/main" val="210099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 Dr. John Cherry , Guelph hydrologist, and chair of the Federal expert fracking panel notes impacts of deep fracking techniques on shallow freshwater are not well documented and understood</a:t>
            </a:r>
          </a:p>
          <a:p>
            <a:r>
              <a:rPr lang="en-US" dirty="0" smtClean="0"/>
              <a:t>Cherry also notes no rigorous monitoring is being done at any fracking pad  and </a:t>
            </a:r>
            <a:r>
              <a:rPr lang="en-US" dirty="0"/>
              <a:t>given that the </a:t>
            </a:r>
            <a:r>
              <a:rPr lang="en-US" dirty="0" smtClean="0"/>
              <a:t>industry </a:t>
            </a:r>
            <a:r>
              <a:rPr lang="en-US" dirty="0"/>
              <a:t>spends millions of dollars on the fracking of unconventional deposits and often billions in certain regions, it is imperative that government funds basic research to protect groundwater and the </a:t>
            </a:r>
            <a:r>
              <a:rPr lang="en-US" dirty="0" smtClean="0"/>
              <a:t>atmosphere.</a:t>
            </a:r>
            <a:endParaRPr lang="en-US" dirty="0"/>
          </a:p>
        </p:txBody>
      </p:sp>
      <p:sp>
        <p:nvSpPr>
          <p:cNvPr id="2" name="Title 1"/>
          <p:cNvSpPr>
            <a:spLocks noGrp="1"/>
          </p:cNvSpPr>
          <p:nvPr>
            <p:ph type="title"/>
          </p:nvPr>
        </p:nvSpPr>
        <p:spPr/>
        <p:txBody>
          <a:bodyPr>
            <a:normAutofit fontScale="90000"/>
          </a:bodyPr>
          <a:lstStyle/>
          <a:p>
            <a:r>
              <a:rPr lang="en-US" dirty="0" smtClean="0"/>
              <a:t>Government Research and Response</a:t>
            </a:r>
            <a:endParaRPr lang="en-US" dirty="0"/>
          </a:p>
        </p:txBody>
      </p:sp>
    </p:spTree>
    <p:extLst>
      <p:ext uri="{BB962C8B-B14F-4D97-AF65-F5344CB8AC3E}">
        <p14:creationId xmlns:p14="http://schemas.microsoft.com/office/powerpoint/2010/main" val="145415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Wheeler Report to the Government of Nova Scotia 2014</a:t>
            </a:r>
          </a:p>
          <a:p>
            <a:pPr lvl="1"/>
            <a:r>
              <a:rPr lang="en-US" dirty="0" smtClean="0"/>
              <a:t>Hydraulic fracturing for the purpose of unconventional gas and oil development should not proceed at the present time in Nova Scotia</a:t>
            </a:r>
          </a:p>
          <a:p>
            <a:pPr lvl="1"/>
            <a:r>
              <a:rPr lang="en-US" dirty="0" smtClean="0"/>
              <a:t>Independent research of scientific and participatory nature is required</a:t>
            </a:r>
          </a:p>
          <a:p>
            <a:pPr lvl="1"/>
            <a:r>
              <a:rPr lang="en-US" dirty="0" smtClean="0"/>
              <a:t>Nova Scotia should design a test for social license and social acceptability</a:t>
            </a:r>
          </a:p>
        </p:txBody>
      </p:sp>
      <p:sp>
        <p:nvSpPr>
          <p:cNvPr id="2" name="Title 1"/>
          <p:cNvSpPr>
            <a:spLocks noGrp="1"/>
          </p:cNvSpPr>
          <p:nvPr>
            <p:ph type="title"/>
          </p:nvPr>
        </p:nvSpPr>
        <p:spPr/>
        <p:txBody>
          <a:bodyPr>
            <a:normAutofit fontScale="90000"/>
          </a:bodyPr>
          <a:lstStyle/>
          <a:p>
            <a:r>
              <a:rPr lang="en-US" dirty="0" smtClean="0"/>
              <a:t>Governmental Research and Response</a:t>
            </a:r>
            <a:endParaRPr lang="en-US" dirty="0"/>
          </a:p>
        </p:txBody>
      </p:sp>
    </p:spTree>
    <p:extLst>
      <p:ext uri="{BB962C8B-B14F-4D97-AF65-F5344CB8AC3E}">
        <p14:creationId xmlns:p14="http://schemas.microsoft.com/office/powerpoint/2010/main" val="55202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 </a:t>
            </a:r>
            <a:r>
              <a:rPr lang="fr-FR" dirty="0"/>
              <a:t>Quebec’s</a:t>
            </a:r>
            <a:r>
              <a:rPr lang="fr-FR" dirty="0"/>
              <a:t> BAPE (Bureau d’audiences publiques sur l’environnement / Office for public consultation on the </a:t>
            </a:r>
            <a:r>
              <a:rPr lang="fr-FR" dirty="0"/>
              <a:t>environment</a:t>
            </a:r>
            <a:r>
              <a:rPr lang="fr-FR" dirty="0"/>
              <a:t>) </a:t>
            </a:r>
            <a:r>
              <a:rPr lang="fr-FR" dirty="0" smtClean="0"/>
              <a:t>December 15 2014 Report:</a:t>
            </a:r>
          </a:p>
          <a:p>
            <a:r>
              <a:rPr lang="en-US" dirty="0" smtClean="0"/>
              <a:t>“In </a:t>
            </a:r>
            <a:r>
              <a:rPr lang="en-US" dirty="0"/>
              <a:t>conclusion, because of the magnitude of potential impacts associated with shale gas industry activities in an area of populated and as sensitive as the St. Lawrence Lowlands, because also of uncertainties that subsist regarding potential impacts on water quality of aquifers and the incapacity of the industry to guarantee long-term integrity of gas wells, the review panel is of the opinion that it has not been shown that the exploration and development of shale gas in the St. Lawrence Lowlands, using the technique of hydraulic fracturing would be for the benefit of Quebec.”</a:t>
            </a:r>
            <a:endParaRPr lang="fr-FR" dirty="0"/>
          </a:p>
        </p:txBody>
      </p:sp>
      <p:sp>
        <p:nvSpPr>
          <p:cNvPr id="2" name="Title 1"/>
          <p:cNvSpPr>
            <a:spLocks noGrp="1"/>
          </p:cNvSpPr>
          <p:nvPr>
            <p:ph type="title"/>
          </p:nvPr>
        </p:nvSpPr>
        <p:spPr/>
        <p:txBody>
          <a:bodyPr>
            <a:normAutofit fontScale="90000"/>
          </a:bodyPr>
          <a:lstStyle/>
          <a:p>
            <a:r>
              <a:rPr lang="en-US" dirty="0" smtClean="0"/>
              <a:t>Government Research and Response</a:t>
            </a:r>
            <a:endParaRPr lang="en-US" dirty="0"/>
          </a:p>
        </p:txBody>
      </p:sp>
    </p:spTree>
    <p:extLst>
      <p:ext uri="{BB962C8B-B14F-4D97-AF65-F5344CB8AC3E}">
        <p14:creationId xmlns:p14="http://schemas.microsoft.com/office/powerpoint/2010/main" val="158386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New York State Department of Health Report December 2014:</a:t>
            </a:r>
          </a:p>
          <a:p>
            <a:r>
              <a:rPr lang="en-US" dirty="0" smtClean="0"/>
              <a:t>“The </a:t>
            </a:r>
            <a:r>
              <a:rPr lang="en-US" dirty="0"/>
              <a:t>overall weight of the evidence from the cumulative body of information contained in this Public Health review demonstrates that there are significant uncertainties about the kinds of adverse health outcomes that may be associated with high volume hydraulic fracturing (</a:t>
            </a:r>
            <a:r>
              <a:rPr lang="en-US" dirty="0" smtClean="0"/>
              <a:t>HVHF).”</a:t>
            </a:r>
          </a:p>
          <a:p>
            <a:r>
              <a:rPr lang="en-US" dirty="0" smtClean="0"/>
              <a:t>“While </a:t>
            </a:r>
            <a:r>
              <a:rPr lang="en-US" dirty="0"/>
              <a:t>a guarantee of absolute safety is not possible, an assessment of the risk to public health must be supported by adequate scientific information to determine with confidence that the overall risk is sufficiently low to justify proceeding with HVHF in New York. The current scientific information is insufficient</a:t>
            </a:r>
            <a:r>
              <a:rPr lang="en-US" dirty="0" smtClean="0"/>
              <a:t>.”</a:t>
            </a:r>
            <a:endParaRPr lang="en-US" dirty="0"/>
          </a:p>
          <a:p>
            <a:r>
              <a:rPr lang="en-US" dirty="0" smtClean="0"/>
              <a:t>“Furthermore</a:t>
            </a:r>
            <a:r>
              <a:rPr lang="en-US" dirty="0"/>
              <a:t>, it is clear from the existing literature and experience that HVHF activity has resulted in environmental impacts that are potentially adverse to public </a:t>
            </a:r>
            <a:r>
              <a:rPr lang="en-US" dirty="0" smtClean="0"/>
              <a:t>health.”</a:t>
            </a:r>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Government Research and Response</a:t>
            </a:r>
            <a:endParaRPr lang="en-US" dirty="0"/>
          </a:p>
        </p:txBody>
      </p:sp>
    </p:spTree>
    <p:extLst>
      <p:ext uri="{BB962C8B-B14F-4D97-AF65-F5344CB8AC3E}">
        <p14:creationId xmlns:p14="http://schemas.microsoft.com/office/powerpoint/2010/main" val="14641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Combination of Moratoria, Inquiries, Restrictions on Fracking</a:t>
            </a:r>
          </a:p>
          <a:p>
            <a:r>
              <a:rPr lang="en-US" dirty="0" smtClean="0"/>
              <a:t>Canada</a:t>
            </a:r>
          </a:p>
          <a:p>
            <a:r>
              <a:rPr lang="en-US" dirty="0" smtClean="0"/>
              <a:t>Moratoria in effect in New Brunswick, Nova Scotia until social license established and regulations developed</a:t>
            </a:r>
          </a:p>
          <a:p>
            <a:r>
              <a:rPr lang="en-US" dirty="0" smtClean="0"/>
              <a:t>Quebec </a:t>
            </a:r>
          </a:p>
          <a:p>
            <a:pPr marL="0" indent="0">
              <a:buNone/>
            </a:pPr>
            <a:r>
              <a:rPr lang="en-US" dirty="0" smtClean="0"/>
              <a:t>	December 2014, Premier states “There will 	be no shale gas development in 	Quebec”</a:t>
            </a:r>
          </a:p>
        </p:txBody>
      </p:sp>
      <p:sp>
        <p:nvSpPr>
          <p:cNvPr id="2" name="Title 1"/>
          <p:cNvSpPr>
            <a:spLocks noGrp="1"/>
          </p:cNvSpPr>
          <p:nvPr>
            <p:ph type="title"/>
          </p:nvPr>
        </p:nvSpPr>
        <p:spPr/>
        <p:txBody>
          <a:bodyPr>
            <a:normAutofit fontScale="90000"/>
          </a:bodyPr>
          <a:lstStyle/>
          <a:p>
            <a:r>
              <a:rPr lang="en-US" dirty="0" smtClean="0"/>
              <a:t>Governmental Action Canada and Worldwide</a:t>
            </a:r>
            <a:endParaRPr lang="en-US" dirty="0"/>
          </a:p>
        </p:txBody>
      </p:sp>
    </p:spTree>
    <p:extLst>
      <p:ext uri="{BB962C8B-B14F-4D97-AF65-F5344CB8AC3E}">
        <p14:creationId xmlns:p14="http://schemas.microsoft.com/office/powerpoint/2010/main" val="239392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United States</a:t>
            </a:r>
          </a:p>
          <a:p>
            <a:pPr lvl="1"/>
            <a:r>
              <a:rPr lang="en-US" dirty="0" smtClean="0"/>
              <a:t>State and/or Local Moratoria passed</a:t>
            </a:r>
          </a:p>
          <a:p>
            <a:pPr lvl="2"/>
            <a:r>
              <a:rPr lang="en-US" dirty="0" smtClean="0"/>
              <a:t>Maryland, New York State, Vermont</a:t>
            </a:r>
          </a:p>
          <a:p>
            <a:pPr lvl="2"/>
            <a:r>
              <a:rPr lang="en-US" dirty="0" smtClean="0"/>
              <a:t>Local Bans in Texas, Pennsylvania, California, Hawaii, Delaware River Basin Commission, Ohio, Iowa, New Mexico, New York State, Virginia, West Virginia</a:t>
            </a:r>
          </a:p>
          <a:p>
            <a:pPr lvl="2"/>
            <a:r>
              <a:rPr lang="en-US" dirty="0" smtClean="0"/>
              <a:t>Restrictions requiring disclosure of chemicals used in Texas, ban on fracking sand in Iowa, research and methodology </a:t>
            </a:r>
            <a:r>
              <a:rPr lang="en-US" dirty="0" smtClean="0"/>
              <a:t>regs</a:t>
            </a:r>
            <a:r>
              <a:rPr lang="en-US" dirty="0" smtClean="0"/>
              <a:t> in California in 2015</a:t>
            </a:r>
          </a:p>
          <a:p>
            <a:pPr lvl="2"/>
            <a:endParaRPr lang="en-US" dirty="0" smtClean="0"/>
          </a:p>
          <a:p>
            <a:pPr lvl="2"/>
            <a:endParaRPr lang="en-US" dirty="0" smtClean="0"/>
          </a:p>
          <a:p>
            <a:pPr lvl="2"/>
            <a:endParaRPr lang="en-US" dirty="0"/>
          </a:p>
        </p:txBody>
      </p:sp>
      <p:sp>
        <p:nvSpPr>
          <p:cNvPr id="2" name="Title 1"/>
          <p:cNvSpPr>
            <a:spLocks noGrp="1"/>
          </p:cNvSpPr>
          <p:nvPr>
            <p:ph type="title"/>
          </p:nvPr>
        </p:nvSpPr>
        <p:spPr/>
        <p:txBody>
          <a:bodyPr>
            <a:normAutofit fontScale="90000"/>
          </a:bodyPr>
          <a:lstStyle/>
          <a:p>
            <a:r>
              <a:rPr lang="en-US" dirty="0" smtClean="0"/>
              <a:t>Government Action Canada and Worldwide</a:t>
            </a:r>
            <a:endParaRPr lang="en-US" dirty="0"/>
          </a:p>
        </p:txBody>
      </p:sp>
    </p:spTree>
    <p:extLst>
      <p:ext uri="{BB962C8B-B14F-4D97-AF65-F5344CB8AC3E}">
        <p14:creationId xmlns:p14="http://schemas.microsoft.com/office/powerpoint/2010/main" val="122992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Moratoria on Fracking:</a:t>
            </a:r>
          </a:p>
          <a:p>
            <a:pPr lvl="1"/>
            <a:r>
              <a:rPr lang="en-US" dirty="0" smtClean="0"/>
              <a:t>Scotland 2015</a:t>
            </a:r>
          </a:p>
          <a:p>
            <a:pPr lvl="1"/>
            <a:r>
              <a:rPr lang="en-US" dirty="0" smtClean="0"/>
              <a:t>Wales 2015</a:t>
            </a:r>
          </a:p>
          <a:p>
            <a:pPr lvl="1"/>
            <a:r>
              <a:rPr lang="en-US" dirty="0" smtClean="0"/>
              <a:t>Luxemburg</a:t>
            </a:r>
          </a:p>
          <a:p>
            <a:pPr lvl="1"/>
            <a:r>
              <a:rPr lang="en-US" dirty="0" smtClean="0"/>
              <a:t>Bulgaria 2012</a:t>
            </a:r>
          </a:p>
          <a:p>
            <a:pPr lvl="1"/>
            <a:r>
              <a:rPr lang="en-US" dirty="0" smtClean="0"/>
              <a:t>France 2011</a:t>
            </a:r>
          </a:p>
          <a:p>
            <a:pPr lvl="1"/>
            <a:r>
              <a:rPr lang="en-US" dirty="0" smtClean="0"/>
              <a:t>Netherlands banned until 2020</a:t>
            </a:r>
          </a:p>
          <a:p>
            <a:pPr lvl="1"/>
            <a:r>
              <a:rPr lang="en-US" dirty="0" smtClean="0"/>
              <a:t>Germany – de facto ban of fracking for commercial purposes</a:t>
            </a:r>
          </a:p>
          <a:p>
            <a:pPr lvl="1"/>
            <a:r>
              <a:rPr lang="en-US" dirty="0" smtClean="0"/>
              <a:t>South Africa government policy to prevent fracking</a:t>
            </a:r>
          </a:p>
          <a:p>
            <a:pPr lvl="1">
              <a:buFont typeface="Arial" panose="020B0604020202020204" pitchFamily="34" charset="0"/>
              <a:buChar char="•"/>
            </a:pPr>
            <a:r>
              <a:rPr lang="en-US" dirty="0" smtClean="0"/>
              <a:t>Local Bans on Fracking</a:t>
            </a:r>
          </a:p>
          <a:p>
            <a:pPr lvl="2"/>
            <a:r>
              <a:rPr lang="en-US" dirty="0" smtClean="0"/>
              <a:t>Australia – State Bans and Restrictions</a:t>
            </a:r>
          </a:p>
          <a:p>
            <a:pPr lvl="2"/>
            <a:r>
              <a:rPr lang="en-US" dirty="0" smtClean="0"/>
              <a:t>Spain</a:t>
            </a:r>
          </a:p>
          <a:p>
            <a:pPr lvl="2"/>
            <a:r>
              <a:rPr lang="en-US" dirty="0" smtClean="0"/>
              <a:t>Italy</a:t>
            </a:r>
          </a:p>
          <a:p>
            <a:pPr lvl="2"/>
            <a:r>
              <a:rPr lang="en-US" dirty="0" smtClean="0"/>
              <a:t>Switzerland (canton)</a:t>
            </a:r>
          </a:p>
          <a:p>
            <a:pPr lvl="2"/>
            <a:r>
              <a:rPr lang="en-US" dirty="0" smtClean="0"/>
              <a:t>Argentina</a:t>
            </a:r>
          </a:p>
          <a:p>
            <a:pPr marL="914400" lvl="2" indent="0">
              <a:buNone/>
            </a:pPr>
            <a:endParaRPr lang="en-US" dirty="0" smtClean="0"/>
          </a:p>
          <a:p>
            <a:pPr lvl="2"/>
            <a:endParaRPr lang="en-US" dirty="0" smtClean="0"/>
          </a:p>
          <a:p>
            <a:pPr lvl="1">
              <a:buFont typeface="Arial" panose="020B0604020202020204" pitchFamily="34" charset="0"/>
              <a:buChar char="•"/>
            </a:pPr>
            <a:endParaRPr lang="en-US" dirty="0" smtClean="0"/>
          </a:p>
        </p:txBody>
      </p:sp>
      <p:sp>
        <p:nvSpPr>
          <p:cNvPr id="2" name="Title 1"/>
          <p:cNvSpPr>
            <a:spLocks noGrp="1"/>
          </p:cNvSpPr>
          <p:nvPr>
            <p:ph type="title"/>
          </p:nvPr>
        </p:nvSpPr>
        <p:spPr/>
        <p:txBody>
          <a:bodyPr>
            <a:normAutofit/>
          </a:bodyPr>
          <a:lstStyle/>
          <a:p>
            <a:r>
              <a:rPr lang="en-US" dirty="0" smtClean="0"/>
              <a:t>Government Action Worldwide</a:t>
            </a:r>
            <a:endParaRPr lang="en-US" dirty="0"/>
          </a:p>
        </p:txBody>
      </p:sp>
    </p:spTree>
    <p:extLst>
      <p:ext uri="{BB962C8B-B14F-4D97-AF65-F5344CB8AC3E}">
        <p14:creationId xmlns:p14="http://schemas.microsoft.com/office/powerpoint/2010/main" val="364759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Opposition to fracking practices</a:t>
            </a:r>
          </a:p>
          <a:p>
            <a:pPr lvl="1"/>
            <a:r>
              <a:rPr lang="en-US" dirty="0" smtClean="0"/>
              <a:t>Spearheaded by environmental and public interest groups(e.g. the coalition Americans Against Fracking, Council of Canadians etc.)</a:t>
            </a:r>
          </a:p>
          <a:p>
            <a:pPr lvl="1"/>
            <a:r>
              <a:rPr lang="en-US" dirty="0" smtClean="0"/>
              <a:t>Substantial investment by Hollywood and documentary producers – “Gasland 1 and 2”, “Frack Off” “Artists against Fracking</a:t>
            </a:r>
          </a:p>
          <a:p>
            <a:pPr lvl="1"/>
            <a:r>
              <a:rPr lang="en-US" dirty="0" smtClean="0"/>
              <a:t>Local resident opposition – key influence on opposition to fracking- many anti-fracking initiatives come from local government.</a:t>
            </a:r>
          </a:p>
          <a:p>
            <a:pPr marL="0" indent="0">
              <a:buNone/>
            </a:pPr>
            <a:r>
              <a:rPr lang="en-US" dirty="0"/>
              <a:t>	</a:t>
            </a:r>
            <a:r>
              <a:rPr lang="en-US" dirty="0" smtClean="0"/>
              <a:t>	</a:t>
            </a:r>
            <a:endParaRPr lang="en-US" dirty="0"/>
          </a:p>
        </p:txBody>
      </p:sp>
      <p:sp>
        <p:nvSpPr>
          <p:cNvPr id="2" name="Title 1"/>
          <p:cNvSpPr>
            <a:spLocks noGrp="1"/>
          </p:cNvSpPr>
          <p:nvPr>
            <p:ph type="title"/>
          </p:nvPr>
        </p:nvSpPr>
        <p:spPr/>
        <p:txBody>
          <a:bodyPr/>
          <a:lstStyle/>
          <a:p>
            <a:r>
              <a:rPr lang="en-US" dirty="0" smtClean="0"/>
              <a:t>Public Reaction</a:t>
            </a:r>
            <a:endParaRPr lang="en-US" dirty="0"/>
          </a:p>
        </p:txBody>
      </p:sp>
    </p:spTree>
    <p:extLst>
      <p:ext uri="{BB962C8B-B14F-4D97-AF65-F5344CB8AC3E}">
        <p14:creationId xmlns:p14="http://schemas.microsoft.com/office/powerpoint/2010/main" val="165227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Technology Intensive</a:t>
            </a:r>
          </a:p>
          <a:p>
            <a:r>
              <a:rPr lang="en-US" dirty="0"/>
              <a:t>Use of </a:t>
            </a:r>
            <a:r>
              <a:rPr lang="en-US" dirty="0" smtClean="0"/>
              <a:t>micro-seismic </a:t>
            </a:r>
            <a:r>
              <a:rPr lang="en-US" dirty="0"/>
              <a:t>imaging to visualize</a:t>
            </a:r>
          </a:p>
          <a:p>
            <a:r>
              <a:rPr lang="en-US" dirty="0"/>
              <a:t>I</a:t>
            </a:r>
            <a:r>
              <a:rPr lang="en-US" dirty="0" smtClean="0"/>
              <a:t>njection </a:t>
            </a:r>
            <a:r>
              <a:rPr lang="en-US" dirty="0"/>
              <a:t>of </a:t>
            </a:r>
            <a:r>
              <a:rPr lang="en-US" dirty="0" smtClean="0"/>
              <a:t>fluids –water, chemicals, sand proppant </a:t>
            </a:r>
            <a:r>
              <a:rPr lang="en-US" dirty="0"/>
              <a:t>under </a:t>
            </a:r>
            <a:r>
              <a:rPr lang="en-US" dirty="0" smtClean="0"/>
              <a:t>pressure to fracture rock formations</a:t>
            </a:r>
          </a:p>
          <a:p>
            <a:r>
              <a:rPr lang="en-US" dirty="0" smtClean="0"/>
              <a:t>Oil </a:t>
            </a:r>
            <a:r>
              <a:rPr lang="en-US" dirty="0"/>
              <a:t>and gas flow through the fractures and up the production well to the surface.</a:t>
            </a:r>
            <a:endParaRPr lang="en-US" dirty="0" smtClean="0"/>
          </a:p>
          <a:p>
            <a:r>
              <a:rPr lang="en-US" dirty="0" smtClean="0"/>
              <a:t>Requires more wells – horizontal or directional up to 2 </a:t>
            </a:r>
            <a:r>
              <a:rPr lang="en-US" dirty="0"/>
              <a:t>k</a:t>
            </a:r>
            <a:r>
              <a:rPr lang="en-US" dirty="0" smtClean="0"/>
              <a:t>ms</a:t>
            </a:r>
            <a:r>
              <a:rPr lang="en-US" dirty="0" smtClean="0"/>
              <a:t> in length</a:t>
            </a:r>
          </a:p>
        </p:txBody>
      </p:sp>
      <p:sp>
        <p:nvSpPr>
          <p:cNvPr id="2" name="Title 1"/>
          <p:cNvSpPr>
            <a:spLocks noGrp="1"/>
          </p:cNvSpPr>
          <p:nvPr>
            <p:ph type="title"/>
          </p:nvPr>
        </p:nvSpPr>
        <p:spPr/>
        <p:txBody>
          <a:bodyPr>
            <a:normAutofit fontScale="90000"/>
          </a:bodyPr>
          <a:lstStyle/>
          <a:p>
            <a:r>
              <a:rPr lang="en-US" dirty="0" smtClean="0"/>
              <a:t> Gas Production by Hydraulic Fracturing</a:t>
            </a:r>
            <a:endParaRPr lang="en-US" dirty="0"/>
          </a:p>
        </p:txBody>
      </p:sp>
    </p:spTree>
    <p:extLst>
      <p:ext uri="{BB962C8B-B14F-4D97-AF65-F5344CB8AC3E}">
        <p14:creationId xmlns:p14="http://schemas.microsoft.com/office/powerpoint/2010/main" val="120810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Alberta Oil Magazine May 2012:</a:t>
            </a:r>
          </a:p>
          <a:p>
            <a:r>
              <a:rPr lang="en-US" dirty="0" smtClean="0"/>
              <a:t>42.1</a:t>
            </a:r>
            <a:r>
              <a:rPr lang="en-US" dirty="0"/>
              <a:t>% of Albertans think fracking puts drinking water sources at risk.</a:t>
            </a:r>
          </a:p>
          <a:p>
            <a:r>
              <a:rPr lang="en-US" dirty="0" smtClean="0"/>
              <a:t>Only </a:t>
            </a:r>
            <a:r>
              <a:rPr lang="en-US" dirty="0"/>
              <a:t>22.4 % of Albertans trust oil and gas companies when they say fracking is safe.</a:t>
            </a:r>
          </a:p>
          <a:p>
            <a:r>
              <a:rPr lang="en-US" dirty="0" smtClean="0"/>
              <a:t>50.9 </a:t>
            </a:r>
            <a:r>
              <a:rPr lang="en-US" dirty="0"/>
              <a:t>% of Albertans are concerned about environmental impacts of fracking, and only 17,1% are not concerned.</a:t>
            </a:r>
          </a:p>
          <a:p>
            <a:r>
              <a:rPr lang="en-US" dirty="0" smtClean="0"/>
              <a:t>38.3</a:t>
            </a:r>
            <a:r>
              <a:rPr lang="en-US" dirty="0"/>
              <a:t>% of Albertans think that fracking should be suspended until more is known about the possible environmental impacts of the </a:t>
            </a:r>
            <a:r>
              <a:rPr lang="en-US" dirty="0" smtClean="0"/>
              <a:t>practice.</a:t>
            </a:r>
            <a:endParaRPr lang="en-US" dirty="0"/>
          </a:p>
          <a:p>
            <a:endParaRPr lang="en-US" dirty="0"/>
          </a:p>
        </p:txBody>
      </p:sp>
      <p:sp>
        <p:nvSpPr>
          <p:cNvPr id="2" name="Title 1"/>
          <p:cNvSpPr>
            <a:spLocks noGrp="1"/>
          </p:cNvSpPr>
          <p:nvPr>
            <p:ph type="title"/>
          </p:nvPr>
        </p:nvSpPr>
        <p:spPr/>
        <p:txBody>
          <a:bodyPr/>
          <a:lstStyle/>
          <a:p>
            <a:r>
              <a:rPr lang="en-US" dirty="0" smtClean="0"/>
              <a:t>Public Reaction</a:t>
            </a:r>
            <a:endParaRPr lang="en-US" dirty="0"/>
          </a:p>
        </p:txBody>
      </p:sp>
    </p:spTree>
    <p:extLst>
      <p:ext uri="{BB962C8B-B14F-4D97-AF65-F5344CB8AC3E}">
        <p14:creationId xmlns:p14="http://schemas.microsoft.com/office/powerpoint/2010/main" val="371006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Fracking has had a significant positive economic effect on natural gas pricing.</a:t>
            </a:r>
          </a:p>
          <a:p>
            <a:r>
              <a:rPr lang="en-US" dirty="0" smtClean="0"/>
              <a:t>New facilities and policies are being put in place to accommodate unconventional sources.</a:t>
            </a:r>
          </a:p>
          <a:p>
            <a:r>
              <a:rPr lang="en-US" dirty="0" smtClean="0"/>
              <a:t>What risk management planning associated with possible governmental changes to industry practices is needed?</a:t>
            </a:r>
          </a:p>
          <a:p>
            <a:r>
              <a:rPr lang="en-US" dirty="0" smtClean="0"/>
              <a:t>Ontario MNR now doing a review – possible shale gas developments in Ontario- Collingwood</a:t>
            </a:r>
          </a:p>
          <a:p>
            <a:r>
              <a:rPr lang="en-US" dirty="0" smtClean="0"/>
              <a:t>Issue has obvious potential effect on gas distribution and usage in Ontario.</a:t>
            </a:r>
            <a:endParaRPr lang="en-US" dirty="0"/>
          </a:p>
        </p:txBody>
      </p:sp>
      <p:sp>
        <p:nvSpPr>
          <p:cNvPr id="2" name="Title 1"/>
          <p:cNvSpPr>
            <a:spLocks noGrp="1"/>
          </p:cNvSpPr>
          <p:nvPr>
            <p:ph type="title"/>
          </p:nvPr>
        </p:nvSpPr>
        <p:spPr/>
        <p:txBody>
          <a:bodyPr/>
          <a:lstStyle/>
          <a:p>
            <a:r>
              <a:rPr lang="en-US" dirty="0" smtClean="0"/>
              <a:t>What Does it Mean?</a:t>
            </a:r>
            <a:endParaRPr lang="en-US" dirty="0"/>
          </a:p>
        </p:txBody>
      </p:sp>
    </p:spTree>
    <p:extLst>
      <p:ext uri="{BB962C8B-B14F-4D97-AF65-F5344CB8AC3E}">
        <p14:creationId xmlns:p14="http://schemas.microsoft.com/office/powerpoint/2010/main" val="90592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 Shales- Oil </a:t>
            </a:r>
            <a:r>
              <a:rPr lang="en-US" dirty="0"/>
              <a:t>and gas are contained in the pore space of the shale</a:t>
            </a:r>
            <a:r>
              <a:rPr lang="en-US" dirty="0" smtClean="0"/>
              <a:t>. </a:t>
            </a:r>
          </a:p>
          <a:p>
            <a:r>
              <a:rPr lang="en-US" dirty="0" smtClean="0"/>
              <a:t>Tight formations</a:t>
            </a:r>
            <a:r>
              <a:rPr lang="en-US" dirty="0"/>
              <a:t> </a:t>
            </a:r>
            <a:r>
              <a:rPr lang="en-US" dirty="0" smtClean="0"/>
              <a:t>- </a:t>
            </a:r>
            <a:r>
              <a:rPr lang="en-US" dirty="0"/>
              <a:t>“Tight” formations are </a:t>
            </a:r>
            <a:r>
              <a:rPr lang="en-US" dirty="0" smtClean="0"/>
              <a:t>relatively </a:t>
            </a:r>
            <a:r>
              <a:rPr lang="en-US" dirty="0"/>
              <a:t>low permeability, non-shale, sedimentary formations that can contain oil and gas. </a:t>
            </a:r>
            <a:r>
              <a:rPr lang="en-US" dirty="0" smtClean="0"/>
              <a:t>Tight </a:t>
            </a:r>
            <a:r>
              <a:rPr lang="en-US" dirty="0"/>
              <a:t>formations can include sandstones, siltstone, and carbonates, among </a:t>
            </a:r>
            <a:r>
              <a:rPr lang="en-US" dirty="0" smtClean="0"/>
              <a:t>others</a:t>
            </a:r>
            <a:endParaRPr lang="en-US" dirty="0"/>
          </a:p>
          <a:p>
            <a:r>
              <a:rPr lang="en-US" dirty="0" smtClean="0"/>
              <a:t> Coalbeds – Fracturing serves </a:t>
            </a:r>
            <a:r>
              <a:rPr lang="en-US" dirty="0"/>
              <a:t>to depressurize the coal, thereby allowing the methane to desorb and flow into the well and to the surface</a:t>
            </a:r>
            <a:r>
              <a:rPr lang="en-US" dirty="0" smtClean="0"/>
              <a:t>.</a:t>
            </a:r>
            <a:endParaRPr lang="en-US" dirty="0"/>
          </a:p>
        </p:txBody>
      </p:sp>
      <p:sp>
        <p:nvSpPr>
          <p:cNvPr id="2" name="Title 1"/>
          <p:cNvSpPr>
            <a:spLocks noGrp="1"/>
          </p:cNvSpPr>
          <p:nvPr>
            <p:ph type="title"/>
          </p:nvPr>
        </p:nvSpPr>
        <p:spPr/>
        <p:txBody>
          <a:bodyPr/>
          <a:lstStyle/>
          <a:p>
            <a:r>
              <a:rPr lang="en-US" dirty="0" smtClean="0"/>
              <a:t>Rock Formations</a:t>
            </a:r>
            <a:endParaRPr lang="en-US" dirty="0"/>
          </a:p>
        </p:txBody>
      </p:sp>
    </p:spTree>
    <p:extLst>
      <p:ext uri="{BB962C8B-B14F-4D97-AF65-F5344CB8AC3E}">
        <p14:creationId xmlns:p14="http://schemas.microsoft.com/office/powerpoint/2010/main" val="377245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090638" cy="606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Brookings Study - </a:t>
            </a:r>
            <a:r>
              <a:rPr lang="en-US" dirty="0" smtClean="0"/>
              <a:t> By 2013 natural </a:t>
            </a:r>
            <a:r>
              <a:rPr lang="en-US" dirty="0"/>
              <a:t>gas </a:t>
            </a:r>
            <a:r>
              <a:rPr lang="en-US" dirty="0" smtClean="0"/>
              <a:t>prices dropped </a:t>
            </a:r>
            <a:r>
              <a:rPr lang="en-US" dirty="0"/>
              <a:t>47 percent compared to what the price would have been </a:t>
            </a:r>
            <a:r>
              <a:rPr lang="en-US" dirty="0" smtClean="0"/>
              <a:t>without fracking. </a:t>
            </a:r>
          </a:p>
          <a:p>
            <a:r>
              <a:rPr lang="en-US" dirty="0" smtClean="0"/>
              <a:t>Fracking has improved </a:t>
            </a:r>
            <a:r>
              <a:rPr lang="en-US" dirty="0"/>
              <a:t>the economic well-being of </a:t>
            </a:r>
            <a:r>
              <a:rPr lang="en-US" dirty="0" smtClean="0"/>
              <a:t>U.S. consumers </a:t>
            </a:r>
            <a:r>
              <a:rPr lang="en-US" dirty="0"/>
              <a:t>$74 billion per year. All types of energy consumers gained from the boom, </a:t>
            </a:r>
            <a:r>
              <a:rPr lang="en-US" dirty="0" smtClean="0"/>
              <a:t>: </a:t>
            </a:r>
            <a:r>
              <a:rPr lang="en-US" dirty="0"/>
              <a:t>residential customers at $17 billion per year; commercial at $11 billion; industrial customers at $22 billion; and electric power customers at $25 </a:t>
            </a:r>
            <a:r>
              <a:rPr lang="en-US" dirty="0" smtClean="0"/>
              <a:t>billion.</a:t>
            </a:r>
          </a:p>
          <a:p>
            <a:r>
              <a:rPr lang="en-US" dirty="0" smtClean="0"/>
              <a:t>Overall the 2013 </a:t>
            </a:r>
            <a:r>
              <a:rPr lang="en-US" dirty="0"/>
              <a:t>producer surplus is lower than what it would have been before the boom by $26 billion per year. But given the consumer gain of $74 billion, the net overall gain is $48 billion.</a:t>
            </a:r>
          </a:p>
        </p:txBody>
      </p:sp>
      <p:sp>
        <p:nvSpPr>
          <p:cNvPr id="2" name="Title 1"/>
          <p:cNvSpPr>
            <a:spLocks noGrp="1"/>
          </p:cNvSpPr>
          <p:nvPr>
            <p:ph type="title"/>
          </p:nvPr>
        </p:nvSpPr>
        <p:spPr/>
        <p:txBody>
          <a:bodyPr>
            <a:normAutofit fontScale="90000"/>
          </a:bodyPr>
          <a:lstStyle/>
          <a:p>
            <a:r>
              <a:rPr lang="en-US" dirty="0" smtClean="0"/>
              <a:t>Economic Impacts of Hydraulic Fracturing</a:t>
            </a:r>
            <a:endParaRPr lang="en-US" dirty="0"/>
          </a:p>
        </p:txBody>
      </p:sp>
    </p:spTree>
    <p:extLst>
      <p:ext uri="{BB962C8B-B14F-4D97-AF65-F5344CB8AC3E}">
        <p14:creationId xmlns:p14="http://schemas.microsoft.com/office/powerpoint/2010/main" val="31153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Unconventional gas resources  obtained by hydraulic fracturing have worldwide economic implications.</a:t>
            </a:r>
          </a:p>
          <a:p>
            <a:endParaRPr lang="en-US" dirty="0"/>
          </a:p>
          <a:p>
            <a:r>
              <a:rPr lang="en-US" dirty="0" smtClean="0"/>
              <a:t>International Energy Agency Report 2012, “Golden Rules for a Golden Age of Gas”</a:t>
            </a:r>
          </a:p>
          <a:p>
            <a:endParaRPr lang="en-US" dirty="0"/>
          </a:p>
          <a:p>
            <a:pPr marL="0" indent="0">
              <a:buNone/>
            </a:pPr>
            <a:r>
              <a:rPr lang="en-US" dirty="0" smtClean="0"/>
              <a:t>	“Although </a:t>
            </a:r>
            <a:r>
              <a:rPr lang="en-US" dirty="0"/>
              <a:t>known about for decades, the importance of global </a:t>
            </a:r>
            <a:r>
              <a:rPr lang="en-US" dirty="0" smtClean="0"/>
              <a:t>	unconventional </a:t>
            </a:r>
            <a:r>
              <a:rPr lang="en-US" dirty="0"/>
              <a:t>gas </a:t>
            </a:r>
            <a:r>
              <a:rPr lang="en-US" dirty="0" smtClean="0"/>
              <a:t>resources   and </a:t>
            </a:r>
            <a:r>
              <a:rPr lang="en-US" dirty="0"/>
              <a:t>their full extent has only </a:t>
            </a:r>
            <a:r>
              <a:rPr lang="en-US" dirty="0" smtClean="0"/>
              <a:t>	recently </a:t>
            </a:r>
            <a:r>
              <a:rPr lang="en-US" dirty="0"/>
              <a:t>been appreciated. Allowing for the </a:t>
            </a:r>
            <a:r>
              <a:rPr lang="en-US" dirty="0" smtClean="0"/>
              <a:t>uncertainties in the </a:t>
            </a:r>
            <a:r>
              <a:rPr lang="en-US" dirty="0"/>
              <a:t>data, </a:t>
            </a:r>
            <a:r>
              <a:rPr lang="en-US" dirty="0" smtClean="0"/>
              <a:t>	stemming</a:t>
            </a:r>
            <a:r>
              <a:rPr lang="en-US" dirty="0"/>
              <a:t>, in part, from difficulties in distinguishing </a:t>
            </a:r>
            <a:r>
              <a:rPr lang="en-US" dirty="0" smtClean="0"/>
              <a:t>and categorizing  	different types </a:t>
            </a:r>
            <a:r>
              <a:rPr lang="en-US" dirty="0"/>
              <a:t>of gas </a:t>
            </a:r>
            <a:r>
              <a:rPr lang="en-US" dirty="0" smtClean="0"/>
              <a:t>,we </a:t>
            </a:r>
            <a:r>
              <a:rPr lang="en-US" dirty="0"/>
              <a:t>estimate that the remaining </a:t>
            </a:r>
            <a:r>
              <a:rPr lang="en-US" dirty="0" smtClean="0"/>
              <a:t>technically 	recoverable resources of </a:t>
            </a:r>
            <a:r>
              <a:rPr lang="en-US" dirty="0"/>
              <a:t>unconventional gas </a:t>
            </a:r>
            <a:r>
              <a:rPr lang="en-US" dirty="0" smtClean="0"/>
              <a:t>worldwide </a:t>
            </a:r>
            <a:r>
              <a:rPr lang="en-US" dirty="0"/>
              <a:t>approach the </a:t>
            </a:r>
            <a:r>
              <a:rPr lang="en-US" dirty="0" smtClean="0"/>
              <a:t>	size </a:t>
            </a:r>
            <a:r>
              <a:rPr lang="en-US" dirty="0"/>
              <a:t>of </a:t>
            </a:r>
            <a:r>
              <a:rPr lang="en-US" dirty="0" smtClean="0"/>
              <a:t>remaining  conventional resources (</a:t>
            </a:r>
            <a:r>
              <a:rPr lang="en-US" dirty="0"/>
              <a:t>which are 420 trillion cubic </a:t>
            </a:r>
            <a:r>
              <a:rPr lang="en-US" dirty="0" smtClean="0"/>
              <a:t>	</a:t>
            </a:r>
            <a:r>
              <a:rPr lang="en-US" dirty="0" err="1" smtClean="0"/>
              <a:t>metres</a:t>
            </a:r>
            <a:r>
              <a:rPr lang="en-US" dirty="0" smtClean="0"/>
              <a:t> </a:t>
            </a:r>
            <a:r>
              <a:rPr lang="en-US" dirty="0"/>
              <a:t>[tcm]). Remaining technically recoverable resources </a:t>
            </a:r>
            <a:r>
              <a:rPr lang="en-US" dirty="0" smtClean="0"/>
              <a:t>of shale </a:t>
            </a:r>
            <a:r>
              <a:rPr lang="en-US" dirty="0"/>
              <a:t>gas are </a:t>
            </a:r>
            <a:r>
              <a:rPr lang="en-US" dirty="0" smtClean="0"/>
              <a:t>	estimated </a:t>
            </a:r>
            <a:r>
              <a:rPr lang="en-US" dirty="0"/>
              <a:t>to amount to 208 tcm, tight gas to 76 tcm and coalbed methane </a:t>
            </a:r>
            <a:r>
              <a:rPr lang="en-US" dirty="0" smtClean="0"/>
              <a:t>	to 47 </a:t>
            </a:r>
            <a:r>
              <a:rPr lang="en-US" dirty="0"/>
              <a:t>tcm. The economic and political significance of these unconventional </a:t>
            </a:r>
            <a:r>
              <a:rPr lang="en-US" dirty="0" smtClean="0"/>
              <a:t>	resources </a:t>
            </a:r>
            <a:r>
              <a:rPr lang="en-US" dirty="0"/>
              <a:t>lies </a:t>
            </a:r>
            <a:r>
              <a:rPr lang="en-US" dirty="0" smtClean="0"/>
              <a:t>not just </a:t>
            </a:r>
            <a:r>
              <a:rPr lang="en-US" dirty="0"/>
              <a:t>in their size but also in their wide geographical </a:t>
            </a:r>
            <a:r>
              <a:rPr lang="en-US" dirty="0" smtClean="0"/>
              <a:t>	distribution</a:t>
            </a:r>
            <a:r>
              <a:rPr lang="en-US" dirty="0"/>
              <a:t>, which is in marked </a:t>
            </a:r>
            <a:r>
              <a:rPr lang="en-US" dirty="0" smtClean="0"/>
              <a:t>contrast to </a:t>
            </a:r>
            <a:r>
              <a:rPr lang="en-US" dirty="0"/>
              <a:t>the concentration of </a:t>
            </a:r>
            <a:r>
              <a:rPr lang="en-US" dirty="0" smtClean="0"/>
              <a:t>	conventional </a:t>
            </a:r>
            <a:r>
              <a:rPr lang="en-US" dirty="0"/>
              <a:t>resources</a:t>
            </a:r>
            <a:r>
              <a:rPr lang="en-US" dirty="0" smtClean="0"/>
              <a:t>. </a:t>
            </a:r>
            <a:r>
              <a:rPr lang="en-US" dirty="0"/>
              <a:t>Availability of gas from a diverse range </a:t>
            </a:r>
            <a:r>
              <a:rPr lang="en-US" dirty="0" err="1" smtClean="0"/>
              <a:t>ofsources</a:t>
            </a:r>
            <a:r>
              <a:rPr lang="en-US" dirty="0" smtClean="0"/>
              <a:t> 	would </a:t>
            </a:r>
            <a:r>
              <a:rPr lang="en-US" dirty="0"/>
              <a:t>underpin confidence in gas as a secure and reliable source of energy</a:t>
            </a:r>
            <a:r>
              <a:rPr lang="en-US" dirty="0" smtClean="0"/>
              <a:t>.”</a:t>
            </a:r>
            <a:endParaRPr lang="en-US" dirty="0"/>
          </a:p>
        </p:txBody>
      </p:sp>
      <p:sp>
        <p:nvSpPr>
          <p:cNvPr id="2" name="Title 1"/>
          <p:cNvSpPr>
            <a:spLocks noGrp="1"/>
          </p:cNvSpPr>
          <p:nvPr>
            <p:ph type="title"/>
          </p:nvPr>
        </p:nvSpPr>
        <p:spPr/>
        <p:txBody>
          <a:bodyPr>
            <a:normAutofit/>
          </a:bodyPr>
          <a:lstStyle/>
          <a:p>
            <a:r>
              <a:rPr lang="en-US" dirty="0" smtClean="0"/>
              <a:t>Economic Impacts of Fracking</a:t>
            </a:r>
            <a:endParaRPr lang="en-US" dirty="0"/>
          </a:p>
        </p:txBody>
      </p:sp>
    </p:spTree>
    <p:extLst>
      <p:ext uri="{BB962C8B-B14F-4D97-AF65-F5344CB8AC3E}">
        <p14:creationId xmlns:p14="http://schemas.microsoft.com/office/powerpoint/2010/main" val="214894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2" y="457201"/>
            <a:ext cx="8412480" cy="611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07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Well integrity</a:t>
            </a:r>
          </a:p>
          <a:p>
            <a:r>
              <a:rPr lang="en-US" dirty="0" smtClean="0"/>
              <a:t>Water concerns-</a:t>
            </a:r>
          </a:p>
          <a:p>
            <a:pPr marL="0" indent="0">
              <a:buNone/>
            </a:pPr>
            <a:r>
              <a:rPr lang="en-US" dirty="0"/>
              <a:t>	</a:t>
            </a:r>
            <a:r>
              <a:rPr lang="en-US" dirty="0" smtClean="0"/>
              <a:t>- groundwater and surface water pollution</a:t>
            </a:r>
          </a:p>
          <a:p>
            <a:pPr marL="0" indent="0">
              <a:buNone/>
            </a:pPr>
            <a:r>
              <a:rPr lang="en-US" dirty="0"/>
              <a:t>	</a:t>
            </a:r>
            <a:r>
              <a:rPr lang="en-US" dirty="0" smtClean="0"/>
              <a:t>- amount of water used</a:t>
            </a:r>
          </a:p>
          <a:p>
            <a:pPr marL="0" indent="0">
              <a:buNone/>
            </a:pPr>
            <a:r>
              <a:rPr lang="en-US" dirty="0"/>
              <a:t>	</a:t>
            </a:r>
            <a:r>
              <a:rPr lang="en-US" dirty="0" smtClean="0"/>
              <a:t>- disposal of wastewater</a:t>
            </a:r>
          </a:p>
          <a:p>
            <a:r>
              <a:rPr lang="en-US" dirty="0" smtClean="0"/>
              <a:t>Seismic events</a:t>
            </a:r>
          </a:p>
          <a:p>
            <a:r>
              <a:rPr lang="en-US" dirty="0" smtClean="0"/>
              <a:t>Land Impacts</a:t>
            </a:r>
          </a:p>
          <a:p>
            <a:r>
              <a:rPr lang="en-US" dirty="0" smtClean="0"/>
              <a:t>Greenhouse Gas Emissions</a:t>
            </a:r>
          </a:p>
          <a:p>
            <a:pPr marL="0" indent="0">
              <a:buNone/>
            </a:pPr>
            <a:r>
              <a:rPr lang="en-US" dirty="0" smtClean="0"/>
              <a:t>	</a:t>
            </a:r>
            <a:r>
              <a:rPr lang="en-US" dirty="0"/>
              <a:t>	</a:t>
            </a:r>
          </a:p>
          <a:p>
            <a:pPr marL="0"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t>Fracking Risks</a:t>
            </a:r>
            <a:endParaRPr lang="en-US" dirty="0"/>
          </a:p>
        </p:txBody>
      </p:sp>
    </p:spTree>
    <p:extLst>
      <p:ext uri="{BB962C8B-B14F-4D97-AF65-F5344CB8AC3E}">
        <p14:creationId xmlns:p14="http://schemas.microsoft.com/office/powerpoint/2010/main" val="114050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EPA Report:</a:t>
            </a:r>
          </a:p>
          <a:p>
            <a:r>
              <a:rPr lang="en-US" dirty="0" smtClean="0"/>
              <a:t>Studied effects of hydraulic fracturing:</a:t>
            </a:r>
          </a:p>
          <a:p>
            <a:pPr lvl="1"/>
            <a:r>
              <a:rPr lang="en-US" dirty="0"/>
              <a:t>Water acquisition – the withdrawal of ground or surface water needed for hydraulic fracturing fluids;</a:t>
            </a:r>
          </a:p>
          <a:p>
            <a:pPr lvl="1"/>
            <a:r>
              <a:rPr lang="en-US" dirty="0" smtClean="0"/>
              <a:t>Chemical </a:t>
            </a:r>
            <a:r>
              <a:rPr lang="en-US" dirty="0"/>
              <a:t>mixing – the mixing of water, chemicals, and proppant on the well pad to create the hydraulic fracturing fluid;</a:t>
            </a:r>
          </a:p>
          <a:p>
            <a:pPr lvl="1"/>
            <a:r>
              <a:rPr lang="en-US" dirty="0" smtClean="0"/>
              <a:t>Well </a:t>
            </a:r>
            <a:r>
              <a:rPr lang="en-US" dirty="0"/>
              <a:t>injection – the injection of hydraulic fracturing fluids into the well to fracture the geologic formation;</a:t>
            </a:r>
          </a:p>
          <a:p>
            <a:pPr lvl="1"/>
            <a:r>
              <a:rPr lang="en-US" dirty="0" smtClean="0"/>
              <a:t>Flowback</a:t>
            </a:r>
            <a:r>
              <a:rPr lang="en-US" dirty="0" smtClean="0"/>
              <a:t> </a:t>
            </a:r>
            <a:r>
              <a:rPr lang="en-US" dirty="0"/>
              <a:t>and Produced water – the return of injected fluid and water produced from the formation to the surface, and subsequent transport for reuse, treatment, or disposal; and</a:t>
            </a:r>
          </a:p>
          <a:p>
            <a:pPr lvl="1"/>
            <a:r>
              <a:rPr lang="en-US" dirty="0" smtClean="0"/>
              <a:t>Wastewater </a:t>
            </a:r>
            <a:r>
              <a:rPr lang="en-US" dirty="0"/>
              <a:t>treatment and waste disposal – the reuse, treatment and release, or disposal of wastewater generated at the well pad, including produced water</a:t>
            </a:r>
          </a:p>
        </p:txBody>
      </p:sp>
      <p:sp>
        <p:nvSpPr>
          <p:cNvPr id="2" name="Title 1"/>
          <p:cNvSpPr>
            <a:spLocks noGrp="1"/>
          </p:cNvSpPr>
          <p:nvPr>
            <p:ph type="title"/>
          </p:nvPr>
        </p:nvSpPr>
        <p:spPr/>
        <p:txBody>
          <a:bodyPr>
            <a:normAutofit/>
          </a:bodyPr>
          <a:lstStyle/>
          <a:p>
            <a:r>
              <a:rPr lang="en-US" dirty="0" smtClean="0"/>
              <a:t>Governmental Response to Risk</a:t>
            </a:r>
            <a:endParaRPr lang="en-US" dirty="0"/>
          </a:p>
        </p:txBody>
      </p:sp>
    </p:spTree>
    <p:extLst>
      <p:ext uri="{BB962C8B-B14F-4D97-AF65-F5344CB8AC3E}">
        <p14:creationId xmlns:p14="http://schemas.microsoft.com/office/powerpoint/2010/main" val="161701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3337</TotalTime>
  <Words>1407</Words>
  <Application>Microsoft Office PowerPoint</Application>
  <PresentationFormat>On-screen Show (4:3)</PresentationFormat>
  <Paragraphs>123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Hydraulic Fracturing and  Public and Governmental Response</vt:lpstr>
      <vt:lpstr> Gas Production by Hydraulic Fracturing</vt:lpstr>
      <vt:lpstr>Rock Formations</vt:lpstr>
      <vt:lpstr>PowerPoint Presentation</vt:lpstr>
      <vt:lpstr>Economic Impacts of Hydraulic Fracturing</vt:lpstr>
      <vt:lpstr>Economic Impacts of Fracking</vt:lpstr>
      <vt:lpstr>PowerPoint Presentation</vt:lpstr>
      <vt:lpstr>Fracking Risks</vt:lpstr>
      <vt:lpstr>Governmental Response to Risk</vt:lpstr>
      <vt:lpstr>EPA Report  (Draft 2015)</vt:lpstr>
      <vt:lpstr>Governmental Response to Risk</vt:lpstr>
      <vt:lpstr>Government Research and Response</vt:lpstr>
      <vt:lpstr>Governmental Research and Response</vt:lpstr>
      <vt:lpstr>Government Research and Response</vt:lpstr>
      <vt:lpstr>Government Research and Response</vt:lpstr>
      <vt:lpstr>Governmental Action Canada and Worldwide</vt:lpstr>
      <vt:lpstr>Government Action Canada and Worldwide</vt:lpstr>
      <vt:lpstr>Government Action Worldwide</vt:lpstr>
      <vt:lpstr>Public Reaction</vt:lpstr>
      <vt:lpstr>Public Reaction</vt:lpstr>
      <vt:lpstr>What Does it Mean?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Fracking Gas and Its Public and Governmental Opposition</dc:title>
  <dc:creator>Michael Janigan</dc:creator>
  <cp:lastModifiedBy>Michael Janigan</cp:lastModifiedBy>
  <cp:revision>51</cp:revision>
  <dcterms:created xsi:type="dcterms:W3CDTF">2016-01-15T18:08:28Z</dcterms:created>
  <dcterms:modified xsi:type="dcterms:W3CDTF">2016-01-18T02:02:24Z</dcterms:modified>
</cp:coreProperties>
</file>