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2" r:id="rId4"/>
  </p:sldMasterIdLst>
  <p:notesMasterIdLst>
    <p:notesMasterId r:id="rId19"/>
  </p:notesMasterIdLst>
  <p:handoutMasterIdLst>
    <p:handoutMasterId r:id="rId20"/>
  </p:handoutMasterIdLst>
  <p:sldIdLst>
    <p:sldId id="256" r:id="rId5"/>
    <p:sldId id="270" r:id="rId6"/>
    <p:sldId id="289" r:id="rId7"/>
    <p:sldId id="293" r:id="rId8"/>
    <p:sldId id="294" r:id="rId9"/>
    <p:sldId id="291" r:id="rId10"/>
    <p:sldId id="295" r:id="rId11"/>
    <p:sldId id="292" r:id="rId12"/>
    <p:sldId id="296" r:id="rId13"/>
    <p:sldId id="271" r:id="rId14"/>
    <p:sldId id="272" r:id="rId15"/>
    <p:sldId id="273" r:id="rId16"/>
    <p:sldId id="288" r:id="rId17"/>
    <p:sldId id="258" r:id="rId18"/>
  </p:sldIdLst>
  <p:sldSz cx="9144000" cy="6858000" type="screen4x3"/>
  <p:notesSz cx="7010400" cy="9296400"/>
  <p:defaultTextStyle>
    <a:defPPr>
      <a:defRPr lang="en-US"/>
    </a:defPPr>
    <a:lvl1pPr algn="l" rtl="0" fontAlgn="base">
      <a:spcBef>
        <a:spcPct val="0"/>
      </a:spcBef>
      <a:spcAft>
        <a:spcPct val="0"/>
      </a:spcAft>
      <a:defRPr sz="1200" kern="1200">
        <a:solidFill>
          <a:schemeClr val="tx1"/>
        </a:solidFill>
        <a:latin typeface="Arial" charset="0"/>
        <a:ea typeface="+mn-ea"/>
        <a:cs typeface="+mn-cs"/>
      </a:defRPr>
    </a:lvl1pPr>
    <a:lvl2pPr marL="457200" algn="l" rtl="0" fontAlgn="base">
      <a:spcBef>
        <a:spcPct val="0"/>
      </a:spcBef>
      <a:spcAft>
        <a:spcPct val="0"/>
      </a:spcAft>
      <a:defRPr sz="1200" kern="1200">
        <a:solidFill>
          <a:schemeClr val="tx1"/>
        </a:solidFill>
        <a:latin typeface="Arial" charset="0"/>
        <a:ea typeface="+mn-ea"/>
        <a:cs typeface="+mn-cs"/>
      </a:defRPr>
    </a:lvl2pPr>
    <a:lvl3pPr marL="914400" algn="l" rtl="0" fontAlgn="base">
      <a:spcBef>
        <a:spcPct val="0"/>
      </a:spcBef>
      <a:spcAft>
        <a:spcPct val="0"/>
      </a:spcAft>
      <a:defRPr sz="1200" kern="1200">
        <a:solidFill>
          <a:schemeClr val="tx1"/>
        </a:solidFill>
        <a:latin typeface="Arial" charset="0"/>
        <a:ea typeface="+mn-ea"/>
        <a:cs typeface="+mn-cs"/>
      </a:defRPr>
    </a:lvl3pPr>
    <a:lvl4pPr marL="1371600" algn="l" rtl="0" fontAlgn="base">
      <a:spcBef>
        <a:spcPct val="0"/>
      </a:spcBef>
      <a:spcAft>
        <a:spcPct val="0"/>
      </a:spcAft>
      <a:defRPr sz="1200" kern="1200">
        <a:solidFill>
          <a:schemeClr val="tx1"/>
        </a:solidFill>
        <a:latin typeface="Arial" charset="0"/>
        <a:ea typeface="+mn-ea"/>
        <a:cs typeface="+mn-cs"/>
      </a:defRPr>
    </a:lvl4pPr>
    <a:lvl5pPr marL="1828800" algn="l" rtl="0" fontAlgn="base">
      <a:spcBef>
        <a:spcPct val="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Arial" charset="0"/>
        <a:ea typeface="+mn-ea"/>
        <a:cs typeface="+mn-cs"/>
      </a:defRPr>
    </a:lvl6pPr>
    <a:lvl7pPr marL="2743200" algn="l" defTabSz="914400" rtl="0" eaLnBrk="1" latinLnBrk="0" hangingPunct="1">
      <a:defRPr sz="1200" kern="1200">
        <a:solidFill>
          <a:schemeClr val="tx1"/>
        </a:solidFill>
        <a:latin typeface="Arial" charset="0"/>
        <a:ea typeface="+mn-ea"/>
        <a:cs typeface="+mn-cs"/>
      </a:defRPr>
    </a:lvl7pPr>
    <a:lvl8pPr marL="3200400" algn="l" defTabSz="914400" rtl="0" eaLnBrk="1" latinLnBrk="0" hangingPunct="1">
      <a:defRPr sz="1200" kern="1200">
        <a:solidFill>
          <a:schemeClr val="tx1"/>
        </a:solidFill>
        <a:latin typeface="Arial" charset="0"/>
        <a:ea typeface="+mn-ea"/>
        <a:cs typeface="+mn-cs"/>
      </a:defRPr>
    </a:lvl8pPr>
    <a:lvl9pPr marL="3657600" algn="l" defTabSz="914400" rtl="0" eaLnBrk="1" latinLnBrk="0" hangingPunct="1">
      <a:defRPr sz="1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1BC"/>
    <a:srgbClr val="920000"/>
    <a:srgbClr val="EFEFF1"/>
    <a:srgbClr val="F8F8F8"/>
    <a:srgbClr val="EAEAEA"/>
    <a:srgbClr val="D1DCDD"/>
    <a:srgbClr val="89A4A7"/>
    <a:srgbClr val="D9F1FF"/>
    <a:srgbClr val="FFFF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036" autoAdjust="0"/>
    <p:restoredTop sz="76331" autoAdjust="0"/>
  </p:normalViewPr>
  <p:slideViewPr>
    <p:cSldViewPr>
      <p:cViewPr varScale="1">
        <p:scale>
          <a:sx n="62" d="100"/>
          <a:sy n="62" d="100"/>
        </p:scale>
        <p:origin x="-926" y="-9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1" d="100"/>
        <a:sy n="71" d="100"/>
      </p:scale>
      <p:origin x="0" y="0"/>
    </p:cViewPr>
  </p:sorterViewPr>
  <p:notesViewPr>
    <p:cSldViewPr>
      <p:cViewPr>
        <p:scale>
          <a:sx n="58" d="100"/>
          <a:sy n="58" d="100"/>
        </p:scale>
        <p:origin x="-2698" y="-226"/>
      </p:cViewPr>
      <p:guideLst>
        <p:guide orient="horz" pos="2928"/>
        <p:guide orient="horz" pos="3120"/>
        <p:guide orient="horz" pos="240"/>
        <p:guide pos="432"/>
        <p:guide pos="39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029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vl1pPr>
          </a:lstStyle>
          <a:p>
            <a:pPr>
              <a:defRPr/>
            </a:pPr>
            <a:endParaRPr lang="en-US" dirty="0"/>
          </a:p>
        </p:txBody>
      </p:sp>
      <p:sp>
        <p:nvSpPr>
          <p:cNvPr id="14029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vl1pPr>
          </a:lstStyle>
          <a:p>
            <a:pPr>
              <a:defRPr/>
            </a:pPr>
            <a:fld id="{0D5FA9E7-2D51-44CF-81A5-1BE853C41CB6}" type="datetimeFigureOut">
              <a:rPr lang="en-US"/>
              <a:pPr>
                <a:defRPr/>
              </a:pPr>
              <a:t>7/18/2016</a:t>
            </a:fld>
            <a:endParaRPr lang="en-US" dirty="0"/>
          </a:p>
        </p:txBody>
      </p:sp>
      <p:sp>
        <p:nvSpPr>
          <p:cNvPr id="14029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lvl1pPr>
          </a:lstStyle>
          <a:p>
            <a:pPr>
              <a:defRPr/>
            </a:pPr>
            <a:endParaRPr lang="en-US" dirty="0"/>
          </a:p>
        </p:txBody>
      </p:sp>
      <p:sp>
        <p:nvSpPr>
          <p:cNvPr id="14029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9F529B7-7C8C-4FFD-9F04-A1F92F5C45F0}" type="slidenum">
              <a:rPr lang="en-US"/>
              <a:pPr>
                <a:defRPr/>
              </a:pPr>
              <a:t>‹#›</a:t>
            </a:fld>
            <a:endParaRPr lang="en-US" dirty="0"/>
          </a:p>
        </p:txBody>
      </p:sp>
    </p:spTree>
    <p:extLst>
      <p:ext uri="{BB962C8B-B14F-4D97-AF65-F5344CB8AC3E}">
        <p14:creationId xmlns:p14="http://schemas.microsoft.com/office/powerpoint/2010/main" val="534510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083" tIns="45542" rIns="91083" bIns="45542" numCol="1" anchor="t" anchorCtr="0" compatLnSpc="1">
            <a:prstTxWarp prst="textNoShape">
              <a:avLst/>
            </a:prstTxWarp>
          </a:bodyPr>
          <a:lstStyle>
            <a:lvl1pPr defTabSz="911225">
              <a:defRPr>
                <a:latin typeface="+mn-lt"/>
              </a:defRPr>
            </a:lvl1pPr>
          </a:lstStyle>
          <a:p>
            <a:pPr>
              <a:defRPr/>
            </a:pPr>
            <a:endParaRPr lang="en-US" dirty="0"/>
          </a:p>
        </p:txBody>
      </p:sp>
      <p:sp>
        <p:nvSpPr>
          <p:cNvPr id="7171"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1083" tIns="45542" rIns="91083" bIns="45542" numCol="1" anchor="t" anchorCtr="0" compatLnSpc="1">
            <a:prstTxWarp prst="textNoShape">
              <a:avLst/>
            </a:prstTxWarp>
          </a:bodyPr>
          <a:lstStyle>
            <a:lvl1pPr algn="r" defTabSz="911225">
              <a:defRPr>
                <a:latin typeface="+mn-lt"/>
              </a:defRPr>
            </a:lvl1pPr>
          </a:lstStyle>
          <a:p>
            <a:pPr>
              <a:defRPr/>
            </a:pPr>
            <a:fld id="{902BF094-8D51-44D2-94A8-2EE629365BFD}" type="datetimeFigureOut">
              <a:rPr lang="en-US" smtClean="0"/>
              <a:pPr>
                <a:defRPr/>
              </a:pPr>
              <a:t>7/18/2016</a:t>
            </a:fld>
            <a:endParaRPr lang="en-US" dirty="0"/>
          </a:p>
        </p:txBody>
      </p:sp>
      <p:sp>
        <p:nvSpPr>
          <p:cNvPr id="30724" name="Rectangle 4"/>
          <p:cNvSpPr>
            <a:spLocks noGrp="1" noRot="1" noChangeAspect="1" noChangeArrowheads="1" noTextEdit="1"/>
          </p:cNvSpPr>
          <p:nvPr>
            <p:ph type="sldImg" idx="2"/>
          </p:nvPr>
        </p:nvSpPr>
        <p:spPr bwMode="gray">
          <a:xfrm>
            <a:off x="749579" y="389335"/>
            <a:ext cx="5591174" cy="4193380"/>
          </a:xfrm>
          <a:prstGeom prst="rect">
            <a:avLst/>
          </a:prstGeom>
          <a:solidFill>
            <a:schemeClr val="bg1">
              <a:lumMod val="75000"/>
            </a:schemeClr>
          </a:solidFill>
          <a:ln w="9525">
            <a:solidFill>
              <a:schemeClr val="bg1">
                <a:lumMod val="65000"/>
              </a:schemeClr>
            </a:solidFill>
            <a:miter lim="800000"/>
            <a:headEnd/>
            <a:tailEnd/>
          </a:ln>
        </p:spPr>
      </p:sp>
      <p:sp>
        <p:nvSpPr>
          <p:cNvPr id="7173" name="Rectangle 5"/>
          <p:cNvSpPr>
            <a:spLocks noGrp="1" noChangeArrowheads="1"/>
          </p:cNvSpPr>
          <p:nvPr>
            <p:ph type="body" sz="quarter" idx="3"/>
          </p:nvPr>
        </p:nvSpPr>
        <p:spPr bwMode="auto">
          <a:xfrm>
            <a:off x="738466" y="4711700"/>
            <a:ext cx="5613400" cy="4203700"/>
          </a:xfrm>
          <a:prstGeom prst="rect">
            <a:avLst/>
          </a:prstGeom>
          <a:noFill/>
          <a:ln w="9525">
            <a:noFill/>
            <a:miter lim="800000"/>
            <a:headEnd/>
            <a:tailEnd/>
          </a:ln>
          <a:effectLst/>
        </p:spPr>
        <p:txBody>
          <a:bodyPr vert="horz" wrap="square" lIns="91083" tIns="45542" rIns="91083" bIns="4554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1083" tIns="45542" rIns="91083" bIns="45542" numCol="1" anchor="b" anchorCtr="0" compatLnSpc="1">
            <a:prstTxWarp prst="textNoShape">
              <a:avLst/>
            </a:prstTxWarp>
          </a:bodyPr>
          <a:lstStyle>
            <a:lvl1pPr defTabSz="911225">
              <a:defRPr>
                <a:latin typeface="+mn-lt"/>
              </a:defRPr>
            </a:lvl1pPr>
          </a:lstStyle>
          <a:p>
            <a:pPr>
              <a:defRPr/>
            </a:pPr>
            <a:endParaRPr lang="en-US" dirty="0"/>
          </a:p>
        </p:txBody>
      </p:sp>
      <p:sp>
        <p:nvSpPr>
          <p:cNvPr id="7175"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1083" tIns="45542" rIns="91083" bIns="45542" numCol="1" anchor="b" anchorCtr="0" compatLnSpc="1">
            <a:prstTxWarp prst="textNoShape">
              <a:avLst/>
            </a:prstTxWarp>
          </a:bodyPr>
          <a:lstStyle>
            <a:lvl1pPr algn="r" defTabSz="911225">
              <a:defRPr/>
            </a:lvl1pPr>
          </a:lstStyle>
          <a:p>
            <a:pPr>
              <a:defRPr/>
            </a:pPr>
            <a:fld id="{A24270EC-ECDF-45C4-A7B9-292F7B81EC70}" type="slidenum">
              <a:rPr lang="en-US"/>
              <a:pPr>
                <a:defRPr/>
              </a:pPr>
              <a:t>‹#›</a:t>
            </a:fld>
            <a:endParaRPr lang="en-US" dirty="0"/>
          </a:p>
        </p:txBody>
      </p:sp>
      <p:sp>
        <p:nvSpPr>
          <p:cNvPr id="28680" name="Rectangle 9"/>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1083" tIns="45542" rIns="91083" bIns="45542" anchor="b"/>
          <a:lstStyle/>
          <a:p>
            <a:pPr algn="r" defTabSz="911225">
              <a:defRPr/>
            </a:pPr>
            <a:fld id="{FBD6CA89-F348-4665-9945-3B1DFCF9F328}" type="slidenum">
              <a:rPr lang="en-US">
                <a:solidFill>
                  <a:schemeClr val="tx1">
                    <a:lumMod val="50000"/>
                    <a:lumOff val="50000"/>
                  </a:schemeClr>
                </a:solidFill>
                <a:latin typeface="+mj-lt"/>
              </a:rPr>
              <a:pPr algn="r" defTabSz="911225">
                <a:defRPr/>
              </a:pPr>
              <a:t>‹#›</a:t>
            </a:fld>
            <a:endParaRPr lang="en-US" dirty="0">
              <a:solidFill>
                <a:schemeClr val="tx1">
                  <a:lumMod val="50000"/>
                  <a:lumOff val="50000"/>
                </a:schemeClr>
              </a:solidFill>
              <a:latin typeface="+mj-lt"/>
            </a:endParaRPr>
          </a:p>
        </p:txBody>
      </p:sp>
      <p:grpSp>
        <p:nvGrpSpPr>
          <p:cNvPr id="37" name="Group 36"/>
          <p:cNvGrpSpPr/>
          <p:nvPr/>
        </p:nvGrpSpPr>
        <p:grpSpPr bwMode="gray">
          <a:xfrm>
            <a:off x="771354" y="4951041"/>
            <a:ext cx="5547624" cy="4112949"/>
            <a:chOff x="809282" y="4951041"/>
            <a:chExt cx="5547624" cy="4112949"/>
          </a:xfrm>
        </p:grpSpPr>
        <p:cxnSp>
          <p:nvCxnSpPr>
            <p:cNvPr id="22" name="Straight Connector 21"/>
            <p:cNvCxnSpPr/>
            <p:nvPr/>
          </p:nvCxnSpPr>
          <p:spPr bwMode="gray">
            <a:xfrm>
              <a:off x="809282" y="4951041"/>
              <a:ext cx="554762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gray">
            <a:xfrm>
              <a:off x="809282" y="5244823"/>
              <a:ext cx="554762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gray">
            <a:xfrm>
              <a:off x="809282" y="5538605"/>
              <a:ext cx="554762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gray">
            <a:xfrm>
              <a:off x="809282" y="5832387"/>
              <a:ext cx="554762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gray">
            <a:xfrm>
              <a:off x="809282" y="6126169"/>
              <a:ext cx="554762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gray">
            <a:xfrm>
              <a:off x="809282" y="6419951"/>
              <a:ext cx="554762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gray">
            <a:xfrm>
              <a:off x="809282" y="6713733"/>
              <a:ext cx="554762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gray">
            <a:xfrm>
              <a:off x="809282" y="7007515"/>
              <a:ext cx="554762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gray">
            <a:xfrm>
              <a:off x="809282" y="7301297"/>
              <a:ext cx="554762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gray">
            <a:xfrm>
              <a:off x="809282" y="7595080"/>
              <a:ext cx="554762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gray">
            <a:xfrm>
              <a:off x="809282" y="7888862"/>
              <a:ext cx="554762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gray">
            <a:xfrm>
              <a:off x="809282" y="8182644"/>
              <a:ext cx="554762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gray">
            <a:xfrm>
              <a:off x="809282" y="8476426"/>
              <a:ext cx="554762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gray">
            <a:xfrm>
              <a:off x="809282" y="8770208"/>
              <a:ext cx="554762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gray">
            <a:xfrm>
              <a:off x="809282" y="9063990"/>
              <a:ext cx="5547624"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65335830"/>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9300" y="388938"/>
            <a:ext cx="5591175" cy="4194175"/>
          </a:xfrm>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9300" y="388938"/>
            <a:ext cx="5591175" cy="419417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645583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9300" y="388938"/>
            <a:ext cx="5591175" cy="4194175"/>
          </a:xfrm>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pPr>
              <a:defRPr/>
            </a:pPr>
            <a:fld id="{608598FE-303E-4AEA-A6E3-4FA2B5A4DD59}"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9300" y="388938"/>
            <a:ext cx="5591175" cy="4194175"/>
          </a:xfrm>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endParaRPr lang="en-CA" dirty="0" smtClean="0"/>
          </a:p>
        </p:txBody>
      </p:sp>
      <p:sp>
        <p:nvSpPr>
          <p:cNvPr id="4" name="Slide Number Placeholder 3"/>
          <p:cNvSpPr>
            <a:spLocks noGrp="1"/>
          </p:cNvSpPr>
          <p:nvPr>
            <p:ph type="sldNum" sz="quarter" idx="10"/>
          </p:nvPr>
        </p:nvSpPr>
        <p:spPr/>
        <p:txBody>
          <a:bodyPr/>
          <a:lstStyle/>
          <a:p>
            <a:pPr>
              <a:defRPr/>
            </a:pPr>
            <a:fld id="{608598FE-303E-4AEA-A6E3-4FA2B5A4DD59}" type="slidenum">
              <a:rPr lang="en-US" smtClean="0"/>
              <a:pPr>
                <a:defRPr/>
              </a:pPr>
              <a:t>12</a:t>
            </a:fld>
            <a:endParaRPr lang="en-US" dirty="0"/>
          </a:p>
        </p:txBody>
      </p:sp>
    </p:spTree>
    <p:extLst>
      <p:ext uri="{BB962C8B-B14F-4D97-AF65-F5344CB8AC3E}">
        <p14:creationId xmlns:p14="http://schemas.microsoft.com/office/powerpoint/2010/main" val="39166826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9300" y="388938"/>
            <a:ext cx="5591175" cy="4194175"/>
          </a:xfrm>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9300" y="388938"/>
            <a:ext cx="5591175" cy="419417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516910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9300" y="388938"/>
            <a:ext cx="5591175" cy="419417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76792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9300" y="388938"/>
            <a:ext cx="5591175" cy="41941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08598FE-303E-4AEA-A6E3-4FA2B5A4DD59}" type="slidenum">
              <a:rPr lang="en-US" smtClean="0"/>
              <a:pPr>
                <a:defRPr/>
              </a:pPr>
              <a:t>4</a:t>
            </a:fld>
            <a:endParaRPr lang="en-US" dirty="0"/>
          </a:p>
        </p:txBody>
      </p:sp>
    </p:spTree>
    <p:extLst>
      <p:ext uri="{BB962C8B-B14F-4D97-AF65-F5344CB8AC3E}">
        <p14:creationId xmlns:p14="http://schemas.microsoft.com/office/powerpoint/2010/main" val="13347110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9300" y="388938"/>
            <a:ext cx="5591175" cy="41941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08598FE-303E-4AEA-A6E3-4FA2B5A4DD59}" type="slidenum">
              <a:rPr lang="en-US" smtClean="0"/>
              <a:pPr>
                <a:defRPr/>
              </a:pPr>
              <a:t>5</a:t>
            </a:fld>
            <a:endParaRPr lang="en-US" dirty="0"/>
          </a:p>
        </p:txBody>
      </p:sp>
    </p:spTree>
    <p:extLst>
      <p:ext uri="{BB962C8B-B14F-4D97-AF65-F5344CB8AC3E}">
        <p14:creationId xmlns:p14="http://schemas.microsoft.com/office/powerpoint/2010/main" val="13347110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9300" y="388938"/>
            <a:ext cx="5591175" cy="419417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479792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9300" y="388938"/>
            <a:ext cx="5591175" cy="419417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479792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9300" y="388938"/>
            <a:ext cx="5591175" cy="419417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479792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9300" y="388938"/>
            <a:ext cx="5591175" cy="4194175"/>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479792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1.png"/><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7" name="Rectangle 26"/>
          <p:cNvSpPr/>
          <p:nvPr userDrawn="1"/>
        </p:nvSpPr>
        <p:spPr bwMode="gray">
          <a:xfrm>
            <a:off x="0" y="2514600"/>
            <a:ext cx="9144000" cy="2109355"/>
          </a:xfrm>
          <a:prstGeom prst="rect">
            <a:avLst/>
          </a:prstGeom>
          <a:solidFill>
            <a:srgbClr val="EFEFF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0345" name="Rectangle 9"/>
          <p:cNvSpPr>
            <a:spLocks noGrp="1" noChangeArrowheads="1"/>
          </p:cNvSpPr>
          <p:nvPr userDrawn="1">
            <p:ph type="ctrTitle"/>
          </p:nvPr>
        </p:nvSpPr>
        <p:spPr>
          <a:xfrm>
            <a:off x="768556" y="2760518"/>
            <a:ext cx="7918244" cy="1617518"/>
          </a:xfrm>
        </p:spPr>
        <p:txBody>
          <a:bodyPr anchor="ctr"/>
          <a:lstStyle>
            <a:lvl1pPr>
              <a:defRPr i="0">
                <a:solidFill>
                  <a:srgbClr val="0071BC"/>
                </a:solidFill>
                <a:effectLst/>
              </a:defRPr>
            </a:lvl1pPr>
          </a:lstStyle>
          <a:p>
            <a:r>
              <a:rPr lang="en-US" dirty="0"/>
              <a:t>Click to edit Master title style</a:t>
            </a:r>
          </a:p>
        </p:txBody>
      </p:sp>
      <p:sp>
        <p:nvSpPr>
          <p:cNvPr id="270346" name="Rectangle 10"/>
          <p:cNvSpPr>
            <a:spLocks noGrp="1" noChangeArrowheads="1"/>
          </p:cNvSpPr>
          <p:nvPr userDrawn="1">
            <p:ph type="subTitle" idx="1"/>
          </p:nvPr>
        </p:nvSpPr>
        <p:spPr>
          <a:xfrm>
            <a:off x="3449891" y="4959413"/>
            <a:ext cx="5167745" cy="1305791"/>
          </a:xfrm>
        </p:spPr>
        <p:txBody>
          <a:bodyPr anchor="b"/>
          <a:lstStyle>
            <a:lvl1pPr marL="0" indent="0" algn="r">
              <a:spcBef>
                <a:spcPts val="0"/>
              </a:spcBef>
              <a:spcAft>
                <a:spcPts val="0"/>
              </a:spcAft>
              <a:buFont typeface="Univers" pitchFamily="34" charset="0"/>
              <a:buNone/>
              <a:defRPr sz="2400" i="1">
                <a:solidFill>
                  <a:srgbClr val="0071BC"/>
                </a:solidFill>
                <a:effectLst/>
              </a:defRPr>
            </a:lvl1pPr>
          </a:lstStyle>
          <a:p>
            <a:r>
              <a:rPr lang="en-US"/>
              <a:t>Click to edit Master subtitle style</a:t>
            </a:r>
          </a:p>
        </p:txBody>
      </p:sp>
      <p:cxnSp>
        <p:nvCxnSpPr>
          <p:cNvPr id="28" name="Straight Connector 27"/>
          <p:cNvCxnSpPr/>
          <p:nvPr userDrawn="1"/>
        </p:nvCxnSpPr>
        <p:spPr bwMode="ltGray">
          <a:xfrm>
            <a:off x="0" y="2514600"/>
            <a:ext cx="9123218" cy="0"/>
          </a:xfrm>
          <a:prstGeom prst="line">
            <a:avLst/>
          </a:prstGeom>
          <a:ln w="28575">
            <a:solidFill>
              <a:srgbClr val="0071BC"/>
            </a:solidFill>
          </a:ln>
          <a:effectLst/>
          <a:scene3d>
            <a:camera prst="orthographicFront"/>
            <a:lightRig rig="threePt" dir="t"/>
          </a:scene3d>
          <a:sp3d prstMaterial="softEdge">
            <a:bevelT w="31750"/>
          </a:sp3d>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userDrawn="1"/>
        </p:nvCxnSpPr>
        <p:spPr bwMode="ltGray">
          <a:xfrm>
            <a:off x="17318" y="4613564"/>
            <a:ext cx="9123218" cy="0"/>
          </a:xfrm>
          <a:prstGeom prst="line">
            <a:avLst/>
          </a:prstGeom>
          <a:ln w="28575">
            <a:solidFill>
              <a:srgbClr val="0071BC"/>
            </a:solidFill>
          </a:ln>
          <a:effectLst/>
          <a:scene3d>
            <a:camera prst="orthographicFront"/>
            <a:lightRig rig="threePt" dir="t"/>
          </a:scene3d>
          <a:sp3d prstMaterial="softEdge">
            <a:bevelT w="31750"/>
          </a:sp3d>
        </p:spPr>
        <p:style>
          <a:lnRef idx="1">
            <a:schemeClr val="accent1"/>
          </a:lnRef>
          <a:fillRef idx="0">
            <a:schemeClr val="accent1"/>
          </a:fillRef>
          <a:effectRef idx="0">
            <a:schemeClr val="accent1"/>
          </a:effectRef>
          <a:fontRef idx="minor">
            <a:schemeClr val="tx1"/>
          </a:fontRef>
        </p:style>
      </p:cxnSp>
      <p:pic>
        <p:nvPicPr>
          <p:cNvPr id="9" name="Picture 8" descr="UG_corporateLogo_RGB.png"/>
          <p:cNvPicPr>
            <a:picLocks noChangeAspect="1"/>
          </p:cNvPicPr>
          <p:nvPr userDrawn="1"/>
        </p:nvPicPr>
        <p:blipFill>
          <a:blip r:embed="rId2" cstate="print"/>
          <a:stretch>
            <a:fillRect/>
          </a:stretch>
        </p:blipFill>
        <p:spPr>
          <a:xfrm>
            <a:off x="5792108" y="772097"/>
            <a:ext cx="2481036" cy="722355"/>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1"/>
            <a:ext cx="7467600" cy="838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1143000"/>
            <a:ext cx="40767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10100" y="1143000"/>
            <a:ext cx="4076700" cy="2514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10100" y="3810000"/>
            <a:ext cx="4076700" cy="2514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143000"/>
            <a:ext cx="8305800" cy="5181600"/>
          </a:xfrm>
        </p:spPr>
        <p:txBody>
          <a:bodyPr/>
          <a:lstStyle>
            <a:lvl1pPr>
              <a:lnSpc>
                <a:spcPct val="85000"/>
              </a:lnSpc>
              <a:spcBef>
                <a:spcPts val="600"/>
              </a:spcBef>
              <a:spcAft>
                <a:spcPts val="600"/>
              </a:spcAft>
              <a:defRPr/>
            </a:lvl1pPr>
            <a:lvl2pPr marL="511175" indent="-227013">
              <a:lnSpc>
                <a:spcPct val="85000"/>
              </a:lnSpc>
              <a:spcBef>
                <a:spcPts val="600"/>
              </a:spcBef>
              <a:spcAft>
                <a:spcPts val="600"/>
              </a:spcAft>
              <a:defRPr sz="2000"/>
            </a:lvl2pPr>
            <a:lvl3pPr>
              <a:lnSpc>
                <a:spcPct val="85000"/>
              </a:lnSpc>
              <a:spcBef>
                <a:spcPts val="600"/>
              </a:spcBef>
              <a:spcAft>
                <a:spcPts val="600"/>
              </a:spcAft>
              <a:defRPr sz="1800"/>
            </a:lvl3pPr>
            <a:lvl4pPr>
              <a:lnSpc>
                <a:spcPct val="85000"/>
              </a:lnSpc>
              <a:spcBef>
                <a:spcPts val="600"/>
              </a:spcBef>
              <a:spcAft>
                <a:spcPts val="600"/>
              </a:spcAft>
              <a:defRPr sz="1600"/>
            </a:lvl4pPr>
            <a:lvl5pPr>
              <a:lnSpc>
                <a:spcPct val="85000"/>
              </a:lnSpc>
              <a:spcBef>
                <a:spcPts val="600"/>
              </a:spcBef>
              <a:spcAft>
                <a:spcPts val="600"/>
              </a:spcAft>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cxnSp>
        <p:nvCxnSpPr>
          <p:cNvPr id="7" name="Straight Connector 6"/>
          <p:cNvCxnSpPr/>
          <p:nvPr userDrawn="1"/>
        </p:nvCxnSpPr>
        <p:spPr bwMode="ltGray">
          <a:xfrm>
            <a:off x="753035" y="3824670"/>
            <a:ext cx="8387501" cy="0"/>
          </a:xfrm>
          <a:prstGeom prst="line">
            <a:avLst/>
          </a:prstGeom>
          <a:ln w="28575">
            <a:solidFill>
              <a:srgbClr val="0071BC"/>
            </a:solidFill>
          </a:ln>
          <a:effectLst/>
          <a:scene3d>
            <a:camera prst="orthographicFront"/>
            <a:lightRig rig="threePt" dir="t"/>
          </a:scene3d>
          <a:sp3d prstMaterial="softEdge">
            <a:bevelT w="31750"/>
          </a:sp3d>
        </p:spPr>
        <p:style>
          <a:lnRef idx="1">
            <a:schemeClr val="accent1"/>
          </a:lnRef>
          <a:fillRef idx="0">
            <a:schemeClr val="accent1"/>
          </a:fillRef>
          <a:effectRef idx="0">
            <a:schemeClr val="accent1"/>
          </a:effectRef>
          <a:fontRef idx="minor">
            <a:schemeClr val="tx1"/>
          </a:fontRef>
        </p:style>
      </p:cxnSp>
      <p:sp>
        <p:nvSpPr>
          <p:cNvPr id="8" name="Rectangle 9"/>
          <p:cNvSpPr>
            <a:spLocks noGrp="1" noChangeArrowheads="1"/>
          </p:cNvSpPr>
          <p:nvPr>
            <p:ph type="ctrTitle"/>
          </p:nvPr>
        </p:nvSpPr>
        <p:spPr>
          <a:xfrm>
            <a:off x="768556" y="2195742"/>
            <a:ext cx="7918244" cy="1617518"/>
          </a:xfrm>
        </p:spPr>
        <p:txBody>
          <a:bodyPr anchor="b"/>
          <a:lstStyle>
            <a:lvl1pPr>
              <a:defRPr i="0">
                <a:solidFill>
                  <a:srgbClr val="0071BC"/>
                </a:solidFill>
                <a:effectLst/>
              </a:defRPr>
            </a:lvl1pPr>
          </a:lstStyle>
          <a:p>
            <a:r>
              <a:rPr lang="en-US" dirty="0"/>
              <a:t>Click to edit Master title style</a:t>
            </a:r>
          </a:p>
        </p:txBody>
      </p:sp>
      <p:sp>
        <p:nvSpPr>
          <p:cNvPr id="9" name="Rectangle 10"/>
          <p:cNvSpPr>
            <a:spLocks noGrp="1" noChangeArrowheads="1"/>
          </p:cNvSpPr>
          <p:nvPr>
            <p:ph type="subTitle" idx="1"/>
          </p:nvPr>
        </p:nvSpPr>
        <p:spPr>
          <a:xfrm>
            <a:off x="768556" y="4215653"/>
            <a:ext cx="5167745" cy="1305791"/>
          </a:xfrm>
        </p:spPr>
        <p:txBody>
          <a:bodyPr anchor="b"/>
          <a:lstStyle>
            <a:lvl1pPr marL="0" indent="0" algn="l">
              <a:buFont typeface="Univers" pitchFamily="34" charset="0"/>
              <a:buNone/>
              <a:defRPr sz="2400" i="1">
                <a:solidFill>
                  <a:srgbClr val="0071BC"/>
                </a:solidFill>
                <a:effectLst/>
              </a:defRPr>
            </a:lvl1pPr>
          </a:lstStyle>
          <a:p>
            <a:r>
              <a:rPr lang="en-US" dirty="0"/>
              <a:t>Click to edit Master subtitle style</a:t>
            </a:r>
          </a:p>
        </p:txBody>
      </p:sp>
      <p:pic>
        <p:nvPicPr>
          <p:cNvPr id="6" name="Picture 5" descr="UG_corporateLogo_RGB.png"/>
          <p:cNvPicPr>
            <a:picLocks noChangeAspect="1"/>
          </p:cNvPicPr>
          <p:nvPr userDrawn="1"/>
        </p:nvPicPr>
        <p:blipFill>
          <a:blip r:embed="rId2" cstate="print"/>
          <a:stretch>
            <a:fillRect/>
          </a:stretch>
        </p:blipFill>
        <p:spPr>
          <a:xfrm>
            <a:off x="5792108" y="772097"/>
            <a:ext cx="2481036" cy="722355"/>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65087"/>
            <a:ext cx="7467600" cy="773113"/>
          </a:xfrm>
          <a:noFill/>
          <a:ln w="9525">
            <a:noFill/>
            <a:miter lim="800000"/>
            <a:headEnd/>
            <a:tailEnd/>
          </a:ln>
        </p:spPr>
        <p:txBody>
          <a:bodyPr vert="horz" wrap="square" lIns="91440" tIns="45720" rIns="91440" bIns="45720" numCol="1" anchor="b" anchorCtr="0" compatLnSpc="1">
            <a:prstTxWarp prst="textNoShape">
              <a:avLst/>
            </a:prstTxWarp>
          </a:bodyPr>
          <a:lstStyle>
            <a:lvl1pPr>
              <a:defRPr lang="en-US" sz="3000" b="1">
                <a:solidFill>
                  <a:srgbClr val="0071BC"/>
                </a:solidFill>
                <a:effectLst/>
                <a:latin typeface="Calibri" pitchFamily="34" charset="0"/>
                <a:ea typeface="+mj-ea"/>
                <a:cs typeface="+mj-cs"/>
              </a:defRPr>
            </a:lvl1pPr>
          </a:lstStyle>
          <a:p>
            <a:pPr lvl="0" algn="l" rtl="0" eaLnBrk="0" fontAlgn="base" hangingPunct="0">
              <a:lnSpc>
                <a:spcPct val="80000"/>
              </a:lnSpc>
              <a:spcBef>
                <a:spcPct val="0"/>
              </a:spcBef>
              <a:spcAft>
                <a:spcPct val="0"/>
              </a:spcAft>
            </a:pPr>
            <a:r>
              <a:rPr lang="en-US" dirty="0" smtClean="0"/>
              <a:t>Click to edit Master title style</a:t>
            </a:r>
            <a:endParaRPr lang="en-US" dirty="0"/>
          </a:p>
        </p:txBody>
      </p:sp>
      <p:sp>
        <p:nvSpPr>
          <p:cNvPr id="3" name="Content Placeholder 2"/>
          <p:cNvSpPr>
            <a:spLocks noGrp="1"/>
          </p:cNvSpPr>
          <p:nvPr>
            <p:ph sz="half" idx="1"/>
          </p:nvPr>
        </p:nvSpPr>
        <p:spPr>
          <a:xfrm>
            <a:off x="381000" y="1143000"/>
            <a:ext cx="40767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143000"/>
            <a:ext cx="40767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90583"/>
            <a:ext cx="8229600" cy="647617"/>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70C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70C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147918"/>
            <a:ext cx="6934200" cy="762000"/>
          </a:xfrm>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69" name="Rectangle 68"/>
          <p:cNvSpPr/>
          <p:nvPr userDrawn="1"/>
        </p:nvSpPr>
        <p:spPr>
          <a:xfrm>
            <a:off x="0" y="2514600"/>
            <a:ext cx="9144000" cy="2109355"/>
          </a:xfrm>
          <a:prstGeom prst="rect">
            <a:avLst/>
          </a:prstGeom>
          <a:solidFill>
            <a:srgbClr val="EFEFF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1" name="Straight Connector 70"/>
          <p:cNvCxnSpPr/>
          <p:nvPr userDrawn="1"/>
        </p:nvCxnSpPr>
        <p:spPr bwMode="ltGray">
          <a:xfrm>
            <a:off x="0" y="2514600"/>
            <a:ext cx="9123218" cy="0"/>
          </a:xfrm>
          <a:prstGeom prst="line">
            <a:avLst/>
          </a:prstGeom>
          <a:ln w="28575">
            <a:solidFill>
              <a:srgbClr val="0071BC"/>
            </a:solidFill>
          </a:ln>
          <a:effectLst/>
          <a:scene3d>
            <a:camera prst="orthographicFront"/>
            <a:lightRig rig="threePt" dir="t"/>
          </a:scene3d>
          <a:sp3d prstMaterial="softEdge">
            <a:bevelT w="31750"/>
          </a:sp3d>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userDrawn="1"/>
        </p:nvCxnSpPr>
        <p:spPr bwMode="ltGray">
          <a:xfrm>
            <a:off x="17318" y="4613564"/>
            <a:ext cx="9123218" cy="0"/>
          </a:xfrm>
          <a:prstGeom prst="line">
            <a:avLst/>
          </a:prstGeom>
          <a:ln w="28575">
            <a:solidFill>
              <a:srgbClr val="0071BC"/>
            </a:solidFill>
          </a:ln>
          <a:effectLst/>
          <a:scene3d>
            <a:camera prst="orthographicFront"/>
            <a:lightRig rig="threePt" dir="t"/>
          </a:scene3d>
          <a:sp3d prstMaterial="softEdge">
            <a:bevelT w="31750"/>
          </a:sp3d>
        </p:spPr>
        <p:style>
          <a:lnRef idx="1">
            <a:schemeClr val="accent1"/>
          </a:lnRef>
          <a:fillRef idx="0">
            <a:schemeClr val="accent1"/>
          </a:fillRef>
          <a:effectRef idx="0">
            <a:schemeClr val="accent1"/>
          </a:effectRef>
          <a:fontRef idx="minor">
            <a:schemeClr val="tx1"/>
          </a:fontRef>
        </p:style>
      </p:cxnSp>
      <p:pic>
        <p:nvPicPr>
          <p:cNvPr id="66" name="Picture 2"/>
          <p:cNvPicPr>
            <a:picLocks noChangeAspect="1" noChangeArrowheads="1"/>
          </p:cNvPicPr>
          <p:nvPr userDrawn="1"/>
        </p:nvPicPr>
        <p:blipFill>
          <a:blip r:embed="rId2" cstate="screen">
            <a:grayscl/>
          </a:blip>
          <a:srcRect/>
          <a:stretch>
            <a:fillRect/>
          </a:stretch>
        </p:blipFill>
        <p:spPr bwMode="ltGray">
          <a:xfrm>
            <a:off x="762000" y="2667000"/>
            <a:ext cx="1467175" cy="1816909"/>
          </a:xfrm>
          <a:prstGeom prst="rect">
            <a:avLst/>
          </a:prstGeom>
          <a:noFill/>
          <a:ln w="9525">
            <a:noFill/>
            <a:miter lim="800000"/>
            <a:headEnd/>
            <a:tailEnd/>
          </a:ln>
          <a:effectLst/>
        </p:spPr>
      </p:pic>
      <p:pic>
        <p:nvPicPr>
          <p:cNvPr id="67" name="Picture 3"/>
          <p:cNvPicPr>
            <a:picLocks noChangeAspect="1" noChangeArrowheads="1"/>
          </p:cNvPicPr>
          <p:nvPr userDrawn="1"/>
        </p:nvPicPr>
        <p:blipFill>
          <a:blip r:embed="rId3" cstate="screen">
            <a:grayscl/>
          </a:blip>
          <a:srcRect/>
          <a:stretch>
            <a:fillRect/>
          </a:stretch>
        </p:blipFill>
        <p:spPr bwMode="ltGray">
          <a:xfrm>
            <a:off x="2235642" y="2771893"/>
            <a:ext cx="1506272" cy="1532543"/>
          </a:xfrm>
          <a:prstGeom prst="rect">
            <a:avLst/>
          </a:prstGeom>
          <a:noFill/>
          <a:ln w="9525">
            <a:noFill/>
            <a:miter lim="800000"/>
            <a:headEnd/>
            <a:tailEnd/>
          </a:ln>
          <a:effectLst/>
        </p:spPr>
      </p:pic>
      <p:pic>
        <p:nvPicPr>
          <p:cNvPr id="68" name="Picture 4"/>
          <p:cNvPicPr>
            <a:picLocks noChangeAspect="1" noChangeArrowheads="1"/>
          </p:cNvPicPr>
          <p:nvPr userDrawn="1"/>
        </p:nvPicPr>
        <p:blipFill>
          <a:blip r:embed="rId4" cstate="screen">
            <a:lum bright="70000" contrast="-70000"/>
          </a:blip>
          <a:srcRect/>
          <a:stretch>
            <a:fillRect/>
          </a:stretch>
        </p:blipFill>
        <p:spPr bwMode="ltGray">
          <a:xfrm>
            <a:off x="1798401" y="3079176"/>
            <a:ext cx="1004505" cy="931958"/>
          </a:xfrm>
          <a:prstGeom prst="rect">
            <a:avLst/>
          </a:prstGeom>
          <a:noFill/>
          <a:ln w="9525">
            <a:noFill/>
            <a:miter lim="800000"/>
            <a:headEnd/>
            <a:tailEnd/>
          </a:ln>
          <a:effectLst>
            <a:outerShdw blurRad="63500" sx="102000" sy="102000" algn="ctr" rotWithShape="0">
              <a:prstClr val="black">
                <a:alpha val="40000"/>
              </a:prstClr>
            </a:outerShdw>
          </a:effectLst>
        </p:spPr>
      </p:pic>
      <p:pic>
        <p:nvPicPr>
          <p:cNvPr id="73" name="Picture 72" descr="UG_corporateLogo_RGB.png"/>
          <p:cNvPicPr>
            <a:picLocks noChangeAspect="1"/>
          </p:cNvPicPr>
          <p:nvPr userDrawn="1"/>
        </p:nvPicPr>
        <p:blipFill>
          <a:blip r:embed="rId5" cstate="print"/>
          <a:stretch>
            <a:fillRect/>
          </a:stretch>
        </p:blipFill>
        <p:spPr>
          <a:xfrm>
            <a:off x="5595768" y="845187"/>
            <a:ext cx="2705367" cy="787669"/>
          </a:xfrm>
          <a:prstGeom prst="rect">
            <a:avLst/>
          </a:prstGeom>
        </p:spPr>
      </p:pic>
      <p:sp>
        <p:nvSpPr>
          <p:cNvPr id="74" name="TextBox 73"/>
          <p:cNvSpPr txBox="1"/>
          <p:nvPr userDrawn="1"/>
        </p:nvSpPr>
        <p:spPr>
          <a:xfrm>
            <a:off x="5935623" y="5769204"/>
            <a:ext cx="1294137" cy="307777"/>
          </a:xfrm>
          <a:prstGeom prst="rect">
            <a:avLst/>
          </a:prstGeom>
          <a:noFill/>
        </p:spPr>
        <p:txBody>
          <a:bodyPr wrap="none" rtlCol="0">
            <a:spAutoFit/>
          </a:bodyPr>
          <a:lstStyle/>
          <a:p>
            <a:r>
              <a:rPr lang="en-US" sz="1400" b="1" dirty="0" smtClean="0">
                <a:latin typeface="+mn-lt"/>
              </a:rPr>
              <a:t>Recognized by:</a:t>
            </a:r>
            <a:endParaRPr lang="en-US" sz="1400" b="1" dirty="0">
              <a:latin typeface="+mn-lt"/>
            </a:endParaRPr>
          </a:p>
        </p:txBody>
      </p:sp>
      <p:cxnSp>
        <p:nvCxnSpPr>
          <p:cNvPr id="75" name="Straight Connector 74"/>
          <p:cNvCxnSpPr/>
          <p:nvPr userDrawn="1"/>
        </p:nvCxnSpPr>
        <p:spPr>
          <a:xfrm rot="5400000">
            <a:off x="5436273" y="6289646"/>
            <a:ext cx="844485" cy="0"/>
          </a:xfrm>
          <a:prstGeom prst="line">
            <a:avLst/>
          </a:prstGeom>
          <a:ln w="15875" cap="rnd">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76" name="Picture 75" descr="md_492629.jpg"/>
          <p:cNvPicPr>
            <a:picLocks noChangeAspect="1"/>
          </p:cNvPicPr>
          <p:nvPr userDrawn="1"/>
        </p:nvPicPr>
        <p:blipFill>
          <a:blip r:embed="rId6" cstate="print">
            <a:clrChange>
              <a:clrFrom>
                <a:srgbClr val="FFFFFF"/>
              </a:clrFrom>
              <a:clrTo>
                <a:srgbClr val="FFFFFF">
                  <a:alpha val="0"/>
                </a:srgbClr>
              </a:clrTo>
            </a:clrChange>
          </a:blip>
          <a:stretch>
            <a:fillRect/>
          </a:stretch>
        </p:blipFill>
        <p:spPr>
          <a:xfrm>
            <a:off x="5977255" y="6215816"/>
            <a:ext cx="1586604" cy="279251"/>
          </a:xfrm>
          <a:prstGeom prst="rect">
            <a:avLst/>
          </a:prstGeom>
        </p:spPr>
      </p:pic>
      <p:pic>
        <p:nvPicPr>
          <p:cNvPr id="77" name="Picture 76" descr="CDP_logo_RGB.jpg"/>
          <p:cNvPicPr>
            <a:picLocks noChangeAspect="1"/>
          </p:cNvPicPr>
          <p:nvPr userDrawn="1"/>
        </p:nvPicPr>
        <p:blipFill>
          <a:blip r:embed="rId7" cstate="print"/>
          <a:stretch>
            <a:fillRect/>
          </a:stretch>
        </p:blipFill>
        <p:spPr>
          <a:xfrm>
            <a:off x="7810207" y="6084594"/>
            <a:ext cx="1066480" cy="456037"/>
          </a:xfrm>
          <a:prstGeom prst="rect">
            <a:avLst/>
          </a:prstGeom>
        </p:spPr>
      </p:pic>
      <p:pic>
        <p:nvPicPr>
          <p:cNvPr id="78" name="Picture 2" descr="C:\Users\PSHorsman\Documents\Ideas\UG-QRcode.png"/>
          <p:cNvPicPr>
            <a:picLocks noChangeAspect="1" noChangeArrowheads="1"/>
          </p:cNvPicPr>
          <p:nvPr userDrawn="1"/>
        </p:nvPicPr>
        <p:blipFill>
          <a:blip r:embed="rId8" cstate="print">
            <a:duotone>
              <a:schemeClr val="accent1">
                <a:shade val="45000"/>
                <a:satMod val="135000"/>
              </a:schemeClr>
              <a:prstClr val="white"/>
            </a:duotone>
          </a:blip>
          <a:srcRect/>
          <a:stretch>
            <a:fillRect/>
          </a:stretch>
        </p:blipFill>
        <p:spPr bwMode="auto">
          <a:xfrm>
            <a:off x="4848031" y="5903167"/>
            <a:ext cx="784549" cy="784549"/>
          </a:xfrm>
          <a:prstGeom prst="rect">
            <a:avLst/>
          </a:prstGeom>
          <a:noFill/>
        </p:spPr>
      </p:pic>
      <p:grpSp>
        <p:nvGrpSpPr>
          <p:cNvPr id="79" name="Group 41"/>
          <p:cNvGrpSpPr/>
          <p:nvPr userDrawn="1"/>
        </p:nvGrpSpPr>
        <p:grpSpPr bwMode="gray">
          <a:xfrm>
            <a:off x="644350" y="5871663"/>
            <a:ext cx="728782" cy="718371"/>
            <a:chOff x="457200" y="5257800"/>
            <a:chExt cx="844647" cy="822960"/>
          </a:xfrm>
          <a:effectLst/>
        </p:grpSpPr>
        <p:sp>
          <p:nvSpPr>
            <p:cNvPr id="80" name="Freeform 5"/>
            <p:cNvSpPr>
              <a:spLocks/>
            </p:cNvSpPr>
            <p:nvPr/>
          </p:nvSpPr>
          <p:spPr bwMode="gray">
            <a:xfrm>
              <a:off x="457200" y="5828329"/>
              <a:ext cx="198811" cy="249418"/>
            </a:xfrm>
            <a:custGeom>
              <a:avLst/>
              <a:gdLst/>
              <a:ahLst/>
              <a:cxnLst>
                <a:cxn ang="0">
                  <a:pos x="0" y="0"/>
                </a:cxn>
                <a:cxn ang="0">
                  <a:pos x="125" y="0"/>
                </a:cxn>
                <a:cxn ang="0">
                  <a:pos x="254" y="299"/>
                </a:cxn>
                <a:cxn ang="0">
                  <a:pos x="254" y="0"/>
                </a:cxn>
                <a:cxn ang="0">
                  <a:pos x="330" y="0"/>
                </a:cxn>
                <a:cxn ang="0">
                  <a:pos x="330" y="414"/>
                </a:cxn>
                <a:cxn ang="0">
                  <a:pos x="219" y="414"/>
                </a:cxn>
                <a:cxn ang="0">
                  <a:pos x="77" y="87"/>
                </a:cxn>
                <a:cxn ang="0">
                  <a:pos x="77" y="414"/>
                </a:cxn>
                <a:cxn ang="0">
                  <a:pos x="0" y="414"/>
                </a:cxn>
                <a:cxn ang="0">
                  <a:pos x="0" y="0"/>
                </a:cxn>
              </a:cxnLst>
              <a:rect l="0" t="0" r="r" b="b"/>
              <a:pathLst>
                <a:path w="330" h="414">
                  <a:moveTo>
                    <a:pt x="0" y="0"/>
                  </a:moveTo>
                  <a:lnTo>
                    <a:pt x="125" y="0"/>
                  </a:lnTo>
                  <a:lnTo>
                    <a:pt x="254" y="299"/>
                  </a:lnTo>
                  <a:lnTo>
                    <a:pt x="254" y="0"/>
                  </a:lnTo>
                  <a:lnTo>
                    <a:pt x="330" y="0"/>
                  </a:lnTo>
                  <a:lnTo>
                    <a:pt x="330" y="414"/>
                  </a:lnTo>
                  <a:lnTo>
                    <a:pt x="219" y="414"/>
                  </a:lnTo>
                  <a:lnTo>
                    <a:pt x="77" y="87"/>
                  </a:lnTo>
                  <a:lnTo>
                    <a:pt x="77" y="414"/>
                  </a:lnTo>
                  <a:lnTo>
                    <a:pt x="0" y="414"/>
                  </a:lnTo>
                  <a:lnTo>
                    <a:pt x="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81" name="Freeform 6"/>
            <p:cNvSpPr>
              <a:spLocks/>
            </p:cNvSpPr>
            <p:nvPr/>
          </p:nvSpPr>
          <p:spPr bwMode="gray">
            <a:xfrm>
              <a:off x="676495" y="5828329"/>
              <a:ext cx="217488" cy="249418"/>
            </a:xfrm>
            <a:custGeom>
              <a:avLst/>
              <a:gdLst/>
              <a:ahLst/>
              <a:cxnLst>
                <a:cxn ang="0">
                  <a:pos x="0" y="0"/>
                </a:cxn>
                <a:cxn ang="0">
                  <a:pos x="97" y="0"/>
                </a:cxn>
                <a:cxn ang="0">
                  <a:pos x="188" y="183"/>
                </a:cxn>
                <a:cxn ang="0">
                  <a:pos x="277" y="0"/>
                </a:cxn>
                <a:cxn ang="0">
                  <a:pos x="361" y="0"/>
                </a:cxn>
                <a:cxn ang="0">
                  <a:pos x="224" y="256"/>
                </a:cxn>
                <a:cxn ang="0">
                  <a:pos x="224" y="414"/>
                </a:cxn>
                <a:cxn ang="0">
                  <a:pos x="136" y="414"/>
                </a:cxn>
                <a:cxn ang="0">
                  <a:pos x="136" y="256"/>
                </a:cxn>
                <a:cxn ang="0">
                  <a:pos x="0" y="0"/>
                </a:cxn>
              </a:cxnLst>
              <a:rect l="0" t="0" r="r" b="b"/>
              <a:pathLst>
                <a:path w="361" h="414">
                  <a:moveTo>
                    <a:pt x="0" y="0"/>
                  </a:moveTo>
                  <a:lnTo>
                    <a:pt x="97" y="0"/>
                  </a:lnTo>
                  <a:lnTo>
                    <a:pt x="188" y="183"/>
                  </a:lnTo>
                  <a:lnTo>
                    <a:pt x="277" y="0"/>
                  </a:lnTo>
                  <a:lnTo>
                    <a:pt x="361" y="0"/>
                  </a:lnTo>
                  <a:lnTo>
                    <a:pt x="224" y="256"/>
                  </a:lnTo>
                  <a:lnTo>
                    <a:pt x="224" y="414"/>
                  </a:lnTo>
                  <a:lnTo>
                    <a:pt x="136" y="414"/>
                  </a:lnTo>
                  <a:lnTo>
                    <a:pt x="136" y="256"/>
                  </a:lnTo>
                  <a:lnTo>
                    <a:pt x="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82" name="Freeform 7"/>
            <p:cNvSpPr>
              <a:spLocks/>
            </p:cNvSpPr>
            <p:nvPr/>
          </p:nvSpPr>
          <p:spPr bwMode="gray">
            <a:xfrm>
              <a:off x="1104240" y="5828329"/>
              <a:ext cx="154229" cy="249418"/>
            </a:xfrm>
            <a:custGeom>
              <a:avLst/>
              <a:gdLst/>
              <a:ahLst/>
              <a:cxnLst>
                <a:cxn ang="0">
                  <a:pos x="0" y="0"/>
                </a:cxn>
                <a:cxn ang="0">
                  <a:pos x="249" y="0"/>
                </a:cxn>
                <a:cxn ang="0">
                  <a:pos x="249" y="59"/>
                </a:cxn>
                <a:cxn ang="0">
                  <a:pos x="85" y="59"/>
                </a:cxn>
                <a:cxn ang="0">
                  <a:pos x="85" y="171"/>
                </a:cxn>
                <a:cxn ang="0">
                  <a:pos x="235" y="171"/>
                </a:cxn>
                <a:cxn ang="0">
                  <a:pos x="235" y="230"/>
                </a:cxn>
                <a:cxn ang="0">
                  <a:pos x="85" y="230"/>
                </a:cxn>
                <a:cxn ang="0">
                  <a:pos x="85" y="355"/>
                </a:cxn>
                <a:cxn ang="0">
                  <a:pos x="256" y="355"/>
                </a:cxn>
                <a:cxn ang="0">
                  <a:pos x="256" y="414"/>
                </a:cxn>
                <a:cxn ang="0">
                  <a:pos x="0" y="414"/>
                </a:cxn>
                <a:cxn ang="0">
                  <a:pos x="0" y="0"/>
                </a:cxn>
              </a:cxnLst>
              <a:rect l="0" t="0" r="r" b="b"/>
              <a:pathLst>
                <a:path w="256" h="414">
                  <a:moveTo>
                    <a:pt x="0" y="0"/>
                  </a:moveTo>
                  <a:lnTo>
                    <a:pt x="249" y="0"/>
                  </a:lnTo>
                  <a:lnTo>
                    <a:pt x="249" y="59"/>
                  </a:lnTo>
                  <a:lnTo>
                    <a:pt x="85" y="59"/>
                  </a:lnTo>
                  <a:lnTo>
                    <a:pt x="85" y="171"/>
                  </a:lnTo>
                  <a:lnTo>
                    <a:pt x="235" y="171"/>
                  </a:lnTo>
                  <a:lnTo>
                    <a:pt x="235" y="230"/>
                  </a:lnTo>
                  <a:lnTo>
                    <a:pt x="85" y="230"/>
                  </a:lnTo>
                  <a:lnTo>
                    <a:pt x="85" y="355"/>
                  </a:lnTo>
                  <a:lnTo>
                    <a:pt x="256" y="355"/>
                  </a:lnTo>
                  <a:lnTo>
                    <a:pt x="256" y="414"/>
                  </a:lnTo>
                  <a:lnTo>
                    <a:pt x="0" y="414"/>
                  </a:lnTo>
                  <a:lnTo>
                    <a:pt x="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83" name="Freeform 8"/>
            <p:cNvSpPr>
              <a:spLocks/>
            </p:cNvSpPr>
            <p:nvPr/>
          </p:nvSpPr>
          <p:spPr bwMode="gray">
            <a:xfrm>
              <a:off x="901814" y="5825317"/>
              <a:ext cx="163266" cy="255443"/>
            </a:xfrm>
            <a:custGeom>
              <a:avLst/>
              <a:gdLst/>
              <a:ahLst/>
              <a:cxnLst>
                <a:cxn ang="0">
                  <a:pos x="170" y="1"/>
                </a:cxn>
                <a:cxn ang="0">
                  <a:pos x="212" y="8"/>
                </a:cxn>
                <a:cxn ang="0">
                  <a:pos x="247" y="19"/>
                </a:cxn>
                <a:cxn ang="0">
                  <a:pos x="225" y="72"/>
                </a:cxn>
                <a:cxn ang="0">
                  <a:pos x="179" y="61"/>
                </a:cxn>
                <a:cxn ang="0">
                  <a:pos x="141" y="60"/>
                </a:cxn>
                <a:cxn ang="0">
                  <a:pos x="118" y="64"/>
                </a:cxn>
                <a:cxn ang="0">
                  <a:pos x="100" y="73"/>
                </a:cxn>
                <a:cxn ang="0">
                  <a:pos x="89" y="87"/>
                </a:cxn>
                <a:cxn ang="0">
                  <a:pos x="84" y="105"/>
                </a:cxn>
                <a:cxn ang="0">
                  <a:pos x="87" y="121"/>
                </a:cxn>
                <a:cxn ang="0">
                  <a:pos x="94" y="134"/>
                </a:cxn>
                <a:cxn ang="0">
                  <a:pos x="109" y="146"/>
                </a:cxn>
                <a:cxn ang="0">
                  <a:pos x="131" y="158"/>
                </a:cxn>
                <a:cxn ang="0">
                  <a:pos x="161" y="172"/>
                </a:cxn>
                <a:cxn ang="0">
                  <a:pos x="202" y="193"/>
                </a:cxn>
                <a:cxn ang="0">
                  <a:pos x="232" y="214"/>
                </a:cxn>
                <a:cxn ang="0">
                  <a:pos x="253" y="235"/>
                </a:cxn>
                <a:cxn ang="0">
                  <a:pos x="265" y="260"/>
                </a:cxn>
                <a:cxn ang="0">
                  <a:pos x="271" y="288"/>
                </a:cxn>
                <a:cxn ang="0">
                  <a:pos x="270" y="319"/>
                </a:cxn>
                <a:cxn ang="0">
                  <a:pos x="263" y="347"/>
                </a:cxn>
                <a:cxn ang="0">
                  <a:pos x="248" y="372"/>
                </a:cxn>
                <a:cxn ang="0">
                  <a:pos x="227" y="394"/>
                </a:cxn>
                <a:cxn ang="0">
                  <a:pos x="200" y="409"/>
                </a:cxn>
                <a:cxn ang="0">
                  <a:pos x="166" y="420"/>
                </a:cxn>
                <a:cxn ang="0">
                  <a:pos x="126" y="424"/>
                </a:cxn>
                <a:cxn ang="0">
                  <a:pos x="78" y="421"/>
                </a:cxn>
                <a:cxn ang="0">
                  <a:pos x="30" y="411"/>
                </a:cxn>
                <a:cxn ang="0">
                  <a:pos x="6" y="341"/>
                </a:cxn>
                <a:cxn ang="0">
                  <a:pos x="50" y="355"/>
                </a:cxn>
                <a:cxn ang="0">
                  <a:pos x="93" y="362"/>
                </a:cxn>
                <a:cxn ang="0">
                  <a:pos x="130" y="362"/>
                </a:cxn>
                <a:cxn ang="0">
                  <a:pos x="155" y="356"/>
                </a:cxn>
                <a:cxn ang="0">
                  <a:pos x="172" y="346"/>
                </a:cxn>
                <a:cxn ang="0">
                  <a:pos x="182" y="331"/>
                </a:cxn>
                <a:cxn ang="0">
                  <a:pos x="186" y="311"/>
                </a:cxn>
                <a:cxn ang="0">
                  <a:pos x="184" y="295"/>
                </a:cxn>
                <a:cxn ang="0">
                  <a:pos x="177" y="282"/>
                </a:cxn>
                <a:cxn ang="0">
                  <a:pos x="164" y="271"/>
                </a:cxn>
                <a:cxn ang="0">
                  <a:pos x="144" y="259"/>
                </a:cxn>
                <a:cxn ang="0">
                  <a:pos x="101" y="237"/>
                </a:cxn>
                <a:cxn ang="0">
                  <a:pos x="72" y="223"/>
                </a:cxn>
                <a:cxn ang="0">
                  <a:pos x="48" y="208"/>
                </a:cxn>
                <a:cxn ang="0">
                  <a:pos x="28" y="191"/>
                </a:cxn>
                <a:cxn ang="0">
                  <a:pos x="13" y="171"/>
                </a:cxn>
                <a:cxn ang="0">
                  <a:pos x="3" y="147"/>
                </a:cxn>
                <a:cxn ang="0">
                  <a:pos x="0" y="118"/>
                </a:cxn>
                <a:cxn ang="0">
                  <a:pos x="3" y="87"/>
                </a:cxn>
                <a:cxn ang="0">
                  <a:pos x="15" y="59"/>
                </a:cxn>
                <a:cxn ang="0">
                  <a:pos x="34" y="37"/>
                </a:cxn>
                <a:cxn ang="0">
                  <a:pos x="59" y="19"/>
                </a:cxn>
                <a:cxn ang="0">
                  <a:pos x="91" y="7"/>
                </a:cxn>
                <a:cxn ang="0">
                  <a:pos x="127" y="1"/>
                </a:cxn>
              </a:cxnLst>
              <a:rect l="0" t="0" r="r" b="b"/>
              <a:pathLst>
                <a:path w="271" h="424">
                  <a:moveTo>
                    <a:pt x="147" y="0"/>
                  </a:moveTo>
                  <a:lnTo>
                    <a:pt x="170" y="1"/>
                  </a:lnTo>
                  <a:lnTo>
                    <a:pt x="191" y="4"/>
                  </a:lnTo>
                  <a:lnTo>
                    <a:pt x="212" y="8"/>
                  </a:lnTo>
                  <a:lnTo>
                    <a:pt x="230" y="13"/>
                  </a:lnTo>
                  <a:lnTo>
                    <a:pt x="247" y="19"/>
                  </a:lnTo>
                  <a:lnTo>
                    <a:pt x="247" y="80"/>
                  </a:lnTo>
                  <a:lnTo>
                    <a:pt x="225" y="72"/>
                  </a:lnTo>
                  <a:lnTo>
                    <a:pt x="202" y="66"/>
                  </a:lnTo>
                  <a:lnTo>
                    <a:pt x="179" y="61"/>
                  </a:lnTo>
                  <a:lnTo>
                    <a:pt x="155" y="60"/>
                  </a:lnTo>
                  <a:lnTo>
                    <a:pt x="141" y="60"/>
                  </a:lnTo>
                  <a:lnTo>
                    <a:pt x="129" y="62"/>
                  </a:lnTo>
                  <a:lnTo>
                    <a:pt x="118" y="64"/>
                  </a:lnTo>
                  <a:lnTo>
                    <a:pt x="108" y="68"/>
                  </a:lnTo>
                  <a:lnTo>
                    <a:pt x="100" y="73"/>
                  </a:lnTo>
                  <a:lnTo>
                    <a:pt x="93" y="79"/>
                  </a:lnTo>
                  <a:lnTo>
                    <a:pt x="89" y="87"/>
                  </a:lnTo>
                  <a:lnTo>
                    <a:pt x="86" y="95"/>
                  </a:lnTo>
                  <a:lnTo>
                    <a:pt x="84" y="105"/>
                  </a:lnTo>
                  <a:lnTo>
                    <a:pt x="85" y="114"/>
                  </a:lnTo>
                  <a:lnTo>
                    <a:pt x="87" y="121"/>
                  </a:lnTo>
                  <a:lnTo>
                    <a:pt x="89" y="128"/>
                  </a:lnTo>
                  <a:lnTo>
                    <a:pt x="94" y="134"/>
                  </a:lnTo>
                  <a:lnTo>
                    <a:pt x="101" y="140"/>
                  </a:lnTo>
                  <a:lnTo>
                    <a:pt x="109" y="146"/>
                  </a:lnTo>
                  <a:lnTo>
                    <a:pt x="119" y="152"/>
                  </a:lnTo>
                  <a:lnTo>
                    <a:pt x="131" y="158"/>
                  </a:lnTo>
                  <a:lnTo>
                    <a:pt x="145" y="164"/>
                  </a:lnTo>
                  <a:lnTo>
                    <a:pt x="161" y="172"/>
                  </a:lnTo>
                  <a:lnTo>
                    <a:pt x="183" y="182"/>
                  </a:lnTo>
                  <a:lnTo>
                    <a:pt x="202" y="193"/>
                  </a:lnTo>
                  <a:lnTo>
                    <a:pt x="218" y="203"/>
                  </a:lnTo>
                  <a:lnTo>
                    <a:pt x="232" y="214"/>
                  </a:lnTo>
                  <a:lnTo>
                    <a:pt x="243" y="224"/>
                  </a:lnTo>
                  <a:lnTo>
                    <a:pt x="253" y="235"/>
                  </a:lnTo>
                  <a:lnTo>
                    <a:pt x="260" y="247"/>
                  </a:lnTo>
                  <a:lnTo>
                    <a:pt x="265" y="260"/>
                  </a:lnTo>
                  <a:lnTo>
                    <a:pt x="269" y="273"/>
                  </a:lnTo>
                  <a:lnTo>
                    <a:pt x="271" y="288"/>
                  </a:lnTo>
                  <a:lnTo>
                    <a:pt x="271" y="303"/>
                  </a:lnTo>
                  <a:lnTo>
                    <a:pt x="270" y="319"/>
                  </a:lnTo>
                  <a:lnTo>
                    <a:pt x="268" y="333"/>
                  </a:lnTo>
                  <a:lnTo>
                    <a:pt x="263" y="347"/>
                  </a:lnTo>
                  <a:lnTo>
                    <a:pt x="257" y="360"/>
                  </a:lnTo>
                  <a:lnTo>
                    <a:pt x="248" y="372"/>
                  </a:lnTo>
                  <a:lnTo>
                    <a:pt x="239" y="383"/>
                  </a:lnTo>
                  <a:lnTo>
                    <a:pt x="227" y="394"/>
                  </a:lnTo>
                  <a:lnTo>
                    <a:pt x="214" y="402"/>
                  </a:lnTo>
                  <a:lnTo>
                    <a:pt x="200" y="409"/>
                  </a:lnTo>
                  <a:lnTo>
                    <a:pt x="184" y="416"/>
                  </a:lnTo>
                  <a:lnTo>
                    <a:pt x="166" y="420"/>
                  </a:lnTo>
                  <a:lnTo>
                    <a:pt x="147" y="423"/>
                  </a:lnTo>
                  <a:lnTo>
                    <a:pt x="126" y="424"/>
                  </a:lnTo>
                  <a:lnTo>
                    <a:pt x="103" y="423"/>
                  </a:lnTo>
                  <a:lnTo>
                    <a:pt x="78" y="421"/>
                  </a:lnTo>
                  <a:lnTo>
                    <a:pt x="54" y="417"/>
                  </a:lnTo>
                  <a:lnTo>
                    <a:pt x="30" y="411"/>
                  </a:lnTo>
                  <a:lnTo>
                    <a:pt x="6" y="404"/>
                  </a:lnTo>
                  <a:lnTo>
                    <a:pt x="6" y="341"/>
                  </a:lnTo>
                  <a:lnTo>
                    <a:pt x="28" y="349"/>
                  </a:lnTo>
                  <a:lnTo>
                    <a:pt x="50" y="355"/>
                  </a:lnTo>
                  <a:lnTo>
                    <a:pt x="72" y="359"/>
                  </a:lnTo>
                  <a:lnTo>
                    <a:pt x="93" y="362"/>
                  </a:lnTo>
                  <a:lnTo>
                    <a:pt x="115" y="363"/>
                  </a:lnTo>
                  <a:lnTo>
                    <a:pt x="130" y="362"/>
                  </a:lnTo>
                  <a:lnTo>
                    <a:pt x="143" y="359"/>
                  </a:lnTo>
                  <a:lnTo>
                    <a:pt x="155" y="356"/>
                  </a:lnTo>
                  <a:lnTo>
                    <a:pt x="164" y="352"/>
                  </a:lnTo>
                  <a:lnTo>
                    <a:pt x="172" y="346"/>
                  </a:lnTo>
                  <a:lnTo>
                    <a:pt x="178" y="339"/>
                  </a:lnTo>
                  <a:lnTo>
                    <a:pt x="182" y="331"/>
                  </a:lnTo>
                  <a:lnTo>
                    <a:pt x="185" y="321"/>
                  </a:lnTo>
                  <a:lnTo>
                    <a:pt x="186" y="311"/>
                  </a:lnTo>
                  <a:lnTo>
                    <a:pt x="185" y="302"/>
                  </a:lnTo>
                  <a:lnTo>
                    <a:pt x="184" y="295"/>
                  </a:lnTo>
                  <a:lnTo>
                    <a:pt x="181" y="288"/>
                  </a:lnTo>
                  <a:lnTo>
                    <a:pt x="177" y="282"/>
                  </a:lnTo>
                  <a:lnTo>
                    <a:pt x="171" y="276"/>
                  </a:lnTo>
                  <a:lnTo>
                    <a:pt x="164" y="271"/>
                  </a:lnTo>
                  <a:lnTo>
                    <a:pt x="155" y="265"/>
                  </a:lnTo>
                  <a:lnTo>
                    <a:pt x="144" y="259"/>
                  </a:lnTo>
                  <a:lnTo>
                    <a:pt x="132" y="252"/>
                  </a:lnTo>
                  <a:lnTo>
                    <a:pt x="101" y="237"/>
                  </a:lnTo>
                  <a:lnTo>
                    <a:pt x="86" y="230"/>
                  </a:lnTo>
                  <a:lnTo>
                    <a:pt x="72" y="223"/>
                  </a:lnTo>
                  <a:lnTo>
                    <a:pt x="60" y="215"/>
                  </a:lnTo>
                  <a:lnTo>
                    <a:pt x="48" y="208"/>
                  </a:lnTo>
                  <a:lnTo>
                    <a:pt x="37" y="199"/>
                  </a:lnTo>
                  <a:lnTo>
                    <a:pt x="28" y="191"/>
                  </a:lnTo>
                  <a:lnTo>
                    <a:pt x="20" y="182"/>
                  </a:lnTo>
                  <a:lnTo>
                    <a:pt x="13" y="171"/>
                  </a:lnTo>
                  <a:lnTo>
                    <a:pt x="7" y="160"/>
                  </a:lnTo>
                  <a:lnTo>
                    <a:pt x="3" y="147"/>
                  </a:lnTo>
                  <a:lnTo>
                    <a:pt x="0" y="133"/>
                  </a:lnTo>
                  <a:lnTo>
                    <a:pt x="0" y="118"/>
                  </a:lnTo>
                  <a:lnTo>
                    <a:pt x="0" y="102"/>
                  </a:lnTo>
                  <a:lnTo>
                    <a:pt x="3" y="87"/>
                  </a:lnTo>
                  <a:lnTo>
                    <a:pt x="8" y="73"/>
                  </a:lnTo>
                  <a:lnTo>
                    <a:pt x="15" y="59"/>
                  </a:lnTo>
                  <a:lnTo>
                    <a:pt x="23" y="48"/>
                  </a:lnTo>
                  <a:lnTo>
                    <a:pt x="34" y="37"/>
                  </a:lnTo>
                  <a:lnTo>
                    <a:pt x="46" y="27"/>
                  </a:lnTo>
                  <a:lnTo>
                    <a:pt x="59" y="19"/>
                  </a:lnTo>
                  <a:lnTo>
                    <a:pt x="74" y="12"/>
                  </a:lnTo>
                  <a:lnTo>
                    <a:pt x="91" y="7"/>
                  </a:lnTo>
                  <a:lnTo>
                    <a:pt x="108" y="3"/>
                  </a:lnTo>
                  <a:lnTo>
                    <a:pt x="127" y="1"/>
                  </a:lnTo>
                  <a:lnTo>
                    <a:pt x="147"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84" name="Rectangle 9"/>
            <p:cNvSpPr>
              <a:spLocks noChangeArrowheads="1"/>
            </p:cNvSpPr>
            <p:nvPr/>
          </p:nvSpPr>
          <p:spPr bwMode="gray">
            <a:xfrm>
              <a:off x="457200" y="5542763"/>
              <a:ext cx="800667" cy="233152"/>
            </a:xfrm>
            <a:prstGeom prst="rect">
              <a:avLst/>
            </a:prstGeom>
            <a:solidFill>
              <a:srgbClr val="000000"/>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85" name="Freeform 10"/>
            <p:cNvSpPr>
              <a:spLocks/>
            </p:cNvSpPr>
            <p:nvPr/>
          </p:nvSpPr>
          <p:spPr bwMode="gray">
            <a:xfrm>
              <a:off x="510819" y="5593973"/>
              <a:ext cx="100611" cy="130131"/>
            </a:xfrm>
            <a:custGeom>
              <a:avLst/>
              <a:gdLst/>
              <a:ahLst/>
              <a:cxnLst>
                <a:cxn ang="0">
                  <a:pos x="1" y="0"/>
                </a:cxn>
                <a:cxn ang="0">
                  <a:pos x="96" y="0"/>
                </a:cxn>
                <a:cxn ang="0">
                  <a:pos x="96" y="10"/>
                </a:cxn>
                <a:cxn ang="0">
                  <a:pos x="87" y="11"/>
                </a:cxn>
                <a:cxn ang="0">
                  <a:pos x="81" y="12"/>
                </a:cxn>
                <a:cxn ang="0">
                  <a:pos x="75" y="14"/>
                </a:cxn>
                <a:cxn ang="0">
                  <a:pos x="72" y="17"/>
                </a:cxn>
                <a:cxn ang="0">
                  <a:pos x="69" y="22"/>
                </a:cxn>
                <a:cxn ang="0">
                  <a:pos x="68" y="29"/>
                </a:cxn>
                <a:cxn ang="0">
                  <a:pos x="67" y="38"/>
                </a:cxn>
                <a:cxn ang="0">
                  <a:pos x="67" y="166"/>
                </a:cxn>
                <a:cxn ang="0">
                  <a:pos x="68" y="176"/>
                </a:cxn>
                <a:cxn ang="0">
                  <a:pos x="69" y="184"/>
                </a:cxn>
                <a:cxn ang="0">
                  <a:pos x="70" y="191"/>
                </a:cxn>
                <a:cxn ang="0">
                  <a:pos x="72" y="195"/>
                </a:cxn>
                <a:cxn ang="0">
                  <a:pos x="75" y="198"/>
                </a:cxn>
                <a:cxn ang="0">
                  <a:pos x="80" y="201"/>
                </a:cxn>
                <a:cxn ang="0">
                  <a:pos x="87" y="202"/>
                </a:cxn>
                <a:cxn ang="0">
                  <a:pos x="94" y="203"/>
                </a:cxn>
                <a:cxn ang="0">
                  <a:pos x="110" y="203"/>
                </a:cxn>
                <a:cxn ang="0">
                  <a:pos x="124" y="201"/>
                </a:cxn>
                <a:cxn ang="0">
                  <a:pos x="131" y="199"/>
                </a:cxn>
                <a:cxn ang="0">
                  <a:pos x="136" y="197"/>
                </a:cxn>
                <a:cxn ang="0">
                  <a:pos x="140" y="193"/>
                </a:cxn>
                <a:cxn ang="0">
                  <a:pos x="144" y="188"/>
                </a:cxn>
                <a:cxn ang="0">
                  <a:pos x="148" y="180"/>
                </a:cxn>
                <a:cxn ang="0">
                  <a:pos x="153" y="171"/>
                </a:cxn>
                <a:cxn ang="0">
                  <a:pos x="156" y="160"/>
                </a:cxn>
                <a:cxn ang="0">
                  <a:pos x="167" y="162"/>
                </a:cxn>
                <a:cxn ang="0">
                  <a:pos x="166" y="167"/>
                </a:cxn>
                <a:cxn ang="0">
                  <a:pos x="165" y="173"/>
                </a:cxn>
                <a:cxn ang="0">
                  <a:pos x="163" y="181"/>
                </a:cxn>
                <a:cxn ang="0">
                  <a:pos x="161" y="189"/>
                </a:cxn>
                <a:cxn ang="0">
                  <a:pos x="159" y="198"/>
                </a:cxn>
                <a:cxn ang="0">
                  <a:pos x="158" y="205"/>
                </a:cxn>
                <a:cxn ang="0">
                  <a:pos x="156" y="212"/>
                </a:cxn>
                <a:cxn ang="0">
                  <a:pos x="155" y="216"/>
                </a:cxn>
                <a:cxn ang="0">
                  <a:pos x="0" y="216"/>
                </a:cxn>
                <a:cxn ang="0">
                  <a:pos x="0" y="207"/>
                </a:cxn>
                <a:cxn ang="0">
                  <a:pos x="9" y="206"/>
                </a:cxn>
                <a:cxn ang="0">
                  <a:pos x="17" y="205"/>
                </a:cxn>
                <a:cxn ang="0">
                  <a:pos x="22" y="203"/>
                </a:cxn>
                <a:cxn ang="0">
                  <a:pos x="26" y="199"/>
                </a:cxn>
                <a:cxn ang="0">
                  <a:pos x="28" y="195"/>
                </a:cxn>
                <a:cxn ang="0">
                  <a:pos x="29" y="188"/>
                </a:cxn>
                <a:cxn ang="0">
                  <a:pos x="30" y="178"/>
                </a:cxn>
                <a:cxn ang="0">
                  <a:pos x="30" y="38"/>
                </a:cxn>
                <a:cxn ang="0">
                  <a:pos x="29" y="29"/>
                </a:cxn>
                <a:cxn ang="0">
                  <a:pos x="28" y="22"/>
                </a:cxn>
                <a:cxn ang="0">
                  <a:pos x="26" y="17"/>
                </a:cxn>
                <a:cxn ang="0">
                  <a:pos x="22" y="14"/>
                </a:cxn>
                <a:cxn ang="0">
                  <a:pos x="17" y="12"/>
                </a:cxn>
                <a:cxn ang="0">
                  <a:pos x="10" y="11"/>
                </a:cxn>
                <a:cxn ang="0">
                  <a:pos x="1" y="10"/>
                </a:cxn>
                <a:cxn ang="0">
                  <a:pos x="1" y="0"/>
                </a:cxn>
              </a:cxnLst>
              <a:rect l="0" t="0" r="r" b="b"/>
              <a:pathLst>
                <a:path w="167" h="216">
                  <a:moveTo>
                    <a:pt x="1" y="0"/>
                  </a:moveTo>
                  <a:lnTo>
                    <a:pt x="96" y="0"/>
                  </a:lnTo>
                  <a:lnTo>
                    <a:pt x="96" y="10"/>
                  </a:lnTo>
                  <a:lnTo>
                    <a:pt x="87" y="11"/>
                  </a:lnTo>
                  <a:lnTo>
                    <a:pt x="81" y="12"/>
                  </a:lnTo>
                  <a:lnTo>
                    <a:pt x="75" y="14"/>
                  </a:lnTo>
                  <a:lnTo>
                    <a:pt x="72" y="17"/>
                  </a:lnTo>
                  <a:lnTo>
                    <a:pt x="69" y="22"/>
                  </a:lnTo>
                  <a:lnTo>
                    <a:pt x="68" y="29"/>
                  </a:lnTo>
                  <a:lnTo>
                    <a:pt x="67" y="38"/>
                  </a:lnTo>
                  <a:lnTo>
                    <a:pt x="67" y="166"/>
                  </a:lnTo>
                  <a:lnTo>
                    <a:pt x="68" y="176"/>
                  </a:lnTo>
                  <a:lnTo>
                    <a:pt x="69" y="184"/>
                  </a:lnTo>
                  <a:lnTo>
                    <a:pt x="70" y="191"/>
                  </a:lnTo>
                  <a:lnTo>
                    <a:pt x="72" y="195"/>
                  </a:lnTo>
                  <a:lnTo>
                    <a:pt x="75" y="198"/>
                  </a:lnTo>
                  <a:lnTo>
                    <a:pt x="80" y="201"/>
                  </a:lnTo>
                  <a:lnTo>
                    <a:pt x="87" y="202"/>
                  </a:lnTo>
                  <a:lnTo>
                    <a:pt x="94" y="203"/>
                  </a:lnTo>
                  <a:lnTo>
                    <a:pt x="110" y="203"/>
                  </a:lnTo>
                  <a:lnTo>
                    <a:pt x="124" y="201"/>
                  </a:lnTo>
                  <a:lnTo>
                    <a:pt x="131" y="199"/>
                  </a:lnTo>
                  <a:lnTo>
                    <a:pt x="136" y="197"/>
                  </a:lnTo>
                  <a:lnTo>
                    <a:pt x="140" y="193"/>
                  </a:lnTo>
                  <a:lnTo>
                    <a:pt x="144" y="188"/>
                  </a:lnTo>
                  <a:lnTo>
                    <a:pt x="148" y="180"/>
                  </a:lnTo>
                  <a:lnTo>
                    <a:pt x="153" y="171"/>
                  </a:lnTo>
                  <a:lnTo>
                    <a:pt x="156" y="160"/>
                  </a:lnTo>
                  <a:lnTo>
                    <a:pt x="167" y="162"/>
                  </a:lnTo>
                  <a:lnTo>
                    <a:pt x="166" y="167"/>
                  </a:lnTo>
                  <a:lnTo>
                    <a:pt x="165" y="173"/>
                  </a:lnTo>
                  <a:lnTo>
                    <a:pt x="163" y="181"/>
                  </a:lnTo>
                  <a:lnTo>
                    <a:pt x="161" y="189"/>
                  </a:lnTo>
                  <a:lnTo>
                    <a:pt x="159" y="198"/>
                  </a:lnTo>
                  <a:lnTo>
                    <a:pt x="158" y="205"/>
                  </a:lnTo>
                  <a:lnTo>
                    <a:pt x="156" y="212"/>
                  </a:lnTo>
                  <a:lnTo>
                    <a:pt x="155" y="216"/>
                  </a:lnTo>
                  <a:lnTo>
                    <a:pt x="0" y="216"/>
                  </a:lnTo>
                  <a:lnTo>
                    <a:pt x="0" y="207"/>
                  </a:lnTo>
                  <a:lnTo>
                    <a:pt x="9" y="206"/>
                  </a:lnTo>
                  <a:lnTo>
                    <a:pt x="17" y="205"/>
                  </a:lnTo>
                  <a:lnTo>
                    <a:pt x="22" y="203"/>
                  </a:lnTo>
                  <a:lnTo>
                    <a:pt x="26" y="199"/>
                  </a:lnTo>
                  <a:lnTo>
                    <a:pt x="28" y="195"/>
                  </a:lnTo>
                  <a:lnTo>
                    <a:pt x="29" y="188"/>
                  </a:lnTo>
                  <a:lnTo>
                    <a:pt x="30" y="178"/>
                  </a:lnTo>
                  <a:lnTo>
                    <a:pt x="30" y="38"/>
                  </a:lnTo>
                  <a:lnTo>
                    <a:pt x="29" y="29"/>
                  </a:lnTo>
                  <a:lnTo>
                    <a:pt x="28" y="22"/>
                  </a:lnTo>
                  <a:lnTo>
                    <a:pt x="26" y="17"/>
                  </a:lnTo>
                  <a:lnTo>
                    <a:pt x="22" y="14"/>
                  </a:lnTo>
                  <a:lnTo>
                    <a:pt x="17" y="12"/>
                  </a:lnTo>
                  <a:lnTo>
                    <a:pt x="10" y="11"/>
                  </a:lnTo>
                  <a:lnTo>
                    <a:pt x="1" y="10"/>
                  </a:lnTo>
                  <a:lnTo>
                    <a:pt x="1"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86" name="Freeform 11"/>
            <p:cNvSpPr>
              <a:spLocks/>
            </p:cNvSpPr>
            <p:nvPr/>
          </p:nvSpPr>
          <p:spPr bwMode="gray">
            <a:xfrm>
              <a:off x="628901" y="5593973"/>
              <a:ext cx="56631" cy="130131"/>
            </a:xfrm>
            <a:custGeom>
              <a:avLst/>
              <a:gdLst/>
              <a:ahLst/>
              <a:cxnLst>
                <a:cxn ang="0">
                  <a:pos x="0" y="0"/>
                </a:cxn>
                <a:cxn ang="0">
                  <a:pos x="94" y="0"/>
                </a:cxn>
                <a:cxn ang="0">
                  <a:pos x="94" y="10"/>
                </a:cxn>
                <a:cxn ang="0">
                  <a:pos x="85" y="11"/>
                </a:cxn>
                <a:cxn ang="0">
                  <a:pos x="79" y="12"/>
                </a:cxn>
                <a:cxn ang="0">
                  <a:pos x="74" y="14"/>
                </a:cxn>
                <a:cxn ang="0">
                  <a:pos x="70" y="17"/>
                </a:cxn>
                <a:cxn ang="0">
                  <a:pos x="68" y="22"/>
                </a:cxn>
                <a:cxn ang="0">
                  <a:pos x="67" y="29"/>
                </a:cxn>
                <a:cxn ang="0">
                  <a:pos x="66" y="38"/>
                </a:cxn>
                <a:cxn ang="0">
                  <a:pos x="66" y="178"/>
                </a:cxn>
                <a:cxn ang="0">
                  <a:pos x="67" y="188"/>
                </a:cxn>
                <a:cxn ang="0">
                  <a:pos x="68" y="195"/>
                </a:cxn>
                <a:cxn ang="0">
                  <a:pos x="70" y="199"/>
                </a:cxn>
                <a:cxn ang="0">
                  <a:pos x="74" y="203"/>
                </a:cxn>
                <a:cxn ang="0">
                  <a:pos x="79" y="205"/>
                </a:cxn>
                <a:cxn ang="0">
                  <a:pos x="85" y="206"/>
                </a:cxn>
                <a:cxn ang="0">
                  <a:pos x="94" y="207"/>
                </a:cxn>
                <a:cxn ang="0">
                  <a:pos x="94" y="216"/>
                </a:cxn>
                <a:cxn ang="0">
                  <a:pos x="0" y="216"/>
                </a:cxn>
                <a:cxn ang="0">
                  <a:pos x="0" y="207"/>
                </a:cxn>
                <a:cxn ang="0">
                  <a:pos x="9" y="206"/>
                </a:cxn>
                <a:cxn ang="0">
                  <a:pos x="16" y="205"/>
                </a:cxn>
                <a:cxn ang="0">
                  <a:pos x="21" y="203"/>
                </a:cxn>
                <a:cxn ang="0">
                  <a:pos x="24" y="199"/>
                </a:cxn>
                <a:cxn ang="0">
                  <a:pos x="27" y="195"/>
                </a:cxn>
                <a:cxn ang="0">
                  <a:pos x="28" y="188"/>
                </a:cxn>
                <a:cxn ang="0">
                  <a:pos x="29" y="178"/>
                </a:cxn>
                <a:cxn ang="0">
                  <a:pos x="29" y="38"/>
                </a:cxn>
                <a:cxn ang="0">
                  <a:pos x="28" y="29"/>
                </a:cxn>
                <a:cxn ang="0">
                  <a:pos x="27" y="22"/>
                </a:cxn>
                <a:cxn ang="0">
                  <a:pos x="24" y="17"/>
                </a:cxn>
                <a:cxn ang="0">
                  <a:pos x="21" y="14"/>
                </a:cxn>
                <a:cxn ang="0">
                  <a:pos x="16" y="12"/>
                </a:cxn>
                <a:cxn ang="0">
                  <a:pos x="9" y="11"/>
                </a:cxn>
                <a:cxn ang="0">
                  <a:pos x="0" y="10"/>
                </a:cxn>
                <a:cxn ang="0">
                  <a:pos x="0" y="0"/>
                </a:cxn>
              </a:cxnLst>
              <a:rect l="0" t="0" r="r" b="b"/>
              <a:pathLst>
                <a:path w="94" h="216">
                  <a:moveTo>
                    <a:pt x="0" y="0"/>
                  </a:moveTo>
                  <a:lnTo>
                    <a:pt x="94" y="0"/>
                  </a:lnTo>
                  <a:lnTo>
                    <a:pt x="94" y="10"/>
                  </a:lnTo>
                  <a:lnTo>
                    <a:pt x="85" y="11"/>
                  </a:lnTo>
                  <a:lnTo>
                    <a:pt x="79" y="12"/>
                  </a:lnTo>
                  <a:lnTo>
                    <a:pt x="74" y="14"/>
                  </a:lnTo>
                  <a:lnTo>
                    <a:pt x="70" y="17"/>
                  </a:lnTo>
                  <a:lnTo>
                    <a:pt x="68" y="22"/>
                  </a:lnTo>
                  <a:lnTo>
                    <a:pt x="67" y="29"/>
                  </a:lnTo>
                  <a:lnTo>
                    <a:pt x="66" y="38"/>
                  </a:lnTo>
                  <a:lnTo>
                    <a:pt x="66" y="178"/>
                  </a:lnTo>
                  <a:lnTo>
                    <a:pt x="67" y="188"/>
                  </a:lnTo>
                  <a:lnTo>
                    <a:pt x="68" y="195"/>
                  </a:lnTo>
                  <a:lnTo>
                    <a:pt x="70" y="199"/>
                  </a:lnTo>
                  <a:lnTo>
                    <a:pt x="74" y="203"/>
                  </a:lnTo>
                  <a:lnTo>
                    <a:pt x="79" y="205"/>
                  </a:lnTo>
                  <a:lnTo>
                    <a:pt x="85" y="206"/>
                  </a:lnTo>
                  <a:lnTo>
                    <a:pt x="94" y="207"/>
                  </a:lnTo>
                  <a:lnTo>
                    <a:pt x="94" y="216"/>
                  </a:lnTo>
                  <a:lnTo>
                    <a:pt x="0" y="216"/>
                  </a:lnTo>
                  <a:lnTo>
                    <a:pt x="0" y="207"/>
                  </a:lnTo>
                  <a:lnTo>
                    <a:pt x="9" y="206"/>
                  </a:lnTo>
                  <a:lnTo>
                    <a:pt x="16" y="205"/>
                  </a:lnTo>
                  <a:lnTo>
                    <a:pt x="21" y="203"/>
                  </a:lnTo>
                  <a:lnTo>
                    <a:pt x="24" y="199"/>
                  </a:lnTo>
                  <a:lnTo>
                    <a:pt x="27" y="195"/>
                  </a:lnTo>
                  <a:lnTo>
                    <a:pt x="28" y="188"/>
                  </a:lnTo>
                  <a:lnTo>
                    <a:pt x="29" y="178"/>
                  </a:lnTo>
                  <a:lnTo>
                    <a:pt x="29" y="38"/>
                  </a:lnTo>
                  <a:lnTo>
                    <a:pt x="28" y="29"/>
                  </a:lnTo>
                  <a:lnTo>
                    <a:pt x="27" y="22"/>
                  </a:lnTo>
                  <a:lnTo>
                    <a:pt x="24" y="17"/>
                  </a:lnTo>
                  <a:lnTo>
                    <a:pt x="21" y="14"/>
                  </a:lnTo>
                  <a:lnTo>
                    <a:pt x="16" y="12"/>
                  </a:lnTo>
                  <a:lnTo>
                    <a:pt x="9" y="11"/>
                  </a:lnTo>
                  <a:lnTo>
                    <a:pt x="0" y="10"/>
                  </a:lnTo>
                  <a:lnTo>
                    <a:pt x="0"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87" name="Freeform 12"/>
            <p:cNvSpPr>
              <a:spLocks/>
            </p:cNvSpPr>
            <p:nvPr/>
          </p:nvSpPr>
          <p:spPr bwMode="gray">
            <a:xfrm>
              <a:off x="710233" y="5590960"/>
              <a:ext cx="82537" cy="136156"/>
            </a:xfrm>
            <a:custGeom>
              <a:avLst/>
              <a:gdLst/>
              <a:ahLst/>
              <a:cxnLst>
                <a:cxn ang="0">
                  <a:pos x="88" y="1"/>
                </a:cxn>
                <a:cxn ang="0">
                  <a:pos x="108" y="5"/>
                </a:cxn>
                <a:cxn ang="0">
                  <a:pos x="122" y="9"/>
                </a:cxn>
                <a:cxn ang="0">
                  <a:pos x="125" y="29"/>
                </a:cxn>
                <a:cxn ang="0">
                  <a:pos x="129" y="54"/>
                </a:cxn>
                <a:cxn ang="0">
                  <a:pos x="116" y="50"/>
                </a:cxn>
                <a:cxn ang="0">
                  <a:pos x="110" y="37"/>
                </a:cxn>
                <a:cxn ang="0">
                  <a:pos x="102" y="25"/>
                </a:cxn>
                <a:cxn ang="0">
                  <a:pos x="90" y="17"/>
                </a:cxn>
                <a:cxn ang="0">
                  <a:pos x="74" y="14"/>
                </a:cxn>
                <a:cxn ang="0">
                  <a:pos x="58" y="17"/>
                </a:cxn>
                <a:cxn ang="0">
                  <a:pos x="47" y="27"/>
                </a:cxn>
                <a:cxn ang="0">
                  <a:pos x="41" y="41"/>
                </a:cxn>
                <a:cxn ang="0">
                  <a:pos x="42" y="57"/>
                </a:cxn>
                <a:cxn ang="0">
                  <a:pos x="50" y="72"/>
                </a:cxn>
                <a:cxn ang="0">
                  <a:pos x="67" y="85"/>
                </a:cxn>
                <a:cxn ang="0">
                  <a:pos x="88" y="95"/>
                </a:cxn>
                <a:cxn ang="0">
                  <a:pos x="105" y="104"/>
                </a:cxn>
                <a:cxn ang="0">
                  <a:pos x="119" y="115"/>
                </a:cxn>
                <a:cxn ang="0">
                  <a:pos x="130" y="129"/>
                </a:cxn>
                <a:cxn ang="0">
                  <a:pos x="136" y="148"/>
                </a:cxn>
                <a:cxn ang="0">
                  <a:pos x="136" y="172"/>
                </a:cxn>
                <a:cxn ang="0">
                  <a:pos x="128" y="194"/>
                </a:cxn>
                <a:cxn ang="0">
                  <a:pos x="112" y="211"/>
                </a:cxn>
                <a:cxn ang="0">
                  <a:pos x="90" y="222"/>
                </a:cxn>
                <a:cxn ang="0">
                  <a:pos x="62" y="226"/>
                </a:cxn>
                <a:cxn ang="0">
                  <a:pos x="38" y="223"/>
                </a:cxn>
                <a:cxn ang="0">
                  <a:pos x="21" y="217"/>
                </a:cxn>
                <a:cxn ang="0">
                  <a:pos x="9" y="214"/>
                </a:cxn>
                <a:cxn ang="0">
                  <a:pos x="7" y="201"/>
                </a:cxn>
                <a:cxn ang="0">
                  <a:pos x="3" y="182"/>
                </a:cxn>
                <a:cxn ang="0">
                  <a:pos x="9" y="159"/>
                </a:cxn>
                <a:cxn ang="0">
                  <a:pos x="15" y="171"/>
                </a:cxn>
                <a:cxn ang="0">
                  <a:pos x="23" y="185"/>
                </a:cxn>
                <a:cxn ang="0">
                  <a:pos x="35" y="199"/>
                </a:cxn>
                <a:cxn ang="0">
                  <a:pos x="50" y="209"/>
                </a:cxn>
                <a:cxn ang="0">
                  <a:pos x="68" y="213"/>
                </a:cxn>
                <a:cxn ang="0">
                  <a:pos x="84" y="209"/>
                </a:cxn>
                <a:cxn ang="0">
                  <a:pos x="96" y="199"/>
                </a:cxn>
                <a:cxn ang="0">
                  <a:pos x="102" y="184"/>
                </a:cxn>
                <a:cxn ang="0">
                  <a:pos x="102" y="167"/>
                </a:cxn>
                <a:cxn ang="0">
                  <a:pos x="95" y="151"/>
                </a:cxn>
                <a:cxn ang="0">
                  <a:pos x="79" y="137"/>
                </a:cxn>
                <a:cxn ang="0">
                  <a:pos x="57" y="125"/>
                </a:cxn>
                <a:cxn ang="0">
                  <a:pos x="42" y="117"/>
                </a:cxn>
                <a:cxn ang="0">
                  <a:pos x="28" y="106"/>
                </a:cxn>
                <a:cxn ang="0">
                  <a:pos x="16" y="92"/>
                </a:cxn>
                <a:cxn ang="0">
                  <a:pos x="9" y="74"/>
                </a:cxn>
                <a:cxn ang="0">
                  <a:pos x="9" y="54"/>
                </a:cxn>
                <a:cxn ang="0">
                  <a:pos x="15" y="35"/>
                </a:cxn>
                <a:cxn ang="0">
                  <a:pos x="26" y="19"/>
                </a:cxn>
                <a:cxn ang="0">
                  <a:pos x="43" y="8"/>
                </a:cxn>
                <a:cxn ang="0">
                  <a:pos x="65" y="1"/>
                </a:cxn>
              </a:cxnLst>
              <a:rect l="0" t="0" r="r" b="b"/>
              <a:pathLst>
                <a:path w="137" h="226">
                  <a:moveTo>
                    <a:pt x="78" y="0"/>
                  </a:moveTo>
                  <a:lnTo>
                    <a:pt x="88" y="1"/>
                  </a:lnTo>
                  <a:lnTo>
                    <a:pt x="98" y="2"/>
                  </a:lnTo>
                  <a:lnTo>
                    <a:pt x="108" y="5"/>
                  </a:lnTo>
                  <a:lnTo>
                    <a:pt x="116" y="7"/>
                  </a:lnTo>
                  <a:lnTo>
                    <a:pt x="122" y="9"/>
                  </a:lnTo>
                  <a:lnTo>
                    <a:pt x="123" y="19"/>
                  </a:lnTo>
                  <a:lnTo>
                    <a:pt x="125" y="29"/>
                  </a:lnTo>
                  <a:lnTo>
                    <a:pt x="127" y="41"/>
                  </a:lnTo>
                  <a:lnTo>
                    <a:pt x="129" y="54"/>
                  </a:lnTo>
                  <a:lnTo>
                    <a:pt x="118" y="56"/>
                  </a:lnTo>
                  <a:lnTo>
                    <a:pt x="116" y="50"/>
                  </a:lnTo>
                  <a:lnTo>
                    <a:pt x="113" y="43"/>
                  </a:lnTo>
                  <a:lnTo>
                    <a:pt x="110" y="37"/>
                  </a:lnTo>
                  <a:lnTo>
                    <a:pt x="107" y="31"/>
                  </a:lnTo>
                  <a:lnTo>
                    <a:pt x="102" y="25"/>
                  </a:lnTo>
                  <a:lnTo>
                    <a:pt x="96" y="20"/>
                  </a:lnTo>
                  <a:lnTo>
                    <a:pt x="90" y="17"/>
                  </a:lnTo>
                  <a:lnTo>
                    <a:pt x="83" y="14"/>
                  </a:lnTo>
                  <a:lnTo>
                    <a:pt x="74" y="14"/>
                  </a:lnTo>
                  <a:lnTo>
                    <a:pt x="66" y="14"/>
                  </a:lnTo>
                  <a:lnTo>
                    <a:pt x="58" y="17"/>
                  </a:lnTo>
                  <a:lnTo>
                    <a:pt x="52" y="21"/>
                  </a:lnTo>
                  <a:lnTo>
                    <a:pt x="47" y="27"/>
                  </a:lnTo>
                  <a:lnTo>
                    <a:pt x="44" y="34"/>
                  </a:lnTo>
                  <a:lnTo>
                    <a:pt x="41" y="41"/>
                  </a:lnTo>
                  <a:lnTo>
                    <a:pt x="41" y="49"/>
                  </a:lnTo>
                  <a:lnTo>
                    <a:pt x="42" y="57"/>
                  </a:lnTo>
                  <a:lnTo>
                    <a:pt x="45" y="65"/>
                  </a:lnTo>
                  <a:lnTo>
                    <a:pt x="50" y="72"/>
                  </a:lnTo>
                  <a:lnTo>
                    <a:pt x="58" y="79"/>
                  </a:lnTo>
                  <a:lnTo>
                    <a:pt x="67" y="85"/>
                  </a:lnTo>
                  <a:lnTo>
                    <a:pt x="79" y="91"/>
                  </a:lnTo>
                  <a:lnTo>
                    <a:pt x="88" y="95"/>
                  </a:lnTo>
                  <a:lnTo>
                    <a:pt x="96" y="100"/>
                  </a:lnTo>
                  <a:lnTo>
                    <a:pt x="105" y="104"/>
                  </a:lnTo>
                  <a:lnTo>
                    <a:pt x="112" y="109"/>
                  </a:lnTo>
                  <a:lnTo>
                    <a:pt x="119" y="115"/>
                  </a:lnTo>
                  <a:lnTo>
                    <a:pt x="125" y="122"/>
                  </a:lnTo>
                  <a:lnTo>
                    <a:pt x="130" y="129"/>
                  </a:lnTo>
                  <a:lnTo>
                    <a:pt x="134" y="138"/>
                  </a:lnTo>
                  <a:lnTo>
                    <a:pt x="136" y="148"/>
                  </a:lnTo>
                  <a:lnTo>
                    <a:pt x="137" y="159"/>
                  </a:lnTo>
                  <a:lnTo>
                    <a:pt x="136" y="172"/>
                  </a:lnTo>
                  <a:lnTo>
                    <a:pt x="133" y="183"/>
                  </a:lnTo>
                  <a:lnTo>
                    <a:pt x="128" y="194"/>
                  </a:lnTo>
                  <a:lnTo>
                    <a:pt x="121" y="203"/>
                  </a:lnTo>
                  <a:lnTo>
                    <a:pt x="112" y="211"/>
                  </a:lnTo>
                  <a:lnTo>
                    <a:pt x="102" y="217"/>
                  </a:lnTo>
                  <a:lnTo>
                    <a:pt x="90" y="222"/>
                  </a:lnTo>
                  <a:lnTo>
                    <a:pt x="76" y="225"/>
                  </a:lnTo>
                  <a:lnTo>
                    <a:pt x="62" y="226"/>
                  </a:lnTo>
                  <a:lnTo>
                    <a:pt x="50" y="225"/>
                  </a:lnTo>
                  <a:lnTo>
                    <a:pt x="38" y="223"/>
                  </a:lnTo>
                  <a:lnTo>
                    <a:pt x="29" y="220"/>
                  </a:lnTo>
                  <a:lnTo>
                    <a:pt x="21" y="217"/>
                  </a:lnTo>
                  <a:lnTo>
                    <a:pt x="14" y="215"/>
                  </a:lnTo>
                  <a:lnTo>
                    <a:pt x="9" y="214"/>
                  </a:lnTo>
                  <a:lnTo>
                    <a:pt x="8" y="208"/>
                  </a:lnTo>
                  <a:lnTo>
                    <a:pt x="7" y="201"/>
                  </a:lnTo>
                  <a:lnTo>
                    <a:pt x="5" y="192"/>
                  </a:lnTo>
                  <a:lnTo>
                    <a:pt x="3" y="182"/>
                  </a:lnTo>
                  <a:lnTo>
                    <a:pt x="0" y="162"/>
                  </a:lnTo>
                  <a:lnTo>
                    <a:pt x="9" y="159"/>
                  </a:lnTo>
                  <a:lnTo>
                    <a:pt x="12" y="164"/>
                  </a:lnTo>
                  <a:lnTo>
                    <a:pt x="15" y="171"/>
                  </a:lnTo>
                  <a:lnTo>
                    <a:pt x="19" y="178"/>
                  </a:lnTo>
                  <a:lnTo>
                    <a:pt x="23" y="185"/>
                  </a:lnTo>
                  <a:lnTo>
                    <a:pt x="29" y="192"/>
                  </a:lnTo>
                  <a:lnTo>
                    <a:pt x="35" y="199"/>
                  </a:lnTo>
                  <a:lnTo>
                    <a:pt x="42" y="204"/>
                  </a:lnTo>
                  <a:lnTo>
                    <a:pt x="50" y="209"/>
                  </a:lnTo>
                  <a:lnTo>
                    <a:pt x="58" y="212"/>
                  </a:lnTo>
                  <a:lnTo>
                    <a:pt x="68" y="213"/>
                  </a:lnTo>
                  <a:lnTo>
                    <a:pt x="77" y="212"/>
                  </a:lnTo>
                  <a:lnTo>
                    <a:pt x="84" y="209"/>
                  </a:lnTo>
                  <a:lnTo>
                    <a:pt x="91" y="205"/>
                  </a:lnTo>
                  <a:lnTo>
                    <a:pt x="96" y="199"/>
                  </a:lnTo>
                  <a:lnTo>
                    <a:pt x="100" y="192"/>
                  </a:lnTo>
                  <a:lnTo>
                    <a:pt x="102" y="184"/>
                  </a:lnTo>
                  <a:lnTo>
                    <a:pt x="103" y="176"/>
                  </a:lnTo>
                  <a:lnTo>
                    <a:pt x="102" y="167"/>
                  </a:lnTo>
                  <a:lnTo>
                    <a:pt x="99" y="158"/>
                  </a:lnTo>
                  <a:lnTo>
                    <a:pt x="95" y="151"/>
                  </a:lnTo>
                  <a:lnTo>
                    <a:pt x="88" y="144"/>
                  </a:lnTo>
                  <a:lnTo>
                    <a:pt x="79" y="137"/>
                  </a:lnTo>
                  <a:lnTo>
                    <a:pt x="68" y="131"/>
                  </a:lnTo>
                  <a:lnTo>
                    <a:pt x="57" y="125"/>
                  </a:lnTo>
                  <a:lnTo>
                    <a:pt x="50" y="121"/>
                  </a:lnTo>
                  <a:lnTo>
                    <a:pt x="42" y="117"/>
                  </a:lnTo>
                  <a:lnTo>
                    <a:pt x="35" y="111"/>
                  </a:lnTo>
                  <a:lnTo>
                    <a:pt x="28" y="106"/>
                  </a:lnTo>
                  <a:lnTo>
                    <a:pt x="21" y="99"/>
                  </a:lnTo>
                  <a:lnTo>
                    <a:pt x="16" y="92"/>
                  </a:lnTo>
                  <a:lnTo>
                    <a:pt x="12" y="84"/>
                  </a:lnTo>
                  <a:lnTo>
                    <a:pt x="9" y="74"/>
                  </a:lnTo>
                  <a:lnTo>
                    <a:pt x="8" y="64"/>
                  </a:lnTo>
                  <a:lnTo>
                    <a:pt x="9" y="54"/>
                  </a:lnTo>
                  <a:lnTo>
                    <a:pt x="11" y="44"/>
                  </a:lnTo>
                  <a:lnTo>
                    <a:pt x="15" y="35"/>
                  </a:lnTo>
                  <a:lnTo>
                    <a:pt x="20" y="26"/>
                  </a:lnTo>
                  <a:lnTo>
                    <a:pt x="26" y="19"/>
                  </a:lnTo>
                  <a:lnTo>
                    <a:pt x="34" y="13"/>
                  </a:lnTo>
                  <a:lnTo>
                    <a:pt x="43" y="8"/>
                  </a:lnTo>
                  <a:lnTo>
                    <a:pt x="54" y="4"/>
                  </a:lnTo>
                  <a:lnTo>
                    <a:pt x="65" y="1"/>
                  </a:lnTo>
                  <a:lnTo>
                    <a:pt x="78"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88" name="Freeform 13"/>
            <p:cNvSpPr>
              <a:spLocks/>
            </p:cNvSpPr>
            <p:nvPr/>
          </p:nvSpPr>
          <p:spPr bwMode="gray">
            <a:xfrm>
              <a:off x="814458" y="5589153"/>
              <a:ext cx="113865" cy="134951"/>
            </a:xfrm>
            <a:custGeom>
              <a:avLst/>
              <a:gdLst/>
              <a:ahLst/>
              <a:cxnLst>
                <a:cxn ang="0">
                  <a:pos x="10" y="0"/>
                </a:cxn>
                <a:cxn ang="0">
                  <a:pos x="17" y="7"/>
                </a:cxn>
                <a:cxn ang="0">
                  <a:pos x="27" y="8"/>
                </a:cxn>
                <a:cxn ang="0">
                  <a:pos x="169" y="8"/>
                </a:cxn>
                <a:cxn ang="0">
                  <a:pos x="176" y="4"/>
                </a:cxn>
                <a:cxn ang="0">
                  <a:pos x="185" y="0"/>
                </a:cxn>
                <a:cxn ang="0">
                  <a:pos x="186" y="21"/>
                </a:cxn>
                <a:cxn ang="0">
                  <a:pos x="188" y="47"/>
                </a:cxn>
                <a:cxn ang="0">
                  <a:pos x="179" y="61"/>
                </a:cxn>
                <a:cxn ang="0">
                  <a:pos x="174" y="44"/>
                </a:cxn>
                <a:cxn ang="0">
                  <a:pos x="169" y="33"/>
                </a:cxn>
                <a:cxn ang="0">
                  <a:pos x="162" y="27"/>
                </a:cxn>
                <a:cxn ang="0">
                  <a:pos x="150" y="23"/>
                </a:cxn>
                <a:cxn ang="0">
                  <a:pos x="130" y="22"/>
                </a:cxn>
                <a:cxn ang="0">
                  <a:pos x="113" y="186"/>
                </a:cxn>
                <a:cxn ang="0">
                  <a:pos x="115" y="203"/>
                </a:cxn>
                <a:cxn ang="0">
                  <a:pos x="122" y="211"/>
                </a:cxn>
                <a:cxn ang="0">
                  <a:pos x="136" y="214"/>
                </a:cxn>
                <a:cxn ang="0">
                  <a:pos x="146" y="224"/>
                </a:cxn>
                <a:cxn ang="0">
                  <a:pos x="44" y="215"/>
                </a:cxn>
                <a:cxn ang="0">
                  <a:pos x="61" y="213"/>
                </a:cxn>
                <a:cxn ang="0">
                  <a:pos x="70" y="207"/>
                </a:cxn>
                <a:cxn ang="0">
                  <a:pos x="75" y="196"/>
                </a:cxn>
                <a:cxn ang="0">
                  <a:pos x="76" y="22"/>
                </a:cxn>
                <a:cxn ang="0">
                  <a:pos x="53" y="22"/>
                </a:cxn>
                <a:cxn ang="0">
                  <a:pos x="38" y="24"/>
                </a:cxn>
                <a:cxn ang="0">
                  <a:pos x="28" y="27"/>
                </a:cxn>
                <a:cxn ang="0">
                  <a:pos x="22" y="32"/>
                </a:cxn>
                <a:cxn ang="0">
                  <a:pos x="16" y="42"/>
                </a:cxn>
                <a:cxn ang="0">
                  <a:pos x="10" y="61"/>
                </a:cxn>
                <a:cxn ang="0">
                  <a:pos x="1" y="44"/>
                </a:cxn>
                <a:cxn ang="0">
                  <a:pos x="4" y="14"/>
                </a:cxn>
              </a:cxnLst>
              <a:rect l="0" t="0" r="r" b="b"/>
              <a:pathLst>
                <a:path w="189" h="224">
                  <a:moveTo>
                    <a:pt x="4" y="0"/>
                  </a:moveTo>
                  <a:lnTo>
                    <a:pt x="10" y="0"/>
                  </a:lnTo>
                  <a:lnTo>
                    <a:pt x="13" y="5"/>
                  </a:lnTo>
                  <a:lnTo>
                    <a:pt x="17" y="7"/>
                  </a:lnTo>
                  <a:lnTo>
                    <a:pt x="21" y="8"/>
                  </a:lnTo>
                  <a:lnTo>
                    <a:pt x="27" y="8"/>
                  </a:lnTo>
                  <a:lnTo>
                    <a:pt x="164" y="8"/>
                  </a:lnTo>
                  <a:lnTo>
                    <a:pt x="169" y="8"/>
                  </a:lnTo>
                  <a:lnTo>
                    <a:pt x="173" y="7"/>
                  </a:lnTo>
                  <a:lnTo>
                    <a:pt x="176" y="4"/>
                  </a:lnTo>
                  <a:lnTo>
                    <a:pt x="180" y="0"/>
                  </a:lnTo>
                  <a:lnTo>
                    <a:pt x="185" y="0"/>
                  </a:lnTo>
                  <a:lnTo>
                    <a:pt x="185" y="9"/>
                  </a:lnTo>
                  <a:lnTo>
                    <a:pt x="186" y="21"/>
                  </a:lnTo>
                  <a:lnTo>
                    <a:pt x="187" y="34"/>
                  </a:lnTo>
                  <a:lnTo>
                    <a:pt x="188" y="47"/>
                  </a:lnTo>
                  <a:lnTo>
                    <a:pt x="189" y="60"/>
                  </a:lnTo>
                  <a:lnTo>
                    <a:pt x="179" y="61"/>
                  </a:lnTo>
                  <a:lnTo>
                    <a:pt x="177" y="52"/>
                  </a:lnTo>
                  <a:lnTo>
                    <a:pt x="174" y="44"/>
                  </a:lnTo>
                  <a:lnTo>
                    <a:pt x="172" y="38"/>
                  </a:lnTo>
                  <a:lnTo>
                    <a:pt x="169" y="33"/>
                  </a:lnTo>
                  <a:lnTo>
                    <a:pt x="167" y="30"/>
                  </a:lnTo>
                  <a:lnTo>
                    <a:pt x="162" y="27"/>
                  </a:lnTo>
                  <a:lnTo>
                    <a:pt x="157" y="24"/>
                  </a:lnTo>
                  <a:lnTo>
                    <a:pt x="150" y="23"/>
                  </a:lnTo>
                  <a:lnTo>
                    <a:pt x="141" y="22"/>
                  </a:lnTo>
                  <a:lnTo>
                    <a:pt x="130" y="22"/>
                  </a:lnTo>
                  <a:lnTo>
                    <a:pt x="113" y="22"/>
                  </a:lnTo>
                  <a:lnTo>
                    <a:pt x="113" y="186"/>
                  </a:lnTo>
                  <a:lnTo>
                    <a:pt x="113" y="196"/>
                  </a:lnTo>
                  <a:lnTo>
                    <a:pt x="115" y="203"/>
                  </a:lnTo>
                  <a:lnTo>
                    <a:pt x="118" y="207"/>
                  </a:lnTo>
                  <a:lnTo>
                    <a:pt x="122" y="211"/>
                  </a:lnTo>
                  <a:lnTo>
                    <a:pt x="128" y="213"/>
                  </a:lnTo>
                  <a:lnTo>
                    <a:pt x="136" y="214"/>
                  </a:lnTo>
                  <a:lnTo>
                    <a:pt x="146" y="215"/>
                  </a:lnTo>
                  <a:lnTo>
                    <a:pt x="146" y="224"/>
                  </a:lnTo>
                  <a:lnTo>
                    <a:pt x="44" y="224"/>
                  </a:lnTo>
                  <a:lnTo>
                    <a:pt x="44" y="215"/>
                  </a:lnTo>
                  <a:lnTo>
                    <a:pt x="53" y="214"/>
                  </a:lnTo>
                  <a:lnTo>
                    <a:pt x="61" y="213"/>
                  </a:lnTo>
                  <a:lnTo>
                    <a:pt x="67" y="211"/>
                  </a:lnTo>
                  <a:lnTo>
                    <a:pt x="70" y="207"/>
                  </a:lnTo>
                  <a:lnTo>
                    <a:pt x="73" y="203"/>
                  </a:lnTo>
                  <a:lnTo>
                    <a:pt x="75" y="196"/>
                  </a:lnTo>
                  <a:lnTo>
                    <a:pt x="76" y="186"/>
                  </a:lnTo>
                  <a:lnTo>
                    <a:pt x="76" y="22"/>
                  </a:lnTo>
                  <a:lnTo>
                    <a:pt x="64" y="22"/>
                  </a:lnTo>
                  <a:lnTo>
                    <a:pt x="53" y="22"/>
                  </a:lnTo>
                  <a:lnTo>
                    <a:pt x="44" y="23"/>
                  </a:lnTo>
                  <a:lnTo>
                    <a:pt x="38" y="24"/>
                  </a:lnTo>
                  <a:lnTo>
                    <a:pt x="32" y="25"/>
                  </a:lnTo>
                  <a:lnTo>
                    <a:pt x="28" y="27"/>
                  </a:lnTo>
                  <a:lnTo>
                    <a:pt x="24" y="29"/>
                  </a:lnTo>
                  <a:lnTo>
                    <a:pt x="22" y="32"/>
                  </a:lnTo>
                  <a:lnTo>
                    <a:pt x="19" y="36"/>
                  </a:lnTo>
                  <a:lnTo>
                    <a:pt x="16" y="42"/>
                  </a:lnTo>
                  <a:lnTo>
                    <a:pt x="13" y="50"/>
                  </a:lnTo>
                  <a:lnTo>
                    <a:pt x="10" y="61"/>
                  </a:lnTo>
                  <a:lnTo>
                    <a:pt x="0" y="61"/>
                  </a:lnTo>
                  <a:lnTo>
                    <a:pt x="1" y="44"/>
                  </a:lnTo>
                  <a:lnTo>
                    <a:pt x="2" y="29"/>
                  </a:lnTo>
                  <a:lnTo>
                    <a:pt x="4" y="14"/>
                  </a:lnTo>
                  <a:lnTo>
                    <a:pt x="4"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89" name="Freeform 14"/>
            <p:cNvSpPr>
              <a:spLocks/>
            </p:cNvSpPr>
            <p:nvPr/>
          </p:nvSpPr>
          <p:spPr bwMode="gray">
            <a:xfrm>
              <a:off x="947601" y="5593973"/>
              <a:ext cx="104225" cy="130131"/>
            </a:xfrm>
            <a:custGeom>
              <a:avLst/>
              <a:gdLst/>
              <a:ahLst/>
              <a:cxnLst>
                <a:cxn ang="0">
                  <a:pos x="153" y="0"/>
                </a:cxn>
                <a:cxn ang="0">
                  <a:pos x="154" y="11"/>
                </a:cxn>
                <a:cxn ang="0">
                  <a:pos x="156" y="40"/>
                </a:cxn>
                <a:cxn ang="0">
                  <a:pos x="147" y="52"/>
                </a:cxn>
                <a:cxn ang="0">
                  <a:pos x="142" y="33"/>
                </a:cxn>
                <a:cxn ang="0">
                  <a:pos x="135" y="21"/>
                </a:cxn>
                <a:cxn ang="0">
                  <a:pos x="125" y="16"/>
                </a:cxn>
                <a:cxn ang="0">
                  <a:pos x="109" y="14"/>
                </a:cxn>
                <a:cxn ang="0">
                  <a:pos x="75" y="14"/>
                </a:cxn>
                <a:cxn ang="0">
                  <a:pos x="69" y="16"/>
                </a:cxn>
                <a:cxn ang="0">
                  <a:pos x="68" y="96"/>
                </a:cxn>
                <a:cxn ang="0">
                  <a:pos x="113" y="95"/>
                </a:cxn>
                <a:cxn ang="0">
                  <a:pos x="123" y="92"/>
                </a:cxn>
                <a:cxn ang="0">
                  <a:pos x="127" y="83"/>
                </a:cxn>
                <a:cxn ang="0">
                  <a:pos x="129" y="68"/>
                </a:cxn>
                <a:cxn ang="0">
                  <a:pos x="140" y="139"/>
                </a:cxn>
                <a:cxn ang="0">
                  <a:pos x="128" y="130"/>
                </a:cxn>
                <a:cxn ang="0">
                  <a:pos x="125" y="118"/>
                </a:cxn>
                <a:cxn ang="0">
                  <a:pos x="119" y="113"/>
                </a:cxn>
                <a:cxn ang="0">
                  <a:pos x="106" y="111"/>
                </a:cxn>
                <a:cxn ang="0">
                  <a:pos x="68" y="176"/>
                </a:cxn>
                <a:cxn ang="0">
                  <a:pos x="71" y="191"/>
                </a:cxn>
                <a:cxn ang="0">
                  <a:pos x="76" y="199"/>
                </a:cxn>
                <a:cxn ang="0">
                  <a:pos x="86" y="202"/>
                </a:cxn>
                <a:cxn ang="0">
                  <a:pos x="99" y="203"/>
                </a:cxn>
                <a:cxn ang="0">
                  <a:pos x="123" y="202"/>
                </a:cxn>
                <a:cxn ang="0">
                  <a:pos x="137" y="199"/>
                </a:cxn>
                <a:cxn ang="0">
                  <a:pos x="146" y="193"/>
                </a:cxn>
                <a:cxn ang="0">
                  <a:pos x="155" y="180"/>
                </a:cxn>
                <a:cxn ang="0">
                  <a:pos x="163" y="160"/>
                </a:cxn>
                <a:cxn ang="0">
                  <a:pos x="172" y="167"/>
                </a:cxn>
                <a:cxn ang="0">
                  <a:pos x="166" y="198"/>
                </a:cxn>
                <a:cxn ang="0">
                  <a:pos x="163" y="212"/>
                </a:cxn>
                <a:cxn ang="0">
                  <a:pos x="0" y="216"/>
                </a:cxn>
                <a:cxn ang="0">
                  <a:pos x="10" y="206"/>
                </a:cxn>
                <a:cxn ang="0">
                  <a:pos x="22" y="203"/>
                </a:cxn>
                <a:cxn ang="0">
                  <a:pos x="29" y="195"/>
                </a:cxn>
                <a:cxn ang="0">
                  <a:pos x="31" y="178"/>
                </a:cxn>
                <a:cxn ang="0">
                  <a:pos x="31" y="29"/>
                </a:cxn>
                <a:cxn ang="0">
                  <a:pos x="27" y="17"/>
                </a:cxn>
                <a:cxn ang="0">
                  <a:pos x="18" y="12"/>
                </a:cxn>
                <a:cxn ang="0">
                  <a:pos x="3" y="10"/>
                </a:cxn>
              </a:cxnLst>
              <a:rect l="0" t="0" r="r" b="b"/>
              <a:pathLst>
                <a:path w="173" h="216">
                  <a:moveTo>
                    <a:pt x="3" y="0"/>
                  </a:moveTo>
                  <a:lnTo>
                    <a:pt x="153" y="0"/>
                  </a:lnTo>
                  <a:lnTo>
                    <a:pt x="153" y="5"/>
                  </a:lnTo>
                  <a:lnTo>
                    <a:pt x="154" y="11"/>
                  </a:lnTo>
                  <a:lnTo>
                    <a:pt x="155" y="20"/>
                  </a:lnTo>
                  <a:lnTo>
                    <a:pt x="156" y="40"/>
                  </a:lnTo>
                  <a:lnTo>
                    <a:pt x="157" y="51"/>
                  </a:lnTo>
                  <a:lnTo>
                    <a:pt x="147" y="52"/>
                  </a:lnTo>
                  <a:lnTo>
                    <a:pt x="144" y="41"/>
                  </a:lnTo>
                  <a:lnTo>
                    <a:pt x="142" y="33"/>
                  </a:lnTo>
                  <a:lnTo>
                    <a:pt x="138" y="26"/>
                  </a:lnTo>
                  <a:lnTo>
                    <a:pt x="135" y="21"/>
                  </a:lnTo>
                  <a:lnTo>
                    <a:pt x="131" y="18"/>
                  </a:lnTo>
                  <a:lnTo>
                    <a:pt x="125" y="16"/>
                  </a:lnTo>
                  <a:lnTo>
                    <a:pt x="118" y="15"/>
                  </a:lnTo>
                  <a:lnTo>
                    <a:pt x="109" y="14"/>
                  </a:lnTo>
                  <a:lnTo>
                    <a:pt x="98" y="14"/>
                  </a:lnTo>
                  <a:lnTo>
                    <a:pt x="75" y="14"/>
                  </a:lnTo>
                  <a:lnTo>
                    <a:pt x="71" y="15"/>
                  </a:lnTo>
                  <a:lnTo>
                    <a:pt x="69" y="16"/>
                  </a:lnTo>
                  <a:lnTo>
                    <a:pt x="68" y="20"/>
                  </a:lnTo>
                  <a:lnTo>
                    <a:pt x="68" y="96"/>
                  </a:lnTo>
                  <a:lnTo>
                    <a:pt x="106" y="96"/>
                  </a:lnTo>
                  <a:lnTo>
                    <a:pt x="113" y="95"/>
                  </a:lnTo>
                  <a:lnTo>
                    <a:pt x="119" y="94"/>
                  </a:lnTo>
                  <a:lnTo>
                    <a:pt x="123" y="92"/>
                  </a:lnTo>
                  <a:lnTo>
                    <a:pt x="125" y="89"/>
                  </a:lnTo>
                  <a:lnTo>
                    <a:pt x="127" y="83"/>
                  </a:lnTo>
                  <a:lnTo>
                    <a:pt x="128" y="77"/>
                  </a:lnTo>
                  <a:lnTo>
                    <a:pt x="129" y="68"/>
                  </a:lnTo>
                  <a:lnTo>
                    <a:pt x="140" y="68"/>
                  </a:lnTo>
                  <a:lnTo>
                    <a:pt x="140" y="139"/>
                  </a:lnTo>
                  <a:lnTo>
                    <a:pt x="129" y="139"/>
                  </a:lnTo>
                  <a:lnTo>
                    <a:pt x="128" y="130"/>
                  </a:lnTo>
                  <a:lnTo>
                    <a:pt x="127" y="124"/>
                  </a:lnTo>
                  <a:lnTo>
                    <a:pt x="125" y="118"/>
                  </a:lnTo>
                  <a:lnTo>
                    <a:pt x="123" y="115"/>
                  </a:lnTo>
                  <a:lnTo>
                    <a:pt x="119" y="113"/>
                  </a:lnTo>
                  <a:lnTo>
                    <a:pt x="113" y="112"/>
                  </a:lnTo>
                  <a:lnTo>
                    <a:pt x="106" y="111"/>
                  </a:lnTo>
                  <a:lnTo>
                    <a:pt x="68" y="111"/>
                  </a:lnTo>
                  <a:lnTo>
                    <a:pt x="68" y="176"/>
                  </a:lnTo>
                  <a:lnTo>
                    <a:pt x="69" y="184"/>
                  </a:lnTo>
                  <a:lnTo>
                    <a:pt x="71" y="191"/>
                  </a:lnTo>
                  <a:lnTo>
                    <a:pt x="73" y="195"/>
                  </a:lnTo>
                  <a:lnTo>
                    <a:pt x="76" y="199"/>
                  </a:lnTo>
                  <a:lnTo>
                    <a:pt x="80" y="201"/>
                  </a:lnTo>
                  <a:lnTo>
                    <a:pt x="86" y="202"/>
                  </a:lnTo>
                  <a:lnTo>
                    <a:pt x="92" y="203"/>
                  </a:lnTo>
                  <a:lnTo>
                    <a:pt x="99" y="203"/>
                  </a:lnTo>
                  <a:lnTo>
                    <a:pt x="115" y="203"/>
                  </a:lnTo>
                  <a:lnTo>
                    <a:pt x="123" y="202"/>
                  </a:lnTo>
                  <a:lnTo>
                    <a:pt x="130" y="201"/>
                  </a:lnTo>
                  <a:lnTo>
                    <a:pt x="137" y="199"/>
                  </a:lnTo>
                  <a:lnTo>
                    <a:pt x="142" y="197"/>
                  </a:lnTo>
                  <a:lnTo>
                    <a:pt x="146" y="193"/>
                  </a:lnTo>
                  <a:lnTo>
                    <a:pt x="150" y="188"/>
                  </a:lnTo>
                  <a:lnTo>
                    <a:pt x="155" y="180"/>
                  </a:lnTo>
                  <a:lnTo>
                    <a:pt x="159" y="171"/>
                  </a:lnTo>
                  <a:lnTo>
                    <a:pt x="163" y="160"/>
                  </a:lnTo>
                  <a:lnTo>
                    <a:pt x="173" y="162"/>
                  </a:lnTo>
                  <a:lnTo>
                    <a:pt x="172" y="167"/>
                  </a:lnTo>
                  <a:lnTo>
                    <a:pt x="171" y="174"/>
                  </a:lnTo>
                  <a:lnTo>
                    <a:pt x="166" y="198"/>
                  </a:lnTo>
                  <a:lnTo>
                    <a:pt x="164" y="206"/>
                  </a:lnTo>
                  <a:lnTo>
                    <a:pt x="163" y="212"/>
                  </a:lnTo>
                  <a:lnTo>
                    <a:pt x="162" y="216"/>
                  </a:lnTo>
                  <a:lnTo>
                    <a:pt x="0" y="216"/>
                  </a:lnTo>
                  <a:lnTo>
                    <a:pt x="0" y="207"/>
                  </a:lnTo>
                  <a:lnTo>
                    <a:pt x="10" y="206"/>
                  </a:lnTo>
                  <a:lnTo>
                    <a:pt x="17" y="205"/>
                  </a:lnTo>
                  <a:lnTo>
                    <a:pt x="22" y="203"/>
                  </a:lnTo>
                  <a:lnTo>
                    <a:pt x="26" y="199"/>
                  </a:lnTo>
                  <a:lnTo>
                    <a:pt x="29" y="195"/>
                  </a:lnTo>
                  <a:lnTo>
                    <a:pt x="31" y="188"/>
                  </a:lnTo>
                  <a:lnTo>
                    <a:pt x="31" y="178"/>
                  </a:lnTo>
                  <a:lnTo>
                    <a:pt x="31" y="38"/>
                  </a:lnTo>
                  <a:lnTo>
                    <a:pt x="31" y="29"/>
                  </a:lnTo>
                  <a:lnTo>
                    <a:pt x="29" y="22"/>
                  </a:lnTo>
                  <a:lnTo>
                    <a:pt x="27" y="17"/>
                  </a:lnTo>
                  <a:lnTo>
                    <a:pt x="23" y="14"/>
                  </a:lnTo>
                  <a:lnTo>
                    <a:pt x="18" y="12"/>
                  </a:lnTo>
                  <a:lnTo>
                    <a:pt x="12" y="11"/>
                  </a:lnTo>
                  <a:lnTo>
                    <a:pt x="3" y="10"/>
                  </a:lnTo>
                  <a:lnTo>
                    <a:pt x="3"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0" name="Freeform 15"/>
            <p:cNvSpPr>
              <a:spLocks noEditPoints="1"/>
            </p:cNvSpPr>
            <p:nvPr/>
          </p:nvSpPr>
          <p:spPr bwMode="gray">
            <a:xfrm>
              <a:off x="1069900" y="5593973"/>
              <a:ext cx="133746" cy="130131"/>
            </a:xfrm>
            <a:custGeom>
              <a:avLst/>
              <a:gdLst/>
              <a:ahLst/>
              <a:cxnLst>
                <a:cxn ang="0">
                  <a:pos x="83" y="13"/>
                </a:cxn>
                <a:cxn ang="0">
                  <a:pos x="72" y="15"/>
                </a:cxn>
                <a:cxn ang="0">
                  <a:pos x="68" y="18"/>
                </a:cxn>
                <a:cxn ang="0">
                  <a:pos x="67" y="27"/>
                </a:cxn>
                <a:cxn ang="0">
                  <a:pos x="68" y="184"/>
                </a:cxn>
                <a:cxn ang="0">
                  <a:pos x="72" y="196"/>
                </a:cxn>
                <a:cxn ang="0">
                  <a:pos x="81" y="201"/>
                </a:cxn>
                <a:cxn ang="0">
                  <a:pos x="96" y="203"/>
                </a:cxn>
                <a:cxn ang="0">
                  <a:pos x="123" y="199"/>
                </a:cxn>
                <a:cxn ang="0">
                  <a:pos x="145" y="188"/>
                </a:cxn>
                <a:cxn ang="0">
                  <a:pos x="162" y="171"/>
                </a:cxn>
                <a:cxn ang="0">
                  <a:pos x="173" y="150"/>
                </a:cxn>
                <a:cxn ang="0">
                  <a:pos x="178" y="123"/>
                </a:cxn>
                <a:cxn ang="0">
                  <a:pos x="178" y="92"/>
                </a:cxn>
                <a:cxn ang="0">
                  <a:pos x="173" y="64"/>
                </a:cxn>
                <a:cxn ang="0">
                  <a:pos x="162" y="42"/>
                </a:cxn>
                <a:cxn ang="0">
                  <a:pos x="146" y="27"/>
                </a:cxn>
                <a:cxn ang="0">
                  <a:pos x="127" y="18"/>
                </a:cxn>
                <a:cxn ang="0">
                  <a:pos x="103" y="13"/>
                </a:cxn>
                <a:cxn ang="0">
                  <a:pos x="3" y="0"/>
                </a:cxn>
                <a:cxn ang="0">
                  <a:pos x="117" y="1"/>
                </a:cxn>
                <a:cxn ang="0">
                  <a:pos x="146" y="5"/>
                </a:cxn>
                <a:cxn ang="0">
                  <a:pos x="172" y="15"/>
                </a:cxn>
                <a:cxn ang="0">
                  <a:pos x="194" y="30"/>
                </a:cxn>
                <a:cxn ang="0">
                  <a:pos x="208" y="48"/>
                </a:cxn>
                <a:cxn ang="0">
                  <a:pos x="218" y="71"/>
                </a:cxn>
                <a:cxn ang="0">
                  <a:pos x="222" y="99"/>
                </a:cxn>
                <a:cxn ang="0">
                  <a:pos x="218" y="131"/>
                </a:cxn>
                <a:cxn ang="0">
                  <a:pos x="207" y="158"/>
                </a:cxn>
                <a:cxn ang="0">
                  <a:pos x="191" y="179"/>
                </a:cxn>
                <a:cxn ang="0">
                  <a:pos x="169" y="196"/>
                </a:cxn>
                <a:cxn ang="0">
                  <a:pos x="143" y="207"/>
                </a:cxn>
                <a:cxn ang="0">
                  <a:pos x="113" y="214"/>
                </a:cxn>
                <a:cxn ang="0">
                  <a:pos x="81" y="216"/>
                </a:cxn>
                <a:cxn ang="0">
                  <a:pos x="0" y="207"/>
                </a:cxn>
                <a:cxn ang="0">
                  <a:pos x="16" y="205"/>
                </a:cxn>
                <a:cxn ang="0">
                  <a:pos x="25" y="199"/>
                </a:cxn>
                <a:cxn ang="0">
                  <a:pos x="29" y="188"/>
                </a:cxn>
                <a:cxn ang="0">
                  <a:pos x="30" y="38"/>
                </a:cxn>
                <a:cxn ang="0">
                  <a:pos x="28" y="22"/>
                </a:cxn>
                <a:cxn ang="0">
                  <a:pos x="22" y="14"/>
                </a:cxn>
                <a:cxn ang="0">
                  <a:pos x="11" y="11"/>
                </a:cxn>
                <a:cxn ang="0">
                  <a:pos x="3" y="0"/>
                </a:cxn>
              </a:cxnLst>
              <a:rect l="0" t="0" r="r" b="b"/>
              <a:pathLst>
                <a:path w="222" h="216">
                  <a:moveTo>
                    <a:pt x="90" y="13"/>
                  </a:moveTo>
                  <a:lnTo>
                    <a:pt x="83" y="13"/>
                  </a:lnTo>
                  <a:lnTo>
                    <a:pt x="77" y="14"/>
                  </a:lnTo>
                  <a:lnTo>
                    <a:pt x="72" y="15"/>
                  </a:lnTo>
                  <a:lnTo>
                    <a:pt x="69" y="16"/>
                  </a:lnTo>
                  <a:lnTo>
                    <a:pt x="68" y="18"/>
                  </a:lnTo>
                  <a:lnTo>
                    <a:pt x="67" y="21"/>
                  </a:lnTo>
                  <a:lnTo>
                    <a:pt x="67" y="27"/>
                  </a:lnTo>
                  <a:lnTo>
                    <a:pt x="67" y="176"/>
                  </a:lnTo>
                  <a:lnTo>
                    <a:pt x="68" y="184"/>
                  </a:lnTo>
                  <a:lnTo>
                    <a:pt x="70" y="191"/>
                  </a:lnTo>
                  <a:lnTo>
                    <a:pt x="72" y="196"/>
                  </a:lnTo>
                  <a:lnTo>
                    <a:pt x="76" y="199"/>
                  </a:lnTo>
                  <a:lnTo>
                    <a:pt x="81" y="201"/>
                  </a:lnTo>
                  <a:lnTo>
                    <a:pt x="87" y="202"/>
                  </a:lnTo>
                  <a:lnTo>
                    <a:pt x="96" y="203"/>
                  </a:lnTo>
                  <a:lnTo>
                    <a:pt x="110" y="202"/>
                  </a:lnTo>
                  <a:lnTo>
                    <a:pt x="123" y="199"/>
                  </a:lnTo>
                  <a:lnTo>
                    <a:pt x="135" y="195"/>
                  </a:lnTo>
                  <a:lnTo>
                    <a:pt x="145" y="188"/>
                  </a:lnTo>
                  <a:lnTo>
                    <a:pt x="154" y="181"/>
                  </a:lnTo>
                  <a:lnTo>
                    <a:pt x="162" y="171"/>
                  </a:lnTo>
                  <a:lnTo>
                    <a:pt x="168" y="161"/>
                  </a:lnTo>
                  <a:lnTo>
                    <a:pt x="173" y="150"/>
                  </a:lnTo>
                  <a:lnTo>
                    <a:pt x="176" y="137"/>
                  </a:lnTo>
                  <a:lnTo>
                    <a:pt x="178" y="123"/>
                  </a:lnTo>
                  <a:lnTo>
                    <a:pt x="179" y="109"/>
                  </a:lnTo>
                  <a:lnTo>
                    <a:pt x="178" y="92"/>
                  </a:lnTo>
                  <a:lnTo>
                    <a:pt x="176" y="77"/>
                  </a:lnTo>
                  <a:lnTo>
                    <a:pt x="173" y="64"/>
                  </a:lnTo>
                  <a:lnTo>
                    <a:pt x="168" y="52"/>
                  </a:lnTo>
                  <a:lnTo>
                    <a:pt x="162" y="42"/>
                  </a:lnTo>
                  <a:lnTo>
                    <a:pt x="155" y="34"/>
                  </a:lnTo>
                  <a:lnTo>
                    <a:pt x="146" y="27"/>
                  </a:lnTo>
                  <a:lnTo>
                    <a:pt x="137" y="22"/>
                  </a:lnTo>
                  <a:lnTo>
                    <a:pt x="127" y="18"/>
                  </a:lnTo>
                  <a:lnTo>
                    <a:pt x="116" y="15"/>
                  </a:lnTo>
                  <a:lnTo>
                    <a:pt x="103" y="13"/>
                  </a:lnTo>
                  <a:lnTo>
                    <a:pt x="90" y="13"/>
                  </a:lnTo>
                  <a:close/>
                  <a:moveTo>
                    <a:pt x="3" y="0"/>
                  </a:moveTo>
                  <a:lnTo>
                    <a:pt x="101" y="0"/>
                  </a:lnTo>
                  <a:lnTo>
                    <a:pt x="117" y="1"/>
                  </a:lnTo>
                  <a:lnTo>
                    <a:pt x="132" y="3"/>
                  </a:lnTo>
                  <a:lnTo>
                    <a:pt x="146" y="5"/>
                  </a:lnTo>
                  <a:lnTo>
                    <a:pt x="160" y="9"/>
                  </a:lnTo>
                  <a:lnTo>
                    <a:pt x="172" y="15"/>
                  </a:lnTo>
                  <a:lnTo>
                    <a:pt x="184" y="21"/>
                  </a:lnTo>
                  <a:lnTo>
                    <a:pt x="194" y="30"/>
                  </a:lnTo>
                  <a:lnTo>
                    <a:pt x="201" y="38"/>
                  </a:lnTo>
                  <a:lnTo>
                    <a:pt x="208" y="48"/>
                  </a:lnTo>
                  <a:lnTo>
                    <a:pt x="214" y="59"/>
                  </a:lnTo>
                  <a:lnTo>
                    <a:pt x="218" y="71"/>
                  </a:lnTo>
                  <a:lnTo>
                    <a:pt x="221" y="85"/>
                  </a:lnTo>
                  <a:lnTo>
                    <a:pt x="222" y="99"/>
                  </a:lnTo>
                  <a:lnTo>
                    <a:pt x="221" y="115"/>
                  </a:lnTo>
                  <a:lnTo>
                    <a:pt x="218" y="131"/>
                  </a:lnTo>
                  <a:lnTo>
                    <a:pt x="214" y="145"/>
                  </a:lnTo>
                  <a:lnTo>
                    <a:pt x="207" y="158"/>
                  </a:lnTo>
                  <a:lnTo>
                    <a:pt x="200" y="169"/>
                  </a:lnTo>
                  <a:lnTo>
                    <a:pt x="191" y="179"/>
                  </a:lnTo>
                  <a:lnTo>
                    <a:pt x="180" y="188"/>
                  </a:lnTo>
                  <a:lnTo>
                    <a:pt x="169" y="196"/>
                  </a:lnTo>
                  <a:lnTo>
                    <a:pt x="156" y="202"/>
                  </a:lnTo>
                  <a:lnTo>
                    <a:pt x="143" y="207"/>
                  </a:lnTo>
                  <a:lnTo>
                    <a:pt x="129" y="211"/>
                  </a:lnTo>
                  <a:lnTo>
                    <a:pt x="113" y="214"/>
                  </a:lnTo>
                  <a:lnTo>
                    <a:pt x="98" y="216"/>
                  </a:lnTo>
                  <a:lnTo>
                    <a:pt x="81" y="216"/>
                  </a:lnTo>
                  <a:lnTo>
                    <a:pt x="0" y="216"/>
                  </a:lnTo>
                  <a:lnTo>
                    <a:pt x="0" y="207"/>
                  </a:lnTo>
                  <a:lnTo>
                    <a:pt x="9" y="206"/>
                  </a:lnTo>
                  <a:lnTo>
                    <a:pt x="16" y="205"/>
                  </a:lnTo>
                  <a:lnTo>
                    <a:pt x="21" y="203"/>
                  </a:lnTo>
                  <a:lnTo>
                    <a:pt x="25" y="199"/>
                  </a:lnTo>
                  <a:lnTo>
                    <a:pt x="28" y="195"/>
                  </a:lnTo>
                  <a:lnTo>
                    <a:pt x="29" y="188"/>
                  </a:lnTo>
                  <a:lnTo>
                    <a:pt x="30" y="178"/>
                  </a:lnTo>
                  <a:lnTo>
                    <a:pt x="30" y="38"/>
                  </a:lnTo>
                  <a:lnTo>
                    <a:pt x="29" y="29"/>
                  </a:lnTo>
                  <a:lnTo>
                    <a:pt x="28" y="22"/>
                  </a:lnTo>
                  <a:lnTo>
                    <a:pt x="26" y="17"/>
                  </a:lnTo>
                  <a:lnTo>
                    <a:pt x="22" y="14"/>
                  </a:lnTo>
                  <a:lnTo>
                    <a:pt x="18" y="12"/>
                  </a:lnTo>
                  <a:lnTo>
                    <a:pt x="11" y="11"/>
                  </a:lnTo>
                  <a:lnTo>
                    <a:pt x="3" y="10"/>
                  </a:lnTo>
                  <a:lnTo>
                    <a:pt x="3"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1" name="Freeform 16"/>
            <p:cNvSpPr>
              <a:spLocks noEditPoints="1"/>
            </p:cNvSpPr>
            <p:nvPr/>
          </p:nvSpPr>
          <p:spPr bwMode="gray">
            <a:xfrm>
              <a:off x="1266302" y="6041600"/>
              <a:ext cx="35545" cy="35545"/>
            </a:xfrm>
            <a:custGeom>
              <a:avLst/>
              <a:gdLst/>
              <a:ahLst/>
              <a:cxnLst>
                <a:cxn ang="0">
                  <a:pos x="23" y="28"/>
                </a:cxn>
                <a:cxn ang="0">
                  <a:pos x="35" y="27"/>
                </a:cxn>
                <a:cxn ang="0">
                  <a:pos x="37" y="22"/>
                </a:cxn>
                <a:cxn ang="0">
                  <a:pos x="35" y="18"/>
                </a:cxn>
                <a:cxn ang="0">
                  <a:pos x="23" y="17"/>
                </a:cxn>
                <a:cxn ang="0">
                  <a:pos x="31" y="13"/>
                </a:cxn>
                <a:cxn ang="0">
                  <a:pos x="40" y="15"/>
                </a:cxn>
                <a:cxn ang="0">
                  <a:pos x="43" y="22"/>
                </a:cxn>
                <a:cxn ang="0">
                  <a:pos x="40" y="29"/>
                </a:cxn>
                <a:cxn ang="0">
                  <a:pos x="34" y="32"/>
                </a:cxn>
                <a:cxn ang="0">
                  <a:pos x="38" y="47"/>
                </a:cxn>
                <a:cxn ang="0">
                  <a:pos x="23" y="32"/>
                </a:cxn>
                <a:cxn ang="0">
                  <a:pos x="18" y="47"/>
                </a:cxn>
                <a:cxn ang="0">
                  <a:pos x="29" y="5"/>
                </a:cxn>
                <a:cxn ang="0">
                  <a:pos x="15" y="10"/>
                </a:cxn>
                <a:cxn ang="0">
                  <a:pos x="6" y="22"/>
                </a:cxn>
                <a:cxn ang="0">
                  <a:pos x="6" y="38"/>
                </a:cxn>
                <a:cxn ang="0">
                  <a:pos x="15" y="49"/>
                </a:cxn>
                <a:cxn ang="0">
                  <a:pos x="29" y="54"/>
                </a:cxn>
                <a:cxn ang="0">
                  <a:pos x="43" y="49"/>
                </a:cxn>
                <a:cxn ang="0">
                  <a:pos x="52" y="38"/>
                </a:cxn>
                <a:cxn ang="0">
                  <a:pos x="52" y="22"/>
                </a:cxn>
                <a:cxn ang="0">
                  <a:pos x="43" y="10"/>
                </a:cxn>
                <a:cxn ang="0">
                  <a:pos x="29" y="5"/>
                </a:cxn>
                <a:cxn ang="0">
                  <a:pos x="37" y="1"/>
                </a:cxn>
                <a:cxn ang="0">
                  <a:pos x="50" y="8"/>
                </a:cxn>
                <a:cxn ang="0">
                  <a:pos x="58" y="21"/>
                </a:cxn>
                <a:cxn ang="0">
                  <a:pos x="58" y="38"/>
                </a:cxn>
                <a:cxn ang="0">
                  <a:pos x="50" y="51"/>
                </a:cxn>
                <a:cxn ang="0">
                  <a:pos x="37" y="58"/>
                </a:cxn>
                <a:cxn ang="0">
                  <a:pos x="21" y="58"/>
                </a:cxn>
                <a:cxn ang="0">
                  <a:pos x="9" y="51"/>
                </a:cxn>
                <a:cxn ang="0">
                  <a:pos x="1" y="38"/>
                </a:cxn>
                <a:cxn ang="0">
                  <a:pos x="1" y="21"/>
                </a:cxn>
                <a:cxn ang="0">
                  <a:pos x="9" y="8"/>
                </a:cxn>
                <a:cxn ang="0">
                  <a:pos x="21" y="1"/>
                </a:cxn>
              </a:cxnLst>
              <a:rect l="0" t="0" r="r" b="b"/>
              <a:pathLst>
                <a:path w="59" h="59">
                  <a:moveTo>
                    <a:pt x="23" y="17"/>
                  </a:moveTo>
                  <a:lnTo>
                    <a:pt x="23" y="28"/>
                  </a:lnTo>
                  <a:lnTo>
                    <a:pt x="32" y="28"/>
                  </a:lnTo>
                  <a:lnTo>
                    <a:pt x="35" y="27"/>
                  </a:lnTo>
                  <a:lnTo>
                    <a:pt x="36" y="25"/>
                  </a:lnTo>
                  <a:lnTo>
                    <a:pt x="37" y="22"/>
                  </a:lnTo>
                  <a:lnTo>
                    <a:pt x="36" y="20"/>
                  </a:lnTo>
                  <a:lnTo>
                    <a:pt x="35" y="18"/>
                  </a:lnTo>
                  <a:lnTo>
                    <a:pt x="32" y="17"/>
                  </a:lnTo>
                  <a:lnTo>
                    <a:pt x="23" y="17"/>
                  </a:lnTo>
                  <a:close/>
                  <a:moveTo>
                    <a:pt x="18" y="13"/>
                  </a:moveTo>
                  <a:lnTo>
                    <a:pt x="31" y="13"/>
                  </a:lnTo>
                  <a:lnTo>
                    <a:pt x="36" y="13"/>
                  </a:lnTo>
                  <a:lnTo>
                    <a:pt x="40" y="15"/>
                  </a:lnTo>
                  <a:lnTo>
                    <a:pt x="42" y="18"/>
                  </a:lnTo>
                  <a:lnTo>
                    <a:pt x="43" y="22"/>
                  </a:lnTo>
                  <a:lnTo>
                    <a:pt x="42" y="26"/>
                  </a:lnTo>
                  <a:lnTo>
                    <a:pt x="40" y="29"/>
                  </a:lnTo>
                  <a:lnTo>
                    <a:pt x="37" y="31"/>
                  </a:lnTo>
                  <a:lnTo>
                    <a:pt x="34" y="32"/>
                  </a:lnTo>
                  <a:lnTo>
                    <a:pt x="44" y="47"/>
                  </a:lnTo>
                  <a:lnTo>
                    <a:pt x="38" y="47"/>
                  </a:lnTo>
                  <a:lnTo>
                    <a:pt x="29" y="32"/>
                  </a:lnTo>
                  <a:lnTo>
                    <a:pt x="23" y="32"/>
                  </a:lnTo>
                  <a:lnTo>
                    <a:pt x="23" y="47"/>
                  </a:lnTo>
                  <a:lnTo>
                    <a:pt x="18" y="47"/>
                  </a:lnTo>
                  <a:lnTo>
                    <a:pt x="18" y="13"/>
                  </a:lnTo>
                  <a:close/>
                  <a:moveTo>
                    <a:pt x="29" y="5"/>
                  </a:moveTo>
                  <a:lnTo>
                    <a:pt x="21" y="6"/>
                  </a:lnTo>
                  <a:lnTo>
                    <a:pt x="15" y="10"/>
                  </a:lnTo>
                  <a:lnTo>
                    <a:pt x="10" y="15"/>
                  </a:lnTo>
                  <a:lnTo>
                    <a:pt x="6" y="22"/>
                  </a:lnTo>
                  <a:lnTo>
                    <a:pt x="5" y="29"/>
                  </a:lnTo>
                  <a:lnTo>
                    <a:pt x="6" y="38"/>
                  </a:lnTo>
                  <a:lnTo>
                    <a:pt x="10" y="44"/>
                  </a:lnTo>
                  <a:lnTo>
                    <a:pt x="15" y="49"/>
                  </a:lnTo>
                  <a:lnTo>
                    <a:pt x="21" y="53"/>
                  </a:lnTo>
                  <a:lnTo>
                    <a:pt x="29" y="54"/>
                  </a:lnTo>
                  <a:lnTo>
                    <a:pt x="37" y="53"/>
                  </a:lnTo>
                  <a:lnTo>
                    <a:pt x="43" y="49"/>
                  </a:lnTo>
                  <a:lnTo>
                    <a:pt x="48" y="44"/>
                  </a:lnTo>
                  <a:lnTo>
                    <a:pt x="52" y="38"/>
                  </a:lnTo>
                  <a:lnTo>
                    <a:pt x="53" y="29"/>
                  </a:lnTo>
                  <a:lnTo>
                    <a:pt x="52" y="22"/>
                  </a:lnTo>
                  <a:lnTo>
                    <a:pt x="48" y="15"/>
                  </a:lnTo>
                  <a:lnTo>
                    <a:pt x="43" y="10"/>
                  </a:lnTo>
                  <a:lnTo>
                    <a:pt x="37" y="6"/>
                  </a:lnTo>
                  <a:lnTo>
                    <a:pt x="29" y="5"/>
                  </a:lnTo>
                  <a:close/>
                  <a:moveTo>
                    <a:pt x="29" y="0"/>
                  </a:moveTo>
                  <a:lnTo>
                    <a:pt x="37" y="1"/>
                  </a:lnTo>
                  <a:lnTo>
                    <a:pt x="44" y="4"/>
                  </a:lnTo>
                  <a:lnTo>
                    <a:pt x="50" y="8"/>
                  </a:lnTo>
                  <a:lnTo>
                    <a:pt x="55" y="14"/>
                  </a:lnTo>
                  <a:lnTo>
                    <a:pt x="58" y="21"/>
                  </a:lnTo>
                  <a:lnTo>
                    <a:pt x="59" y="29"/>
                  </a:lnTo>
                  <a:lnTo>
                    <a:pt x="58" y="38"/>
                  </a:lnTo>
                  <a:lnTo>
                    <a:pt x="55" y="45"/>
                  </a:lnTo>
                  <a:lnTo>
                    <a:pt x="50" y="51"/>
                  </a:lnTo>
                  <a:lnTo>
                    <a:pt x="44" y="55"/>
                  </a:lnTo>
                  <a:lnTo>
                    <a:pt x="37" y="58"/>
                  </a:lnTo>
                  <a:lnTo>
                    <a:pt x="29" y="59"/>
                  </a:lnTo>
                  <a:lnTo>
                    <a:pt x="21" y="58"/>
                  </a:lnTo>
                  <a:lnTo>
                    <a:pt x="15" y="55"/>
                  </a:lnTo>
                  <a:lnTo>
                    <a:pt x="9" y="51"/>
                  </a:lnTo>
                  <a:lnTo>
                    <a:pt x="4" y="45"/>
                  </a:lnTo>
                  <a:lnTo>
                    <a:pt x="1" y="38"/>
                  </a:lnTo>
                  <a:lnTo>
                    <a:pt x="0" y="29"/>
                  </a:lnTo>
                  <a:lnTo>
                    <a:pt x="1" y="21"/>
                  </a:lnTo>
                  <a:lnTo>
                    <a:pt x="4" y="14"/>
                  </a:lnTo>
                  <a:lnTo>
                    <a:pt x="9" y="8"/>
                  </a:lnTo>
                  <a:lnTo>
                    <a:pt x="15" y="4"/>
                  </a:lnTo>
                  <a:lnTo>
                    <a:pt x="21" y="1"/>
                  </a:lnTo>
                  <a:lnTo>
                    <a:pt x="2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endParaRPr>
            </a:p>
          </p:txBody>
        </p:sp>
        <p:sp>
          <p:nvSpPr>
            <p:cNvPr id="92" name="Freeform 17"/>
            <p:cNvSpPr>
              <a:spLocks/>
            </p:cNvSpPr>
            <p:nvPr/>
          </p:nvSpPr>
          <p:spPr bwMode="gray">
            <a:xfrm>
              <a:off x="690954" y="5257800"/>
              <a:ext cx="163266" cy="242189"/>
            </a:xfrm>
            <a:custGeom>
              <a:avLst/>
              <a:gdLst/>
              <a:ahLst/>
              <a:cxnLst>
                <a:cxn ang="0">
                  <a:pos x="172" y="4"/>
                </a:cxn>
                <a:cxn ang="0">
                  <a:pos x="215" y="25"/>
                </a:cxn>
                <a:cxn ang="0">
                  <a:pos x="246" y="60"/>
                </a:cxn>
                <a:cxn ang="0">
                  <a:pos x="260" y="108"/>
                </a:cxn>
                <a:cxn ang="0">
                  <a:pos x="183" y="103"/>
                </a:cxn>
                <a:cxn ang="0">
                  <a:pos x="168" y="80"/>
                </a:cxn>
                <a:cxn ang="0">
                  <a:pos x="145" y="67"/>
                </a:cxn>
                <a:cxn ang="0">
                  <a:pos x="117" y="69"/>
                </a:cxn>
                <a:cxn ang="0">
                  <a:pos x="96" y="85"/>
                </a:cxn>
                <a:cxn ang="0">
                  <a:pos x="88" y="111"/>
                </a:cxn>
                <a:cxn ang="0">
                  <a:pos x="95" y="133"/>
                </a:cxn>
                <a:cxn ang="0">
                  <a:pos x="113" y="148"/>
                </a:cxn>
                <a:cxn ang="0">
                  <a:pos x="139" y="159"/>
                </a:cxn>
                <a:cxn ang="0">
                  <a:pos x="180" y="172"/>
                </a:cxn>
                <a:cxn ang="0">
                  <a:pos x="211" y="184"/>
                </a:cxn>
                <a:cxn ang="0">
                  <a:pos x="238" y="202"/>
                </a:cxn>
                <a:cxn ang="0">
                  <a:pos x="260" y="229"/>
                </a:cxn>
                <a:cxn ang="0">
                  <a:pos x="270" y="267"/>
                </a:cxn>
                <a:cxn ang="0">
                  <a:pos x="269" y="302"/>
                </a:cxn>
                <a:cxn ang="0">
                  <a:pos x="260" y="332"/>
                </a:cxn>
                <a:cxn ang="0">
                  <a:pos x="241" y="361"/>
                </a:cxn>
                <a:cxn ang="0">
                  <a:pos x="212" y="384"/>
                </a:cxn>
                <a:cxn ang="0">
                  <a:pos x="172" y="399"/>
                </a:cxn>
                <a:cxn ang="0">
                  <a:pos x="122" y="402"/>
                </a:cxn>
                <a:cxn ang="0">
                  <a:pos x="77" y="392"/>
                </a:cxn>
                <a:cxn ang="0">
                  <a:pos x="41" y="370"/>
                </a:cxn>
                <a:cxn ang="0">
                  <a:pos x="14" y="336"/>
                </a:cxn>
                <a:cxn ang="0">
                  <a:pos x="0" y="290"/>
                </a:cxn>
                <a:cxn ang="0">
                  <a:pos x="84" y="299"/>
                </a:cxn>
                <a:cxn ang="0">
                  <a:pos x="100" y="323"/>
                </a:cxn>
                <a:cxn ang="0">
                  <a:pos x="127" y="335"/>
                </a:cxn>
                <a:cxn ang="0">
                  <a:pos x="158" y="333"/>
                </a:cxn>
                <a:cxn ang="0">
                  <a:pos x="181" y="321"/>
                </a:cxn>
                <a:cxn ang="0">
                  <a:pos x="194" y="297"/>
                </a:cxn>
                <a:cxn ang="0">
                  <a:pos x="191" y="270"/>
                </a:cxn>
                <a:cxn ang="0">
                  <a:pos x="177" y="252"/>
                </a:cxn>
                <a:cxn ang="0">
                  <a:pos x="153" y="240"/>
                </a:cxn>
                <a:cxn ang="0">
                  <a:pos x="114" y="227"/>
                </a:cxn>
                <a:cxn ang="0">
                  <a:pos x="82" y="216"/>
                </a:cxn>
                <a:cxn ang="0">
                  <a:pos x="53" y="201"/>
                </a:cxn>
                <a:cxn ang="0">
                  <a:pos x="29" y="179"/>
                </a:cxn>
                <a:cxn ang="0">
                  <a:pos x="15" y="148"/>
                </a:cxn>
                <a:cxn ang="0">
                  <a:pos x="13" y="103"/>
                </a:cxn>
                <a:cxn ang="0">
                  <a:pos x="30" y="58"/>
                </a:cxn>
                <a:cxn ang="0">
                  <a:pos x="62" y="24"/>
                </a:cxn>
                <a:cxn ang="0">
                  <a:pos x="105" y="4"/>
                </a:cxn>
              </a:cxnLst>
              <a:rect l="0" t="0" r="r" b="b"/>
              <a:pathLst>
                <a:path w="271" h="402">
                  <a:moveTo>
                    <a:pt x="138" y="0"/>
                  </a:moveTo>
                  <a:lnTo>
                    <a:pt x="156" y="1"/>
                  </a:lnTo>
                  <a:lnTo>
                    <a:pt x="172" y="4"/>
                  </a:lnTo>
                  <a:lnTo>
                    <a:pt x="188" y="9"/>
                  </a:lnTo>
                  <a:lnTo>
                    <a:pt x="203" y="16"/>
                  </a:lnTo>
                  <a:lnTo>
                    <a:pt x="215" y="25"/>
                  </a:lnTo>
                  <a:lnTo>
                    <a:pt x="227" y="35"/>
                  </a:lnTo>
                  <a:lnTo>
                    <a:pt x="238" y="47"/>
                  </a:lnTo>
                  <a:lnTo>
                    <a:pt x="246" y="60"/>
                  </a:lnTo>
                  <a:lnTo>
                    <a:pt x="252" y="75"/>
                  </a:lnTo>
                  <a:lnTo>
                    <a:pt x="257" y="91"/>
                  </a:lnTo>
                  <a:lnTo>
                    <a:pt x="260" y="108"/>
                  </a:lnTo>
                  <a:lnTo>
                    <a:pt x="190" y="121"/>
                  </a:lnTo>
                  <a:lnTo>
                    <a:pt x="187" y="112"/>
                  </a:lnTo>
                  <a:lnTo>
                    <a:pt x="183" y="103"/>
                  </a:lnTo>
                  <a:lnTo>
                    <a:pt x="180" y="95"/>
                  </a:lnTo>
                  <a:lnTo>
                    <a:pt x="174" y="87"/>
                  </a:lnTo>
                  <a:lnTo>
                    <a:pt x="168" y="80"/>
                  </a:lnTo>
                  <a:lnTo>
                    <a:pt x="162" y="74"/>
                  </a:lnTo>
                  <a:lnTo>
                    <a:pt x="154" y="70"/>
                  </a:lnTo>
                  <a:lnTo>
                    <a:pt x="145" y="67"/>
                  </a:lnTo>
                  <a:lnTo>
                    <a:pt x="136" y="66"/>
                  </a:lnTo>
                  <a:lnTo>
                    <a:pt x="126" y="67"/>
                  </a:lnTo>
                  <a:lnTo>
                    <a:pt x="117" y="69"/>
                  </a:lnTo>
                  <a:lnTo>
                    <a:pt x="110" y="73"/>
                  </a:lnTo>
                  <a:lnTo>
                    <a:pt x="102" y="79"/>
                  </a:lnTo>
                  <a:lnTo>
                    <a:pt x="96" y="85"/>
                  </a:lnTo>
                  <a:lnTo>
                    <a:pt x="92" y="93"/>
                  </a:lnTo>
                  <a:lnTo>
                    <a:pt x="89" y="102"/>
                  </a:lnTo>
                  <a:lnTo>
                    <a:pt x="88" y="111"/>
                  </a:lnTo>
                  <a:lnTo>
                    <a:pt x="89" y="120"/>
                  </a:lnTo>
                  <a:lnTo>
                    <a:pt x="91" y="127"/>
                  </a:lnTo>
                  <a:lnTo>
                    <a:pt x="95" y="133"/>
                  </a:lnTo>
                  <a:lnTo>
                    <a:pt x="100" y="139"/>
                  </a:lnTo>
                  <a:lnTo>
                    <a:pt x="106" y="144"/>
                  </a:lnTo>
                  <a:lnTo>
                    <a:pt x="113" y="148"/>
                  </a:lnTo>
                  <a:lnTo>
                    <a:pt x="121" y="152"/>
                  </a:lnTo>
                  <a:lnTo>
                    <a:pt x="130" y="155"/>
                  </a:lnTo>
                  <a:lnTo>
                    <a:pt x="139" y="159"/>
                  </a:lnTo>
                  <a:lnTo>
                    <a:pt x="159" y="165"/>
                  </a:lnTo>
                  <a:lnTo>
                    <a:pt x="169" y="168"/>
                  </a:lnTo>
                  <a:lnTo>
                    <a:pt x="180" y="172"/>
                  </a:lnTo>
                  <a:lnTo>
                    <a:pt x="190" y="175"/>
                  </a:lnTo>
                  <a:lnTo>
                    <a:pt x="201" y="179"/>
                  </a:lnTo>
                  <a:lnTo>
                    <a:pt x="211" y="184"/>
                  </a:lnTo>
                  <a:lnTo>
                    <a:pt x="220" y="189"/>
                  </a:lnTo>
                  <a:lnTo>
                    <a:pt x="230" y="195"/>
                  </a:lnTo>
                  <a:lnTo>
                    <a:pt x="238" y="202"/>
                  </a:lnTo>
                  <a:lnTo>
                    <a:pt x="246" y="210"/>
                  </a:lnTo>
                  <a:lnTo>
                    <a:pt x="254" y="219"/>
                  </a:lnTo>
                  <a:lnTo>
                    <a:pt x="260" y="229"/>
                  </a:lnTo>
                  <a:lnTo>
                    <a:pt x="264" y="240"/>
                  </a:lnTo>
                  <a:lnTo>
                    <a:pt x="268" y="253"/>
                  </a:lnTo>
                  <a:lnTo>
                    <a:pt x="270" y="267"/>
                  </a:lnTo>
                  <a:lnTo>
                    <a:pt x="271" y="283"/>
                  </a:lnTo>
                  <a:lnTo>
                    <a:pt x="271" y="293"/>
                  </a:lnTo>
                  <a:lnTo>
                    <a:pt x="269" y="302"/>
                  </a:lnTo>
                  <a:lnTo>
                    <a:pt x="267" y="312"/>
                  </a:lnTo>
                  <a:lnTo>
                    <a:pt x="264" y="322"/>
                  </a:lnTo>
                  <a:lnTo>
                    <a:pt x="260" y="332"/>
                  </a:lnTo>
                  <a:lnTo>
                    <a:pt x="255" y="342"/>
                  </a:lnTo>
                  <a:lnTo>
                    <a:pt x="249" y="352"/>
                  </a:lnTo>
                  <a:lnTo>
                    <a:pt x="241" y="361"/>
                  </a:lnTo>
                  <a:lnTo>
                    <a:pt x="233" y="369"/>
                  </a:lnTo>
                  <a:lnTo>
                    <a:pt x="223" y="377"/>
                  </a:lnTo>
                  <a:lnTo>
                    <a:pt x="212" y="384"/>
                  </a:lnTo>
                  <a:lnTo>
                    <a:pt x="200" y="390"/>
                  </a:lnTo>
                  <a:lnTo>
                    <a:pt x="187" y="395"/>
                  </a:lnTo>
                  <a:lnTo>
                    <a:pt x="172" y="399"/>
                  </a:lnTo>
                  <a:lnTo>
                    <a:pt x="157" y="401"/>
                  </a:lnTo>
                  <a:lnTo>
                    <a:pt x="139" y="402"/>
                  </a:lnTo>
                  <a:lnTo>
                    <a:pt x="122" y="402"/>
                  </a:lnTo>
                  <a:lnTo>
                    <a:pt x="107" y="399"/>
                  </a:lnTo>
                  <a:lnTo>
                    <a:pt x="91" y="396"/>
                  </a:lnTo>
                  <a:lnTo>
                    <a:pt x="77" y="392"/>
                  </a:lnTo>
                  <a:lnTo>
                    <a:pt x="64" y="386"/>
                  </a:lnTo>
                  <a:lnTo>
                    <a:pt x="52" y="379"/>
                  </a:lnTo>
                  <a:lnTo>
                    <a:pt x="41" y="370"/>
                  </a:lnTo>
                  <a:lnTo>
                    <a:pt x="31" y="360"/>
                  </a:lnTo>
                  <a:lnTo>
                    <a:pt x="22" y="349"/>
                  </a:lnTo>
                  <a:lnTo>
                    <a:pt x="14" y="336"/>
                  </a:lnTo>
                  <a:lnTo>
                    <a:pt x="8" y="323"/>
                  </a:lnTo>
                  <a:lnTo>
                    <a:pt x="3" y="307"/>
                  </a:lnTo>
                  <a:lnTo>
                    <a:pt x="0" y="290"/>
                  </a:lnTo>
                  <a:lnTo>
                    <a:pt x="78" y="279"/>
                  </a:lnTo>
                  <a:lnTo>
                    <a:pt x="80" y="289"/>
                  </a:lnTo>
                  <a:lnTo>
                    <a:pt x="84" y="299"/>
                  </a:lnTo>
                  <a:lnTo>
                    <a:pt x="88" y="308"/>
                  </a:lnTo>
                  <a:lnTo>
                    <a:pt x="94" y="316"/>
                  </a:lnTo>
                  <a:lnTo>
                    <a:pt x="100" y="323"/>
                  </a:lnTo>
                  <a:lnTo>
                    <a:pt x="108" y="328"/>
                  </a:lnTo>
                  <a:lnTo>
                    <a:pt x="117" y="332"/>
                  </a:lnTo>
                  <a:lnTo>
                    <a:pt x="127" y="335"/>
                  </a:lnTo>
                  <a:lnTo>
                    <a:pt x="139" y="336"/>
                  </a:lnTo>
                  <a:lnTo>
                    <a:pt x="148" y="335"/>
                  </a:lnTo>
                  <a:lnTo>
                    <a:pt x="158" y="333"/>
                  </a:lnTo>
                  <a:lnTo>
                    <a:pt x="167" y="330"/>
                  </a:lnTo>
                  <a:lnTo>
                    <a:pt x="174" y="326"/>
                  </a:lnTo>
                  <a:lnTo>
                    <a:pt x="181" y="321"/>
                  </a:lnTo>
                  <a:lnTo>
                    <a:pt x="187" y="314"/>
                  </a:lnTo>
                  <a:lnTo>
                    <a:pt x="191" y="306"/>
                  </a:lnTo>
                  <a:lnTo>
                    <a:pt x="194" y="297"/>
                  </a:lnTo>
                  <a:lnTo>
                    <a:pt x="194" y="286"/>
                  </a:lnTo>
                  <a:lnTo>
                    <a:pt x="194" y="278"/>
                  </a:lnTo>
                  <a:lnTo>
                    <a:pt x="191" y="270"/>
                  </a:lnTo>
                  <a:lnTo>
                    <a:pt x="188" y="264"/>
                  </a:lnTo>
                  <a:lnTo>
                    <a:pt x="183" y="258"/>
                  </a:lnTo>
                  <a:lnTo>
                    <a:pt x="177" y="252"/>
                  </a:lnTo>
                  <a:lnTo>
                    <a:pt x="170" y="248"/>
                  </a:lnTo>
                  <a:lnTo>
                    <a:pt x="162" y="244"/>
                  </a:lnTo>
                  <a:lnTo>
                    <a:pt x="153" y="240"/>
                  </a:lnTo>
                  <a:lnTo>
                    <a:pt x="144" y="237"/>
                  </a:lnTo>
                  <a:lnTo>
                    <a:pt x="124" y="230"/>
                  </a:lnTo>
                  <a:lnTo>
                    <a:pt x="114" y="227"/>
                  </a:lnTo>
                  <a:lnTo>
                    <a:pt x="103" y="224"/>
                  </a:lnTo>
                  <a:lnTo>
                    <a:pt x="93" y="220"/>
                  </a:lnTo>
                  <a:lnTo>
                    <a:pt x="82" y="216"/>
                  </a:lnTo>
                  <a:lnTo>
                    <a:pt x="72" y="212"/>
                  </a:lnTo>
                  <a:lnTo>
                    <a:pt x="62" y="207"/>
                  </a:lnTo>
                  <a:lnTo>
                    <a:pt x="53" y="201"/>
                  </a:lnTo>
                  <a:lnTo>
                    <a:pt x="44" y="195"/>
                  </a:lnTo>
                  <a:lnTo>
                    <a:pt x="36" y="187"/>
                  </a:lnTo>
                  <a:lnTo>
                    <a:pt x="29" y="179"/>
                  </a:lnTo>
                  <a:lnTo>
                    <a:pt x="23" y="170"/>
                  </a:lnTo>
                  <a:lnTo>
                    <a:pt x="18" y="160"/>
                  </a:lnTo>
                  <a:lnTo>
                    <a:pt x="15" y="148"/>
                  </a:lnTo>
                  <a:lnTo>
                    <a:pt x="13" y="135"/>
                  </a:lnTo>
                  <a:lnTo>
                    <a:pt x="12" y="120"/>
                  </a:lnTo>
                  <a:lnTo>
                    <a:pt x="13" y="103"/>
                  </a:lnTo>
                  <a:lnTo>
                    <a:pt x="16" y="87"/>
                  </a:lnTo>
                  <a:lnTo>
                    <a:pt x="22" y="72"/>
                  </a:lnTo>
                  <a:lnTo>
                    <a:pt x="30" y="58"/>
                  </a:lnTo>
                  <a:lnTo>
                    <a:pt x="39" y="45"/>
                  </a:lnTo>
                  <a:lnTo>
                    <a:pt x="50" y="34"/>
                  </a:lnTo>
                  <a:lnTo>
                    <a:pt x="62" y="24"/>
                  </a:lnTo>
                  <a:lnTo>
                    <a:pt x="76" y="16"/>
                  </a:lnTo>
                  <a:lnTo>
                    <a:pt x="90" y="9"/>
                  </a:lnTo>
                  <a:lnTo>
                    <a:pt x="105" y="4"/>
                  </a:lnTo>
                  <a:lnTo>
                    <a:pt x="122" y="1"/>
                  </a:lnTo>
                  <a:lnTo>
                    <a:pt x="138"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sp>
          <p:nvSpPr>
            <p:cNvPr id="93" name="Freeform 18"/>
            <p:cNvSpPr>
              <a:spLocks/>
            </p:cNvSpPr>
            <p:nvPr/>
          </p:nvSpPr>
          <p:spPr bwMode="gray">
            <a:xfrm>
              <a:off x="881933" y="5261415"/>
              <a:ext cx="151217" cy="234959"/>
            </a:xfrm>
            <a:custGeom>
              <a:avLst/>
              <a:gdLst/>
              <a:ahLst/>
              <a:cxnLst>
                <a:cxn ang="0">
                  <a:pos x="0" y="0"/>
                </a:cxn>
                <a:cxn ang="0">
                  <a:pos x="242" y="0"/>
                </a:cxn>
                <a:cxn ang="0">
                  <a:pos x="242" y="66"/>
                </a:cxn>
                <a:cxn ang="0">
                  <a:pos x="78" y="66"/>
                </a:cxn>
                <a:cxn ang="0">
                  <a:pos x="78" y="160"/>
                </a:cxn>
                <a:cxn ang="0">
                  <a:pos x="214" y="160"/>
                </a:cxn>
                <a:cxn ang="0">
                  <a:pos x="214" y="225"/>
                </a:cxn>
                <a:cxn ang="0">
                  <a:pos x="78" y="225"/>
                </a:cxn>
                <a:cxn ang="0">
                  <a:pos x="78" y="324"/>
                </a:cxn>
                <a:cxn ang="0">
                  <a:pos x="251" y="324"/>
                </a:cxn>
                <a:cxn ang="0">
                  <a:pos x="251" y="390"/>
                </a:cxn>
                <a:cxn ang="0">
                  <a:pos x="0" y="390"/>
                </a:cxn>
                <a:cxn ang="0">
                  <a:pos x="0" y="0"/>
                </a:cxn>
              </a:cxnLst>
              <a:rect l="0" t="0" r="r" b="b"/>
              <a:pathLst>
                <a:path w="251" h="390">
                  <a:moveTo>
                    <a:pt x="0" y="0"/>
                  </a:moveTo>
                  <a:lnTo>
                    <a:pt x="242" y="0"/>
                  </a:lnTo>
                  <a:lnTo>
                    <a:pt x="242" y="66"/>
                  </a:lnTo>
                  <a:lnTo>
                    <a:pt x="78" y="66"/>
                  </a:lnTo>
                  <a:lnTo>
                    <a:pt x="78" y="160"/>
                  </a:lnTo>
                  <a:lnTo>
                    <a:pt x="214" y="160"/>
                  </a:lnTo>
                  <a:lnTo>
                    <a:pt x="214" y="225"/>
                  </a:lnTo>
                  <a:lnTo>
                    <a:pt x="78" y="225"/>
                  </a:lnTo>
                  <a:lnTo>
                    <a:pt x="78" y="324"/>
                  </a:lnTo>
                  <a:lnTo>
                    <a:pt x="251" y="324"/>
                  </a:lnTo>
                  <a:lnTo>
                    <a:pt x="251" y="390"/>
                  </a:lnTo>
                  <a:lnTo>
                    <a:pt x="0" y="390"/>
                  </a:lnTo>
                  <a:lnTo>
                    <a:pt x="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000000"/>
                </a:solidFill>
                <a:effectLst/>
                <a:uLnTx/>
                <a:uFillTx/>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6248400" cy="5651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1066800"/>
            <a:ext cx="5111750" cy="5059363"/>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066800"/>
            <a:ext cx="3008313" cy="50593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990600" y="2819400"/>
            <a:ext cx="6477000" cy="1569660"/>
          </a:xfrm>
          <a:prstGeom prst="rect">
            <a:avLst/>
          </a:prstGeom>
          <a:noFill/>
        </p:spPr>
        <p:txBody>
          <a:bodyPr wrap="square" rtlCol="0">
            <a:spAutoFit/>
          </a:bodyPr>
          <a:lstStyle/>
          <a:p>
            <a:pPr algn="ctr"/>
            <a:r>
              <a:rPr lang="en-CA" sz="9600" dirty="0" smtClean="0">
                <a:solidFill>
                  <a:schemeClr val="accent1">
                    <a:lumMod val="20000"/>
                    <a:lumOff val="80000"/>
                  </a:schemeClr>
                </a:solidFill>
                <a:latin typeface="+mn-lt"/>
              </a:rPr>
              <a:t>	</a:t>
            </a:r>
          </a:p>
        </p:txBody>
      </p:sp>
      <p:sp>
        <p:nvSpPr>
          <p:cNvPr id="7" name="Rectangle 6"/>
          <p:cNvSpPr/>
          <p:nvPr userDrawn="1"/>
        </p:nvSpPr>
        <p:spPr>
          <a:xfrm>
            <a:off x="0" y="6445624"/>
            <a:ext cx="9144000" cy="412376"/>
          </a:xfrm>
          <a:prstGeom prst="rect">
            <a:avLst/>
          </a:prstGeom>
          <a:solidFill>
            <a:srgbClr val="EFEFF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fontAlgn="base">
              <a:spcBef>
                <a:spcPct val="0"/>
              </a:spcBef>
              <a:spcAft>
                <a:spcPct val="0"/>
              </a:spcAft>
            </a:pPr>
            <a:endParaRPr lang="en-US" sz="1200" kern="1200" dirty="0">
              <a:solidFill>
                <a:schemeClr val="lt1"/>
              </a:solidFill>
              <a:latin typeface="+mn-lt"/>
              <a:ea typeface="+mn-ea"/>
              <a:cs typeface="+mn-cs"/>
            </a:endParaRPr>
          </a:p>
        </p:txBody>
      </p:sp>
      <p:sp>
        <p:nvSpPr>
          <p:cNvPr id="4102" name="Rectangle 9"/>
          <p:cNvSpPr>
            <a:spLocks noGrp="1" noChangeArrowheads="1"/>
          </p:cNvSpPr>
          <p:nvPr>
            <p:ph type="title"/>
          </p:nvPr>
        </p:nvSpPr>
        <p:spPr bwMode="auto">
          <a:xfrm>
            <a:off x="381000" y="152400"/>
            <a:ext cx="6850224" cy="762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smtClean="0"/>
              <a:t>Click to edit Master title style</a:t>
            </a:r>
          </a:p>
        </p:txBody>
      </p:sp>
      <p:sp>
        <p:nvSpPr>
          <p:cNvPr id="4103" name="Rectangle 10"/>
          <p:cNvSpPr>
            <a:spLocks noGrp="1" noChangeArrowheads="1"/>
          </p:cNvSpPr>
          <p:nvPr>
            <p:ph type="body" idx="1"/>
          </p:nvPr>
        </p:nvSpPr>
        <p:spPr bwMode="auto">
          <a:xfrm>
            <a:off x="381000" y="1143000"/>
            <a:ext cx="83058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269332" name="Rectangle 20"/>
          <p:cNvSpPr>
            <a:spLocks noChangeArrowheads="1"/>
          </p:cNvSpPr>
          <p:nvPr/>
        </p:nvSpPr>
        <p:spPr bwMode="auto">
          <a:xfrm>
            <a:off x="8686800" y="6528758"/>
            <a:ext cx="381000" cy="244475"/>
          </a:xfrm>
          <a:prstGeom prst="rect">
            <a:avLst/>
          </a:prstGeom>
          <a:noFill/>
          <a:ln w="9525">
            <a:noFill/>
            <a:miter lim="800000"/>
            <a:headEnd/>
            <a:tailEnd/>
          </a:ln>
          <a:effectLst/>
        </p:spPr>
        <p:txBody>
          <a:bodyPr anchor="b"/>
          <a:lstStyle/>
          <a:p>
            <a:pPr algn="r">
              <a:defRPr/>
            </a:pPr>
            <a:fld id="{1415C8FD-B838-4583-990A-3398386900EB}" type="slidenum">
              <a:rPr lang="en-US" sz="1100">
                <a:solidFill>
                  <a:schemeClr val="bg1">
                    <a:lumMod val="50000"/>
                  </a:schemeClr>
                </a:solidFill>
                <a:latin typeface="+mn-lt"/>
              </a:rPr>
              <a:pPr algn="r">
                <a:defRPr/>
              </a:pPr>
              <a:t>‹#›</a:t>
            </a:fld>
            <a:endParaRPr lang="en-US" sz="1100" dirty="0">
              <a:solidFill>
                <a:schemeClr val="bg1">
                  <a:lumMod val="50000"/>
                </a:schemeClr>
              </a:solidFill>
              <a:latin typeface="+mn-lt"/>
            </a:endParaRPr>
          </a:p>
        </p:txBody>
      </p:sp>
      <p:cxnSp>
        <p:nvCxnSpPr>
          <p:cNvPr id="14" name="Straight Connector 13"/>
          <p:cNvCxnSpPr/>
          <p:nvPr userDrawn="1"/>
        </p:nvCxnSpPr>
        <p:spPr bwMode="ltGray">
          <a:xfrm>
            <a:off x="20782" y="838200"/>
            <a:ext cx="9123218"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10" name="Picture 9" descr="UG_corporateLogo_RGB.png"/>
          <p:cNvPicPr>
            <a:picLocks noChangeAspect="1"/>
          </p:cNvPicPr>
          <p:nvPr userDrawn="1"/>
        </p:nvPicPr>
        <p:blipFill>
          <a:blip r:embed="rId12" cstate="print"/>
          <a:stretch>
            <a:fillRect/>
          </a:stretch>
        </p:blipFill>
        <p:spPr>
          <a:xfrm>
            <a:off x="7371184" y="244918"/>
            <a:ext cx="1530221" cy="445525"/>
          </a:xfrm>
          <a:prstGeom prst="rect">
            <a:avLst/>
          </a:prstGeom>
        </p:spPr>
      </p:pic>
    </p:spTree>
  </p:cSld>
  <p:clrMap bg1="lt1" tx1="dk1" bg2="lt2" tx2="dk2" accent1="accent1" accent2="accent2" accent3="accent3" accent4="accent4" accent5="accent5" accent6="accent6" hlink="hlink" folHlink="folHlink"/>
  <p:sldLayoutIdLst>
    <p:sldLayoutId id="2147483830" r:id="rId1"/>
    <p:sldLayoutId id="2147483817" r:id="rId2"/>
    <p:sldLayoutId id="2147483818" r:id="rId3"/>
    <p:sldLayoutId id="2147483819" r:id="rId4"/>
    <p:sldLayoutId id="2147483820" r:id="rId5"/>
    <p:sldLayoutId id="2147483821" r:id="rId6"/>
    <p:sldLayoutId id="2147483822" r:id="rId7"/>
    <p:sldLayoutId id="2147483831" r:id="rId8"/>
    <p:sldLayoutId id="2147483823" r:id="rId9"/>
    <p:sldLayoutId id="2147483829" r:id="rId10"/>
  </p:sldLayoutIdLst>
  <p:timing>
    <p:tnLst>
      <p:par>
        <p:cTn id="1" dur="indefinite" restart="never" nodeType="tmRoot"/>
      </p:par>
    </p:tnLst>
  </p:timing>
  <p:hf hdr="0" ftr="0" dt="0"/>
  <p:txStyles>
    <p:titleStyle>
      <a:lvl1pPr algn="l" rtl="0" eaLnBrk="0" fontAlgn="base" hangingPunct="0">
        <a:lnSpc>
          <a:spcPct val="80000"/>
        </a:lnSpc>
        <a:spcBef>
          <a:spcPct val="0"/>
        </a:spcBef>
        <a:spcAft>
          <a:spcPct val="0"/>
        </a:spcAft>
        <a:defRPr sz="3000" b="1">
          <a:solidFill>
            <a:srgbClr val="0071BC"/>
          </a:solidFill>
          <a:effectLst/>
          <a:latin typeface="Calibri" pitchFamily="34" charset="0"/>
          <a:ea typeface="+mj-ea"/>
          <a:cs typeface="+mj-cs"/>
        </a:defRPr>
      </a:lvl1pPr>
      <a:lvl2pPr algn="l" rtl="0" eaLnBrk="0" fontAlgn="base" hangingPunct="0">
        <a:lnSpc>
          <a:spcPct val="80000"/>
        </a:lnSpc>
        <a:spcBef>
          <a:spcPct val="0"/>
        </a:spcBef>
        <a:spcAft>
          <a:spcPct val="0"/>
        </a:spcAft>
        <a:defRPr sz="3200">
          <a:solidFill>
            <a:srgbClr val="FFCC00"/>
          </a:solidFill>
          <a:latin typeface="Arial Narrow" pitchFamily="34" charset="0"/>
        </a:defRPr>
      </a:lvl2pPr>
      <a:lvl3pPr algn="l" rtl="0" eaLnBrk="0" fontAlgn="base" hangingPunct="0">
        <a:lnSpc>
          <a:spcPct val="80000"/>
        </a:lnSpc>
        <a:spcBef>
          <a:spcPct val="0"/>
        </a:spcBef>
        <a:spcAft>
          <a:spcPct val="0"/>
        </a:spcAft>
        <a:defRPr sz="3200">
          <a:solidFill>
            <a:srgbClr val="FFCC00"/>
          </a:solidFill>
          <a:latin typeface="Arial Narrow" pitchFamily="34" charset="0"/>
        </a:defRPr>
      </a:lvl3pPr>
      <a:lvl4pPr algn="l" rtl="0" eaLnBrk="0" fontAlgn="base" hangingPunct="0">
        <a:lnSpc>
          <a:spcPct val="80000"/>
        </a:lnSpc>
        <a:spcBef>
          <a:spcPct val="0"/>
        </a:spcBef>
        <a:spcAft>
          <a:spcPct val="0"/>
        </a:spcAft>
        <a:defRPr sz="3200">
          <a:solidFill>
            <a:srgbClr val="FFCC00"/>
          </a:solidFill>
          <a:latin typeface="Arial Narrow" pitchFamily="34" charset="0"/>
        </a:defRPr>
      </a:lvl4pPr>
      <a:lvl5pPr algn="l" rtl="0" eaLnBrk="0" fontAlgn="base" hangingPunct="0">
        <a:lnSpc>
          <a:spcPct val="80000"/>
        </a:lnSpc>
        <a:spcBef>
          <a:spcPct val="0"/>
        </a:spcBef>
        <a:spcAft>
          <a:spcPct val="0"/>
        </a:spcAft>
        <a:defRPr sz="3200">
          <a:solidFill>
            <a:srgbClr val="FFCC00"/>
          </a:solidFill>
          <a:latin typeface="Arial Narrow" pitchFamily="34" charset="0"/>
        </a:defRPr>
      </a:lvl5pPr>
      <a:lvl6pPr marL="457200" algn="l" rtl="0" fontAlgn="base">
        <a:lnSpc>
          <a:spcPct val="80000"/>
        </a:lnSpc>
        <a:spcBef>
          <a:spcPct val="0"/>
        </a:spcBef>
        <a:spcAft>
          <a:spcPct val="0"/>
        </a:spcAft>
        <a:defRPr sz="3200">
          <a:solidFill>
            <a:srgbClr val="FFCC00"/>
          </a:solidFill>
          <a:latin typeface="Arial Narrow" pitchFamily="34" charset="0"/>
        </a:defRPr>
      </a:lvl6pPr>
      <a:lvl7pPr marL="914400" algn="l" rtl="0" fontAlgn="base">
        <a:lnSpc>
          <a:spcPct val="80000"/>
        </a:lnSpc>
        <a:spcBef>
          <a:spcPct val="0"/>
        </a:spcBef>
        <a:spcAft>
          <a:spcPct val="0"/>
        </a:spcAft>
        <a:defRPr sz="3200">
          <a:solidFill>
            <a:srgbClr val="FFCC00"/>
          </a:solidFill>
          <a:latin typeface="Arial Narrow" pitchFamily="34" charset="0"/>
        </a:defRPr>
      </a:lvl7pPr>
      <a:lvl8pPr marL="1371600" algn="l" rtl="0" fontAlgn="base">
        <a:lnSpc>
          <a:spcPct val="80000"/>
        </a:lnSpc>
        <a:spcBef>
          <a:spcPct val="0"/>
        </a:spcBef>
        <a:spcAft>
          <a:spcPct val="0"/>
        </a:spcAft>
        <a:defRPr sz="3200">
          <a:solidFill>
            <a:srgbClr val="FFCC00"/>
          </a:solidFill>
          <a:latin typeface="Arial Narrow" pitchFamily="34" charset="0"/>
        </a:defRPr>
      </a:lvl8pPr>
      <a:lvl9pPr marL="1828800" algn="l" rtl="0" fontAlgn="base">
        <a:lnSpc>
          <a:spcPct val="80000"/>
        </a:lnSpc>
        <a:spcBef>
          <a:spcPct val="0"/>
        </a:spcBef>
        <a:spcAft>
          <a:spcPct val="0"/>
        </a:spcAft>
        <a:defRPr sz="3200">
          <a:solidFill>
            <a:srgbClr val="FFCC00"/>
          </a:solidFill>
          <a:latin typeface="Arial Narrow" pitchFamily="34" charset="0"/>
        </a:defRPr>
      </a:lvl9pPr>
    </p:titleStyle>
    <p:bodyStyle>
      <a:lvl1pPr marL="227013" indent="-227013" algn="l" rtl="0" eaLnBrk="0" fontAlgn="base" hangingPunct="0">
        <a:lnSpc>
          <a:spcPct val="85000"/>
        </a:lnSpc>
        <a:spcBef>
          <a:spcPts val="600"/>
        </a:spcBef>
        <a:spcAft>
          <a:spcPts val="600"/>
        </a:spcAft>
        <a:buClr>
          <a:srgbClr val="0071BC"/>
        </a:buClr>
        <a:buFont typeface="Univers" pitchFamily="34" charset="-18"/>
        <a:buChar char="•"/>
        <a:defRPr sz="2400" baseline="0">
          <a:solidFill>
            <a:schemeClr val="tx1"/>
          </a:solidFill>
          <a:latin typeface="Calibri" pitchFamily="34" charset="0"/>
          <a:ea typeface="+mn-ea"/>
          <a:cs typeface="+mn-cs"/>
        </a:defRPr>
      </a:lvl1pPr>
      <a:lvl2pPr marL="461963" indent="-177800" algn="l" rtl="0" eaLnBrk="0" fontAlgn="base" hangingPunct="0">
        <a:lnSpc>
          <a:spcPct val="85000"/>
        </a:lnSpc>
        <a:spcBef>
          <a:spcPts val="600"/>
        </a:spcBef>
        <a:spcAft>
          <a:spcPts val="600"/>
        </a:spcAft>
        <a:buClr>
          <a:schemeClr val="bg2">
            <a:lumMod val="50000"/>
          </a:schemeClr>
        </a:buClr>
        <a:buFont typeface="Calibri" pitchFamily="34" charset="0"/>
        <a:buChar char="–"/>
        <a:defRPr sz="2000" baseline="0">
          <a:solidFill>
            <a:schemeClr val="tx1"/>
          </a:solidFill>
          <a:latin typeface="Calibri" pitchFamily="34" charset="0"/>
        </a:defRPr>
      </a:lvl2pPr>
      <a:lvl3pPr marL="744538" indent="-168275" algn="l" rtl="0" eaLnBrk="0" fontAlgn="base" hangingPunct="0">
        <a:lnSpc>
          <a:spcPct val="85000"/>
        </a:lnSpc>
        <a:spcBef>
          <a:spcPts val="600"/>
        </a:spcBef>
        <a:spcAft>
          <a:spcPts val="600"/>
        </a:spcAft>
        <a:buClr>
          <a:schemeClr val="accent3">
            <a:lumMod val="75000"/>
          </a:schemeClr>
        </a:buClr>
        <a:buFont typeface="Wingdings" pitchFamily="2" charset="2"/>
        <a:buChar char="§"/>
        <a:defRPr sz="1800" baseline="0">
          <a:solidFill>
            <a:schemeClr val="tx1"/>
          </a:solidFill>
          <a:latin typeface="Calibri" pitchFamily="34" charset="0"/>
        </a:defRPr>
      </a:lvl3pPr>
      <a:lvl4pPr marL="968375" indent="-109538" algn="l" rtl="0" eaLnBrk="0" fontAlgn="base" hangingPunct="0">
        <a:lnSpc>
          <a:spcPct val="85000"/>
        </a:lnSpc>
        <a:spcBef>
          <a:spcPts val="600"/>
        </a:spcBef>
        <a:spcAft>
          <a:spcPts val="600"/>
        </a:spcAft>
        <a:buClr>
          <a:schemeClr val="tx2"/>
        </a:buClr>
        <a:buFont typeface="Calibri" pitchFamily="34" charset="0"/>
        <a:buChar char="»"/>
        <a:defRPr sz="1600" baseline="0">
          <a:solidFill>
            <a:schemeClr val="tx1"/>
          </a:solidFill>
          <a:latin typeface="Calibri" pitchFamily="34" charset="0"/>
        </a:defRPr>
      </a:lvl4pPr>
      <a:lvl5pPr marL="1255713" indent="-114300" algn="l" rtl="0" eaLnBrk="0" fontAlgn="base" hangingPunct="0">
        <a:lnSpc>
          <a:spcPct val="85000"/>
        </a:lnSpc>
        <a:spcBef>
          <a:spcPts val="600"/>
        </a:spcBef>
        <a:spcAft>
          <a:spcPts val="600"/>
        </a:spcAft>
        <a:buClr>
          <a:srgbClr val="023C60"/>
        </a:buClr>
        <a:buFont typeface="Arial" pitchFamily="34" charset="0"/>
        <a:buChar char="•"/>
        <a:defRPr sz="1600" baseline="0">
          <a:solidFill>
            <a:schemeClr val="tx1"/>
          </a:solidFill>
          <a:latin typeface="Calibri" pitchFamily="34" charset="0"/>
        </a:defRPr>
      </a:lvl5pPr>
      <a:lvl6pPr marL="1766888" indent="-168275" algn="l" rtl="0" fontAlgn="base">
        <a:lnSpc>
          <a:spcPct val="90000"/>
        </a:lnSpc>
        <a:spcBef>
          <a:spcPct val="0"/>
        </a:spcBef>
        <a:spcAft>
          <a:spcPct val="25000"/>
        </a:spcAft>
        <a:buChar char="»"/>
        <a:defRPr sz="2000">
          <a:solidFill>
            <a:srgbClr val="5F5F5F"/>
          </a:solidFill>
          <a:latin typeface="+mn-lt"/>
        </a:defRPr>
      </a:lvl6pPr>
      <a:lvl7pPr marL="2224088" indent="-168275" algn="l" rtl="0" fontAlgn="base">
        <a:lnSpc>
          <a:spcPct val="90000"/>
        </a:lnSpc>
        <a:spcBef>
          <a:spcPct val="0"/>
        </a:spcBef>
        <a:spcAft>
          <a:spcPct val="25000"/>
        </a:spcAft>
        <a:buChar char="»"/>
        <a:defRPr sz="2000">
          <a:solidFill>
            <a:srgbClr val="5F5F5F"/>
          </a:solidFill>
          <a:latin typeface="+mn-lt"/>
        </a:defRPr>
      </a:lvl7pPr>
      <a:lvl8pPr marL="2681288" indent="-168275" algn="l" rtl="0" fontAlgn="base">
        <a:lnSpc>
          <a:spcPct val="90000"/>
        </a:lnSpc>
        <a:spcBef>
          <a:spcPct val="0"/>
        </a:spcBef>
        <a:spcAft>
          <a:spcPct val="25000"/>
        </a:spcAft>
        <a:buChar char="»"/>
        <a:defRPr sz="2000">
          <a:solidFill>
            <a:srgbClr val="5F5F5F"/>
          </a:solidFill>
          <a:latin typeface="+mn-lt"/>
        </a:defRPr>
      </a:lvl8pPr>
      <a:lvl9pPr marL="3138488" indent="-168275" algn="l" rtl="0" fontAlgn="base">
        <a:lnSpc>
          <a:spcPct val="90000"/>
        </a:lnSpc>
        <a:spcBef>
          <a:spcPct val="0"/>
        </a:spcBef>
        <a:spcAft>
          <a:spcPct val="25000"/>
        </a:spcAft>
        <a:buChar char="»"/>
        <a:defRPr sz="2000">
          <a:solidFill>
            <a:srgbClr val="5F5F5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Ontario Energy Board Consultation on the Regulatory Treatment of Pensions and Other Post-Employment Benefits (EB-2015-0040)</a:t>
            </a:r>
            <a:br>
              <a:rPr lang="en-US" dirty="0" smtClean="0"/>
            </a:br>
            <a:r>
              <a:rPr lang="en-US" dirty="0" smtClean="0"/>
              <a:t/>
            </a:r>
            <a:br>
              <a:rPr lang="en-US" dirty="0" smtClean="0"/>
            </a:br>
            <a:r>
              <a:rPr lang="en-US" dirty="0" smtClean="0"/>
              <a:t>Stakeholder Forum</a:t>
            </a:r>
            <a:endParaRPr lang="en-US" dirty="0"/>
          </a:p>
        </p:txBody>
      </p:sp>
      <p:sp>
        <p:nvSpPr>
          <p:cNvPr id="7" name="Subtitle 6"/>
          <p:cNvSpPr>
            <a:spLocks noGrp="1"/>
          </p:cNvSpPr>
          <p:nvPr>
            <p:ph type="subTitle" idx="1"/>
          </p:nvPr>
        </p:nvSpPr>
        <p:spPr>
          <a:xfrm>
            <a:off x="1981200" y="4959413"/>
            <a:ext cx="6636437" cy="1305791"/>
          </a:xfrm>
        </p:spPr>
        <p:txBody>
          <a:bodyPr/>
          <a:lstStyle/>
          <a:p>
            <a:r>
              <a:rPr lang="en-US" dirty="0" smtClean="0"/>
              <a:t>Sherri Steingart, Controller, Union Gas</a:t>
            </a:r>
          </a:p>
          <a:p>
            <a:r>
              <a:rPr lang="en-US" dirty="0" smtClean="0"/>
              <a:t>Ashley Witts, Willis Towers Watson</a:t>
            </a:r>
          </a:p>
          <a:p>
            <a:r>
              <a:rPr lang="en-CA" dirty="0" smtClean="0"/>
              <a:t>July 19-20, 2016</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Cost Recovery </a:t>
            </a:r>
            <a:endParaRPr lang="en-US" dirty="0"/>
          </a:p>
        </p:txBody>
      </p:sp>
      <p:sp>
        <p:nvSpPr>
          <p:cNvPr id="3" name="Content Placeholder 2"/>
          <p:cNvSpPr>
            <a:spLocks noGrp="1"/>
          </p:cNvSpPr>
          <p:nvPr>
            <p:ph idx="1"/>
          </p:nvPr>
        </p:nvSpPr>
        <p:spPr/>
        <p:txBody>
          <a:bodyPr/>
          <a:lstStyle/>
          <a:p>
            <a:r>
              <a:rPr lang="en-US" sz="2000" dirty="0" smtClean="0"/>
              <a:t>Union Gas has recovered the costs of its pension plans, SERPS and OPEBs on an accrual accounting basis since the introduction of accrual accounting rules in Canada</a:t>
            </a:r>
          </a:p>
          <a:p>
            <a:r>
              <a:rPr lang="en-US" sz="2000" dirty="0"/>
              <a:t>Cost recovery </a:t>
            </a:r>
            <a:r>
              <a:rPr lang="en-US" sz="2000" dirty="0" smtClean="0"/>
              <a:t>from ratepayers has </a:t>
            </a:r>
            <a:r>
              <a:rPr lang="en-US" sz="2000" dirty="0"/>
              <a:t>been consistently </a:t>
            </a:r>
            <a:r>
              <a:rPr lang="en-US" sz="2000" dirty="0" smtClean="0"/>
              <a:t>determined</a:t>
            </a:r>
            <a:endParaRPr lang="en-US" sz="2000" dirty="0"/>
          </a:p>
          <a:p>
            <a:r>
              <a:rPr lang="en-US" sz="2000" dirty="0"/>
              <a:t>Union believes that accrual </a:t>
            </a:r>
            <a:r>
              <a:rPr lang="en-US" sz="2000" dirty="0" smtClean="0"/>
              <a:t>accounting is </a:t>
            </a:r>
            <a:r>
              <a:rPr lang="en-US" sz="2000" dirty="0"/>
              <a:t>a superior method of </a:t>
            </a:r>
            <a:r>
              <a:rPr lang="en-US" sz="2000" dirty="0" smtClean="0"/>
              <a:t>determining </a:t>
            </a:r>
            <a:r>
              <a:rPr lang="en-US" sz="2000" dirty="0"/>
              <a:t>costs compared to cash funding for the following reasons:</a:t>
            </a:r>
          </a:p>
          <a:p>
            <a:pPr lvl="1"/>
            <a:r>
              <a:rPr lang="en-US" dirty="0" smtClean="0"/>
              <a:t>Under US GAAP:</a:t>
            </a:r>
          </a:p>
          <a:p>
            <a:pPr lvl="2"/>
            <a:r>
              <a:rPr lang="en-US" dirty="0" smtClean="0"/>
              <a:t>Accrual </a:t>
            </a:r>
            <a:r>
              <a:rPr lang="en-US" dirty="0"/>
              <a:t>accounting </a:t>
            </a:r>
            <a:r>
              <a:rPr lang="en-US" dirty="0" smtClean="0"/>
              <a:t>determines </a:t>
            </a:r>
            <a:r>
              <a:rPr lang="en-US" dirty="0"/>
              <a:t>the costs of pensions and benefits in a rational and systematic manner over the periods during which employee services are rendered</a:t>
            </a:r>
          </a:p>
          <a:p>
            <a:pPr lvl="2"/>
            <a:r>
              <a:rPr lang="en-US" dirty="0" smtClean="0"/>
              <a:t>Amortization </a:t>
            </a:r>
            <a:r>
              <a:rPr lang="en-US" dirty="0"/>
              <a:t>of actuarial gains </a:t>
            </a:r>
            <a:r>
              <a:rPr lang="en-US" dirty="0" smtClean="0"/>
              <a:t>(or losses</a:t>
            </a:r>
            <a:r>
              <a:rPr lang="en-US" dirty="0"/>
              <a:t>) is consistently applied across pension plans and </a:t>
            </a:r>
            <a:r>
              <a:rPr lang="en-US" dirty="0" smtClean="0"/>
              <a:t>OPEBs</a:t>
            </a:r>
            <a:endParaRPr lang="en-US" dirty="0"/>
          </a:p>
        </p:txBody>
      </p:sp>
    </p:spTree>
    <p:extLst>
      <p:ext uri="{BB962C8B-B14F-4D97-AF65-F5344CB8AC3E}">
        <p14:creationId xmlns:p14="http://schemas.microsoft.com/office/powerpoint/2010/main" val="32931123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Cost Recovery </a:t>
            </a:r>
            <a:r>
              <a:rPr lang="en-CA" sz="2000" dirty="0" smtClean="0"/>
              <a:t>(cont’d)</a:t>
            </a:r>
            <a:r>
              <a:rPr lang="en-CA" dirty="0" smtClean="0"/>
              <a:t> </a:t>
            </a:r>
            <a:endParaRPr lang="en-CA" dirty="0"/>
          </a:p>
        </p:txBody>
      </p:sp>
      <p:sp>
        <p:nvSpPr>
          <p:cNvPr id="3" name="Content Placeholder 2"/>
          <p:cNvSpPr>
            <a:spLocks noGrp="1"/>
          </p:cNvSpPr>
          <p:nvPr>
            <p:ph idx="1"/>
          </p:nvPr>
        </p:nvSpPr>
        <p:spPr/>
        <p:txBody>
          <a:bodyPr/>
          <a:lstStyle/>
          <a:p>
            <a:r>
              <a:rPr lang="en-US" sz="2000" dirty="0" smtClean="0"/>
              <a:t>DB cash </a:t>
            </a:r>
            <a:r>
              <a:rPr lang="en-US" sz="2000" dirty="0"/>
              <a:t>funding is driven by </a:t>
            </a:r>
            <a:r>
              <a:rPr lang="en-US" sz="2000" dirty="0" smtClean="0"/>
              <a:t>the legislated requirements of the Ontario Pension Benefit Act (PBA) based on issues of benefit </a:t>
            </a:r>
            <a:r>
              <a:rPr lang="en-US" sz="2000" dirty="0"/>
              <a:t>security :</a:t>
            </a:r>
          </a:p>
          <a:p>
            <a:pPr lvl="1"/>
            <a:r>
              <a:rPr lang="en-US" dirty="0" smtClean="0"/>
              <a:t>Requires a theoretical actuarial valuation as if the pension plan were to be discontinued and wound-up</a:t>
            </a:r>
          </a:p>
          <a:p>
            <a:pPr lvl="1"/>
            <a:r>
              <a:rPr lang="en-CA" dirty="0" smtClean="0"/>
              <a:t>Interest rates are based on secure government bond yields, which results in higher pension obligations for DB cash funding</a:t>
            </a:r>
            <a:endParaRPr lang="en-US" dirty="0"/>
          </a:p>
          <a:p>
            <a:pPr lvl="1"/>
            <a:r>
              <a:rPr lang="en-CA" dirty="0" smtClean="0"/>
              <a:t>The PBA requires the inclusion of certain additional plan wind-up benefits</a:t>
            </a:r>
            <a:endParaRPr lang="en-US" dirty="0"/>
          </a:p>
          <a:p>
            <a:pPr lvl="1"/>
            <a:r>
              <a:rPr lang="en-US" dirty="0" smtClean="0"/>
              <a:t>Plan solvency deficits must be funded over 5 years rather than 15 years</a:t>
            </a:r>
            <a:endParaRPr lang="en-US" dirty="0"/>
          </a:p>
          <a:p>
            <a:pPr marL="0" indent="0">
              <a:buNone/>
            </a:pPr>
            <a:endParaRPr lang="en-US" sz="2000" dirty="0" smtClean="0"/>
          </a:p>
          <a:p>
            <a:r>
              <a:rPr lang="en-US" sz="2000" dirty="0" smtClean="0"/>
              <a:t>In </a:t>
            </a:r>
            <a:r>
              <a:rPr lang="en-US" sz="2000" dirty="0"/>
              <a:t>Union’s </a:t>
            </a:r>
            <a:r>
              <a:rPr lang="en-US" sz="2000" dirty="0" smtClean="0"/>
              <a:t>view, KPMG’s Modified Funding </a:t>
            </a:r>
            <a:r>
              <a:rPr lang="en-US" sz="2000" dirty="0"/>
              <a:t>Contribution (MFC) </a:t>
            </a:r>
            <a:r>
              <a:rPr lang="en-US" sz="2000" dirty="0" smtClean="0"/>
              <a:t>concept </a:t>
            </a:r>
            <a:r>
              <a:rPr lang="en-US" sz="2000" dirty="0"/>
              <a:t>introduces an additional layer of </a:t>
            </a:r>
            <a:r>
              <a:rPr lang="en-US" sz="2000" dirty="0" smtClean="0"/>
              <a:t>administrative complexity and regulatory disclosure, and </a:t>
            </a:r>
            <a:r>
              <a:rPr lang="en-US" sz="2000" dirty="0"/>
              <a:t>would </a:t>
            </a:r>
            <a:r>
              <a:rPr lang="en-US" sz="2000" dirty="0" smtClean="0"/>
              <a:t>increase costs to Union’s current ratepayers for no apparent benefit</a:t>
            </a:r>
            <a:endParaRPr lang="en-US" sz="2000" dirty="0"/>
          </a:p>
        </p:txBody>
      </p:sp>
    </p:spTree>
    <p:extLst>
      <p:ext uri="{BB962C8B-B14F-4D97-AF65-F5344CB8AC3E}">
        <p14:creationId xmlns:p14="http://schemas.microsoft.com/office/powerpoint/2010/main" val="33912417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Financial Effects of KPMG’s MFC Concept vs. Accrual Accounting</a:t>
            </a:r>
            <a:endParaRPr lang="en-US" dirty="0"/>
          </a:p>
        </p:txBody>
      </p:sp>
      <p:sp>
        <p:nvSpPr>
          <p:cNvPr id="3" name="Content Placeholder 2"/>
          <p:cNvSpPr>
            <a:spLocks noGrp="1"/>
          </p:cNvSpPr>
          <p:nvPr>
            <p:ph idx="1"/>
          </p:nvPr>
        </p:nvSpPr>
        <p:spPr/>
        <p:txBody>
          <a:bodyPr/>
          <a:lstStyle/>
          <a:p>
            <a:r>
              <a:rPr lang="en-US" sz="2000" dirty="0"/>
              <a:t>Adoption of </a:t>
            </a:r>
            <a:r>
              <a:rPr lang="en-US" sz="2000" dirty="0" smtClean="0"/>
              <a:t>KPMG’s MFC concept for the recovery of registered pension costs would </a:t>
            </a:r>
            <a:r>
              <a:rPr lang="en-US" sz="2000" dirty="0"/>
              <a:t>adversely affect </a:t>
            </a:r>
            <a:r>
              <a:rPr lang="en-US" sz="2000" dirty="0" smtClean="0"/>
              <a:t>Union’s current ratepayers </a:t>
            </a:r>
            <a:r>
              <a:rPr lang="en-US" sz="2000" dirty="0"/>
              <a:t>in three </a:t>
            </a:r>
            <a:r>
              <a:rPr lang="en-US" sz="2000" dirty="0" smtClean="0"/>
              <a:t>ways:</a:t>
            </a:r>
            <a:endParaRPr lang="en-US" sz="2000" dirty="0"/>
          </a:p>
          <a:p>
            <a:pPr lvl="1"/>
            <a:r>
              <a:rPr lang="en-US" dirty="0"/>
              <a:t>As solvency liabilities are generally greater than accounting obligations, the </a:t>
            </a:r>
            <a:r>
              <a:rPr lang="en-US" dirty="0" smtClean="0"/>
              <a:t>net benefit cost to be recovered from ratepayers </a:t>
            </a:r>
            <a:r>
              <a:rPr lang="en-US" dirty="0"/>
              <a:t>would </a:t>
            </a:r>
            <a:r>
              <a:rPr lang="en-US" dirty="0" smtClean="0"/>
              <a:t>increase</a:t>
            </a:r>
            <a:endParaRPr lang="en-US" dirty="0"/>
          </a:p>
          <a:p>
            <a:pPr lvl="1"/>
            <a:r>
              <a:rPr lang="en-US" dirty="0"/>
              <a:t>Ratepayers would no longer benefit from the expected rate of return on assets being in excess of the discount rate using accrual accounting under US GAAP</a:t>
            </a:r>
          </a:p>
          <a:p>
            <a:pPr lvl="1"/>
            <a:r>
              <a:rPr lang="en-US" dirty="0"/>
              <a:t>Amortization of experience gains (losses) would generally occur faster under the </a:t>
            </a:r>
            <a:r>
              <a:rPr lang="en-US" dirty="0" smtClean="0"/>
              <a:t>MFC concept </a:t>
            </a:r>
            <a:r>
              <a:rPr lang="en-US" dirty="0"/>
              <a:t>than under accrual </a:t>
            </a:r>
            <a:r>
              <a:rPr lang="en-US" dirty="0" smtClean="0"/>
              <a:t>accounting</a:t>
            </a:r>
          </a:p>
          <a:p>
            <a:pPr marL="284162" lvl="1" indent="0">
              <a:buNone/>
            </a:pPr>
            <a:endParaRPr lang="en-US" dirty="0" smtClean="0"/>
          </a:p>
          <a:p>
            <a:r>
              <a:rPr lang="en-CA" sz="2000" dirty="0" smtClean="0"/>
              <a:t>Union estimates that the net pension costs to be recovered from current ratepayers could increase by $10 to $20 million per year for no apparent benefit</a:t>
            </a:r>
          </a:p>
        </p:txBody>
      </p:sp>
    </p:spTree>
    <p:extLst>
      <p:ext uri="{BB962C8B-B14F-4D97-AF65-F5344CB8AC3E}">
        <p14:creationId xmlns:p14="http://schemas.microsoft.com/office/powerpoint/2010/main" val="23016922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Summary</a:t>
            </a:r>
            <a:endParaRPr lang="en-US" dirty="0"/>
          </a:p>
        </p:txBody>
      </p:sp>
      <p:sp>
        <p:nvSpPr>
          <p:cNvPr id="3" name="Content Placeholder 2"/>
          <p:cNvSpPr>
            <a:spLocks noGrp="1"/>
          </p:cNvSpPr>
          <p:nvPr>
            <p:ph idx="1"/>
          </p:nvPr>
        </p:nvSpPr>
        <p:spPr/>
        <p:txBody>
          <a:bodyPr/>
          <a:lstStyle/>
          <a:p>
            <a:r>
              <a:rPr lang="en-CA" sz="2000" dirty="0"/>
              <a:t>Pension and OPEB costs have not been significant issues in Union’s rate </a:t>
            </a:r>
            <a:r>
              <a:rPr lang="en-CA" sz="2000" dirty="0" smtClean="0"/>
              <a:t>applications</a:t>
            </a:r>
          </a:p>
          <a:p>
            <a:pPr marL="227013" lvl="1">
              <a:buClr>
                <a:srgbClr val="0071BC"/>
              </a:buClr>
              <a:buFont typeface="Univers" pitchFamily="34" charset="-18"/>
              <a:buChar char="•"/>
            </a:pPr>
            <a:r>
              <a:rPr lang="en-US" dirty="0"/>
              <a:t>Differences in plan designs and accounting bases among utilities require that the costs and recovery of pensions be considered on a case-by-case basis</a:t>
            </a:r>
          </a:p>
          <a:p>
            <a:r>
              <a:rPr lang="en-US" sz="2000" dirty="0" smtClean="0"/>
              <a:t>Union </a:t>
            </a:r>
            <a:r>
              <a:rPr lang="en-US" sz="2000" dirty="0"/>
              <a:t>believes that accrual accounting is a superior method of </a:t>
            </a:r>
            <a:r>
              <a:rPr lang="en-US" sz="2000" dirty="0" smtClean="0"/>
              <a:t>determining costs </a:t>
            </a:r>
            <a:r>
              <a:rPr lang="en-US" sz="2000" dirty="0"/>
              <a:t>compared to cash funding </a:t>
            </a:r>
            <a:r>
              <a:rPr lang="en-US" sz="2000" dirty="0" smtClean="0"/>
              <a:t>or KPMG’s MFC concept</a:t>
            </a:r>
          </a:p>
          <a:p>
            <a:r>
              <a:rPr lang="en-CA" sz="2000" dirty="0" smtClean="0"/>
              <a:t>KPMG’s MFC concept introduces an additional layer of administrative complexity and regulatory disclosure, as well as a significant duplication of effort</a:t>
            </a:r>
          </a:p>
          <a:p>
            <a:r>
              <a:rPr lang="en-CA" sz="2000" dirty="0" smtClean="0"/>
              <a:t>KPMG’s MFC concept would also increase the </a:t>
            </a:r>
            <a:r>
              <a:rPr lang="en-CA" sz="2000" dirty="0"/>
              <a:t>costs </a:t>
            </a:r>
            <a:r>
              <a:rPr lang="en-CA" sz="2000" dirty="0" smtClean="0"/>
              <a:t>of registered pensions to </a:t>
            </a:r>
            <a:r>
              <a:rPr lang="en-CA" sz="2000" dirty="0"/>
              <a:t>be recovered from </a:t>
            </a:r>
            <a:r>
              <a:rPr lang="en-CA" sz="2000" dirty="0" smtClean="0"/>
              <a:t>Union’s current ratepayers for no apparent benefit</a:t>
            </a:r>
          </a:p>
          <a:p>
            <a:endParaRPr lang="en-CA" dirty="0"/>
          </a:p>
          <a:p>
            <a:pPr marL="0" indent="0">
              <a:buNone/>
            </a:pPr>
            <a:endParaRPr lang="en-US" dirty="0"/>
          </a:p>
          <a:p>
            <a:endParaRPr lang="en-CA" dirty="0" smtClean="0"/>
          </a:p>
          <a:p>
            <a:endParaRPr lang="en-US" dirty="0"/>
          </a:p>
          <a:p>
            <a:endParaRPr lang="en-US" dirty="0"/>
          </a:p>
        </p:txBody>
      </p:sp>
    </p:spTree>
    <p:extLst>
      <p:ext uri="{BB962C8B-B14F-4D97-AF65-F5344CB8AC3E}">
        <p14:creationId xmlns:p14="http://schemas.microsoft.com/office/powerpoint/2010/main" val="32144454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Union’s Positions</a:t>
            </a:r>
            <a:endParaRPr lang="en-US" dirty="0"/>
          </a:p>
        </p:txBody>
      </p:sp>
      <p:sp>
        <p:nvSpPr>
          <p:cNvPr id="3" name="Content Placeholder 2"/>
          <p:cNvSpPr>
            <a:spLocks noGrp="1"/>
          </p:cNvSpPr>
          <p:nvPr>
            <p:ph idx="1"/>
          </p:nvPr>
        </p:nvSpPr>
        <p:spPr>
          <a:xfrm>
            <a:off x="381000" y="1143000"/>
            <a:ext cx="8305800" cy="5181600"/>
          </a:xfrm>
        </p:spPr>
        <p:txBody>
          <a:bodyPr/>
          <a:lstStyle/>
          <a:p>
            <a:r>
              <a:rPr lang="en-CA" sz="2000" dirty="0" smtClean="0"/>
              <a:t>In its July 2015 submission, Union stated that:</a:t>
            </a:r>
          </a:p>
          <a:p>
            <a:pPr lvl="1"/>
            <a:r>
              <a:rPr lang="en-US" dirty="0"/>
              <a:t>Long-term stability of pension and </a:t>
            </a:r>
            <a:r>
              <a:rPr lang="en-US" dirty="0" smtClean="0"/>
              <a:t>other post-employment benefit (OPEB) costs </a:t>
            </a:r>
            <a:r>
              <a:rPr lang="en-US" dirty="0"/>
              <a:t>is desirable in order to support intergenerational equity and stability of rates</a:t>
            </a:r>
            <a:endParaRPr lang="en-CA" dirty="0" smtClean="0"/>
          </a:p>
          <a:p>
            <a:pPr lvl="1"/>
            <a:r>
              <a:rPr lang="en-US" dirty="0" smtClean="0"/>
              <a:t>The value of pensions and OPEBs needs to be considered within the benchmarking </a:t>
            </a:r>
            <a:r>
              <a:rPr lang="en-US" dirty="0"/>
              <a:t>of </a:t>
            </a:r>
            <a:r>
              <a:rPr lang="en-US" dirty="0" smtClean="0"/>
              <a:t>total compensation programs</a:t>
            </a:r>
          </a:p>
          <a:p>
            <a:pPr lvl="1"/>
            <a:r>
              <a:rPr lang="en-US" dirty="0"/>
              <a:t>A single cost recovery method </a:t>
            </a:r>
            <a:r>
              <a:rPr lang="en-US" dirty="0" smtClean="0"/>
              <a:t>is </a:t>
            </a:r>
            <a:r>
              <a:rPr lang="en-US" dirty="0"/>
              <a:t>inappropriate for all circumstances as pension plan designs and financing arrangements are not consistent among </a:t>
            </a:r>
            <a:r>
              <a:rPr lang="en-US" dirty="0" smtClean="0"/>
              <a:t>utilities</a:t>
            </a:r>
          </a:p>
          <a:p>
            <a:pPr lvl="1"/>
            <a:r>
              <a:rPr lang="en-US" dirty="0" smtClean="0"/>
              <a:t>Differences in plan designs and accounting bases among utilities require that the costs and recovery of pensions be considered on a case-by-case basis</a:t>
            </a:r>
          </a:p>
          <a:p>
            <a:r>
              <a:rPr lang="en-CA" sz="2000" dirty="0" smtClean="0"/>
              <a:t>Pension and OPEB costs have not been significant issues in Union’s rate applications</a:t>
            </a:r>
          </a:p>
          <a:p>
            <a:r>
              <a:rPr lang="en-CA" sz="2000" dirty="0" smtClean="0"/>
              <a:t>Upon reviewing the May 2016 KPMG report, Union’s positions  remain unchanged</a:t>
            </a:r>
          </a:p>
          <a:p>
            <a:endParaRPr lang="en-CA" dirty="0" smtClean="0"/>
          </a:p>
          <a:p>
            <a:pPr lvl="1"/>
            <a:endParaRPr lang="en-US" dirty="0"/>
          </a:p>
        </p:txBody>
      </p:sp>
    </p:spTree>
    <p:extLst>
      <p:ext uri="{BB962C8B-B14F-4D97-AF65-F5344CB8AC3E}">
        <p14:creationId xmlns:p14="http://schemas.microsoft.com/office/powerpoint/2010/main" val="18060454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
            </a:r>
            <a:br>
              <a:rPr lang="en-CA" dirty="0" smtClean="0"/>
            </a:br>
            <a:r>
              <a:rPr lang="en-CA" dirty="0" smtClean="0"/>
              <a:t>Pension and OPEB Program Design and </a:t>
            </a:r>
            <a:br>
              <a:rPr lang="en-CA" dirty="0" smtClean="0"/>
            </a:br>
            <a:r>
              <a:rPr lang="en-CA" dirty="0" smtClean="0"/>
              <a:t>Governance</a:t>
            </a:r>
            <a:endParaRPr lang="en-US" dirty="0"/>
          </a:p>
        </p:txBody>
      </p:sp>
      <p:sp>
        <p:nvSpPr>
          <p:cNvPr id="3" name="Content Placeholder 2"/>
          <p:cNvSpPr>
            <a:spLocks noGrp="1"/>
          </p:cNvSpPr>
          <p:nvPr>
            <p:ph idx="1"/>
          </p:nvPr>
        </p:nvSpPr>
        <p:spPr>
          <a:xfrm>
            <a:off x="381000" y="1143000"/>
            <a:ext cx="8305800" cy="5410200"/>
          </a:xfrm>
        </p:spPr>
        <p:txBody>
          <a:bodyPr/>
          <a:lstStyle/>
          <a:p>
            <a:r>
              <a:rPr lang="en-US" sz="2000" dirty="0" smtClean="0"/>
              <a:t>Union provides a competitive total compensation program that includes pensions, benefits and other post-employment benefits </a:t>
            </a:r>
          </a:p>
          <a:p>
            <a:r>
              <a:rPr lang="en-US" sz="2000" dirty="0" smtClean="0"/>
              <a:t>Union’s total compensation program is designed to be competitive across its comparator companies in the utility industry and its P&amp;OPEB programs are designed to be responsive to and reflect Canadian pension and benefit trends </a:t>
            </a:r>
          </a:p>
          <a:p>
            <a:r>
              <a:rPr lang="en-US" sz="2000" dirty="0" smtClean="0"/>
              <a:t>Union has implemented extensive P&amp;OPEB governance policies and procedures in order to fulfil its fiduciary duties to plan members and other stakeholders </a:t>
            </a:r>
          </a:p>
          <a:p>
            <a:r>
              <a:rPr lang="en-US" sz="2000" dirty="0" smtClean="0"/>
              <a:t>Beginning in 1999, Union closed its legacy Defined Benefit (DB) pension plans and introduced a new pension program providing core non-contributory DB and Defined Contribution (DC) options, with additional DC and DB options requiring employee contributions:</a:t>
            </a:r>
          </a:p>
          <a:p>
            <a:pPr lvl="1"/>
            <a:r>
              <a:rPr lang="en-US" dirty="0" smtClean="0"/>
              <a:t>This pension program applies to all employees, having been collectively bargained with unionized employees</a:t>
            </a:r>
          </a:p>
          <a:p>
            <a:pPr lvl="1"/>
            <a:r>
              <a:rPr lang="en-US" dirty="0" smtClean="0"/>
              <a:t>Nearly 50% of participants have elected DC options</a:t>
            </a:r>
            <a:endParaRPr lang="en-US" dirty="0"/>
          </a:p>
          <a:p>
            <a:pPr marL="0" indent="0">
              <a:buNone/>
            </a:pPr>
            <a:endParaRPr lang="en-US" dirty="0"/>
          </a:p>
        </p:txBody>
      </p:sp>
    </p:spTree>
    <p:extLst>
      <p:ext uri="{BB962C8B-B14F-4D97-AF65-F5344CB8AC3E}">
        <p14:creationId xmlns:p14="http://schemas.microsoft.com/office/powerpoint/2010/main" val="9277421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Pension and OPEB Program Design and</a:t>
            </a:r>
            <a:br>
              <a:rPr lang="en-CA" dirty="0" smtClean="0"/>
            </a:br>
            <a:r>
              <a:rPr lang="en-CA" dirty="0" smtClean="0"/>
              <a:t>Governance </a:t>
            </a:r>
            <a:r>
              <a:rPr lang="en-CA" sz="2000" dirty="0" smtClean="0"/>
              <a:t>(cont’d)</a:t>
            </a:r>
            <a:endParaRPr lang="en-US" sz="2000" dirty="0"/>
          </a:p>
        </p:txBody>
      </p:sp>
      <p:sp>
        <p:nvSpPr>
          <p:cNvPr id="3" name="Content Placeholder 2"/>
          <p:cNvSpPr>
            <a:spLocks noGrp="1"/>
          </p:cNvSpPr>
          <p:nvPr>
            <p:ph idx="1"/>
          </p:nvPr>
        </p:nvSpPr>
        <p:spPr/>
        <p:txBody>
          <a:bodyPr/>
          <a:lstStyle/>
          <a:p>
            <a:r>
              <a:rPr lang="en-US" sz="2000" dirty="0" smtClean="0"/>
              <a:t>Beginning in 2004, Union closed its legacy DB OPEB plans and introduced a redesigned OPEB program based on a DC Health Spending Account</a:t>
            </a:r>
          </a:p>
          <a:p>
            <a:pPr lvl="1"/>
            <a:r>
              <a:rPr lang="en-US" dirty="0" smtClean="0"/>
              <a:t>This OPEB </a:t>
            </a:r>
            <a:r>
              <a:rPr lang="en-US" dirty="0"/>
              <a:t>program applies to all employees, having been collectively bargained with unionized </a:t>
            </a:r>
            <a:r>
              <a:rPr lang="en-US" dirty="0" smtClean="0"/>
              <a:t>employees</a:t>
            </a:r>
          </a:p>
          <a:p>
            <a:pPr marL="284162" lvl="1" indent="0">
              <a:buNone/>
            </a:pPr>
            <a:endParaRPr lang="en-US" dirty="0" smtClean="0"/>
          </a:p>
          <a:p>
            <a:r>
              <a:rPr lang="en-US" sz="2000" dirty="0"/>
              <a:t>The May 2016 KPMG Report notes that the formation of jointly-sponsored pension plans (JSPPs) is being encouraged in Ontario and implies that this may result in more companies adopting a cash basis rather than accrual accounting to determine pension costs </a:t>
            </a:r>
            <a:endParaRPr lang="en-US" sz="2000" dirty="0" smtClean="0"/>
          </a:p>
          <a:p>
            <a:pPr lvl="1"/>
            <a:r>
              <a:rPr lang="en-US" dirty="0" smtClean="0"/>
              <a:t>We are not aware of any significant increase in the formation of single employer JSPPs in Ontario</a:t>
            </a:r>
            <a:endParaRPr lang="en-US" dirty="0"/>
          </a:p>
          <a:p>
            <a:pPr lvl="1"/>
            <a:r>
              <a:rPr lang="en-US" dirty="0"/>
              <a:t>Whereas multi-employer JSPPs are accounted for on a cash basis, accrual accounting applies to single employer </a:t>
            </a:r>
            <a:r>
              <a:rPr lang="en-US" dirty="0" smtClean="0"/>
              <a:t>JSPPs</a:t>
            </a:r>
          </a:p>
          <a:p>
            <a:pPr marL="284162" lvl="1" indent="0">
              <a:buNone/>
            </a:pPr>
            <a:endParaRPr lang="en-US" dirty="0" smtClean="0"/>
          </a:p>
        </p:txBody>
      </p:sp>
    </p:spTree>
    <p:extLst>
      <p:ext uri="{BB962C8B-B14F-4D97-AF65-F5344CB8AC3E}">
        <p14:creationId xmlns:p14="http://schemas.microsoft.com/office/powerpoint/2010/main" val="10688817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Pension and OPEB Program Design and</a:t>
            </a:r>
            <a:br>
              <a:rPr lang="en-CA" dirty="0" smtClean="0"/>
            </a:br>
            <a:r>
              <a:rPr lang="en-CA" dirty="0" smtClean="0"/>
              <a:t>Governance </a:t>
            </a:r>
            <a:r>
              <a:rPr lang="en-CA" sz="2000" dirty="0" smtClean="0"/>
              <a:t>(cont’d)</a:t>
            </a:r>
            <a:endParaRPr lang="en-US" sz="2000" dirty="0"/>
          </a:p>
        </p:txBody>
      </p:sp>
      <p:sp>
        <p:nvSpPr>
          <p:cNvPr id="3" name="Content Placeholder 2"/>
          <p:cNvSpPr>
            <a:spLocks noGrp="1"/>
          </p:cNvSpPr>
          <p:nvPr>
            <p:ph idx="1"/>
          </p:nvPr>
        </p:nvSpPr>
        <p:spPr/>
        <p:txBody>
          <a:bodyPr/>
          <a:lstStyle/>
          <a:p>
            <a:r>
              <a:rPr lang="en-US" sz="2000" dirty="0" smtClean="0"/>
              <a:t>As a single employer, Union recognizes and recovers the costs of both DC and DB pensions and OPEBs using accrual accounting</a:t>
            </a:r>
          </a:p>
          <a:p>
            <a:pPr lvl="1"/>
            <a:r>
              <a:rPr lang="en-US" dirty="0" smtClean="0"/>
              <a:t>The same method and assumptions are used for both cost recovery in rates and financial statement reporting purposes</a:t>
            </a:r>
          </a:p>
          <a:p>
            <a:pPr lvl="1"/>
            <a:r>
              <a:rPr lang="en-US" dirty="0" smtClean="0"/>
              <a:t>The proposals contained in the May 2016 KPMG Report could result in Union having to use as many as three different methods and sets of assumptions to determine costs for pensions, supplemental employee retirement plans (SERPs) and OPEBs, which would result in increased levels of administrative burden and confusion</a:t>
            </a:r>
          </a:p>
          <a:p>
            <a:pPr lvl="1"/>
            <a:endParaRPr lang="en-US" dirty="0" smtClean="0"/>
          </a:p>
        </p:txBody>
      </p:sp>
    </p:spTree>
    <p:extLst>
      <p:ext uri="{BB962C8B-B14F-4D97-AF65-F5344CB8AC3E}">
        <p14:creationId xmlns:p14="http://schemas.microsoft.com/office/powerpoint/2010/main" val="34842833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Regulatory Disclosures</a:t>
            </a:r>
            <a:br>
              <a:rPr lang="en-CA" dirty="0" smtClean="0"/>
            </a:br>
            <a:r>
              <a:rPr lang="en-CA" dirty="0" smtClean="0"/>
              <a:t>General Concerns</a:t>
            </a:r>
            <a:endParaRPr lang="en-US" dirty="0"/>
          </a:p>
        </p:txBody>
      </p:sp>
      <p:sp>
        <p:nvSpPr>
          <p:cNvPr id="3" name="Content Placeholder 2"/>
          <p:cNvSpPr>
            <a:spLocks noGrp="1"/>
          </p:cNvSpPr>
          <p:nvPr>
            <p:ph idx="1"/>
          </p:nvPr>
        </p:nvSpPr>
        <p:spPr/>
        <p:txBody>
          <a:bodyPr/>
          <a:lstStyle/>
          <a:p>
            <a:r>
              <a:rPr lang="en-US" sz="2000" dirty="0" smtClean="0"/>
              <a:t>The May 2016 KPMG Report </a:t>
            </a:r>
            <a:r>
              <a:rPr lang="en-US" sz="2000" dirty="0"/>
              <a:t>proposes </a:t>
            </a:r>
            <a:r>
              <a:rPr lang="en-US" sz="2000" dirty="0" smtClean="0"/>
              <a:t>extensive </a:t>
            </a:r>
            <a:r>
              <a:rPr lang="en-US" sz="2000" dirty="0"/>
              <a:t>additional disclosure </a:t>
            </a:r>
            <a:r>
              <a:rPr lang="en-US" sz="2000" dirty="0" smtClean="0"/>
              <a:t>requirements, organized </a:t>
            </a:r>
            <a:r>
              <a:rPr lang="en-US" sz="2000" dirty="0"/>
              <a:t>under six stated objectives, as follows:</a:t>
            </a:r>
          </a:p>
          <a:p>
            <a:pPr lvl="1"/>
            <a:r>
              <a:rPr lang="en-US" dirty="0"/>
              <a:t>P&amp;OPEB costs provide value for money</a:t>
            </a:r>
          </a:p>
          <a:p>
            <a:pPr lvl="1"/>
            <a:r>
              <a:rPr lang="en-US" dirty="0"/>
              <a:t>Governance for P&amp;OPEB plans reflects best practices</a:t>
            </a:r>
          </a:p>
          <a:p>
            <a:pPr lvl="1"/>
            <a:r>
              <a:rPr lang="en-US" dirty="0"/>
              <a:t>P&amp;OPEB costs include rate-regulated activities only</a:t>
            </a:r>
          </a:p>
          <a:p>
            <a:pPr lvl="1"/>
            <a:r>
              <a:rPr lang="en-US" dirty="0"/>
              <a:t>P&amp;OPEB costs are reasonable</a:t>
            </a:r>
          </a:p>
          <a:p>
            <a:pPr lvl="1"/>
            <a:r>
              <a:rPr lang="en-US" dirty="0"/>
              <a:t>P&amp;OPEB cost information is reliable</a:t>
            </a:r>
          </a:p>
          <a:p>
            <a:pPr lvl="1"/>
            <a:r>
              <a:rPr lang="en-US" dirty="0"/>
              <a:t>P&amp;OPEB costs are recovered over an appropriate time </a:t>
            </a:r>
            <a:r>
              <a:rPr lang="en-US" dirty="0" smtClean="0"/>
              <a:t>period</a:t>
            </a:r>
          </a:p>
          <a:p>
            <a:pPr marL="0" indent="0">
              <a:buNone/>
            </a:pPr>
            <a:endParaRPr lang="en-US" dirty="0"/>
          </a:p>
          <a:p>
            <a:endParaRPr lang="en-US" dirty="0"/>
          </a:p>
        </p:txBody>
      </p:sp>
    </p:spTree>
    <p:extLst>
      <p:ext uri="{BB962C8B-B14F-4D97-AF65-F5344CB8AC3E}">
        <p14:creationId xmlns:p14="http://schemas.microsoft.com/office/powerpoint/2010/main" val="26605588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Regulatory Disclosures</a:t>
            </a:r>
            <a:br>
              <a:rPr lang="en-CA" dirty="0" smtClean="0"/>
            </a:br>
            <a:r>
              <a:rPr lang="en-CA" dirty="0" smtClean="0"/>
              <a:t>General Concerns </a:t>
            </a:r>
            <a:r>
              <a:rPr lang="en-CA" sz="2000" dirty="0" smtClean="0"/>
              <a:t>(cont’d)</a:t>
            </a:r>
            <a:endParaRPr lang="en-US" sz="2000" dirty="0"/>
          </a:p>
        </p:txBody>
      </p:sp>
      <p:sp>
        <p:nvSpPr>
          <p:cNvPr id="3" name="Content Placeholder 2"/>
          <p:cNvSpPr>
            <a:spLocks noGrp="1"/>
          </p:cNvSpPr>
          <p:nvPr>
            <p:ph idx="1"/>
          </p:nvPr>
        </p:nvSpPr>
        <p:spPr/>
        <p:txBody>
          <a:bodyPr/>
          <a:lstStyle/>
          <a:p>
            <a:r>
              <a:rPr lang="en-US" sz="2000" dirty="0" smtClean="0"/>
              <a:t>Union is concerned that these proposals will result in a material </a:t>
            </a:r>
            <a:r>
              <a:rPr lang="en-US" sz="2000" dirty="0"/>
              <a:t>increase in compliance </a:t>
            </a:r>
            <a:r>
              <a:rPr lang="en-US" sz="2000" dirty="0" smtClean="0"/>
              <a:t>activity and costs, as well as a significant duplication of effort</a:t>
            </a:r>
            <a:endParaRPr lang="en-US" sz="2000" dirty="0"/>
          </a:p>
          <a:p>
            <a:pPr lvl="1"/>
            <a:r>
              <a:rPr lang="en-US" dirty="0"/>
              <a:t>For example, </a:t>
            </a:r>
            <a:r>
              <a:rPr lang="en-US" dirty="0" smtClean="0"/>
              <a:t>several regulatory </a:t>
            </a:r>
            <a:r>
              <a:rPr lang="en-US" dirty="0"/>
              <a:t>bodies </a:t>
            </a:r>
            <a:r>
              <a:rPr lang="en-US" dirty="0" smtClean="0"/>
              <a:t>monitor  and oversee pension </a:t>
            </a:r>
            <a:r>
              <a:rPr lang="en-US" dirty="0"/>
              <a:t>plan </a:t>
            </a:r>
            <a:r>
              <a:rPr lang="en-US" dirty="0" smtClean="0"/>
              <a:t>governance requirements, including: </a:t>
            </a:r>
            <a:endParaRPr lang="en-US" dirty="0" smtClean="0">
              <a:solidFill>
                <a:srgbClr val="FF0000"/>
              </a:solidFill>
            </a:endParaRPr>
          </a:p>
          <a:p>
            <a:pPr lvl="2"/>
            <a:r>
              <a:rPr lang="en-US" sz="2000" dirty="0" smtClean="0"/>
              <a:t>Financial Services Commission of Ontario</a:t>
            </a:r>
          </a:p>
          <a:p>
            <a:pPr lvl="2"/>
            <a:r>
              <a:rPr lang="en-US" sz="2000" dirty="0" smtClean="0"/>
              <a:t>Canada Revenue Agency</a:t>
            </a:r>
          </a:p>
          <a:p>
            <a:pPr lvl="2"/>
            <a:r>
              <a:rPr lang="en-US" sz="2000" dirty="0" smtClean="0"/>
              <a:t>Canadian Association of Pension Supervisory Authorities</a:t>
            </a:r>
            <a:endParaRPr lang="en-US" sz="2000" dirty="0"/>
          </a:p>
          <a:p>
            <a:endParaRPr lang="en-US" dirty="0"/>
          </a:p>
          <a:p>
            <a:endParaRPr lang="en-US" dirty="0"/>
          </a:p>
        </p:txBody>
      </p:sp>
    </p:spTree>
    <p:extLst>
      <p:ext uri="{BB962C8B-B14F-4D97-AF65-F5344CB8AC3E}">
        <p14:creationId xmlns:p14="http://schemas.microsoft.com/office/powerpoint/2010/main" val="36571420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Regulatory Disclosures</a:t>
            </a:r>
            <a:br>
              <a:rPr lang="en-CA" dirty="0" smtClean="0"/>
            </a:br>
            <a:r>
              <a:rPr lang="en-CA" dirty="0" smtClean="0"/>
              <a:t>General Concerns </a:t>
            </a:r>
            <a:r>
              <a:rPr lang="en-CA" sz="2000" dirty="0" smtClean="0"/>
              <a:t>(cont’d)</a:t>
            </a:r>
            <a:endParaRPr lang="en-US" sz="2000" dirty="0"/>
          </a:p>
        </p:txBody>
      </p:sp>
      <p:sp>
        <p:nvSpPr>
          <p:cNvPr id="3" name="Content Placeholder 2"/>
          <p:cNvSpPr>
            <a:spLocks noGrp="1"/>
          </p:cNvSpPr>
          <p:nvPr>
            <p:ph idx="1"/>
          </p:nvPr>
        </p:nvSpPr>
        <p:spPr>
          <a:xfrm>
            <a:off x="381000" y="1143000"/>
            <a:ext cx="8305800" cy="5562600"/>
          </a:xfrm>
        </p:spPr>
        <p:txBody>
          <a:bodyPr/>
          <a:lstStyle/>
          <a:p>
            <a:r>
              <a:rPr lang="en-US" sz="2000" dirty="0" smtClean="0"/>
              <a:t>KPMG’s concepts include requirements to conduct and disclose the results of total compensation benchmarking studies</a:t>
            </a:r>
          </a:p>
          <a:p>
            <a:pPr marL="0" indent="0">
              <a:buNone/>
            </a:pPr>
            <a:endParaRPr lang="en-US" sz="2000" dirty="0" smtClean="0"/>
          </a:p>
          <a:p>
            <a:r>
              <a:rPr lang="en-US" sz="2000" dirty="0" smtClean="0"/>
              <a:t>Union believes that </a:t>
            </a:r>
            <a:r>
              <a:rPr lang="en-US" sz="2000" dirty="0"/>
              <a:t>b</a:t>
            </a:r>
            <a:r>
              <a:rPr lang="en-US" sz="2000" dirty="0" smtClean="0"/>
              <a:t>enchmarking </a:t>
            </a:r>
            <a:r>
              <a:rPr lang="en-US" sz="2000" dirty="0"/>
              <a:t>studies can be a useful tool for comparing </a:t>
            </a:r>
            <a:r>
              <a:rPr lang="en-US" sz="2000" dirty="0" smtClean="0"/>
              <a:t>total compensation programs, </a:t>
            </a:r>
            <a:r>
              <a:rPr lang="en-US" sz="2000" dirty="0"/>
              <a:t>but </a:t>
            </a:r>
            <a:r>
              <a:rPr lang="en-US" sz="2000" dirty="0" smtClean="0"/>
              <a:t>they can be expensive to conduct and the results of these studies may be misleading</a:t>
            </a:r>
          </a:p>
          <a:p>
            <a:pPr lvl="1"/>
            <a:r>
              <a:rPr lang="en-US" dirty="0" smtClean="0"/>
              <a:t>Pension </a:t>
            </a:r>
            <a:r>
              <a:rPr lang="en-US" dirty="0"/>
              <a:t>and OPEB costs are only one </a:t>
            </a:r>
            <a:r>
              <a:rPr lang="en-US" dirty="0" smtClean="0"/>
              <a:t>component of </a:t>
            </a:r>
            <a:r>
              <a:rPr lang="en-US" dirty="0"/>
              <a:t>total compensation and should not be looked at in </a:t>
            </a:r>
            <a:r>
              <a:rPr lang="en-US" dirty="0" smtClean="0"/>
              <a:t>isolation</a:t>
            </a:r>
          </a:p>
          <a:p>
            <a:pPr lvl="1"/>
            <a:r>
              <a:rPr lang="en-US" dirty="0"/>
              <a:t>A single set of actuarial assumptions and employee population must be used to account for differences in value that are due to differences in employee demographics </a:t>
            </a:r>
            <a:endParaRPr lang="en-US" dirty="0" smtClean="0"/>
          </a:p>
          <a:p>
            <a:pPr lvl="1"/>
            <a:r>
              <a:rPr lang="en-US" dirty="0" smtClean="0"/>
              <a:t>Other factors such as benefits, hours worked and paid time-off programs must be included in order to ensure a fair comparison</a:t>
            </a:r>
          </a:p>
          <a:p>
            <a:pPr marL="0" indent="0">
              <a:buNone/>
            </a:pPr>
            <a:endParaRPr lang="en-US" sz="2000" dirty="0"/>
          </a:p>
        </p:txBody>
      </p:sp>
    </p:spTree>
    <p:extLst>
      <p:ext uri="{BB962C8B-B14F-4D97-AF65-F5344CB8AC3E}">
        <p14:creationId xmlns:p14="http://schemas.microsoft.com/office/powerpoint/2010/main" val="294918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Regulatory Disclosures</a:t>
            </a:r>
            <a:br>
              <a:rPr lang="en-CA" dirty="0" smtClean="0"/>
            </a:br>
            <a:r>
              <a:rPr lang="en-CA" dirty="0" smtClean="0"/>
              <a:t>General Concerns </a:t>
            </a:r>
            <a:r>
              <a:rPr lang="en-CA" sz="2000" dirty="0" smtClean="0"/>
              <a:t>(cont’d)</a:t>
            </a:r>
            <a:endParaRPr lang="en-US" sz="2000" dirty="0"/>
          </a:p>
        </p:txBody>
      </p:sp>
      <p:sp>
        <p:nvSpPr>
          <p:cNvPr id="3" name="Content Placeholder 2"/>
          <p:cNvSpPr>
            <a:spLocks noGrp="1"/>
          </p:cNvSpPr>
          <p:nvPr>
            <p:ph idx="1"/>
          </p:nvPr>
        </p:nvSpPr>
        <p:spPr>
          <a:xfrm>
            <a:off x="381000" y="1143000"/>
            <a:ext cx="8305800" cy="5562600"/>
          </a:xfrm>
        </p:spPr>
        <p:txBody>
          <a:bodyPr/>
          <a:lstStyle/>
          <a:p>
            <a:r>
              <a:rPr lang="en-US" sz="2000" dirty="0" smtClean="0"/>
              <a:t>A “one-size-fits all” approach to disclosure may result </a:t>
            </a:r>
            <a:r>
              <a:rPr lang="en-US" sz="2000" dirty="0"/>
              <a:t>in additional costs that do not result in value for money</a:t>
            </a:r>
          </a:p>
          <a:p>
            <a:pPr lvl="1"/>
            <a:r>
              <a:rPr lang="en-US" dirty="0"/>
              <a:t>Each utility is different and some disclosures that may be helpful </a:t>
            </a:r>
            <a:r>
              <a:rPr lang="en-US" dirty="0" smtClean="0"/>
              <a:t>to the Board when reviewing a specific utility may be </a:t>
            </a:r>
            <a:r>
              <a:rPr lang="en-US" dirty="0"/>
              <a:t>of </a:t>
            </a:r>
            <a:r>
              <a:rPr lang="en-US" dirty="0" smtClean="0"/>
              <a:t>little use </a:t>
            </a:r>
            <a:r>
              <a:rPr lang="en-US" dirty="0"/>
              <a:t>for </a:t>
            </a:r>
            <a:r>
              <a:rPr lang="en-US" dirty="0" smtClean="0"/>
              <a:t>assessing other </a:t>
            </a:r>
            <a:r>
              <a:rPr lang="en-US" dirty="0"/>
              <a:t>utilities</a:t>
            </a:r>
          </a:p>
          <a:p>
            <a:endParaRPr lang="en-US" sz="2000" dirty="0"/>
          </a:p>
        </p:txBody>
      </p:sp>
    </p:spTree>
    <p:extLst>
      <p:ext uri="{BB962C8B-B14F-4D97-AF65-F5344CB8AC3E}">
        <p14:creationId xmlns:p14="http://schemas.microsoft.com/office/powerpoint/2010/main" val="429486073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400" dirty="0" err="1" smtClean="0">
            <a:latin typeface="+mn-lt"/>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Owner xmlns="389e5a26-967f-4538-bd17-c9593cf10ace">
      <UserInfo>
        <DisplayName>Horsman, Pam</DisplayName>
        <AccountId>9813</AccountId>
        <AccountType/>
      </UserInfo>
    </Owner>
    <Applies_x0020_To xmlns="389e5a26-967f-4538-bd17-c9593cf10ace">All Spectra</Applies_x0020_To>
    <Content_x0020_Category xmlns="68b2945b-f495-4a98-995e-3eb2a66bd405">Help/How To/FAQ/Support/Reference/Form</Content_x0020_Category>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6AEFFF0B1784E438E5C2C8863D6F201" ma:contentTypeVersion="3" ma:contentTypeDescription="Create a new document." ma:contentTypeScope="" ma:versionID="3a9edd36532e34e1afedf58ccd42354d">
  <xsd:schema xmlns:xsd="http://www.w3.org/2001/XMLSchema" xmlns:xs="http://www.w3.org/2001/XMLSchema" xmlns:p="http://schemas.microsoft.com/office/2006/metadata/properties" xmlns:ns2="389e5a26-967f-4538-bd17-c9593cf10ace" xmlns:ns3="68b2945b-f495-4a98-995e-3eb2a66bd405" targetNamespace="http://schemas.microsoft.com/office/2006/metadata/properties" ma:root="true" ma:fieldsID="6762d1798972ff4ca89ac68000f389f0" ns2:_="" ns3:_="">
    <xsd:import namespace="389e5a26-967f-4538-bd17-c9593cf10ace"/>
    <xsd:import namespace="68b2945b-f495-4a98-995e-3eb2a66bd405"/>
    <xsd:element name="properties">
      <xsd:complexType>
        <xsd:sequence>
          <xsd:element name="documentManagement">
            <xsd:complexType>
              <xsd:all>
                <xsd:element ref="ns2:Applies_x0020_To"/>
                <xsd:element ref="ns2:Owner"/>
                <xsd:element ref="ns3:Content_x0020_Category"/>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9e5a26-967f-4538-bd17-c9593cf10ace" elementFormDefault="qualified">
    <xsd:import namespace="http://schemas.microsoft.com/office/2006/documentManagement/types"/>
    <xsd:import namespace="http://schemas.microsoft.com/office/infopath/2007/PartnerControls"/>
    <xsd:element name="Applies_x0020_To" ma:index="8" ma:displayName="Applies To" ma:default="" ma:format="RadioButtons" ma:internalName="Applies_x0020_To">
      <xsd:simpleType>
        <xsd:restriction base="dms:Choice">
          <xsd:enumeration value="SET US"/>
          <xsd:enumeration value="SET West"/>
          <xsd:enumeration value="Union Gas"/>
          <xsd:enumeration value="All Canada"/>
          <xsd:enumeration value="All Spectra"/>
        </xsd:restriction>
      </xsd:simpleType>
    </xsd:element>
    <xsd:element name="Owner" ma:index="9" ma:displayName="Owner" ma:list="UserInfo" ma:SharePointGroup="0" ma:internalName="Owner" ma:showField="Titl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8b2945b-f495-4a98-995e-3eb2a66bd405" elementFormDefault="qualified">
    <xsd:import namespace="http://schemas.microsoft.com/office/2006/documentManagement/types"/>
    <xsd:import namespace="http://schemas.microsoft.com/office/infopath/2007/PartnerControls"/>
    <xsd:element name="Content_x0020_Category" ma:index="10" ma:displayName="Content Category" ma:format="Dropdown" ma:internalName="Content_x0020_Category">
      <xsd:simpleType>
        <xsd:restriction base="dms:Choice">
          <xsd:enumeration value="News/Announcement/Bulletin"/>
          <xsd:enumeration value="EHS/Business Continuity/Disaster Recovery"/>
          <xsd:enumeration value="Help/How To/FAQ/Support/Reference/Form"/>
          <xsd:enumeration value="FERC/Regulatory/Compliance/Legal"/>
          <xsd:enumeration value="Operations/Procedure/Standards/Governance"/>
          <xsd:enumeration value="Policy/HR"/>
          <xsd:enumeration value="Services/Facilities/Building Ops/Security"/>
          <xsd:enumeration value="Community/Public Interest/Events"/>
          <xsd:enumeration value="Site Page/Portal Page"/>
          <xsd:enumeration value="Other"/>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2F036E-52D4-47C5-AE0C-7FBF0AAD5AD5}">
  <ds:schemaRefs>
    <ds:schemaRef ds:uri="http://purl.org/dc/dcmitype/"/>
    <ds:schemaRef ds:uri="http://purl.org/dc/elements/1.1/"/>
    <ds:schemaRef ds:uri="http://purl.org/dc/terms/"/>
    <ds:schemaRef ds:uri="68b2945b-f495-4a98-995e-3eb2a66bd405"/>
    <ds:schemaRef ds:uri="http://www.w3.org/XML/1998/namespace"/>
    <ds:schemaRef ds:uri="http://schemas.microsoft.com/office/2006/documentManagement/types"/>
    <ds:schemaRef ds:uri="389e5a26-967f-4538-bd17-c9593cf10ace"/>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FA2885FF-7E8A-4E34-8E0E-DF0886331151}">
  <ds:schemaRefs>
    <ds:schemaRef ds:uri="http://schemas.microsoft.com/sharepoint/v3/contenttype/forms"/>
  </ds:schemaRefs>
</ds:datastoreItem>
</file>

<file path=customXml/itemProps3.xml><?xml version="1.0" encoding="utf-8"?>
<ds:datastoreItem xmlns:ds="http://schemas.openxmlformats.org/officeDocument/2006/customXml" ds:itemID="{897E87E6-BF3F-4A75-9951-42A28E6548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89e5a26-967f-4538-bd17-c9593cf10ace"/>
    <ds:schemaRef ds:uri="68b2945b-f495-4a98-995e-3eb2a66bd4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35780</TotalTime>
  <Words>1260</Words>
  <Application>Microsoft Office PowerPoint</Application>
  <PresentationFormat>On-screen Show (4:3)</PresentationFormat>
  <Paragraphs>89</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Default Design</vt:lpstr>
      <vt:lpstr>Ontario Energy Board Consultation on the Regulatory Treatment of Pensions and Other Post-Employment Benefits (EB-2015-0040)  Stakeholder Forum</vt:lpstr>
      <vt:lpstr>Union’s Positions</vt:lpstr>
      <vt:lpstr> Pension and OPEB Program Design and  Governance</vt:lpstr>
      <vt:lpstr>Pension and OPEB Program Design and Governance (cont’d)</vt:lpstr>
      <vt:lpstr>Pension and OPEB Program Design and Governance (cont’d)</vt:lpstr>
      <vt:lpstr>Regulatory Disclosures General Concerns</vt:lpstr>
      <vt:lpstr>Regulatory Disclosures General Concerns (cont’d)</vt:lpstr>
      <vt:lpstr>Regulatory Disclosures General Concerns (cont’d)</vt:lpstr>
      <vt:lpstr>Regulatory Disclosures General Concerns (cont’d)</vt:lpstr>
      <vt:lpstr>Cost Recovery </vt:lpstr>
      <vt:lpstr>Cost Recovery (cont’d) </vt:lpstr>
      <vt:lpstr>Financial Effects of KPMG’s MFC Concept vs. Accrual Accounting</vt:lpstr>
      <vt:lpstr>Summary</vt:lpstr>
      <vt:lpstr>PowerPoint Presentation</vt:lpstr>
    </vt:vector>
  </TitlesOfParts>
  <Company>Union Gas Limited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Ontario Energy Board Consultation on the Regulatory Treatment of Pensions and Other Post-Employment Benefits (EB-2015-0040)  Stakeholder Forum</dc:title>
  <dc:creator>Tetreault, Greg</dc:creator>
  <cp:lastModifiedBy>McMahon, Patrick</cp:lastModifiedBy>
  <cp:revision>1620</cp:revision>
  <cp:lastPrinted>2016-07-12T16:49:56Z</cp:lastPrinted>
  <dcterms:created xsi:type="dcterms:W3CDTF">2007-10-12T10:39:43Z</dcterms:created>
  <dcterms:modified xsi:type="dcterms:W3CDTF">2016-07-18T13:53:28Z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0x010100E6AEFFF0B1784E438E5C2C8863D6F201</vt:lpwstr>
  </property>
  <property fmtid="{D5CDD505-2E9C-101B-9397-08002B2CF9AE}" pid="3" name="TemplateUrl">
    <vt:lpwstr/>
  </property>
  <property fmtid="{D5CDD505-2E9C-101B-9397-08002B2CF9AE}" pid="4" name="Order">
    <vt:r8>17400</vt:r8>
  </property>
  <property fmtid="{D5CDD505-2E9C-101B-9397-08002B2CF9AE}" pid="5" name="URL">
    <vt:lpwstr/>
  </property>
  <property fmtid="{D5CDD505-2E9C-101B-9397-08002B2CF9AE}" pid="6" name="xd_Signature">
    <vt:bool>false</vt:bool>
  </property>
  <property fmtid="{D5CDD505-2E9C-101B-9397-08002B2CF9AE}" pid="7" name="xd_ProgID">
    <vt:lpwstr/>
  </property>
</Properties>
</file>