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Sheet2!$A$59:$A$62</c:f>
              <c:strCache>
                <c:ptCount val="4"/>
                <c:pt idx="0">
                  <c:v>IESO (71%)</c:v>
                </c:pt>
                <c:pt idx="1">
                  <c:v>RSL (16%)</c:v>
                </c:pt>
                <c:pt idx="2">
                  <c:v>Hydro One (9%)</c:v>
                </c:pt>
                <c:pt idx="3">
                  <c:v>HST (5%)</c:v>
                </c:pt>
              </c:strCache>
            </c:strRef>
          </c:cat>
          <c:val>
            <c:numRef>
              <c:f>Sheet2!$B$59:$B$62</c:f>
              <c:numCache>
                <c:formatCode>0%</c:formatCode>
                <c:ptCount val="4"/>
                <c:pt idx="0">
                  <c:v>0.70593368237347287</c:v>
                </c:pt>
                <c:pt idx="1">
                  <c:v>0.15856394913986535</c:v>
                </c:pt>
                <c:pt idx="2">
                  <c:v>8.7883320867614065E-2</c:v>
                </c:pt>
                <c:pt idx="3">
                  <c:v>4.7619047619047623E-2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2D8F0-BC40-4788-82BE-2FEFDCFE3898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D10E9-637F-4308-85AC-9DC9A66C9B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92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808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68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07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73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90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Why </a:t>
            </a:r>
            <a:r>
              <a:rPr lang="en-CA" dirty="0"/>
              <a:t>are we </a:t>
            </a:r>
            <a:r>
              <a:rPr lang="en-CA" dirty="0" smtClean="0"/>
              <a:t>here: </a:t>
            </a:r>
            <a:r>
              <a:rPr lang="en-CA" baseline="0" dirty="0" smtClean="0"/>
              <a:t> The Energy Board requires us to file a Distribution System Plan  –  the DSP combines our Asset Management  (Condition assessment, replacement)  + Our Green Energy Plan – which identifies connections to renewable generation, + regional Planning items  -  when all inter connected  produce a capital and maintenance activities.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theory is that the plan should be well informed and not duplicate efforts by other distributors, transmitters for regional efforts.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48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RSL operates 6 disconnected urban communities – in many ways, this is like operating 6 smaller utilities – each community has it’s requirements as a result of history</a:t>
            </a:r>
          </a:p>
          <a:p>
            <a:r>
              <a:rPr lang="en-CA" dirty="0"/>
              <a:t>RSL is</a:t>
            </a:r>
            <a:r>
              <a:rPr lang="en-CA" baseline="0" dirty="0"/>
              <a:t> an embedded utility – all areas are supplied by Hydro </a:t>
            </a:r>
            <a:r>
              <a:rPr lang="en-CA" baseline="0" dirty="0" smtClean="0"/>
              <a:t>One.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 general – the system that we operate tends to be older.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56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Safety and Reliability are the main drivers for the plan for the next 5 years.    As it happens – the items that affect safety – tend to be the older type construction that is at  or near end of life.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57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slide represents the 4 categories</a:t>
            </a:r>
            <a:r>
              <a:rPr lang="en-CA" baseline="0" dirty="0" smtClean="0"/>
              <a:t> that we have been asked to use for our capital expenses.  Looking forward the yearly average over the 5 years is $474,000 including the Digger replacement.  Without the Digger replacement398,000.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34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Renewal of the system to ensure continued reliability remains a priority.  The renewal projects as mentioned contain an element of safety along with reliability.</a:t>
            </a:r>
          </a:p>
          <a:p>
            <a:r>
              <a:rPr lang="en-CA" dirty="0" smtClean="0"/>
              <a:t>Small conductor that is mentioned is now considered dangerous for staff to work on or around – as there is a risk of it breaking</a:t>
            </a:r>
            <a:r>
              <a:rPr lang="en-CA" baseline="0" dirty="0" smtClean="0"/>
              <a:t> and thus is a priority.   Live front transformers – shown here in the middle picture – are  nearing end of life and pose a danger to workers and thus will be replaced.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Service:  The project</a:t>
            </a:r>
            <a:r>
              <a:rPr lang="en-CA" baseline="0" dirty="0" smtClean="0"/>
              <a:t> identified here – is part of redundancy in the system – similar to looping water lines.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8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the purposes of the presentation we have focused</a:t>
            </a:r>
            <a:r>
              <a:rPr lang="en-CA" baseline="0" dirty="0" smtClean="0"/>
              <a:t> ion the items that are more visible to the community.  In 2016 our largest single item is the purchase of a new digger truck at $370,000 to replace the 1999 unit that is currently in service. Delivery is expected late in the year.</a:t>
            </a:r>
          </a:p>
          <a:p>
            <a:endParaRPr lang="en-CA" baseline="0" dirty="0" smtClean="0"/>
          </a:p>
          <a:p>
            <a:r>
              <a:rPr lang="en-CA" baseline="0" dirty="0" smtClean="0"/>
              <a:t>For the purposes of presentation – we have only shown projects that have an estimated value of at least $5,000.   Individual poles that are replaced in any given year – number about 10 and are grouped together.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85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70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AD85-86D6-4305-ACD3-75C0FC3D08BD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32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2567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7079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/>
        </p:blipFill>
        <p:spPr>
          <a:xfrm>
            <a:off x="7573108" y="6080560"/>
            <a:ext cx="942242" cy="64091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" y="6077807"/>
            <a:ext cx="2057400" cy="643671"/>
          </a:xfrm>
        </p:spPr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543300" y="6077805"/>
            <a:ext cx="2057400" cy="630482"/>
          </a:xfrm>
        </p:spPr>
        <p:txBody>
          <a:bodyPr/>
          <a:lstStyle>
            <a:lvl1pPr algn="ctr">
              <a:defRPr/>
            </a:lvl1pPr>
          </a:lstStyle>
          <a:p>
            <a:fld id="{C6E2D667-9DF1-4471-B6BC-8F6EBF9B486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9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7A850-570A-48F6-A8EA-7CB643D28C4E}" type="datetimeFigureOut">
              <a:rPr lang="en-CA" smtClean="0"/>
              <a:t>12/01/16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C81857-3251-49E2-BF58-0590B9E5DC2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2016 Cost of Service Rate Application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Rideau St. Lawrence Distribution Inc.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3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Electricity Bill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charge for the electricity commodity, which is roughly half of a customer’s bill, is a price set in the competitive market.  In contrast, the charge for electricity distribution and transmission is regulated and approved by the Ontario Energy Board (OEB).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65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Understanding Your Bill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majority of RSL’s customers receive a bill that contains charges for electricity, water, and sewer utilities.</a:t>
            </a:r>
          </a:p>
          <a:p>
            <a:r>
              <a:rPr lang="en-CA" dirty="0" smtClean="0"/>
              <a:t>The following graphic provides an example of a typical residential RSL bill.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37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883377" cy="631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69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Electricity Portion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8503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66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Is RSL Applying For New Rates?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Every 4 to 5 years, all utilities must file a “Cost of Service” rate application with the OEB.</a:t>
            </a:r>
            <a:endParaRPr lang="en-CA" dirty="0"/>
          </a:p>
          <a:p>
            <a:r>
              <a:rPr lang="en-CA" dirty="0" smtClean="0"/>
              <a:t>The application shows the amount of money that has been spent on Capital Projects and Operations over the past 4 years.</a:t>
            </a:r>
          </a:p>
          <a:p>
            <a:r>
              <a:rPr lang="en-CA" dirty="0" smtClean="0"/>
              <a:t>The utility estimates the money required for the upcoming years Capital and Operations costs.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40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Much Will The Monthly Bill Increase?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32" y="1844824"/>
            <a:ext cx="3441451" cy="368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0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Rates Calculation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provide an estimate of electricity expected to be used by each customer class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Costs are allocated to each customer class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Based on the costs and the consumption, rates are calculated for each customer class.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22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Fixed Versus Variable 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past rates, part of the charges were fixed amounts, and the other part was based on the amount of electricity used.</a:t>
            </a:r>
          </a:p>
          <a:p>
            <a:r>
              <a:rPr lang="en-CA" dirty="0" smtClean="0"/>
              <a:t>The OEB has mandated that all utilities shift the rates to be 100% fixed.</a:t>
            </a:r>
          </a:p>
          <a:p>
            <a:r>
              <a:rPr lang="en-CA" dirty="0" smtClean="0"/>
              <a:t>The change in the rate structure will be phased in over the next few years.</a:t>
            </a:r>
          </a:p>
          <a:p>
            <a:r>
              <a:rPr lang="en-CA" dirty="0" smtClean="0"/>
              <a:t>The change will have a larger impact on low-usage customers.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44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Our Operating costs include the following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Distribution System </a:t>
            </a:r>
            <a:r>
              <a:rPr lang="en-CA" dirty="0" smtClean="0"/>
              <a:t>Maintenance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Billing and </a:t>
            </a:r>
            <a:r>
              <a:rPr lang="en-CA" dirty="0" smtClean="0"/>
              <a:t>Collecting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Customer </a:t>
            </a:r>
            <a:r>
              <a:rPr lang="en-CA" dirty="0" smtClean="0"/>
              <a:t>Service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Administration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42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Capital Costs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New customers (subdivisions, businesses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Replace aging poles, </a:t>
            </a:r>
            <a:r>
              <a:rPr lang="en-CA" dirty="0" smtClean="0"/>
              <a:t>wires, transformers, and meters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Substation improvements and replacements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Vehicles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Computer Hardware and Software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89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is RSL?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Local employer, with offices in Prescott and </a:t>
            </a:r>
            <a:r>
              <a:rPr lang="en-CA" dirty="0" err="1" smtClean="0"/>
              <a:t>Morrisburg</a:t>
            </a:r>
            <a:endParaRPr lang="en-CA" dirty="0" smtClean="0"/>
          </a:p>
          <a:p>
            <a:r>
              <a:rPr lang="en-CA" smtClean="0"/>
              <a:t>18 </a:t>
            </a:r>
            <a:r>
              <a:rPr lang="en-CA" dirty="0" smtClean="0"/>
              <a:t>local employees</a:t>
            </a:r>
          </a:p>
          <a:p>
            <a:r>
              <a:rPr lang="en-CA" dirty="0" smtClean="0"/>
              <a:t>Provides electric distribution to Prescott, </a:t>
            </a:r>
            <a:r>
              <a:rPr lang="en-CA" dirty="0" err="1" smtClean="0"/>
              <a:t>Morrisburg</a:t>
            </a:r>
            <a:r>
              <a:rPr lang="en-CA" dirty="0" smtClean="0"/>
              <a:t>, Iroquois, Cardinal, Westport, and Williamsburg</a:t>
            </a:r>
          </a:p>
          <a:p>
            <a:r>
              <a:rPr lang="en-CA" dirty="0" smtClean="0"/>
              <a:t>Provides water and sewer billings for Prescott, South Dundas, Cardinal, and Westport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6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 History</a:t>
            </a:r>
            <a:endParaRPr lang="en-CA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65" y="2593181"/>
            <a:ext cx="778127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3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Reasons For Cost Increases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Inflation (cost increases from suppliers, negotiated wage increases</a:t>
            </a:r>
            <a:r>
              <a:rPr lang="en-CA" dirty="0" smtClean="0"/>
              <a:t>)</a:t>
            </a:r>
            <a:endParaRPr lang="en-CA" dirty="0" smtClean="0"/>
          </a:p>
          <a:p>
            <a:r>
              <a:rPr lang="en-CA" dirty="0" smtClean="0"/>
              <a:t>New mandated costs: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/>
              <a:t>Smart </a:t>
            </a:r>
            <a:r>
              <a:rPr lang="en-CA" sz="2000" dirty="0" smtClean="0"/>
              <a:t>meters and electronic meter reading</a:t>
            </a:r>
            <a:endParaRPr lang="en-CA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/>
              <a:t>Customer Satisfaction Surveys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/>
              <a:t>Safety Awareness Surveys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/>
              <a:t>Monthly Billing</a:t>
            </a:r>
          </a:p>
          <a:p>
            <a:r>
              <a:rPr lang="en-CA" dirty="0"/>
              <a:t>Increased Capital Spending</a:t>
            </a:r>
            <a:r>
              <a:rPr lang="en-CA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Replacement of Digger </a:t>
            </a:r>
            <a:r>
              <a:rPr lang="en-CA" sz="2000" dirty="0" smtClean="0"/>
              <a:t>Truck</a:t>
            </a:r>
            <a:endParaRPr lang="en-CA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/>
              <a:t>Backup transformer for the substation in Iroquois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/>
              <a:t>Aging pole and wire replacements</a:t>
            </a:r>
            <a:endParaRPr lang="en-CA" sz="2000" dirty="0"/>
          </a:p>
          <a:p>
            <a:pPr>
              <a:buFont typeface="Wingdings" panose="05000000000000000000" pitchFamily="2" charset="2"/>
              <a:buChar char="ü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770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6858000" cy="2387600"/>
          </a:xfrm>
        </p:spPr>
        <p:txBody>
          <a:bodyPr>
            <a:normAutofit/>
          </a:bodyPr>
          <a:lstStyle/>
          <a:p>
            <a:pPr algn="l"/>
            <a:r>
              <a:rPr lang="en-CA" sz="4000" dirty="0"/>
              <a:t>2016 – 2020</a:t>
            </a:r>
            <a:br>
              <a:rPr lang="en-CA" sz="4000" dirty="0"/>
            </a:br>
            <a:r>
              <a:rPr lang="en-CA" sz="4000" dirty="0"/>
              <a:t>Rideau St. Lawrence</a:t>
            </a:r>
            <a:br>
              <a:rPr lang="en-CA" sz="4000" dirty="0"/>
            </a:br>
            <a:r>
              <a:rPr lang="en-CA" sz="4000" dirty="0"/>
              <a:t>Distribution System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/>
        </p:blipFill>
        <p:spPr>
          <a:xfrm>
            <a:off x="742950" y="4044687"/>
            <a:ext cx="2676922" cy="1820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5711" y="2128856"/>
            <a:ext cx="4601105" cy="25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5730587" cy="4351338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r>
              <a:rPr lang="en-CA" dirty="0"/>
              <a:t>New regulations require that RSL file a </a:t>
            </a:r>
            <a:r>
              <a:rPr lang="en-CA" dirty="0" smtClean="0"/>
              <a:t>Distribution System Plan (DSP) </a:t>
            </a:r>
            <a:r>
              <a:rPr lang="en-CA" dirty="0"/>
              <a:t>with the Regulator - Ontario Energy Board every 5 years</a:t>
            </a:r>
          </a:p>
          <a:p>
            <a:r>
              <a:rPr lang="en-CA" dirty="0"/>
              <a:t>Consultation will help inform our plan</a:t>
            </a:r>
          </a:p>
          <a:p>
            <a:pPr lvl="1"/>
            <a:r>
              <a:rPr lang="en-CA" dirty="0"/>
              <a:t>Continuous Municipal coordination of projects</a:t>
            </a:r>
          </a:p>
          <a:p>
            <a:pPr lvl="1"/>
            <a:r>
              <a:rPr lang="en-CA" dirty="0"/>
              <a:t>Customer consultation</a:t>
            </a:r>
          </a:p>
          <a:p>
            <a:r>
              <a:rPr lang="en-CA" sz="2600" dirty="0"/>
              <a:t>Cost of Service Rate Application</a:t>
            </a:r>
          </a:p>
          <a:p>
            <a:pPr lvl="1"/>
            <a:r>
              <a:rPr lang="en-CA" dirty="0"/>
              <a:t>Distribution System Plan describes the 5-year Capital and Maintenance plan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82" y="2938273"/>
            <a:ext cx="1913468" cy="19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7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RSL operates 6 disconnected urban communities</a:t>
            </a:r>
          </a:p>
          <a:p>
            <a:r>
              <a:rPr lang="en-CA" dirty="0"/>
              <a:t>RSL maintains and operates older assets</a:t>
            </a:r>
          </a:p>
          <a:p>
            <a:r>
              <a:rPr lang="en-CA" dirty="0"/>
              <a:t>The DSP provides for systematic replacement of those assets</a:t>
            </a:r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63" y="1547079"/>
            <a:ext cx="3333889" cy="414581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729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Capital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847"/>
            <a:ext cx="7471742" cy="3837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3000" dirty="0"/>
              <a:t>Safety </a:t>
            </a:r>
            <a:r>
              <a:rPr lang="en-CA" sz="3000" dirty="0" smtClean="0"/>
              <a:t>along with sustained </a:t>
            </a:r>
            <a:r>
              <a:rPr lang="en-CA" sz="3000" dirty="0"/>
              <a:t>reliability along with environmental regulations </a:t>
            </a:r>
            <a:r>
              <a:rPr lang="en-CA" sz="3000" dirty="0" smtClean="0"/>
              <a:t>are </a:t>
            </a:r>
            <a:r>
              <a:rPr lang="en-CA" sz="3000" dirty="0"/>
              <a:t>identified as the main project </a:t>
            </a:r>
            <a:r>
              <a:rPr lang="en-CA" sz="3000" dirty="0" smtClean="0"/>
              <a:t>priorities. </a:t>
            </a:r>
            <a:endParaRPr lang="en-CA" sz="3000" dirty="0"/>
          </a:p>
          <a:p>
            <a:endParaRPr lang="en-CA" sz="1900" dirty="0"/>
          </a:p>
          <a:p>
            <a:pPr marL="228600" lvl="1">
              <a:spcBef>
                <a:spcPts val="1000"/>
              </a:spcBef>
            </a:pPr>
            <a:r>
              <a:rPr lang="en-CA" sz="3000" dirty="0"/>
              <a:t>Safety</a:t>
            </a:r>
          </a:p>
          <a:p>
            <a:pPr marL="685800" lvl="2">
              <a:spcBef>
                <a:spcPts val="1000"/>
              </a:spcBef>
            </a:pPr>
            <a:r>
              <a:rPr lang="en-CA" sz="2600" dirty="0"/>
              <a:t>Electrical Safety Authority (ESA) recommends replacement of small conductor wire (approximately 10 km of wire</a:t>
            </a:r>
            <a:r>
              <a:rPr lang="en-CA" sz="2600" dirty="0" smtClean="0"/>
              <a:t>), live front and </a:t>
            </a:r>
            <a:r>
              <a:rPr lang="en-CA" sz="2600" dirty="0" err="1" smtClean="0"/>
              <a:t>poletrans</a:t>
            </a:r>
            <a:r>
              <a:rPr lang="en-CA" sz="2600" dirty="0" smtClean="0"/>
              <a:t> type transformers</a:t>
            </a:r>
            <a:endParaRPr lang="en-CA" sz="2600" dirty="0"/>
          </a:p>
          <a:p>
            <a:r>
              <a:rPr lang="en-CA" sz="3000" dirty="0"/>
              <a:t>Environmental</a:t>
            </a:r>
          </a:p>
          <a:p>
            <a:pPr lvl="1"/>
            <a:r>
              <a:rPr lang="en-CA" sz="2600" dirty="0"/>
              <a:t>Ministry of the Environment requires removal of equipment in-service containing PCBs by December 31, 2025</a:t>
            </a:r>
          </a:p>
          <a:p>
            <a:pPr lvl="1"/>
            <a:r>
              <a:rPr lang="en-CA" sz="2600" dirty="0"/>
              <a:t>RSL has about 100 transformers containing PCBs, of which approximately 50 will be replaced in the proposed 5-year plan</a:t>
            </a:r>
          </a:p>
          <a:p>
            <a:r>
              <a:rPr lang="en-CA" sz="3000" dirty="0"/>
              <a:t>Reliability</a:t>
            </a:r>
          </a:p>
          <a:p>
            <a:pPr lvl="1"/>
            <a:r>
              <a:rPr lang="en-CA" sz="2600" dirty="0"/>
              <a:t>RSL replaces assets based on age and condition to maintain reliability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67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5-year Plan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951595"/>
            <a:ext cx="7886700" cy="1919082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CA" dirty="0"/>
              <a:t>System Access focuses on modifications to provide customers with access to electrical services</a:t>
            </a:r>
          </a:p>
          <a:p>
            <a:pPr marL="285750" indent="-285750"/>
            <a:r>
              <a:rPr lang="en-CA" dirty="0"/>
              <a:t>System Renewal is our main focus – replace &amp; refurbish system assets to maintain safety and  continuity of service to customers</a:t>
            </a:r>
          </a:p>
          <a:p>
            <a:pPr marL="285750" indent="-285750"/>
            <a:r>
              <a:rPr lang="en-CA" dirty="0"/>
              <a:t>System Service focuses on improving operational objectives and future customer requirements</a:t>
            </a:r>
          </a:p>
          <a:p>
            <a:pPr marL="285750" indent="-285750"/>
            <a:r>
              <a:rPr lang="en-CA" dirty="0"/>
              <a:t>General Plant refers to non-distribution system assets – mainly vehicles and software/hardware systems to support operations</a:t>
            </a:r>
          </a:p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26</a:t>
            </a:fld>
            <a:endParaRPr lang="en-CA" dirty="0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21" y="1935653"/>
            <a:ext cx="5430227" cy="19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28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" b="6638"/>
          <a:stretch/>
        </p:blipFill>
        <p:spPr>
          <a:xfrm>
            <a:off x="7461249" y="1373838"/>
            <a:ext cx="935869" cy="4359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System Renewal / Service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04864"/>
            <a:ext cx="6535638" cy="3693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RENEWAL</a:t>
            </a:r>
          </a:p>
          <a:p>
            <a:r>
              <a:rPr lang="en-CA" dirty="0"/>
              <a:t>small conductor removal (on right of way &amp; rear lot)</a:t>
            </a:r>
          </a:p>
          <a:p>
            <a:r>
              <a:rPr lang="en-CA" dirty="0"/>
              <a:t>transformer replacements</a:t>
            </a:r>
          </a:p>
          <a:p>
            <a:pPr lvl="1"/>
            <a:r>
              <a:rPr lang="en-CA" dirty="0"/>
              <a:t>PCB</a:t>
            </a:r>
          </a:p>
          <a:p>
            <a:pPr lvl="1"/>
            <a:r>
              <a:rPr lang="en-CA" dirty="0"/>
              <a:t>live-front</a:t>
            </a:r>
          </a:p>
          <a:p>
            <a:pPr lvl="1"/>
            <a:r>
              <a:rPr lang="en-CA" dirty="0" err="1"/>
              <a:t>PoleTran</a:t>
            </a:r>
            <a:endParaRPr lang="en-CA" dirty="0"/>
          </a:p>
          <a:p>
            <a:r>
              <a:rPr lang="en-CA" dirty="0"/>
              <a:t>pole replacements</a:t>
            </a:r>
          </a:p>
          <a:p>
            <a:r>
              <a:rPr lang="en-CA" dirty="0"/>
              <a:t>substation projects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SERVICE</a:t>
            </a:r>
          </a:p>
          <a:p>
            <a:r>
              <a:rPr lang="en-CA" dirty="0"/>
              <a:t>new feeder construction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10" y="3887394"/>
            <a:ext cx="1850231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77" y="3887394"/>
            <a:ext cx="1541424" cy="184559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428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2016 Capital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28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09804"/>
            <a:ext cx="2031895" cy="20235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75766"/>
              </p:ext>
            </p:extLst>
          </p:nvPr>
        </p:nvGraphicFramePr>
        <p:xfrm>
          <a:off x="3060433" y="1700213"/>
          <a:ext cx="2793878" cy="40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4571989" imgH="4962459" progId="Excel.Sheet.12">
                  <p:embed/>
                </p:oleObj>
              </mc:Choice>
              <mc:Fallback>
                <p:oleObj name="Worksheet" r:id="rId5" imgW="4571989" imgH="4962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433" y="1700213"/>
                        <a:ext cx="2793878" cy="404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44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2017 Capital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29</a:t>
            </a:fld>
            <a:endParaRPr lang="en-CA" dirty="0"/>
          </a:p>
        </p:txBody>
      </p:sp>
      <p:pic>
        <p:nvPicPr>
          <p:cNvPr id="7" name="Picture 4" descr="MS5 Over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300880"/>
            <a:ext cx="2031895" cy="213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11458"/>
              </p:ext>
            </p:extLst>
          </p:nvPr>
        </p:nvGraphicFramePr>
        <p:xfrm>
          <a:off x="2857500" y="1612903"/>
          <a:ext cx="342900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5" imgW="4571989" imgH="3628987" progId="Excel.Sheet.12">
                  <p:embed/>
                </p:oleObj>
              </mc:Choice>
              <mc:Fallback>
                <p:oleObj name="Worksheet" r:id="rId5" imgW="4571989" imgH="36289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500" y="1612903"/>
                        <a:ext cx="3429000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61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RSL?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Local control and management</a:t>
            </a:r>
          </a:p>
          <a:p>
            <a:endParaRPr lang="en-CA" dirty="0"/>
          </a:p>
          <a:p>
            <a:r>
              <a:rPr lang="en-CA" dirty="0" smtClean="0"/>
              <a:t>Access to all RSL staff</a:t>
            </a:r>
          </a:p>
          <a:p>
            <a:endParaRPr lang="en-CA" dirty="0" smtClean="0"/>
          </a:p>
          <a:p>
            <a:r>
              <a:rPr lang="en-CA" dirty="0" smtClean="0"/>
              <a:t>Lower Delivery </a:t>
            </a:r>
            <a:r>
              <a:rPr lang="en-CA" dirty="0" smtClean="0"/>
              <a:t>rates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Profits are returned to our communities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24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2018 Capital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30</a:t>
            </a:fld>
            <a:endParaRPr lang="en-CA" dirty="0"/>
          </a:p>
        </p:txBody>
      </p:sp>
      <p:pic>
        <p:nvPicPr>
          <p:cNvPr id="6" name="Picture 8" descr="Overhead S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373842"/>
            <a:ext cx="2031895" cy="203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92858"/>
              </p:ext>
            </p:extLst>
          </p:nvPr>
        </p:nvGraphicFramePr>
        <p:xfrm>
          <a:off x="2857501" y="1762485"/>
          <a:ext cx="3014663" cy="386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5" imgW="4571989" imgH="4391010" progId="Excel.Sheet.12">
                  <p:embed/>
                </p:oleObj>
              </mc:Choice>
              <mc:Fallback>
                <p:oleObj name="Worksheet" r:id="rId5" imgW="45719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501" y="1762485"/>
                        <a:ext cx="3014663" cy="3860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062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2019 Capital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31</a:t>
            </a:fld>
            <a:endParaRPr lang="en-CA" dirty="0"/>
          </a:p>
        </p:txBody>
      </p:sp>
      <p:pic>
        <p:nvPicPr>
          <p:cNvPr id="6" name="Picture 12" descr="epantha08050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373842"/>
            <a:ext cx="2031895" cy="18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73508"/>
              </p:ext>
            </p:extLst>
          </p:nvPr>
        </p:nvGraphicFramePr>
        <p:xfrm>
          <a:off x="2857500" y="1677197"/>
          <a:ext cx="3143250" cy="385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5" imgW="4571989" imgH="4200436" progId="Excel.Sheet.12">
                  <p:embed/>
                </p:oleObj>
              </mc:Choice>
              <mc:Fallback>
                <p:oleObj name="Worksheet" r:id="rId5" imgW="4571989" imgH="42004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500" y="1677197"/>
                        <a:ext cx="3143250" cy="3850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638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2020 Capital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32</a:t>
            </a:fld>
            <a:endParaRPr lang="en-CA" dirty="0"/>
          </a:p>
        </p:txBody>
      </p:sp>
      <p:pic>
        <p:nvPicPr>
          <p:cNvPr id="6" name="Picture 2" descr="http://www.sciencestockphotos.com/free/electrical/poletop_transfor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373845"/>
            <a:ext cx="2038563" cy="18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75602"/>
              </p:ext>
            </p:extLst>
          </p:nvPr>
        </p:nvGraphicFramePr>
        <p:xfrm>
          <a:off x="2857500" y="1993903"/>
          <a:ext cx="34290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5" imgW="4571989" imgH="2866965" progId="Excel.Sheet.12">
                  <p:embed/>
                </p:oleObj>
              </mc:Choice>
              <mc:Fallback>
                <p:oleObj name="Worksheet" r:id="rId5" imgW="4571989" imgH="28669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500" y="1993903"/>
                        <a:ext cx="342900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216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5"/>
            <a:ext cx="3687041" cy="1445202"/>
          </a:xfrm>
        </p:spPr>
        <p:txBody>
          <a:bodyPr>
            <a:normAutofit fontScale="90000"/>
          </a:bodyPr>
          <a:lstStyle/>
          <a:p>
            <a:r>
              <a:rPr lang="en-CA" dirty="0"/>
              <a:t>Sample Project</a:t>
            </a:r>
            <a:br>
              <a:rPr lang="en-CA" dirty="0"/>
            </a:br>
            <a:r>
              <a:rPr lang="en-CA" dirty="0"/>
              <a:t>Sheet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16-02-15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33</a:t>
            </a:fld>
            <a:endParaRPr lang="en-CA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92" y="283070"/>
            <a:ext cx="3810237" cy="5794737"/>
          </a:xfrm>
        </p:spPr>
      </p:pic>
    </p:spTree>
    <p:extLst>
      <p:ext uri="{BB962C8B-B14F-4D97-AF65-F5344CB8AC3E}">
        <p14:creationId xmlns:p14="http://schemas.microsoft.com/office/powerpoint/2010/main" val="1600738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547079"/>
            <a:ext cx="5273387" cy="4351338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dirty="0"/>
              <a:t>Maintain employee and public safety</a:t>
            </a:r>
          </a:p>
          <a:p>
            <a:r>
              <a:rPr lang="en-CA" dirty="0"/>
              <a:t>Maintain high level of reliability</a:t>
            </a:r>
          </a:p>
          <a:p>
            <a:r>
              <a:rPr lang="en-CA" dirty="0"/>
              <a:t>Maintain customer service levels</a:t>
            </a:r>
          </a:p>
          <a:p>
            <a:r>
              <a:rPr lang="en-CA" dirty="0"/>
              <a:t>Replace assets through an organized approach based on technical assessment, recognizing financial and operating constraints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16-02-15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667-9DF1-4471-B6BC-8F6EBF9B4867}" type="slidenum">
              <a:rPr lang="en-CA" smtClean="0"/>
              <a:pPr/>
              <a:t>34</a:t>
            </a:fld>
            <a:endParaRPr lang="en-CA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32" y="2477364"/>
            <a:ext cx="2502518" cy="22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7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Ontario Electricity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Generation: </a:t>
            </a:r>
            <a:endParaRPr lang="en-CA" dirty="0" smtClean="0"/>
          </a:p>
          <a:p>
            <a:r>
              <a:rPr lang="en-CA" dirty="0" smtClean="0"/>
              <a:t> </a:t>
            </a:r>
            <a:r>
              <a:rPr lang="en-CA" dirty="0" smtClean="0"/>
              <a:t>Generators are the sellers in the Ontario electricity market.  They communicate with the Independent Electricity System Operator (IESO) to make electricity offers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Dispatch and Settlement:  The IESO forecasts how much power will be needed at a given time, and constantly monitors changes in demand.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Ontario Electricity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five-minute intervals, the IESO balances supply with demand.  As more electricity is demanded, more expensive offers from generators are accepted by the IESO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Each hour, the IESO takes the weighted average of these five-minute interval prices and sets the Ontario hourly spot price.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44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Ontario Electricity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Flow of Electricity</a:t>
            </a:r>
            <a:r>
              <a:rPr lang="en-CA" dirty="0" smtClean="0"/>
              <a:t>:</a:t>
            </a:r>
          </a:p>
          <a:p>
            <a:r>
              <a:rPr lang="en-CA" dirty="0" smtClean="0"/>
              <a:t> </a:t>
            </a:r>
            <a:r>
              <a:rPr lang="en-CA" dirty="0" smtClean="0"/>
              <a:t>The physical energy is transmitted from generators to high-voltage transmission lines.  Distributors like RSL then take the electricity from the transmission lines and deliver it to consumers in accordance with IESO directions.</a:t>
            </a:r>
          </a:p>
        </p:txBody>
      </p:sp>
    </p:spTree>
    <p:extLst>
      <p:ext uri="{BB962C8B-B14F-4D97-AF65-F5344CB8AC3E}">
        <p14:creationId xmlns:p14="http://schemas.microsoft.com/office/powerpoint/2010/main" val="21472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Ontario Electricity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Supply to consumers</a:t>
            </a:r>
            <a:r>
              <a:rPr lang="en-CA" dirty="0" smtClean="0"/>
              <a:t>:</a:t>
            </a:r>
          </a:p>
          <a:p>
            <a:r>
              <a:rPr lang="en-CA" dirty="0" smtClean="0"/>
              <a:t> </a:t>
            </a:r>
            <a:r>
              <a:rPr lang="en-CA" dirty="0"/>
              <a:t>The local distributor physically delivers the electricity </a:t>
            </a:r>
            <a:r>
              <a:rPr lang="en-CA" dirty="0" smtClean="0"/>
              <a:t>and passes through the spot market price of the electricity directly to the customer.  This is called Standard Supply Service (SSS, or “default service”).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4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Ontario Electricity Market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185" y="1935163"/>
            <a:ext cx="4837629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60848"/>
            <a:ext cx="1584176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Transmission + Distribution = Delivery Charge on your bill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Electricity Bill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Electricity:  Charges related to the energy consumed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Delivery (Distribution and Transmission): The cost of delivering electricity from generators to you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Regulatory: The cost of administering the wholesale electricity system and maintaining the reliability of the provincial grid.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263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1493</Words>
  <Application>Microsoft Office PowerPoint</Application>
  <PresentationFormat>On-screen Show (4:3)</PresentationFormat>
  <Paragraphs>200</Paragraphs>
  <Slides>34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Flow</vt:lpstr>
      <vt:lpstr>Worksheet</vt:lpstr>
      <vt:lpstr>2016 Cost of Service Rate Application</vt:lpstr>
      <vt:lpstr>Who is RSL?</vt:lpstr>
      <vt:lpstr>Why RSL?</vt:lpstr>
      <vt:lpstr>The Ontario Electricity Market</vt:lpstr>
      <vt:lpstr>The Ontario Electricity Market</vt:lpstr>
      <vt:lpstr>The Ontario Electricity Market</vt:lpstr>
      <vt:lpstr>The Ontario Electricity Market</vt:lpstr>
      <vt:lpstr>The Ontario Electricity Market</vt:lpstr>
      <vt:lpstr>Your Electricity Bill</vt:lpstr>
      <vt:lpstr>Your Electricity Bill</vt:lpstr>
      <vt:lpstr>Understanding Your Bill</vt:lpstr>
      <vt:lpstr>PowerPoint Presentation</vt:lpstr>
      <vt:lpstr>The Electricity Portion</vt:lpstr>
      <vt:lpstr>Why Is RSL Applying For New Rates?</vt:lpstr>
      <vt:lpstr>How Much Will The Monthly Bill Increase?</vt:lpstr>
      <vt:lpstr>Rates Calculation</vt:lpstr>
      <vt:lpstr>Fixed Versus Variable Rates</vt:lpstr>
      <vt:lpstr>Operations</vt:lpstr>
      <vt:lpstr>Capital Costs</vt:lpstr>
      <vt:lpstr>Cost History</vt:lpstr>
      <vt:lpstr>Reasons For Cost Increases</vt:lpstr>
      <vt:lpstr>2016 – 2020 Rideau St. Lawrence Distribution System Plan</vt:lpstr>
      <vt:lpstr>Background</vt:lpstr>
      <vt:lpstr>Overview</vt:lpstr>
      <vt:lpstr>Main Capital Priorities</vt:lpstr>
      <vt:lpstr>5-year Plan Summary</vt:lpstr>
      <vt:lpstr>System Renewal / Service Projects</vt:lpstr>
      <vt:lpstr>2016 Capital Plan</vt:lpstr>
      <vt:lpstr>2017 Capital Plan</vt:lpstr>
      <vt:lpstr>2018 Capital Plan</vt:lpstr>
      <vt:lpstr>2019 Capital Plan</vt:lpstr>
      <vt:lpstr>2020 Capital Plan</vt:lpstr>
      <vt:lpstr>Sample Project Sheet</vt:lpstr>
      <vt:lpstr>Expected Outcomes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Cost of Service Rate Application</dc:title>
  <dc:creator>Peter Soules</dc:creator>
  <cp:lastModifiedBy>Peter Soules</cp:lastModifiedBy>
  <cp:revision>25</cp:revision>
  <cp:lastPrinted>2016-11-29T13:41:59Z</cp:lastPrinted>
  <dcterms:created xsi:type="dcterms:W3CDTF">2016-11-22T21:01:30Z</dcterms:created>
  <dcterms:modified xsi:type="dcterms:W3CDTF">2016-12-01T15:11:59Z</dcterms:modified>
</cp:coreProperties>
</file>