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Lst>
  <p:notesMasterIdLst>
    <p:notesMasterId r:id="rId48"/>
  </p:notesMasterIdLst>
  <p:handoutMasterIdLst>
    <p:handoutMasterId r:id="rId49"/>
  </p:handoutMasterIdLst>
  <p:sldIdLst>
    <p:sldId id="256" r:id="rId2"/>
    <p:sldId id="315" r:id="rId3"/>
    <p:sldId id="305" r:id="rId4"/>
    <p:sldId id="258" r:id="rId5"/>
    <p:sldId id="259" r:id="rId6"/>
    <p:sldId id="261" r:id="rId7"/>
    <p:sldId id="262" r:id="rId8"/>
    <p:sldId id="263" r:id="rId9"/>
    <p:sldId id="265" r:id="rId10"/>
    <p:sldId id="268" r:id="rId11"/>
    <p:sldId id="269" r:id="rId12"/>
    <p:sldId id="270" r:id="rId13"/>
    <p:sldId id="274" r:id="rId14"/>
    <p:sldId id="275" r:id="rId15"/>
    <p:sldId id="278" r:id="rId16"/>
    <p:sldId id="282" r:id="rId17"/>
    <p:sldId id="279" r:id="rId18"/>
    <p:sldId id="280" r:id="rId19"/>
    <p:sldId id="281" r:id="rId20"/>
    <p:sldId id="283" r:id="rId21"/>
    <p:sldId id="285" r:id="rId22"/>
    <p:sldId id="286" r:id="rId23"/>
    <p:sldId id="287" r:id="rId24"/>
    <p:sldId id="289" r:id="rId25"/>
    <p:sldId id="290" r:id="rId26"/>
    <p:sldId id="292" r:id="rId27"/>
    <p:sldId id="293" r:id="rId28"/>
    <p:sldId id="294" r:id="rId29"/>
    <p:sldId id="295" r:id="rId30"/>
    <p:sldId id="296" r:id="rId31"/>
    <p:sldId id="297" r:id="rId32"/>
    <p:sldId id="299" r:id="rId33"/>
    <p:sldId id="300" r:id="rId34"/>
    <p:sldId id="301" r:id="rId35"/>
    <p:sldId id="302" r:id="rId36"/>
    <p:sldId id="303" r:id="rId37"/>
    <p:sldId id="304" r:id="rId38"/>
    <p:sldId id="306" r:id="rId39"/>
    <p:sldId id="307" r:id="rId40"/>
    <p:sldId id="308" r:id="rId41"/>
    <p:sldId id="309" r:id="rId42"/>
    <p:sldId id="310" r:id="rId43"/>
    <p:sldId id="311" r:id="rId44"/>
    <p:sldId id="312" r:id="rId45"/>
    <p:sldId id="313" r:id="rId46"/>
    <p:sldId id="314" r:id="rId47"/>
  </p:sldIdLst>
  <p:sldSz cx="9144000" cy="6858000" type="screen4x3"/>
  <p:notesSz cx="7315200" cy="96012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598847D-A18B-4549-826A-AA002571769B}" type="datetimeFigureOut">
              <a:rPr lang="en-CA" smtClean="0"/>
              <a:t>04/07/2017</a:t>
            </a:fld>
            <a:endParaRPr lang="en-CA"/>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764B2EF9-7BAF-43B2-9002-56DC2AE19FE9}" type="slidenum">
              <a:rPr lang="en-CA" smtClean="0"/>
              <a:t>‹#›</a:t>
            </a:fld>
            <a:endParaRPr lang="en-CA"/>
          </a:p>
        </p:txBody>
      </p:sp>
    </p:spTree>
    <p:extLst>
      <p:ext uri="{BB962C8B-B14F-4D97-AF65-F5344CB8AC3E}">
        <p14:creationId xmlns:p14="http://schemas.microsoft.com/office/powerpoint/2010/main" val="3028651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FCD2A648-6E43-4452-AAE9-F2A6C2F0C371}" type="datetimeFigureOut">
              <a:rPr lang="en-CA" smtClean="0"/>
              <a:t>04/07/2017</a:t>
            </a:fld>
            <a:endParaRPr lang="en-CA"/>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E282420-F057-4171-ABD7-E25A8B28ABFA}" type="slidenum">
              <a:rPr lang="en-CA" smtClean="0"/>
              <a:t>‹#›</a:t>
            </a:fld>
            <a:endParaRPr lang="en-CA"/>
          </a:p>
        </p:txBody>
      </p:sp>
    </p:spTree>
    <p:extLst>
      <p:ext uri="{BB962C8B-B14F-4D97-AF65-F5344CB8AC3E}">
        <p14:creationId xmlns:p14="http://schemas.microsoft.com/office/powerpoint/2010/main" val="122926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1</a:t>
            </a:fld>
            <a:endParaRPr lang="en-CA"/>
          </a:p>
        </p:txBody>
      </p:sp>
    </p:spTree>
    <p:extLst>
      <p:ext uri="{BB962C8B-B14F-4D97-AF65-F5344CB8AC3E}">
        <p14:creationId xmlns:p14="http://schemas.microsoft.com/office/powerpoint/2010/main" val="130586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10</a:t>
            </a:fld>
            <a:endParaRPr lang="en-CA"/>
          </a:p>
        </p:txBody>
      </p:sp>
    </p:spTree>
    <p:extLst>
      <p:ext uri="{BB962C8B-B14F-4D97-AF65-F5344CB8AC3E}">
        <p14:creationId xmlns:p14="http://schemas.microsoft.com/office/powerpoint/2010/main" val="362916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11</a:t>
            </a:fld>
            <a:endParaRPr lang="en-CA"/>
          </a:p>
        </p:txBody>
      </p:sp>
    </p:spTree>
    <p:extLst>
      <p:ext uri="{BB962C8B-B14F-4D97-AF65-F5344CB8AC3E}">
        <p14:creationId xmlns:p14="http://schemas.microsoft.com/office/powerpoint/2010/main" val="4002560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12</a:t>
            </a:fld>
            <a:endParaRPr lang="en-CA"/>
          </a:p>
        </p:txBody>
      </p:sp>
    </p:spTree>
    <p:extLst>
      <p:ext uri="{BB962C8B-B14F-4D97-AF65-F5344CB8AC3E}">
        <p14:creationId xmlns:p14="http://schemas.microsoft.com/office/powerpoint/2010/main" val="227630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13</a:t>
            </a:fld>
            <a:endParaRPr lang="en-CA"/>
          </a:p>
        </p:txBody>
      </p:sp>
    </p:spTree>
    <p:extLst>
      <p:ext uri="{BB962C8B-B14F-4D97-AF65-F5344CB8AC3E}">
        <p14:creationId xmlns:p14="http://schemas.microsoft.com/office/powerpoint/2010/main" val="3846561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14</a:t>
            </a:fld>
            <a:endParaRPr lang="en-CA"/>
          </a:p>
        </p:txBody>
      </p:sp>
    </p:spTree>
    <p:extLst>
      <p:ext uri="{BB962C8B-B14F-4D97-AF65-F5344CB8AC3E}">
        <p14:creationId xmlns:p14="http://schemas.microsoft.com/office/powerpoint/2010/main" val="1804710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15</a:t>
            </a:fld>
            <a:endParaRPr lang="en-CA"/>
          </a:p>
        </p:txBody>
      </p:sp>
    </p:spTree>
    <p:extLst>
      <p:ext uri="{BB962C8B-B14F-4D97-AF65-F5344CB8AC3E}">
        <p14:creationId xmlns:p14="http://schemas.microsoft.com/office/powerpoint/2010/main" val="353138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16</a:t>
            </a:fld>
            <a:endParaRPr lang="en-CA"/>
          </a:p>
        </p:txBody>
      </p:sp>
    </p:spTree>
    <p:extLst>
      <p:ext uri="{BB962C8B-B14F-4D97-AF65-F5344CB8AC3E}">
        <p14:creationId xmlns:p14="http://schemas.microsoft.com/office/powerpoint/2010/main" val="304811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17</a:t>
            </a:fld>
            <a:endParaRPr lang="en-CA"/>
          </a:p>
        </p:txBody>
      </p:sp>
    </p:spTree>
    <p:extLst>
      <p:ext uri="{BB962C8B-B14F-4D97-AF65-F5344CB8AC3E}">
        <p14:creationId xmlns:p14="http://schemas.microsoft.com/office/powerpoint/2010/main" val="1047077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18</a:t>
            </a:fld>
            <a:endParaRPr lang="en-CA"/>
          </a:p>
        </p:txBody>
      </p:sp>
    </p:spTree>
    <p:extLst>
      <p:ext uri="{BB962C8B-B14F-4D97-AF65-F5344CB8AC3E}">
        <p14:creationId xmlns:p14="http://schemas.microsoft.com/office/powerpoint/2010/main" val="2034209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19</a:t>
            </a:fld>
            <a:endParaRPr lang="en-CA"/>
          </a:p>
        </p:txBody>
      </p:sp>
    </p:spTree>
    <p:extLst>
      <p:ext uri="{BB962C8B-B14F-4D97-AF65-F5344CB8AC3E}">
        <p14:creationId xmlns:p14="http://schemas.microsoft.com/office/powerpoint/2010/main" val="97446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2</a:t>
            </a:fld>
            <a:endParaRPr lang="en-CA"/>
          </a:p>
        </p:txBody>
      </p:sp>
    </p:spTree>
    <p:extLst>
      <p:ext uri="{BB962C8B-B14F-4D97-AF65-F5344CB8AC3E}">
        <p14:creationId xmlns:p14="http://schemas.microsoft.com/office/powerpoint/2010/main" val="1421056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20</a:t>
            </a:fld>
            <a:endParaRPr lang="en-CA"/>
          </a:p>
        </p:txBody>
      </p:sp>
    </p:spTree>
    <p:extLst>
      <p:ext uri="{BB962C8B-B14F-4D97-AF65-F5344CB8AC3E}">
        <p14:creationId xmlns:p14="http://schemas.microsoft.com/office/powerpoint/2010/main" val="1042692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21</a:t>
            </a:fld>
            <a:endParaRPr lang="en-CA"/>
          </a:p>
        </p:txBody>
      </p:sp>
    </p:spTree>
    <p:extLst>
      <p:ext uri="{BB962C8B-B14F-4D97-AF65-F5344CB8AC3E}">
        <p14:creationId xmlns:p14="http://schemas.microsoft.com/office/powerpoint/2010/main" val="3968428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22</a:t>
            </a:fld>
            <a:endParaRPr lang="en-CA"/>
          </a:p>
        </p:txBody>
      </p:sp>
    </p:spTree>
    <p:extLst>
      <p:ext uri="{BB962C8B-B14F-4D97-AF65-F5344CB8AC3E}">
        <p14:creationId xmlns:p14="http://schemas.microsoft.com/office/powerpoint/2010/main" val="2321244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23</a:t>
            </a:fld>
            <a:endParaRPr lang="en-CA"/>
          </a:p>
        </p:txBody>
      </p:sp>
    </p:spTree>
    <p:extLst>
      <p:ext uri="{BB962C8B-B14F-4D97-AF65-F5344CB8AC3E}">
        <p14:creationId xmlns:p14="http://schemas.microsoft.com/office/powerpoint/2010/main" val="3848226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24</a:t>
            </a:fld>
            <a:endParaRPr lang="en-CA"/>
          </a:p>
        </p:txBody>
      </p:sp>
    </p:spTree>
    <p:extLst>
      <p:ext uri="{BB962C8B-B14F-4D97-AF65-F5344CB8AC3E}">
        <p14:creationId xmlns:p14="http://schemas.microsoft.com/office/powerpoint/2010/main" val="3991181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25</a:t>
            </a:fld>
            <a:endParaRPr lang="en-CA"/>
          </a:p>
        </p:txBody>
      </p:sp>
    </p:spTree>
    <p:extLst>
      <p:ext uri="{BB962C8B-B14F-4D97-AF65-F5344CB8AC3E}">
        <p14:creationId xmlns:p14="http://schemas.microsoft.com/office/powerpoint/2010/main" val="3198555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26</a:t>
            </a:fld>
            <a:endParaRPr lang="en-CA"/>
          </a:p>
        </p:txBody>
      </p:sp>
    </p:spTree>
    <p:extLst>
      <p:ext uri="{BB962C8B-B14F-4D97-AF65-F5344CB8AC3E}">
        <p14:creationId xmlns:p14="http://schemas.microsoft.com/office/powerpoint/2010/main" val="2605909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27</a:t>
            </a:fld>
            <a:endParaRPr lang="en-CA"/>
          </a:p>
        </p:txBody>
      </p:sp>
    </p:spTree>
    <p:extLst>
      <p:ext uri="{BB962C8B-B14F-4D97-AF65-F5344CB8AC3E}">
        <p14:creationId xmlns:p14="http://schemas.microsoft.com/office/powerpoint/2010/main" val="1708963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28</a:t>
            </a:fld>
            <a:endParaRPr lang="en-CA"/>
          </a:p>
        </p:txBody>
      </p:sp>
    </p:spTree>
    <p:extLst>
      <p:ext uri="{BB962C8B-B14F-4D97-AF65-F5344CB8AC3E}">
        <p14:creationId xmlns:p14="http://schemas.microsoft.com/office/powerpoint/2010/main" val="2612501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29</a:t>
            </a:fld>
            <a:endParaRPr lang="en-CA"/>
          </a:p>
        </p:txBody>
      </p:sp>
    </p:spTree>
    <p:extLst>
      <p:ext uri="{BB962C8B-B14F-4D97-AF65-F5344CB8AC3E}">
        <p14:creationId xmlns:p14="http://schemas.microsoft.com/office/powerpoint/2010/main" val="186059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3</a:t>
            </a:fld>
            <a:endParaRPr lang="en-CA"/>
          </a:p>
        </p:txBody>
      </p:sp>
    </p:spTree>
    <p:extLst>
      <p:ext uri="{BB962C8B-B14F-4D97-AF65-F5344CB8AC3E}">
        <p14:creationId xmlns:p14="http://schemas.microsoft.com/office/powerpoint/2010/main" val="937673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30</a:t>
            </a:fld>
            <a:endParaRPr lang="en-CA"/>
          </a:p>
        </p:txBody>
      </p:sp>
    </p:spTree>
    <p:extLst>
      <p:ext uri="{BB962C8B-B14F-4D97-AF65-F5344CB8AC3E}">
        <p14:creationId xmlns:p14="http://schemas.microsoft.com/office/powerpoint/2010/main" val="2590996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31</a:t>
            </a:fld>
            <a:endParaRPr lang="en-CA"/>
          </a:p>
        </p:txBody>
      </p:sp>
    </p:spTree>
    <p:extLst>
      <p:ext uri="{BB962C8B-B14F-4D97-AF65-F5344CB8AC3E}">
        <p14:creationId xmlns:p14="http://schemas.microsoft.com/office/powerpoint/2010/main" val="3090137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32</a:t>
            </a:fld>
            <a:endParaRPr lang="en-CA"/>
          </a:p>
        </p:txBody>
      </p:sp>
    </p:spTree>
    <p:extLst>
      <p:ext uri="{BB962C8B-B14F-4D97-AF65-F5344CB8AC3E}">
        <p14:creationId xmlns:p14="http://schemas.microsoft.com/office/powerpoint/2010/main" val="2429264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33</a:t>
            </a:fld>
            <a:endParaRPr lang="en-CA"/>
          </a:p>
        </p:txBody>
      </p:sp>
    </p:spTree>
    <p:extLst>
      <p:ext uri="{BB962C8B-B14F-4D97-AF65-F5344CB8AC3E}">
        <p14:creationId xmlns:p14="http://schemas.microsoft.com/office/powerpoint/2010/main" val="1395092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34</a:t>
            </a:fld>
            <a:endParaRPr lang="en-CA"/>
          </a:p>
        </p:txBody>
      </p:sp>
    </p:spTree>
    <p:extLst>
      <p:ext uri="{BB962C8B-B14F-4D97-AF65-F5344CB8AC3E}">
        <p14:creationId xmlns:p14="http://schemas.microsoft.com/office/powerpoint/2010/main" val="25787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35</a:t>
            </a:fld>
            <a:endParaRPr lang="en-CA"/>
          </a:p>
        </p:txBody>
      </p:sp>
    </p:spTree>
    <p:extLst>
      <p:ext uri="{BB962C8B-B14F-4D97-AF65-F5344CB8AC3E}">
        <p14:creationId xmlns:p14="http://schemas.microsoft.com/office/powerpoint/2010/main" val="4120507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36</a:t>
            </a:fld>
            <a:endParaRPr lang="en-CA"/>
          </a:p>
        </p:txBody>
      </p:sp>
    </p:spTree>
    <p:extLst>
      <p:ext uri="{BB962C8B-B14F-4D97-AF65-F5344CB8AC3E}">
        <p14:creationId xmlns:p14="http://schemas.microsoft.com/office/powerpoint/2010/main" val="304334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37</a:t>
            </a:fld>
            <a:endParaRPr lang="en-CA"/>
          </a:p>
        </p:txBody>
      </p:sp>
    </p:spTree>
    <p:extLst>
      <p:ext uri="{BB962C8B-B14F-4D97-AF65-F5344CB8AC3E}">
        <p14:creationId xmlns:p14="http://schemas.microsoft.com/office/powerpoint/2010/main" val="4223252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38</a:t>
            </a:fld>
            <a:endParaRPr lang="en-CA"/>
          </a:p>
        </p:txBody>
      </p:sp>
    </p:spTree>
    <p:extLst>
      <p:ext uri="{BB962C8B-B14F-4D97-AF65-F5344CB8AC3E}">
        <p14:creationId xmlns:p14="http://schemas.microsoft.com/office/powerpoint/2010/main" val="3655976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39</a:t>
            </a:fld>
            <a:endParaRPr lang="en-CA"/>
          </a:p>
        </p:txBody>
      </p:sp>
    </p:spTree>
    <p:extLst>
      <p:ext uri="{BB962C8B-B14F-4D97-AF65-F5344CB8AC3E}">
        <p14:creationId xmlns:p14="http://schemas.microsoft.com/office/powerpoint/2010/main" val="227290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4</a:t>
            </a:fld>
            <a:endParaRPr lang="en-CA"/>
          </a:p>
        </p:txBody>
      </p:sp>
    </p:spTree>
    <p:extLst>
      <p:ext uri="{BB962C8B-B14F-4D97-AF65-F5344CB8AC3E}">
        <p14:creationId xmlns:p14="http://schemas.microsoft.com/office/powerpoint/2010/main" val="1217088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40</a:t>
            </a:fld>
            <a:endParaRPr lang="en-CA"/>
          </a:p>
        </p:txBody>
      </p:sp>
    </p:spTree>
    <p:extLst>
      <p:ext uri="{BB962C8B-B14F-4D97-AF65-F5344CB8AC3E}">
        <p14:creationId xmlns:p14="http://schemas.microsoft.com/office/powerpoint/2010/main" val="1060082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41</a:t>
            </a:fld>
            <a:endParaRPr lang="en-CA"/>
          </a:p>
        </p:txBody>
      </p:sp>
    </p:spTree>
    <p:extLst>
      <p:ext uri="{BB962C8B-B14F-4D97-AF65-F5344CB8AC3E}">
        <p14:creationId xmlns:p14="http://schemas.microsoft.com/office/powerpoint/2010/main" val="282886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42</a:t>
            </a:fld>
            <a:endParaRPr lang="en-CA"/>
          </a:p>
        </p:txBody>
      </p:sp>
    </p:spTree>
    <p:extLst>
      <p:ext uri="{BB962C8B-B14F-4D97-AF65-F5344CB8AC3E}">
        <p14:creationId xmlns:p14="http://schemas.microsoft.com/office/powerpoint/2010/main" val="3089100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43</a:t>
            </a:fld>
            <a:endParaRPr lang="en-CA"/>
          </a:p>
        </p:txBody>
      </p:sp>
    </p:spTree>
    <p:extLst>
      <p:ext uri="{BB962C8B-B14F-4D97-AF65-F5344CB8AC3E}">
        <p14:creationId xmlns:p14="http://schemas.microsoft.com/office/powerpoint/2010/main" val="567450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44</a:t>
            </a:fld>
            <a:endParaRPr lang="en-CA"/>
          </a:p>
        </p:txBody>
      </p:sp>
    </p:spTree>
    <p:extLst>
      <p:ext uri="{BB962C8B-B14F-4D97-AF65-F5344CB8AC3E}">
        <p14:creationId xmlns:p14="http://schemas.microsoft.com/office/powerpoint/2010/main" val="3572157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45</a:t>
            </a:fld>
            <a:endParaRPr lang="en-CA"/>
          </a:p>
        </p:txBody>
      </p:sp>
    </p:spTree>
    <p:extLst>
      <p:ext uri="{BB962C8B-B14F-4D97-AF65-F5344CB8AC3E}">
        <p14:creationId xmlns:p14="http://schemas.microsoft.com/office/powerpoint/2010/main" val="4095980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46</a:t>
            </a:fld>
            <a:endParaRPr lang="en-CA"/>
          </a:p>
        </p:txBody>
      </p:sp>
    </p:spTree>
    <p:extLst>
      <p:ext uri="{BB962C8B-B14F-4D97-AF65-F5344CB8AC3E}">
        <p14:creationId xmlns:p14="http://schemas.microsoft.com/office/powerpoint/2010/main" val="284231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5</a:t>
            </a:fld>
            <a:endParaRPr lang="en-CA"/>
          </a:p>
        </p:txBody>
      </p:sp>
    </p:spTree>
    <p:extLst>
      <p:ext uri="{BB962C8B-B14F-4D97-AF65-F5344CB8AC3E}">
        <p14:creationId xmlns:p14="http://schemas.microsoft.com/office/powerpoint/2010/main" val="37808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6</a:t>
            </a:fld>
            <a:endParaRPr lang="en-CA"/>
          </a:p>
        </p:txBody>
      </p:sp>
    </p:spTree>
    <p:extLst>
      <p:ext uri="{BB962C8B-B14F-4D97-AF65-F5344CB8AC3E}">
        <p14:creationId xmlns:p14="http://schemas.microsoft.com/office/powerpoint/2010/main" val="181252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7</a:t>
            </a:fld>
            <a:endParaRPr lang="en-CA"/>
          </a:p>
        </p:txBody>
      </p:sp>
    </p:spTree>
    <p:extLst>
      <p:ext uri="{BB962C8B-B14F-4D97-AF65-F5344CB8AC3E}">
        <p14:creationId xmlns:p14="http://schemas.microsoft.com/office/powerpoint/2010/main" val="218344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8</a:t>
            </a:fld>
            <a:endParaRPr lang="en-CA"/>
          </a:p>
        </p:txBody>
      </p:sp>
    </p:spTree>
    <p:extLst>
      <p:ext uri="{BB962C8B-B14F-4D97-AF65-F5344CB8AC3E}">
        <p14:creationId xmlns:p14="http://schemas.microsoft.com/office/powerpoint/2010/main" val="9928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282420-F057-4171-ABD7-E25A8B28ABFA}" type="slidenum">
              <a:rPr lang="en-CA" smtClean="0"/>
              <a:t>9</a:t>
            </a:fld>
            <a:endParaRPr lang="en-CA"/>
          </a:p>
        </p:txBody>
      </p:sp>
    </p:spTree>
    <p:extLst>
      <p:ext uri="{BB962C8B-B14F-4D97-AF65-F5344CB8AC3E}">
        <p14:creationId xmlns:p14="http://schemas.microsoft.com/office/powerpoint/2010/main" val="1296683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p:spPr>
        <p:style>
          <a:lnRef idx="3">
            <a:schemeClr val="lt1"/>
          </a:lnRef>
          <a:fillRef idx="4294967295">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C295150-4FD7-4802-B0EB-D52217513A72}" type="datetime1">
              <a:rPr lang="en-US" smtClean="0"/>
              <a:t>7/4/2017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36DD0FD-55B0-48C4-8AF2-8A69533EDFC3}"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a:solidFill>
                  <a:srgbClr val="FFFFFF"/>
                </a:solidFill>
              </a:defRPr>
            </a:lvl1pPr>
          </a:lstStyle>
          <a:p>
            <a:r>
              <a:rPr kumimoji="0" lang="en-US"/>
              <a:t>Click to edit Master title style</a:t>
            </a:r>
          </a:p>
        </p:txBody>
      </p:sp>
      <p:pic>
        <p:nvPicPr>
          <p:cNvPr id="14" name="Picture 9" descr="FNEI Logo Large"/>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889647" y="5572918"/>
            <a:ext cx="11890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461895A-832A-4167-BE9B-7448CA062309}" type="datetime1">
              <a:rPr lang="en-US" smtClean="0"/>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7571FF-D602-4BB6-9683-7A1E909D4296}" type="datetime1">
              <a:rPr lang="en-US" smtClean="0"/>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a:xfrm>
            <a:off x="4876800" y="6191250"/>
            <a:ext cx="2476500" cy="476250"/>
          </a:xfrm>
        </p:spPr>
        <p:txBody>
          <a:bodyPr/>
          <a:lstStyle/>
          <a:p>
            <a:fld id="{FC392BEB-5202-498C-89F7-BBD3BEE1B887}" type="datetime1">
              <a:rPr lang="en-US" smtClean="0"/>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9" descr="FNEI Logo Large"/>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878762" y="5592762"/>
            <a:ext cx="11890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p:spPr>
        <p:style>
          <a:lnRef idx="3">
            <a:schemeClr val="lt1"/>
          </a:lnRef>
          <a:fillRef idx="429496729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876800" y="6191250"/>
            <a:ext cx="2476500" cy="476250"/>
          </a:xfrm>
        </p:spPr>
        <p:txBody>
          <a:bodyPr/>
          <a:lstStyle/>
          <a:p>
            <a:fld id="{D242B6C6-10FF-4510-A888-F0B9C6A788B0}" type="datetime1">
              <a:rPr lang="en-US" smtClean="0"/>
              <a:t>7/4/2017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36DD0FD-55B0-48C4-8AF2-8A69533EDFC3}" type="slidenum">
              <a:rPr lang="en-US" smtClean="0"/>
              <a:t>‹#›</a:t>
            </a:fld>
            <a:endParaRPr lang="en-US"/>
          </a:p>
        </p:txBody>
      </p:sp>
      <p:pic>
        <p:nvPicPr>
          <p:cNvPr id="12" name="Picture 9" descr="FNEI Logo Large"/>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878762" y="5592762"/>
            <a:ext cx="11890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a:xfrm>
            <a:off x="5181600" y="6172200"/>
            <a:ext cx="2476500" cy="476250"/>
          </a:xfrm>
        </p:spPr>
        <p:txBody>
          <a:bodyPr/>
          <a:lstStyle/>
          <a:p>
            <a:fld id="{C2847B31-A4E1-4FCE-8661-5EC33A675437}" type="datetime1">
              <a:rPr lang="en-US" smtClean="0"/>
              <a:t>7/4/2017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8" name="Picture 9" descr="FNEI Logo Large"/>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924800" y="5572918"/>
            <a:ext cx="11890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a:xfrm>
            <a:off x="4953000" y="6191250"/>
            <a:ext cx="2476500" cy="476250"/>
          </a:xfrm>
        </p:spPr>
        <p:txBody>
          <a:bodyPr/>
          <a:lstStyle/>
          <a:p>
            <a:fld id="{7CAD832D-B7F8-4A85-B115-3F84BE9AC26D}" type="datetime1">
              <a:rPr lang="en-US" smtClean="0"/>
              <a:t>7/4/2017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descr="FNEI Logo Large"/>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889647" y="5572918"/>
            <a:ext cx="11890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4876800" y="6191250"/>
            <a:ext cx="2476500" cy="476250"/>
          </a:xfrm>
        </p:spPr>
        <p:txBody>
          <a:bodyPr/>
          <a:lstStyle/>
          <a:p>
            <a:fld id="{E10B34F3-05F7-41C1-B84E-68CE2E00C83C}" type="datetime1">
              <a:rPr lang="en-US" smtClean="0"/>
              <a:t>7/4/2017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t>‹#›</a:t>
            </a:fld>
            <a:endParaRPr lang="en-US"/>
          </a:p>
        </p:txBody>
      </p:sp>
      <p:pic>
        <p:nvPicPr>
          <p:cNvPr id="6" name="Picture 9" descr="FNEI Logo Large"/>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889647" y="5572918"/>
            <a:ext cx="11890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t>7/4/2017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p:spPr>
        <p:style>
          <a:lnRef idx="3">
            <a:schemeClr val="lt1"/>
          </a:lnRef>
          <a:fillRef idx="4294967295">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t>7/4/2017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t>7/4/2017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36DD0FD-55B0-48C4-8AF2-8A69533EDFC3}"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p:spPr>
        <p:style>
          <a:lnRef idx="3">
            <a:schemeClr val="lt1"/>
          </a:lnRef>
          <a:fillRef idx="4294967295">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1909345-DEE0-4B07-8E32-441AC9DA095E}" type="datetime1">
              <a:rPr lang="en-US" smtClean="0"/>
              <a:t>7/4/2017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36DD0FD-55B0-48C4-8AF2-8A69533EDF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429000"/>
            <a:ext cx="6400800" cy="1828800"/>
          </a:xfrm>
        </p:spPr>
        <p:txBody>
          <a:bodyPr>
            <a:normAutofit/>
          </a:bodyPr>
          <a:lstStyle/>
          <a:p>
            <a:pPr algn="l"/>
            <a:r>
              <a:rPr lang="en-CA" sz="2200" b="1">
                <a:latin typeface="Times New Roman" panose="02020603050405020304" pitchFamily="18" charset="0"/>
                <a:cs typeface="Times New Roman" panose="02020603050405020304" pitchFamily="18" charset="0"/>
              </a:rPr>
              <a:t>Presentation to Ontario Energy Board</a:t>
            </a:r>
          </a:p>
          <a:p>
            <a:pPr algn="l"/>
            <a:r>
              <a:rPr lang="en-CA" sz="2200">
                <a:latin typeface="Times New Roman" panose="02020603050405020304" pitchFamily="18" charset="0"/>
                <a:cs typeface="Times New Roman" panose="02020603050405020304" pitchFamily="18" charset="0"/>
              </a:rPr>
              <a:t>EB-2016-0231</a:t>
            </a:r>
          </a:p>
          <a:p>
            <a:pPr algn="l"/>
            <a:r>
              <a:rPr lang="en-CA" sz="2200">
                <a:latin typeface="Times New Roman" panose="02020603050405020304" pitchFamily="18" charset="0"/>
                <a:cs typeface="Times New Roman" panose="02020603050405020304" pitchFamily="18" charset="0"/>
              </a:rPr>
              <a:t>July 6, 2017</a:t>
            </a:r>
          </a:p>
          <a:p>
            <a:pPr algn="l"/>
            <a:r>
              <a:rPr lang="en-CA" sz="2200">
                <a:latin typeface="Times New Roman" panose="02020603050405020304" pitchFamily="18" charset="0"/>
                <a:cs typeface="Times New Roman" panose="02020603050405020304" pitchFamily="18" charset="0"/>
              </a:rPr>
              <a:t>Patrick Chilton and Rod Reimer</a:t>
            </a:r>
            <a:endParaRPr lang="en-US" sz="2200">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p:txBody>
          <a:bodyPr/>
          <a:lstStyle/>
          <a:p>
            <a:r>
              <a:rPr lang="en-US">
                <a:latin typeface="OzHandicraft BT" panose="03080702020302020206" pitchFamily="66" charset="0"/>
              </a:rPr>
              <a:t>Five Nations Energy Inc.</a:t>
            </a:r>
          </a:p>
        </p:txBody>
      </p:sp>
    </p:spTree>
    <p:extLst>
      <p:ext uri="{BB962C8B-B14F-4D97-AF65-F5344CB8AC3E}">
        <p14:creationId xmlns:p14="http://schemas.microsoft.com/office/powerpoint/2010/main" val="120939467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Bird and Hale…grid extension</a:t>
            </a:r>
          </a:p>
        </p:txBody>
      </p:sp>
      <p:sp>
        <p:nvSpPr>
          <p:cNvPr id="3" name="Content Placeholder 2"/>
          <p:cNvSpPr>
            <a:spLocks noGrp="1"/>
          </p:cNvSpPr>
          <p:nvPr>
            <p:ph sz="quarter" idx="1"/>
          </p:nvPr>
        </p:nvSpPr>
        <p:spPr/>
        <p:txBody>
          <a:bodyPr>
            <a:normAutofit fontScale="92500" lnSpcReduction="20000"/>
          </a:bodyPr>
          <a:lstStyle/>
          <a:p>
            <a:r>
              <a:rPr lang="en-US"/>
              <a:t>Grid extension to Fort Albany, Kashechewan, Attawapiskat</a:t>
            </a:r>
          </a:p>
          <a:p>
            <a:pPr lvl="1"/>
            <a:r>
              <a:rPr lang="en-US"/>
              <a:t>Estimated construction cost at the time $32,000,000</a:t>
            </a:r>
          </a:p>
          <a:p>
            <a:pPr lvl="1"/>
            <a:r>
              <a:rPr lang="en-US"/>
              <a:t>Suggested sources of Capital Funding</a:t>
            </a:r>
          </a:p>
          <a:p>
            <a:pPr lvl="2"/>
            <a:r>
              <a:rPr lang="en-US"/>
              <a:t>Government of Ontario:</a:t>
            </a:r>
          </a:p>
          <a:p>
            <a:pPr lvl="3"/>
            <a:r>
              <a:rPr lang="en-US"/>
              <a:t>Ontario Hydro Capital Budget</a:t>
            </a:r>
          </a:p>
          <a:p>
            <a:pPr lvl="3"/>
            <a:r>
              <a:rPr lang="en-US"/>
              <a:t>MNDM Northern Grant or Loan</a:t>
            </a:r>
          </a:p>
          <a:p>
            <a:pPr lvl="3"/>
            <a:r>
              <a:rPr lang="en-US"/>
              <a:t>Capitalization of Future Payouts for Rural Rate Assistance</a:t>
            </a:r>
          </a:p>
          <a:p>
            <a:pPr lvl="3"/>
            <a:r>
              <a:rPr lang="en-US"/>
              <a:t>Special Rates for Provincial Government Agencies (Standard A rate)</a:t>
            </a:r>
          </a:p>
          <a:p>
            <a:pPr lvl="2"/>
            <a:r>
              <a:rPr lang="en-US"/>
              <a:t>Government of Canada:</a:t>
            </a:r>
          </a:p>
          <a:p>
            <a:pPr lvl="3"/>
            <a:r>
              <a:rPr lang="en-US"/>
              <a:t>Direct Contribution, INAC (reduction of funding for future diesel expansion</a:t>
            </a:r>
          </a:p>
          <a:p>
            <a:pPr lvl="3"/>
            <a:r>
              <a:rPr lang="en-US"/>
              <a:t>Special Electrical Rates for Federal Government Agencies (Standard “A” rate)</a:t>
            </a:r>
          </a:p>
          <a:p>
            <a:pPr lvl="3"/>
            <a:r>
              <a:rPr lang="en-US"/>
              <a:t>Community Contribution (i.e., the Bands, labour contribution to the project etc.)</a:t>
            </a:r>
          </a:p>
        </p:txBody>
      </p:sp>
    </p:spTree>
    <p:extLst>
      <p:ext uri="{BB962C8B-B14F-4D97-AF65-F5344CB8AC3E}">
        <p14:creationId xmlns:p14="http://schemas.microsoft.com/office/powerpoint/2010/main" val="26778548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Bird and Hale…grid extension</a:t>
            </a:r>
          </a:p>
        </p:txBody>
      </p:sp>
      <p:sp>
        <p:nvSpPr>
          <p:cNvPr id="3" name="Content Placeholder 2"/>
          <p:cNvSpPr>
            <a:spLocks noGrp="1"/>
          </p:cNvSpPr>
          <p:nvPr>
            <p:ph sz="quarter" idx="1"/>
          </p:nvPr>
        </p:nvSpPr>
        <p:spPr/>
        <p:txBody>
          <a:bodyPr/>
          <a:lstStyle/>
          <a:p>
            <a:r>
              <a:rPr lang="en-US"/>
              <a:t>Ownership structure recommended</a:t>
            </a:r>
          </a:p>
          <a:p>
            <a:pPr lvl="1"/>
            <a:r>
              <a:rPr lang="en-US"/>
              <a:t>James Bay Power Authority</a:t>
            </a:r>
          </a:p>
          <a:p>
            <a:pPr lvl="2"/>
            <a:r>
              <a:rPr lang="en-US"/>
              <a:t>Seven Members: Ontario Hydro, MNDM, INAC, 1 each from Attawapiskat, Kashechewan, Fort Albany, Chairman appointed</a:t>
            </a:r>
          </a:p>
          <a:p>
            <a:pPr lvl="2"/>
            <a:r>
              <a:rPr lang="en-US"/>
              <a:t>Construct and Manage project</a:t>
            </a:r>
          </a:p>
          <a:p>
            <a:pPr lvl="2"/>
            <a:r>
              <a:rPr lang="en-US"/>
              <a:t>After construction, turned over to Ontario Hydro, which would fully operate the transmission and distribution systems.</a:t>
            </a:r>
          </a:p>
          <a:p>
            <a:pPr lvl="2"/>
            <a:r>
              <a:rPr lang="en-US"/>
              <a:t>Residential customers would fall under the Ontario Rural Rate program administered by Ontario Hydro</a:t>
            </a:r>
          </a:p>
          <a:p>
            <a:pPr marL="594360" lvl="2" indent="0">
              <a:buNone/>
            </a:pPr>
            <a:endParaRPr lang="en-US"/>
          </a:p>
        </p:txBody>
      </p:sp>
    </p:spTree>
    <p:extLst>
      <p:ext uri="{BB962C8B-B14F-4D97-AF65-F5344CB8AC3E}">
        <p14:creationId xmlns:p14="http://schemas.microsoft.com/office/powerpoint/2010/main" val="10330381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After Bird and Hale……</a:t>
            </a:r>
          </a:p>
        </p:txBody>
      </p:sp>
      <p:sp>
        <p:nvSpPr>
          <p:cNvPr id="3" name="Content Placeholder 2"/>
          <p:cNvSpPr>
            <a:spLocks noGrp="1"/>
          </p:cNvSpPr>
          <p:nvPr>
            <p:ph sz="quarter" idx="1"/>
          </p:nvPr>
        </p:nvSpPr>
        <p:spPr/>
        <p:txBody>
          <a:bodyPr>
            <a:normAutofit fontScale="92500" lnSpcReduction="10000"/>
          </a:bodyPr>
          <a:lstStyle/>
          <a:p>
            <a:r>
              <a:rPr lang="en-US"/>
              <a:t>Ontario Hydro not interested; said transmission line cannot be built in muskeg/swamp, plus, nobody will pay their bills anyways….</a:t>
            </a:r>
          </a:p>
          <a:p>
            <a:r>
              <a:rPr lang="en-US"/>
              <a:t>but communities kept pressing</a:t>
            </a:r>
          </a:p>
          <a:p>
            <a:r>
              <a:rPr lang="en-US"/>
              <a:t>Water and Sewer Infrastructure projects started in all three communities</a:t>
            </a:r>
          </a:p>
          <a:p>
            <a:r>
              <a:rPr lang="en-US"/>
              <a:t>Ontario Hydro begins to refuse to connect new houses and community assets as generators were being maxed out</a:t>
            </a:r>
          </a:p>
          <a:p>
            <a:r>
              <a:rPr lang="en-US"/>
              <a:t>Mushkegowuk Council Resolution 1996-08-24 “Extension of Hydro Grid From Moosonee to Attawapiskat” passed at the Mushkegowuk Annual Assembly (August 1996) at the request of Attawapiskat, Kashechewan, and Fort Albany</a:t>
            </a:r>
          </a:p>
          <a:p>
            <a:endParaRPr lang="en-US"/>
          </a:p>
          <a:p>
            <a:endParaRPr lang="en-US"/>
          </a:p>
        </p:txBody>
      </p:sp>
    </p:spTree>
    <p:extLst>
      <p:ext uri="{BB962C8B-B14F-4D97-AF65-F5344CB8AC3E}">
        <p14:creationId xmlns:p14="http://schemas.microsoft.com/office/powerpoint/2010/main" val="42073874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Progress</a:t>
            </a:r>
          </a:p>
        </p:txBody>
      </p:sp>
      <p:sp>
        <p:nvSpPr>
          <p:cNvPr id="3" name="Content Placeholder 2"/>
          <p:cNvSpPr>
            <a:spLocks noGrp="1"/>
          </p:cNvSpPr>
          <p:nvPr>
            <p:ph sz="quarter" idx="1"/>
          </p:nvPr>
        </p:nvSpPr>
        <p:spPr/>
        <p:txBody>
          <a:bodyPr>
            <a:normAutofit fontScale="77500" lnSpcReduction="20000"/>
          </a:bodyPr>
          <a:lstStyle/>
          <a:p>
            <a:r>
              <a:rPr lang="en-US"/>
              <a:t>Mushkegowuk Technical Working Group is formed with Ed Chilton taking the lead role</a:t>
            </a:r>
          </a:p>
          <a:p>
            <a:r>
              <a:rPr lang="en-US"/>
              <a:t>Agreement for Mushkegowuk Grid Extension is signed November 27, 1996 between Attawapiskat, Kashechewan, Fort Albany and Moose Cree First Nations</a:t>
            </a:r>
          </a:p>
          <a:p>
            <a:r>
              <a:rPr lang="en-US"/>
              <a:t>February 5, 1997 two MOU’s are signed </a:t>
            </a:r>
          </a:p>
          <a:p>
            <a:r>
              <a:rPr lang="en-US"/>
              <a:t>The first created the Mushkegowuk Power Corporation, among:</a:t>
            </a:r>
          </a:p>
          <a:p>
            <a:pPr lvl="1"/>
            <a:r>
              <a:rPr lang="en-US"/>
              <a:t>Attawapiskat First Nation</a:t>
            </a:r>
          </a:p>
          <a:p>
            <a:pPr lvl="1"/>
            <a:r>
              <a:rPr lang="en-US"/>
              <a:t>Kashechewan First Nation</a:t>
            </a:r>
          </a:p>
          <a:p>
            <a:pPr lvl="1"/>
            <a:r>
              <a:rPr lang="en-US"/>
              <a:t>Fort Albany First Nation</a:t>
            </a:r>
          </a:p>
          <a:p>
            <a:pPr lvl="1"/>
            <a:r>
              <a:rPr lang="en-US"/>
              <a:t>Moose Cree First Nation</a:t>
            </a:r>
          </a:p>
          <a:p>
            <a:pPr lvl="1"/>
            <a:r>
              <a:rPr lang="en-CA"/>
              <a:t>Taykwa Tagamou Nation (joins later)</a:t>
            </a:r>
            <a:endParaRPr lang="en-US"/>
          </a:p>
          <a:p>
            <a:pPr lvl="1"/>
            <a:r>
              <a:rPr lang="en-US"/>
              <a:t>Mushkegowuk Council </a:t>
            </a:r>
          </a:p>
          <a:p>
            <a:pPr lvl="1"/>
            <a:r>
              <a:rPr lang="en-US"/>
              <a:t>Nishnawbe-Aski Nation</a:t>
            </a:r>
          </a:p>
          <a:p>
            <a:pPr lvl="2"/>
            <a:r>
              <a:rPr lang="en-US"/>
              <a:t>“For the creation of a Mushkegowuk Power Corporation….to…develop…operate…etc. the grid extension….”</a:t>
            </a:r>
          </a:p>
        </p:txBody>
      </p:sp>
    </p:spTree>
    <p:extLst>
      <p:ext uri="{BB962C8B-B14F-4D97-AF65-F5344CB8AC3E}">
        <p14:creationId xmlns:p14="http://schemas.microsoft.com/office/powerpoint/2010/main" val="34797472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Progress</a:t>
            </a:r>
          </a:p>
        </p:txBody>
      </p:sp>
      <p:sp>
        <p:nvSpPr>
          <p:cNvPr id="3" name="Content Placeholder 2"/>
          <p:cNvSpPr>
            <a:spLocks noGrp="1"/>
          </p:cNvSpPr>
          <p:nvPr>
            <p:ph sz="quarter" idx="1"/>
          </p:nvPr>
        </p:nvSpPr>
        <p:spPr/>
        <p:txBody>
          <a:bodyPr/>
          <a:lstStyle/>
          <a:p>
            <a:r>
              <a:rPr lang="en-US"/>
              <a:t>The second between:</a:t>
            </a:r>
          </a:p>
          <a:p>
            <a:pPr lvl="1"/>
            <a:r>
              <a:rPr lang="en-US"/>
              <a:t>Mushkegowuk Power Corporation</a:t>
            </a:r>
          </a:p>
          <a:p>
            <a:pPr lvl="1"/>
            <a:r>
              <a:rPr lang="en-US"/>
              <a:t>SNC Lavalin</a:t>
            </a:r>
          </a:p>
          <a:p>
            <a:pPr lvl="2"/>
            <a:r>
              <a:rPr lang="en-US"/>
              <a:t>For…”the parties wish to explore jointly the feasibility regarding the potential building of a private electricity grid extension to Fort Albany and Kashechewan and Attawapiskat.”</a:t>
            </a:r>
          </a:p>
          <a:p>
            <a:r>
              <a:rPr lang="en-US"/>
              <a:t>SNC Lavalin and PowerTel selected as the private sector engineering and construction partners</a:t>
            </a:r>
          </a:p>
          <a:p>
            <a:r>
              <a:rPr lang="en-US"/>
              <a:t>SNC Lavalin begins the Feasibility Study and the Environmental Impact Study</a:t>
            </a:r>
          </a:p>
          <a:p>
            <a:endParaRPr lang="en-US"/>
          </a:p>
          <a:p>
            <a:endParaRPr lang="en-US"/>
          </a:p>
        </p:txBody>
      </p:sp>
    </p:spTree>
    <p:extLst>
      <p:ext uri="{BB962C8B-B14F-4D97-AF65-F5344CB8AC3E}">
        <p14:creationId xmlns:p14="http://schemas.microsoft.com/office/powerpoint/2010/main" val="31441927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Five Nations Energy Inc. is created</a:t>
            </a:r>
          </a:p>
        </p:txBody>
      </p:sp>
      <p:sp>
        <p:nvSpPr>
          <p:cNvPr id="3" name="Content Placeholder 2"/>
          <p:cNvSpPr>
            <a:spLocks noGrp="1"/>
          </p:cNvSpPr>
          <p:nvPr>
            <p:ph sz="quarter" idx="1"/>
          </p:nvPr>
        </p:nvSpPr>
        <p:spPr/>
        <p:txBody>
          <a:bodyPr>
            <a:normAutofit fontScale="85000" lnSpcReduction="10000"/>
          </a:bodyPr>
          <a:lstStyle/>
          <a:p>
            <a:r>
              <a:rPr lang="en-US"/>
              <a:t>Letters Patent issued September 30, 1997</a:t>
            </a:r>
          </a:p>
          <a:p>
            <a:pPr lvl="2"/>
            <a:r>
              <a:rPr lang="en-US"/>
              <a:t>“The objects of the Corporation are to promote the social, economic and civic welfare and development of the Attawapiskat, Fort Albany, and Kashechewan First Nations by:</a:t>
            </a:r>
          </a:p>
          <a:p>
            <a:pPr marL="1325880" lvl="3" indent="-457200">
              <a:buAutoNum type="arabicPeriod"/>
            </a:pPr>
            <a:r>
              <a:rPr lang="en-US" u="sng"/>
              <a:t>promoting, acquiring, developing and establishing works and facilities of any manner or nature for the provision, acquisition, transmission, distribution and supply of electricity and other utilities</a:t>
            </a:r>
            <a:r>
              <a:rPr lang="en-US"/>
              <a:t> to the communities of Attawapiskat, Fort Albany and Kashechewan First Nations </a:t>
            </a:r>
            <a:r>
              <a:rPr lang="en-US" u="sng"/>
              <a:t>and elsewhere</a:t>
            </a:r>
            <a:r>
              <a:rPr lang="en-US"/>
              <a:t>;</a:t>
            </a:r>
          </a:p>
          <a:p>
            <a:pPr marL="1325880" lvl="3" indent="-457200">
              <a:buAutoNum type="arabicPeriod"/>
            </a:pPr>
            <a:r>
              <a:rPr lang="en-US" u="sng"/>
              <a:t>Constructing, operating, maintaining and managing </a:t>
            </a:r>
            <a:r>
              <a:rPr lang="en-US"/>
              <a:t>such works and facilities for the general benefit and for the purpose of providing electrical power and other utilities to the communities of Attawapiskat, Fort Albany, and Kashechewan First Nations and elsewhere; an</a:t>
            </a:r>
          </a:p>
          <a:p>
            <a:pPr marL="1325880" lvl="3" indent="-457200">
              <a:buAutoNum type="arabicPeriod"/>
            </a:pPr>
            <a:r>
              <a:rPr lang="en-US"/>
              <a:t>through the accomplishments of the objects described in paragraphs 1 and 2, </a:t>
            </a:r>
            <a:r>
              <a:rPr lang="en-US" u="sng"/>
              <a:t>encouraging and promoting self-sufficiency, skills training, employment and economic development opportunities, community cooperation, measures to improve the protection of the natural environment and such other measures socially beneficial for the community </a:t>
            </a:r>
            <a:r>
              <a:rPr lang="en-US"/>
              <a:t>as may accrue from the Corporation’s objects and undertakings, in the communities of Attawapiskat, Fort Albany and Kashechewan First Nations and elsewhere.”</a:t>
            </a:r>
          </a:p>
        </p:txBody>
      </p:sp>
    </p:spTree>
    <p:extLst>
      <p:ext uri="{BB962C8B-B14F-4D97-AF65-F5344CB8AC3E}">
        <p14:creationId xmlns:p14="http://schemas.microsoft.com/office/powerpoint/2010/main" val="22545368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FNEI’s Members = LDCs</a:t>
            </a:r>
          </a:p>
        </p:txBody>
      </p:sp>
      <p:sp>
        <p:nvSpPr>
          <p:cNvPr id="3" name="Content Placeholder 2"/>
          <p:cNvSpPr>
            <a:spLocks noGrp="1"/>
          </p:cNvSpPr>
          <p:nvPr>
            <p:ph sz="quarter" idx="1"/>
          </p:nvPr>
        </p:nvSpPr>
        <p:spPr/>
        <p:txBody>
          <a:bodyPr>
            <a:normAutofit fontScale="92500"/>
          </a:bodyPr>
          <a:lstStyle/>
          <a:p>
            <a:r>
              <a:rPr lang="en-US"/>
              <a:t>Also created at the same time were the three local distribution companies (LDCs)</a:t>
            </a:r>
          </a:p>
          <a:p>
            <a:pPr lvl="1"/>
            <a:r>
              <a:rPr lang="en-US"/>
              <a:t>These are the “members” of FNEI</a:t>
            </a:r>
          </a:p>
          <a:p>
            <a:r>
              <a:rPr lang="en-US"/>
              <a:t>Kashechewan Power Authority (Corporation) begins operating December 17, 1997 as Ontario Hydro refuses to operate the newly constructed diesel generation plant in Kashechewan</a:t>
            </a:r>
          </a:p>
          <a:p>
            <a:r>
              <a:rPr lang="en-US"/>
              <a:t>Fort Albany Power Corporation has a board appointed and General Manager hired around June 2001 to prepare for connection to grid</a:t>
            </a:r>
          </a:p>
          <a:p>
            <a:r>
              <a:rPr lang="en-US"/>
              <a:t>Attawapiskat Power Corporation has a board appointed and General Manager hired around June 2002</a:t>
            </a:r>
          </a:p>
        </p:txBody>
      </p:sp>
    </p:spTree>
    <p:extLst>
      <p:ext uri="{BB962C8B-B14F-4D97-AF65-F5344CB8AC3E}">
        <p14:creationId xmlns:p14="http://schemas.microsoft.com/office/powerpoint/2010/main" val="5852232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work begins…</a:t>
            </a:r>
          </a:p>
        </p:txBody>
      </p:sp>
      <p:sp>
        <p:nvSpPr>
          <p:cNvPr id="3" name="Content Placeholder 2"/>
          <p:cNvSpPr>
            <a:spLocks noGrp="1"/>
          </p:cNvSpPr>
          <p:nvPr>
            <p:ph sz="quarter" idx="1"/>
          </p:nvPr>
        </p:nvSpPr>
        <p:spPr/>
        <p:txBody>
          <a:bodyPr>
            <a:noAutofit/>
          </a:bodyPr>
          <a:lstStyle/>
          <a:p>
            <a:r>
              <a:rPr lang="en-US" sz="1800"/>
              <a:t>Feasibility study (1987 Bird and Hale report) is updated:</a:t>
            </a:r>
          </a:p>
          <a:p>
            <a:pPr lvl="1"/>
            <a:r>
              <a:rPr lang="en-US" sz="1800"/>
              <a:t>SNC Lavalin “Western James Bay Transmission Line Project” Five Nations Energy Inc. Feasibility Report Executive Summary” is released August 1997 with the full draft report released in September 1997.</a:t>
            </a:r>
          </a:p>
          <a:p>
            <a:pPr lvl="2"/>
            <a:r>
              <a:rPr lang="en-US" sz="1600"/>
              <a:t>Conclusion is that the transmission line is feasible and is financially viable.</a:t>
            </a:r>
          </a:p>
          <a:p>
            <a:r>
              <a:rPr lang="en-US" sz="1800"/>
              <a:t>INAC engages the services of Stone &amp; Webster to prepare a confidence report on the SNC Lavalin Feasibility study</a:t>
            </a:r>
          </a:p>
          <a:p>
            <a:r>
              <a:rPr lang="en-US" sz="1800"/>
              <a:t>INAC accepts the report</a:t>
            </a:r>
          </a:p>
          <a:p>
            <a:pPr lvl="1"/>
            <a:r>
              <a:rPr lang="en-US" sz="1800"/>
              <a:t>INAC provides initial funding of $324,000 50% from INAC and 50% from Attawapiskat, Kashechewan, Fort Albany and Moose Cree each providing $40,500 from future minor capital. (FNEI repays these funds after about a year or so)</a:t>
            </a:r>
          </a:p>
          <a:p>
            <a:pPr lvl="1"/>
            <a:r>
              <a:rPr lang="en-US" sz="1800"/>
              <a:t>Additional funding of $1.5 million is committed by INAC December 19, 1997 with a further $3 million budgeted for the remainder of that fiscal year.</a:t>
            </a:r>
          </a:p>
          <a:p>
            <a:pPr lvl="1"/>
            <a:r>
              <a:rPr lang="en-US" sz="1800"/>
              <a:t>September 22, 1998 issues Letter of Commitment for $33 million multi-year funding</a:t>
            </a:r>
          </a:p>
          <a:p>
            <a:pPr lvl="1"/>
            <a:r>
              <a:rPr lang="en-US" sz="1800"/>
              <a:t>FNEI is the only Non-First Nation, Non-tribal council to enter into a multi-year funding agreement with INAC</a:t>
            </a:r>
          </a:p>
        </p:txBody>
      </p:sp>
    </p:spTree>
    <p:extLst>
      <p:ext uri="{BB962C8B-B14F-4D97-AF65-F5344CB8AC3E}">
        <p14:creationId xmlns:p14="http://schemas.microsoft.com/office/powerpoint/2010/main" val="39936118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work continues</a:t>
            </a:r>
          </a:p>
        </p:txBody>
      </p:sp>
      <p:sp>
        <p:nvSpPr>
          <p:cNvPr id="3" name="Content Placeholder 2"/>
          <p:cNvSpPr>
            <a:spLocks noGrp="1"/>
          </p:cNvSpPr>
          <p:nvPr>
            <p:ph sz="quarter" idx="1"/>
          </p:nvPr>
        </p:nvSpPr>
        <p:spPr/>
        <p:txBody>
          <a:bodyPr/>
          <a:lstStyle/>
          <a:p>
            <a:r>
              <a:rPr lang="en-US"/>
              <a:t>Environmental Assessment work begins</a:t>
            </a:r>
          </a:p>
          <a:p>
            <a:pPr lvl="1"/>
            <a:r>
              <a:rPr lang="en-US"/>
              <a:t>Community Consultations March 1997 and October 1997</a:t>
            </a:r>
          </a:p>
          <a:p>
            <a:pPr lvl="1"/>
            <a:r>
              <a:rPr lang="en-US"/>
              <a:t>Land users interviewed during summer of 1997</a:t>
            </a:r>
          </a:p>
        </p:txBody>
      </p:sp>
      <p:sp>
        <p:nvSpPr>
          <p:cNvPr id="4" name="Rectangle 3" descr="SDOC0009"/>
          <p:cNvSpPr>
            <a:spLocks noGrp="1" noChangeAspect="1" noChangeArrowheads="1"/>
          </p:cNvSpPr>
          <p:nvPr isPhoto="1"/>
        </p:nvSpPr>
        <p:spPr bwMode="auto">
          <a:xfrm>
            <a:off x="1676400" y="2870200"/>
            <a:ext cx="5181600" cy="3454400"/>
          </a:xfrm>
          <a:prstGeom prst="rect">
            <a:avLst/>
          </a:prstGeom>
          <a:blipFill dpi="0" rotWithShape="1">
            <a:blip r:embed="rId3"/>
            <a:stretch>
              <a:fillRect/>
            </a:stretch>
          </a:blip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64739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 continues..</a:t>
            </a:r>
          </a:p>
        </p:txBody>
      </p:sp>
      <p:sp>
        <p:nvSpPr>
          <p:cNvPr id="3" name="Content Placeholder 2"/>
          <p:cNvSpPr>
            <a:spLocks noGrp="1"/>
          </p:cNvSpPr>
          <p:nvPr>
            <p:ph sz="quarter" idx="1"/>
          </p:nvPr>
        </p:nvSpPr>
        <p:spPr/>
        <p:txBody>
          <a:bodyPr>
            <a:normAutofit/>
          </a:bodyPr>
          <a:lstStyle/>
          <a:p>
            <a:r>
              <a:rPr lang="en-CA"/>
              <a:t>Line survey work begins</a:t>
            </a:r>
            <a:endParaRPr lang="en-US"/>
          </a:p>
          <a:p>
            <a:r>
              <a:rPr lang="en-US"/>
              <a:t>Ernst and Young completes the econometrics study detailing the economic impacts of the transmission line</a:t>
            </a:r>
          </a:p>
          <a:p>
            <a:r>
              <a:rPr lang="en-US"/>
              <a:t>Distribution Assets -  Transfer work continues:</a:t>
            </a:r>
          </a:p>
          <a:p>
            <a:pPr lvl="1"/>
            <a:r>
              <a:rPr lang="en-US"/>
              <a:t>All of the electricity arrears had to be dealt with</a:t>
            </a:r>
          </a:p>
          <a:p>
            <a:pPr lvl="1"/>
            <a:r>
              <a:rPr lang="en-US"/>
              <a:t>INAC had to be convinced that all environmental liabilities were taken care of and would not flow back to the First Nation</a:t>
            </a:r>
          </a:p>
          <a:p>
            <a:pPr lvl="1"/>
            <a:r>
              <a:rPr lang="en-US"/>
              <a:t>Indian Act Section 28(2) issues had to be worked around</a:t>
            </a:r>
          </a:p>
          <a:p>
            <a:pPr lvl="1"/>
            <a:r>
              <a:rPr lang="en-US"/>
              <a:t>Asset Condition reports were commissioned for Fort Albany and Attawapiskat</a:t>
            </a:r>
          </a:p>
        </p:txBody>
      </p:sp>
    </p:spTree>
    <p:extLst>
      <p:ext uri="{BB962C8B-B14F-4D97-AF65-F5344CB8AC3E}">
        <p14:creationId xmlns:p14="http://schemas.microsoft.com/office/powerpoint/2010/main" val="183639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xmlns:p15="http://schemas.microsoft.com/office/powerpoint/2012/main" xmlns:p14="http://schemas.microsoft.com/office/powerpoint/2010/main" id="{33FF23AB-BF7F-4866-AE3C-7E93D5A60CB8}"/>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662" y="914400"/>
            <a:ext cx="9148662" cy="5867400"/>
          </a:xfrm>
        </p:spPr>
      </p:pic>
    </p:spTree>
    <p:extLst>
      <p:ext uri="{BB962C8B-B14F-4D97-AF65-F5344CB8AC3E}">
        <p14:creationId xmlns:p14="http://schemas.microsoft.com/office/powerpoint/2010/main" val="278610111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work</a:t>
            </a:r>
          </a:p>
        </p:txBody>
      </p:sp>
      <p:sp>
        <p:nvSpPr>
          <p:cNvPr id="3" name="Content Placeholder 2"/>
          <p:cNvSpPr>
            <a:spLocks noGrp="1"/>
          </p:cNvSpPr>
          <p:nvPr>
            <p:ph sz="quarter" idx="1"/>
          </p:nvPr>
        </p:nvSpPr>
        <p:spPr/>
        <p:txBody>
          <a:bodyPr>
            <a:normAutofit lnSpcReduction="10000"/>
          </a:bodyPr>
          <a:lstStyle/>
          <a:p>
            <a:r>
              <a:rPr lang="en-US"/>
              <a:t>Power Purchase Agreement with Ontario Hydro</a:t>
            </a:r>
          </a:p>
          <a:p>
            <a:pPr lvl="1"/>
            <a:r>
              <a:rPr lang="en-US"/>
              <a:t>Original model: FNEI would purchase electricity from Ontario Hydro in Moosonee and sell it to the LDCs. The price that FNEI sold the electricity for would be FNEI’s only revenue and had to be sufficient to cover all of FNEI’s operating, maintenance and debt costs.</a:t>
            </a:r>
          </a:p>
          <a:p>
            <a:r>
              <a:rPr lang="en-US"/>
              <a:t>Regulatory Work</a:t>
            </a:r>
          </a:p>
          <a:p>
            <a:pPr lvl="1"/>
            <a:r>
              <a:rPr lang="en-US"/>
              <a:t>Major changes to the electricity industry (OEB Act and Electricity Act)</a:t>
            </a:r>
          </a:p>
          <a:p>
            <a:pPr lvl="1"/>
            <a:r>
              <a:rPr lang="en-US"/>
              <a:t>Market was opening up</a:t>
            </a:r>
          </a:p>
          <a:p>
            <a:pPr lvl="1"/>
            <a:r>
              <a:rPr lang="en-US"/>
              <a:t>OEB rate applications had to be prepared for FNEI and the three LDC’s</a:t>
            </a:r>
          </a:p>
        </p:txBody>
      </p:sp>
    </p:spTree>
    <p:extLst>
      <p:ext uri="{BB962C8B-B14F-4D97-AF65-F5344CB8AC3E}">
        <p14:creationId xmlns:p14="http://schemas.microsoft.com/office/powerpoint/2010/main" val="37887759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Financing falls into place..</a:t>
            </a:r>
          </a:p>
        </p:txBody>
      </p:sp>
      <p:sp>
        <p:nvSpPr>
          <p:cNvPr id="3" name="Content Placeholder 2"/>
          <p:cNvSpPr>
            <a:spLocks noGrp="1"/>
          </p:cNvSpPr>
          <p:nvPr>
            <p:ph sz="quarter" idx="1"/>
          </p:nvPr>
        </p:nvSpPr>
        <p:spPr/>
        <p:txBody>
          <a:bodyPr>
            <a:normAutofit lnSpcReduction="10000"/>
          </a:bodyPr>
          <a:lstStyle/>
          <a:p>
            <a:r>
              <a:rPr lang="en-US"/>
              <a:t>$12 million loan from the Bank of Montreal</a:t>
            </a:r>
          </a:p>
          <a:p>
            <a:r>
              <a:rPr lang="en-US"/>
              <a:t>$12 million loan from Pacific and Western Capital</a:t>
            </a:r>
          </a:p>
          <a:p>
            <a:r>
              <a:rPr lang="en-US"/>
              <a:t>$11 million sale of the Moosonee tapping station and initial 80km of the transmission line to Hydro One Networks</a:t>
            </a:r>
          </a:p>
          <a:p>
            <a:r>
              <a:rPr lang="en-US"/>
              <a:t>$3.4 million loan from Pacific and Western Capital</a:t>
            </a:r>
          </a:p>
          <a:p>
            <a:r>
              <a:rPr lang="en-US"/>
              <a:t>$2 million loan from SNC Lavalin Capital Ltd.</a:t>
            </a:r>
          </a:p>
          <a:p>
            <a:r>
              <a:rPr lang="en-US"/>
              <a:t>$4.9 million interest free loan from the Northern Ontario Heritage Fund Corporation to cover interest costs during construction</a:t>
            </a:r>
          </a:p>
          <a:p>
            <a:r>
              <a:rPr lang="en-US"/>
              <a:t>All financing based on confidence by senior lenders that FNEI team in place would be able to repay loans</a:t>
            </a:r>
          </a:p>
          <a:p>
            <a:pPr marL="0" indent="0">
              <a:buNone/>
            </a:pPr>
            <a:endParaRPr lang="en-US"/>
          </a:p>
        </p:txBody>
      </p:sp>
    </p:spTree>
    <p:extLst>
      <p:ext uri="{BB962C8B-B14F-4D97-AF65-F5344CB8AC3E}">
        <p14:creationId xmlns:p14="http://schemas.microsoft.com/office/powerpoint/2010/main" val="419618062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Construction</a:t>
            </a:r>
          </a:p>
        </p:txBody>
      </p:sp>
      <p:sp>
        <p:nvSpPr>
          <p:cNvPr id="3" name="Content Placeholder 2"/>
          <p:cNvSpPr>
            <a:spLocks noGrp="1"/>
          </p:cNvSpPr>
          <p:nvPr>
            <p:ph sz="quarter" idx="1"/>
          </p:nvPr>
        </p:nvSpPr>
        <p:spPr/>
        <p:txBody>
          <a:bodyPr>
            <a:normAutofit/>
          </a:bodyPr>
          <a:lstStyle/>
          <a:p>
            <a:r>
              <a:rPr lang="en-US"/>
              <a:t>Line clearing begins….</a:t>
            </a:r>
          </a:p>
          <a:p>
            <a:endParaRPr lang="en-US"/>
          </a:p>
          <a:p>
            <a:endParaRPr lang="en-US"/>
          </a:p>
          <a:p>
            <a:endParaRPr lang="en-US"/>
          </a:p>
          <a:p>
            <a:endParaRPr lang="en-US"/>
          </a:p>
          <a:p>
            <a:endParaRPr lang="en-US"/>
          </a:p>
          <a:p>
            <a:r>
              <a:rPr lang="en-US"/>
              <a:t>Mechanized</a:t>
            </a:r>
          </a:p>
          <a:p>
            <a:r>
              <a:rPr lang="en-US"/>
              <a:t>Some manual right of way clearing is done as well</a:t>
            </a:r>
          </a:p>
        </p:txBody>
      </p:sp>
      <p:sp>
        <p:nvSpPr>
          <p:cNvPr id="6" name="Content Placeholder 3" descr="SDOC0008"/>
          <p:cNvSpPr txBox="1">
            <a:spLocks noChangeAspect="1" noChangeArrowheads="1"/>
          </p:cNvSpPr>
          <p:nvPr isPhoto="1"/>
        </p:nvSpPr>
        <p:spPr bwMode="auto">
          <a:xfrm>
            <a:off x="990599" y="1970067"/>
            <a:ext cx="3473189" cy="1771650"/>
          </a:xfrm>
          <a:prstGeom prst="rect">
            <a:avLst/>
          </a:prstGeom>
          <a:blipFill dpi="0" rotWithShape="1">
            <a:blip r:embed="rId3"/>
            <a:stretch>
              <a:fillRect/>
            </a:stretch>
          </a:blip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a:t> </a:t>
            </a:r>
          </a:p>
        </p:txBody>
      </p:sp>
      <p:sp>
        <p:nvSpPr>
          <p:cNvPr id="7" name="Rectangle 3" descr="SDOC0010"/>
          <p:cNvSpPr>
            <a:spLocks noGrp="1" noChangeAspect="1" noChangeArrowheads="1"/>
          </p:cNvSpPr>
          <p:nvPr isPhoto="1"/>
        </p:nvSpPr>
        <p:spPr bwMode="auto">
          <a:xfrm>
            <a:off x="4724400" y="1970067"/>
            <a:ext cx="3505199" cy="2336799"/>
          </a:xfrm>
          <a:prstGeom prst="rect">
            <a:avLst/>
          </a:prstGeom>
          <a:blipFill dpi="0" rotWithShape="1">
            <a:blip r:embed="rId4"/>
            <a:stretch>
              <a:fillRect/>
            </a:stretch>
          </a:blip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4834795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Construction…</a:t>
            </a:r>
          </a:p>
        </p:txBody>
      </p:sp>
      <p:sp>
        <p:nvSpPr>
          <p:cNvPr id="3" name="Content Placeholder 2"/>
          <p:cNvSpPr>
            <a:spLocks noGrp="1"/>
          </p:cNvSpPr>
          <p:nvPr>
            <p:ph sz="quarter" idx="1"/>
          </p:nvPr>
        </p:nvSpPr>
        <p:spPr/>
        <p:txBody>
          <a:bodyPr/>
          <a:lstStyle/>
          <a:p>
            <a:r>
              <a:rPr lang="en-US"/>
              <a:t>Substation construction</a:t>
            </a:r>
          </a:p>
          <a:p>
            <a:endParaRPr lang="en-US"/>
          </a:p>
          <a:p>
            <a:endParaRPr lang="en-US"/>
          </a:p>
          <a:p>
            <a:endParaRPr lang="en-US"/>
          </a:p>
          <a:p>
            <a:endParaRPr lang="en-US"/>
          </a:p>
          <a:p>
            <a:endParaRPr lang="en-US"/>
          </a:p>
          <a:p>
            <a:endParaRPr lang="en-US"/>
          </a:p>
          <a:p>
            <a:endParaRPr lang="en-US"/>
          </a:p>
          <a:p>
            <a:r>
              <a:rPr lang="en-US"/>
              <a:t>Poles going up..</a:t>
            </a:r>
          </a:p>
          <a:p>
            <a:endParaRPr lang="en-US"/>
          </a:p>
        </p:txBody>
      </p:sp>
      <p:sp>
        <p:nvSpPr>
          <p:cNvPr id="5" name="Rectangle 3" descr="SDOC0002"/>
          <p:cNvSpPr>
            <a:spLocks noGrp="1" noChangeAspect="1" noChangeArrowheads="1"/>
          </p:cNvSpPr>
          <p:nvPr isPhoto="1"/>
        </p:nvSpPr>
        <p:spPr bwMode="auto">
          <a:xfrm>
            <a:off x="1219200" y="1828800"/>
            <a:ext cx="3886200" cy="2590800"/>
          </a:xfrm>
          <a:prstGeom prst="rect">
            <a:avLst/>
          </a:prstGeom>
          <a:blipFill dpi="0" rotWithShape="1">
            <a:blip r:embed="rId3"/>
            <a:stretch>
              <a:fillRect/>
            </a:stretch>
          </a:blip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3" descr="SDOC0015"/>
          <p:cNvSpPr>
            <a:spLocks noGrp="1" noChangeAspect="1" noChangeArrowheads="1"/>
          </p:cNvSpPr>
          <p:nvPr isPhoto="1"/>
        </p:nvSpPr>
        <p:spPr bwMode="auto">
          <a:xfrm>
            <a:off x="5334000" y="723900"/>
            <a:ext cx="3200400" cy="4800600"/>
          </a:xfrm>
          <a:prstGeom prst="rect">
            <a:avLst/>
          </a:prstGeom>
          <a:blipFill dpi="0" rotWithShape="1">
            <a:blip r:embed="rId4"/>
            <a:stretch>
              <a:fillRect/>
            </a:stretch>
          </a:blip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687395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pitchFamily="34" charset="0"/>
                <a:cs typeface="Arial" pitchFamily="34" charset="0"/>
              </a:rPr>
              <a:t>Grand Opening Celebrations</a:t>
            </a:r>
          </a:p>
        </p:txBody>
      </p:sp>
      <p:sp>
        <p:nvSpPr>
          <p:cNvPr id="3" name="Content Placeholder 2"/>
          <p:cNvSpPr>
            <a:spLocks noGrp="1"/>
          </p:cNvSpPr>
          <p:nvPr>
            <p:ph idx="1"/>
          </p:nvPr>
        </p:nvSpPr>
        <p:spPr/>
        <p:txBody>
          <a:bodyPr/>
          <a:lstStyle/>
          <a:p>
            <a:r>
              <a:rPr lang="en-US"/>
              <a:t>May 2002</a:t>
            </a:r>
          </a:p>
        </p:txBody>
      </p:sp>
      <p:sp>
        <p:nvSpPr>
          <p:cNvPr id="4" name="Rectangle 3" descr="Slide104"/>
          <p:cNvSpPr>
            <a:spLocks noGrp="1" noChangeAspect="1" noChangeArrowheads="1"/>
          </p:cNvSpPr>
          <p:nvPr isPhoto="1"/>
        </p:nvSpPr>
        <p:spPr bwMode="auto">
          <a:xfrm>
            <a:off x="990600" y="1933574"/>
            <a:ext cx="6705600" cy="4090013"/>
          </a:xfrm>
          <a:prstGeom prst="rect">
            <a:avLst/>
          </a:prstGeom>
          <a:blipFill dpi="0" rotWithShape="1">
            <a:blip r:embed="rId3"/>
            <a:stretch>
              <a:fillRect l="-8734" t="-17532" r="-9337" b="-27652"/>
            </a:stretch>
          </a:blip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239858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Milestones</a:t>
            </a:r>
          </a:p>
        </p:txBody>
      </p:sp>
      <p:sp>
        <p:nvSpPr>
          <p:cNvPr id="3" name="Content Placeholder 2"/>
          <p:cNvSpPr>
            <a:spLocks noGrp="1"/>
          </p:cNvSpPr>
          <p:nvPr>
            <p:ph sz="quarter" idx="1"/>
          </p:nvPr>
        </p:nvSpPr>
        <p:spPr/>
        <p:txBody>
          <a:bodyPr>
            <a:normAutofit fontScale="92500" lnSpcReduction="10000"/>
          </a:bodyPr>
          <a:lstStyle/>
          <a:p>
            <a:r>
              <a:rPr lang="en-US"/>
              <a:t>Fort Albany connected November 2001</a:t>
            </a:r>
          </a:p>
          <a:p>
            <a:r>
              <a:rPr lang="en-US"/>
              <a:t>Kashechewan connected December 2001</a:t>
            </a:r>
          </a:p>
          <a:p>
            <a:r>
              <a:rPr lang="en-US"/>
              <a:t>Attawapiskat connected December 2003</a:t>
            </a:r>
          </a:p>
          <a:p>
            <a:r>
              <a:rPr lang="en-US"/>
              <a:t>De Beers Victor Mine Connected September 2006</a:t>
            </a:r>
          </a:p>
          <a:p>
            <a:r>
              <a:rPr lang="en-US"/>
              <a:t>Northern Ontario Business Award recipient as well as Timmins Chamber of Commerce NOVA award winner</a:t>
            </a:r>
          </a:p>
          <a:p>
            <a:r>
              <a:rPr lang="en-US"/>
              <a:t>Numerous NADF business awards</a:t>
            </a:r>
          </a:p>
          <a:p>
            <a:r>
              <a:rPr lang="en-US"/>
              <a:t>Fibre Optic system operational November 2008</a:t>
            </a:r>
          </a:p>
          <a:p>
            <a:r>
              <a:rPr lang="en-US"/>
              <a:t>Over $25 million invested in capital assets since original construction was completed</a:t>
            </a:r>
          </a:p>
          <a:p>
            <a:r>
              <a:rPr lang="en-US"/>
              <a:t>New Office Building completed August 2013</a:t>
            </a:r>
          </a:p>
          <a:p>
            <a:pPr marL="0" indent="0">
              <a:buNone/>
            </a:pPr>
            <a:endParaRPr lang="en-US"/>
          </a:p>
        </p:txBody>
      </p:sp>
    </p:spTree>
    <p:extLst>
      <p:ext uri="{BB962C8B-B14F-4D97-AF65-F5344CB8AC3E}">
        <p14:creationId xmlns:p14="http://schemas.microsoft.com/office/powerpoint/2010/main" val="276604690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72F82E25-1403-41C3-B2CA-B12AC2C4CC64}"/>
              </a:ext>
            </a:extLst>
          </p:cNvPr>
          <p:cNvSpPr>
            <a:spLocks noGrp="1"/>
          </p:cNvSpPr>
          <p:nvPr>
            <p:ph type="title"/>
          </p:nvPr>
        </p:nvSpPr>
        <p:spPr/>
        <p:txBody>
          <a:bodyPr/>
          <a:lstStyle/>
          <a:p>
            <a:r>
              <a:rPr lang="en-CA"/>
              <a:t>2016 Rate Application Highlights</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C578B6F4-43F8-4542-ABB2-D3CA6B5A524D}"/>
              </a:ext>
            </a:extLst>
          </p:cNvPr>
          <p:cNvSpPr>
            <a:spLocks noGrp="1"/>
          </p:cNvSpPr>
          <p:nvPr>
            <p:ph sz="quarter" idx="1"/>
          </p:nvPr>
        </p:nvSpPr>
        <p:spPr/>
        <p:txBody>
          <a:bodyPr>
            <a:normAutofit lnSpcReduction="10000"/>
          </a:bodyPr>
          <a:lstStyle/>
          <a:p>
            <a:r>
              <a:rPr lang="en-CA"/>
              <a:t>2010 Revenue Requirement - $6,327,100</a:t>
            </a:r>
          </a:p>
          <a:p>
            <a:r>
              <a:rPr lang="en-CA"/>
              <a:t>2016 Application Revenue Requirement - $7,839,200</a:t>
            </a:r>
          </a:p>
          <a:p>
            <a:r>
              <a:rPr lang="en-CA"/>
              <a:t>Increase of $1,512,100 (23.9%)</a:t>
            </a:r>
          </a:p>
          <a:p>
            <a:pPr lvl="1"/>
            <a:r>
              <a:rPr lang="en-CA"/>
              <a:t>OM&amp;A Increase $980,000</a:t>
            </a:r>
          </a:p>
          <a:p>
            <a:pPr lvl="2"/>
            <a:r>
              <a:rPr lang="en-CA"/>
              <a:t>Inflation, staffing increase, acquisition of additional line assets</a:t>
            </a:r>
          </a:p>
          <a:p>
            <a:pPr lvl="1"/>
            <a:r>
              <a:rPr lang="en-CA"/>
              <a:t>Increase in Rate Base</a:t>
            </a:r>
          </a:p>
          <a:p>
            <a:pPr lvl="2"/>
            <a:r>
              <a:rPr lang="en-CA"/>
              <a:t>2010 Amount - $28.688 million</a:t>
            </a:r>
          </a:p>
          <a:p>
            <a:pPr lvl="2"/>
            <a:r>
              <a:rPr lang="en-CA"/>
              <a:t>2016 Amount - $35.776 million</a:t>
            </a:r>
          </a:p>
          <a:p>
            <a:pPr lvl="3"/>
            <a:r>
              <a:rPr lang="en-CA"/>
              <a:t>Increase of $7.093 million due to purchase of 80km line, construction of new head office, bus isolation project, other capital additions</a:t>
            </a:r>
          </a:p>
          <a:p>
            <a:pPr lvl="2"/>
            <a:r>
              <a:rPr lang="en-CA"/>
              <a:t>Rate Base significantly lower than actual value of assets </a:t>
            </a:r>
            <a:r>
              <a:rPr lang="en-CA" b="1" u="sng"/>
              <a:t>due to funding mechanism of original project construction</a:t>
            </a:r>
            <a:endParaRPr lang="en-US" b="1" u="sng"/>
          </a:p>
        </p:txBody>
      </p:sp>
    </p:spTree>
    <p:extLst>
      <p:ext uri="{BB962C8B-B14F-4D97-AF65-F5344CB8AC3E}">
        <p14:creationId xmlns:p14="http://schemas.microsoft.com/office/powerpoint/2010/main" val="38755347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DFF0E6FB-AB1D-44A7-B8F9-8EF21889F089}"/>
              </a:ext>
            </a:extLst>
          </p:cNvPr>
          <p:cNvSpPr>
            <a:spLocks noGrp="1"/>
          </p:cNvSpPr>
          <p:nvPr>
            <p:ph type="title"/>
          </p:nvPr>
        </p:nvSpPr>
        <p:spPr/>
        <p:txBody>
          <a:bodyPr/>
          <a:lstStyle/>
          <a:p>
            <a:r>
              <a:rPr lang="en-CA"/>
              <a:t>IR Plan</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5A714777-6ABF-4659-B733-ADDB17E2EC4E}"/>
              </a:ext>
            </a:extLst>
          </p:cNvPr>
          <p:cNvSpPr>
            <a:spLocks noGrp="1"/>
          </p:cNvSpPr>
          <p:nvPr>
            <p:ph sz="quarter" idx="1"/>
          </p:nvPr>
        </p:nvSpPr>
        <p:spPr/>
        <p:txBody>
          <a:bodyPr/>
          <a:lstStyle/>
          <a:p>
            <a:r>
              <a:rPr lang="en-CA"/>
              <a:t>Proposing a five-year rate setting plan</a:t>
            </a:r>
          </a:p>
          <a:p>
            <a:pPr lvl="1"/>
            <a:r>
              <a:rPr lang="en-CA"/>
              <a:t>2016 base year revenue requirement $7.989 million </a:t>
            </a:r>
          </a:p>
          <a:p>
            <a:pPr lvl="1"/>
            <a:r>
              <a:rPr lang="en-CA"/>
              <a:t>Annual adjustment based on typical formula:</a:t>
            </a:r>
          </a:p>
          <a:p>
            <a:pPr lvl="2"/>
            <a:r>
              <a:rPr lang="en-CA"/>
              <a:t>Inflation factor (“I”)</a:t>
            </a:r>
          </a:p>
          <a:p>
            <a:pPr lvl="2"/>
            <a:r>
              <a:rPr lang="en-CA"/>
              <a:t>Productivity factor (“X”)</a:t>
            </a:r>
          </a:p>
          <a:p>
            <a:pPr lvl="2"/>
            <a:r>
              <a:rPr lang="en-CA"/>
              <a:t>Stretch Factor (“S”)</a:t>
            </a:r>
          </a:p>
          <a:p>
            <a:pPr lvl="1"/>
            <a:r>
              <a:rPr lang="en-CA"/>
              <a:t>Incorporation of a Z-factor</a:t>
            </a:r>
          </a:p>
          <a:p>
            <a:pPr lvl="2"/>
            <a:r>
              <a:rPr lang="en-CA"/>
              <a:t>Prudently incurred material costs beyond our control</a:t>
            </a:r>
          </a:p>
          <a:p>
            <a:pPr lvl="1"/>
            <a:r>
              <a:rPr lang="en-CA"/>
              <a:t>Trigger mechanism after 300 basis point variance in earnings</a:t>
            </a:r>
            <a:endParaRPr lang="en-US"/>
          </a:p>
        </p:txBody>
      </p:sp>
    </p:spTree>
    <p:extLst>
      <p:ext uri="{BB962C8B-B14F-4D97-AF65-F5344CB8AC3E}">
        <p14:creationId xmlns:p14="http://schemas.microsoft.com/office/powerpoint/2010/main" val="298216027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82616D8C-D446-4033-B8FC-3FF5DDF6E2D7}"/>
              </a:ext>
            </a:extLst>
          </p:cNvPr>
          <p:cNvSpPr>
            <a:spLocks noGrp="1"/>
          </p:cNvSpPr>
          <p:nvPr>
            <p:ph type="title"/>
          </p:nvPr>
        </p:nvSpPr>
        <p:spPr/>
        <p:txBody>
          <a:bodyPr/>
          <a:lstStyle/>
          <a:p>
            <a:r>
              <a:rPr lang="en-CA"/>
              <a:t>Load Forecast</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1719E06C-8B60-4543-A01F-C93FC45A5418}"/>
              </a:ext>
            </a:extLst>
          </p:cNvPr>
          <p:cNvSpPr>
            <a:spLocks noGrp="1"/>
          </p:cNvSpPr>
          <p:nvPr>
            <p:ph sz="quarter" idx="1"/>
          </p:nvPr>
        </p:nvSpPr>
        <p:spPr/>
        <p:txBody>
          <a:bodyPr/>
          <a:lstStyle/>
          <a:p>
            <a:r>
              <a:rPr lang="en-CA"/>
              <a:t>Previous directed to use linear trend methodology</a:t>
            </a:r>
          </a:p>
          <a:p>
            <a:pPr lvl="1"/>
            <a:r>
              <a:rPr lang="en-CA"/>
              <a:t>Overstated billing determinants</a:t>
            </a:r>
          </a:p>
          <a:p>
            <a:r>
              <a:rPr lang="en-CA"/>
              <a:t>FNEI’s suggested methodology</a:t>
            </a:r>
          </a:p>
          <a:p>
            <a:pPr lvl="1"/>
            <a:r>
              <a:rPr lang="en-CA"/>
              <a:t>Historical average peak load data (IESO 3 prior years)</a:t>
            </a:r>
          </a:p>
          <a:p>
            <a:pPr lvl="1"/>
            <a:r>
              <a:rPr lang="en-CA"/>
              <a:t>Discussions with FNEI’s 4 customers</a:t>
            </a:r>
          </a:p>
          <a:p>
            <a:pPr lvl="2"/>
            <a:r>
              <a:rPr lang="en-CA"/>
              <a:t>Projected load growth estimates</a:t>
            </a:r>
            <a:endParaRPr lang="en-US"/>
          </a:p>
        </p:txBody>
      </p:sp>
    </p:spTree>
    <p:extLst>
      <p:ext uri="{BB962C8B-B14F-4D97-AF65-F5344CB8AC3E}">
        <p14:creationId xmlns:p14="http://schemas.microsoft.com/office/powerpoint/2010/main" val="56286012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E8C0326D-5D10-4171-840C-BB00F63A6BC1}"/>
              </a:ext>
            </a:extLst>
          </p:cNvPr>
          <p:cNvSpPr>
            <a:spLocks noGrp="1"/>
          </p:cNvSpPr>
          <p:nvPr>
            <p:ph type="title"/>
          </p:nvPr>
        </p:nvSpPr>
        <p:spPr/>
        <p:txBody>
          <a:bodyPr/>
          <a:lstStyle/>
          <a:p>
            <a:r>
              <a:rPr lang="en-CA"/>
              <a:t>2016 Effective Date</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8B5D48C3-02FE-443F-B5BB-FA595FD97DBD}"/>
              </a:ext>
            </a:extLst>
          </p:cNvPr>
          <p:cNvSpPr>
            <a:spLocks noGrp="1"/>
          </p:cNvSpPr>
          <p:nvPr>
            <p:ph sz="quarter" idx="1"/>
          </p:nvPr>
        </p:nvSpPr>
        <p:spPr/>
        <p:txBody>
          <a:bodyPr/>
          <a:lstStyle/>
          <a:p>
            <a:r>
              <a:rPr lang="en-CA"/>
              <a:t>FNEI is requesting January 1, 2016 effective date</a:t>
            </a:r>
          </a:p>
          <a:p>
            <a:pPr lvl="1"/>
            <a:r>
              <a:rPr lang="en-CA"/>
              <a:t>$1.5MM forecasted revenue deficiency</a:t>
            </a:r>
          </a:p>
          <a:p>
            <a:r>
              <a:rPr lang="en-CA"/>
              <a:t>Fair Return</a:t>
            </a:r>
          </a:p>
          <a:p>
            <a:r>
              <a:rPr lang="en-CA"/>
              <a:t>Actual ROE for 2016 was 0.87%</a:t>
            </a:r>
          </a:p>
          <a:p>
            <a:r>
              <a:rPr lang="en-CA"/>
              <a:t>Application process delayed/extended due to reasons mostly beyond FNEI’s control</a:t>
            </a:r>
          </a:p>
          <a:p>
            <a:pPr lvl="1"/>
            <a:r>
              <a:rPr lang="en-CA"/>
              <a:t>New CEO January 2016</a:t>
            </a:r>
          </a:p>
          <a:p>
            <a:pPr lvl="1"/>
            <a:r>
              <a:rPr lang="en-CA"/>
              <a:t>New OEB Filing Requirements</a:t>
            </a:r>
          </a:p>
          <a:p>
            <a:pPr lvl="1"/>
            <a:r>
              <a:rPr lang="en-CA"/>
              <a:t>Timing of Major Capital Asset Acquisition</a:t>
            </a:r>
            <a:endParaRPr lang="en-US"/>
          </a:p>
        </p:txBody>
      </p:sp>
    </p:spTree>
    <p:extLst>
      <p:ext uri="{BB962C8B-B14F-4D97-AF65-F5344CB8AC3E}">
        <p14:creationId xmlns:p14="http://schemas.microsoft.com/office/powerpoint/2010/main" val="34771540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223C66DD-5DC5-4EA7-B1EA-B89146075A20}"/>
              </a:ext>
            </a:extLst>
          </p:cNvPr>
          <p:cNvSpPr>
            <a:spLocks noGrp="1"/>
          </p:cNvSpPr>
          <p:nvPr>
            <p:ph type="title"/>
          </p:nvPr>
        </p:nvSpPr>
        <p:spPr/>
        <p:txBody>
          <a:bodyPr/>
          <a:lstStyle/>
          <a:p>
            <a:r>
              <a:rPr lang="en-CA"/>
              <a:t>Location of FNEI System</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693D32C8-56F8-4554-89A6-5089100BB1FD}"/>
              </a:ext>
            </a:extLst>
          </p:cNvPr>
          <p:cNvSpPr>
            <a:spLocks noGrp="1"/>
          </p:cNvSpPr>
          <p:nvPr>
            <p:ph sz="quarter" idx="1"/>
          </p:nvPr>
        </p:nvSpPr>
        <p:spPr>
          <a:xfrm>
            <a:off x="914400" y="1447800"/>
            <a:ext cx="7620000" cy="4572000"/>
          </a:xfrm>
        </p:spPr>
        <p:txBody>
          <a:bodyPr/>
          <a:lstStyle/>
          <a:p>
            <a:r>
              <a:rPr lang="en-CA"/>
              <a:t>Transmission system runs north from Moosonee to Attawapiskat (270 km)</a:t>
            </a:r>
          </a:p>
          <a:p>
            <a:r>
              <a:rPr lang="en-CA"/>
              <a:t>No road access (fly-in only)</a:t>
            </a:r>
          </a:p>
          <a:p>
            <a:r>
              <a:rPr lang="en-CA"/>
              <a:t>Winter Road access from Moosonee (6 weeks in the winter)</a:t>
            </a:r>
          </a:p>
          <a:p>
            <a:r>
              <a:rPr lang="en-CA"/>
              <a:t>All season access by rail only to Moosonee</a:t>
            </a:r>
          </a:p>
          <a:p>
            <a:r>
              <a:rPr lang="en-CA"/>
              <a:t>Limited barge service in summer from Moosonee</a:t>
            </a:r>
          </a:p>
          <a:p>
            <a:r>
              <a:rPr lang="en-CA"/>
              <a:t>Terrain is muskeg, very swampy</a:t>
            </a:r>
          </a:p>
          <a:p>
            <a:r>
              <a:rPr lang="en-CA"/>
              <a:t>Winter-only construction-after ground/swamps are frozen</a:t>
            </a:r>
          </a:p>
          <a:p>
            <a:endParaRPr lang="en-CA"/>
          </a:p>
          <a:p>
            <a:endParaRPr lang="en-US"/>
          </a:p>
        </p:txBody>
      </p:sp>
    </p:spTree>
    <p:extLst>
      <p:ext uri="{BB962C8B-B14F-4D97-AF65-F5344CB8AC3E}">
        <p14:creationId xmlns:p14="http://schemas.microsoft.com/office/powerpoint/2010/main" val="90086882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353DCB24-03D7-4A38-BED8-B5C9BFBA3FF9}"/>
              </a:ext>
            </a:extLst>
          </p:cNvPr>
          <p:cNvSpPr>
            <a:spLocks noGrp="1"/>
          </p:cNvSpPr>
          <p:nvPr>
            <p:ph type="title"/>
          </p:nvPr>
        </p:nvSpPr>
        <p:spPr/>
        <p:txBody>
          <a:bodyPr/>
          <a:lstStyle/>
          <a:p>
            <a:r>
              <a:rPr lang="en-CA"/>
              <a:t>Non-Profit Status</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B42BF8DC-A59A-41B7-8291-25C868FD2AEF}"/>
              </a:ext>
            </a:extLst>
          </p:cNvPr>
          <p:cNvSpPr>
            <a:spLocks noGrp="1"/>
          </p:cNvSpPr>
          <p:nvPr>
            <p:ph sz="quarter" idx="1"/>
          </p:nvPr>
        </p:nvSpPr>
        <p:spPr/>
        <p:txBody>
          <a:bodyPr>
            <a:normAutofit fontScale="92500" lnSpcReduction="10000"/>
          </a:bodyPr>
          <a:lstStyle/>
          <a:p>
            <a:r>
              <a:rPr lang="en-CA"/>
              <a:t>Significant historical reasons for type of incorporation</a:t>
            </a:r>
          </a:p>
          <a:p>
            <a:pPr lvl="1"/>
            <a:r>
              <a:rPr lang="en-CA"/>
              <a:t>Pre-</a:t>
            </a:r>
            <a:r>
              <a:rPr lang="en-CA" i="1"/>
              <a:t>Electricity Act, 1998</a:t>
            </a:r>
          </a:p>
          <a:p>
            <a:pPr lvl="2"/>
            <a:r>
              <a:rPr lang="en-CA"/>
              <a:t>Initial Capital Cost limited to Public Funding</a:t>
            </a:r>
          </a:p>
          <a:p>
            <a:pPr lvl="3"/>
            <a:r>
              <a:rPr lang="en-CA"/>
              <a:t>Redirection of INAC community diesel generation upgrades monies</a:t>
            </a:r>
          </a:p>
          <a:p>
            <a:pPr lvl="2"/>
            <a:r>
              <a:rPr lang="en-CA"/>
              <a:t>No access to private capital available</a:t>
            </a:r>
          </a:p>
          <a:p>
            <a:pPr lvl="2"/>
            <a:r>
              <a:rPr lang="en-CA"/>
              <a:t>Expectation was that FNEI’s end use customers to cover all costs</a:t>
            </a:r>
          </a:p>
          <a:p>
            <a:pPr lvl="1"/>
            <a:r>
              <a:rPr lang="en-CA"/>
              <a:t>Community-based ownership expectation</a:t>
            </a:r>
          </a:p>
          <a:p>
            <a:pPr lvl="2"/>
            <a:r>
              <a:rPr lang="en-CA"/>
              <a:t>First Nation administration history fiscal instability</a:t>
            </a:r>
          </a:p>
          <a:p>
            <a:pPr lvl="3"/>
            <a:r>
              <a:rPr lang="en-CA"/>
              <a:t>Ownership cannot be monetized</a:t>
            </a:r>
          </a:p>
          <a:p>
            <a:pPr lvl="3"/>
            <a:r>
              <a:rPr lang="en-CA"/>
              <a:t>No risk to community of loss of ownership</a:t>
            </a:r>
          </a:p>
          <a:p>
            <a:pPr lvl="1"/>
            <a:r>
              <a:rPr lang="en-CA"/>
              <a:t>Intent to re-invest any surplus</a:t>
            </a:r>
          </a:p>
          <a:p>
            <a:pPr lvl="2"/>
            <a:r>
              <a:rPr lang="en-CA"/>
              <a:t>Plant Growth/Enhancements</a:t>
            </a:r>
          </a:p>
          <a:p>
            <a:pPr lvl="2"/>
            <a:r>
              <a:rPr lang="en-CA"/>
              <a:t>Social Objectives</a:t>
            </a:r>
            <a:endParaRPr lang="en-US"/>
          </a:p>
        </p:txBody>
      </p:sp>
    </p:spTree>
    <p:extLst>
      <p:ext uri="{BB962C8B-B14F-4D97-AF65-F5344CB8AC3E}">
        <p14:creationId xmlns:p14="http://schemas.microsoft.com/office/powerpoint/2010/main" val="23419073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72762E74-88E7-4C36-8E59-A14D30FF85C0}"/>
              </a:ext>
            </a:extLst>
          </p:cNvPr>
          <p:cNvSpPr>
            <a:spLocks noGrp="1"/>
          </p:cNvSpPr>
          <p:nvPr>
            <p:ph type="title"/>
          </p:nvPr>
        </p:nvSpPr>
        <p:spPr/>
        <p:txBody>
          <a:bodyPr/>
          <a:lstStyle/>
          <a:p>
            <a:r>
              <a:rPr lang="en-CA"/>
              <a:t>Non-Profit Status</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D29BF11F-E652-4DFC-BEDC-7CDACA2104A7}"/>
              </a:ext>
            </a:extLst>
          </p:cNvPr>
          <p:cNvSpPr>
            <a:spLocks noGrp="1"/>
          </p:cNvSpPr>
          <p:nvPr>
            <p:ph sz="quarter" idx="1"/>
          </p:nvPr>
        </p:nvSpPr>
        <p:spPr/>
        <p:txBody>
          <a:bodyPr>
            <a:normAutofit fontScale="92500" lnSpcReduction="10000"/>
          </a:bodyPr>
          <a:lstStyle/>
          <a:p>
            <a:r>
              <a:rPr lang="en-CA"/>
              <a:t>Legal and accounting advice: non-profit corporations can earn a “profit”, just cannot pay dividends to members (shareholders)</a:t>
            </a:r>
          </a:p>
          <a:p>
            <a:pPr lvl="1"/>
            <a:r>
              <a:rPr lang="en-CA"/>
              <a:t>very common  </a:t>
            </a:r>
          </a:p>
          <a:p>
            <a:r>
              <a:rPr lang="en-CA"/>
              <a:t>Proposed “Reserves” policy unworkable</a:t>
            </a:r>
          </a:p>
          <a:p>
            <a:pPr lvl="1"/>
            <a:r>
              <a:rPr lang="en-CA"/>
              <a:t>Net Income does not equal cash available</a:t>
            </a:r>
          </a:p>
          <a:p>
            <a:pPr lvl="1"/>
            <a:r>
              <a:rPr lang="en-CA"/>
              <a:t>Micro-management of a utility by the OEB</a:t>
            </a:r>
          </a:p>
          <a:p>
            <a:pPr lvl="1"/>
            <a:r>
              <a:rPr lang="en-CA"/>
              <a:t>Paternalistic</a:t>
            </a:r>
          </a:p>
          <a:p>
            <a:r>
              <a:rPr lang="en-CA"/>
              <a:t>FNEI is operating within same parameters as any other Ontario regulated electric utility</a:t>
            </a:r>
          </a:p>
          <a:p>
            <a:r>
              <a:rPr lang="en-CA"/>
              <a:t>Ability to earn a ROE is a business requirement</a:t>
            </a:r>
          </a:p>
          <a:p>
            <a:r>
              <a:rPr lang="en-CA"/>
              <a:t>Requirement re: “reserves” in decision would, if enforced, prohibit FNEI from operating in its current form</a:t>
            </a:r>
          </a:p>
          <a:p>
            <a:pPr marL="0" indent="0">
              <a:buNone/>
            </a:pPr>
            <a:endParaRPr lang="en-CA"/>
          </a:p>
          <a:p>
            <a:endParaRPr lang="en-US"/>
          </a:p>
        </p:txBody>
      </p:sp>
    </p:spTree>
    <p:extLst>
      <p:ext uri="{BB962C8B-B14F-4D97-AF65-F5344CB8AC3E}">
        <p14:creationId xmlns:p14="http://schemas.microsoft.com/office/powerpoint/2010/main" val="26381757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E49260B9-6FA8-4651-982D-6356664D4691}"/>
              </a:ext>
            </a:extLst>
          </p:cNvPr>
          <p:cNvSpPr>
            <a:spLocks noGrp="1"/>
          </p:cNvSpPr>
          <p:nvPr>
            <p:ph type="title"/>
          </p:nvPr>
        </p:nvSpPr>
        <p:spPr/>
        <p:txBody>
          <a:bodyPr/>
          <a:lstStyle/>
          <a:p>
            <a:r>
              <a:rPr lang="en-CA"/>
              <a:t>Existing Credit Agreements</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C196BD83-97AF-4FB8-8933-EE42DC84F7DD}"/>
              </a:ext>
            </a:extLst>
          </p:cNvPr>
          <p:cNvSpPr>
            <a:spLocks noGrp="1"/>
          </p:cNvSpPr>
          <p:nvPr>
            <p:ph sz="quarter" idx="1"/>
          </p:nvPr>
        </p:nvSpPr>
        <p:spPr/>
        <p:txBody>
          <a:bodyPr>
            <a:normAutofit/>
          </a:bodyPr>
          <a:lstStyle/>
          <a:p>
            <a:r>
              <a:rPr lang="en-CA"/>
              <a:t>Manulife/Pacific Western</a:t>
            </a:r>
          </a:p>
          <a:p>
            <a:pPr lvl="1"/>
            <a:r>
              <a:rPr lang="en-CA"/>
              <a:t>Up to $11MM at 5.49%</a:t>
            </a:r>
          </a:p>
          <a:p>
            <a:pPr lvl="1"/>
            <a:r>
              <a:rPr lang="en-CA"/>
              <a:t>Term to 2027</a:t>
            </a:r>
          </a:p>
          <a:p>
            <a:r>
              <a:rPr lang="en-CA"/>
              <a:t>BMO</a:t>
            </a:r>
          </a:p>
          <a:p>
            <a:pPr lvl="1"/>
            <a:r>
              <a:rPr lang="en-CA"/>
              <a:t>Term Loan (mortgage) $1.675MM at 4.61%</a:t>
            </a:r>
          </a:p>
          <a:p>
            <a:pPr lvl="1"/>
            <a:r>
              <a:rPr lang="en-CA"/>
              <a:t>Term Loan (80km acquisition) $5.8MM at 4.71%</a:t>
            </a:r>
          </a:p>
          <a:p>
            <a:pPr lvl="1"/>
            <a:r>
              <a:rPr lang="en-CA"/>
              <a:t>Covenants Ratio’s required:</a:t>
            </a:r>
          </a:p>
          <a:p>
            <a:pPr lvl="2"/>
            <a:r>
              <a:rPr lang="en-CA"/>
              <a:t>Debt to Capitalization not to exceed 60%</a:t>
            </a:r>
          </a:p>
          <a:p>
            <a:pPr lvl="2"/>
            <a:r>
              <a:rPr lang="en-CA"/>
              <a:t>EBITDA to debt Service not less than 1.2 to 1</a:t>
            </a:r>
          </a:p>
          <a:p>
            <a:pPr lvl="1"/>
            <a:r>
              <a:rPr lang="en-CA"/>
              <a:t>Elimination of ROE would cause all loans to be called</a:t>
            </a:r>
            <a:endParaRPr lang="en-US"/>
          </a:p>
        </p:txBody>
      </p:sp>
    </p:spTree>
    <p:extLst>
      <p:ext uri="{BB962C8B-B14F-4D97-AF65-F5344CB8AC3E}">
        <p14:creationId xmlns:p14="http://schemas.microsoft.com/office/powerpoint/2010/main" val="17522796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FE2F0A1A-4262-4628-9278-C433DCC957FE}"/>
              </a:ext>
            </a:extLst>
          </p:cNvPr>
          <p:cNvSpPr>
            <a:spLocks noGrp="1"/>
          </p:cNvSpPr>
          <p:nvPr>
            <p:ph type="title"/>
          </p:nvPr>
        </p:nvSpPr>
        <p:spPr/>
        <p:txBody>
          <a:bodyPr/>
          <a:lstStyle/>
          <a:p>
            <a:r>
              <a:rPr lang="en-CA"/>
              <a:t>Past Board Directives</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6856B7CF-22A1-4DA0-B2DB-9EF43E02B7D0}"/>
              </a:ext>
            </a:extLst>
          </p:cNvPr>
          <p:cNvSpPr>
            <a:spLocks noGrp="1"/>
          </p:cNvSpPr>
          <p:nvPr>
            <p:ph sz="quarter" idx="1"/>
          </p:nvPr>
        </p:nvSpPr>
        <p:spPr/>
        <p:txBody>
          <a:bodyPr/>
          <a:lstStyle/>
          <a:p>
            <a:r>
              <a:rPr lang="en-CA"/>
              <a:t>File service agreements with the three ldc’s</a:t>
            </a:r>
          </a:p>
          <a:p>
            <a:pPr lvl="1"/>
            <a:r>
              <a:rPr lang="en-CA"/>
              <a:t>Completed</a:t>
            </a:r>
          </a:p>
          <a:p>
            <a:r>
              <a:rPr lang="en-CA"/>
              <a:t>Deferral account for incremental tax credit HST</a:t>
            </a:r>
          </a:p>
          <a:p>
            <a:pPr lvl="1"/>
            <a:r>
              <a:rPr lang="en-CA"/>
              <a:t>Detailed transactions tracked for 6 months</a:t>
            </a:r>
          </a:p>
          <a:p>
            <a:pPr lvl="2"/>
            <a:r>
              <a:rPr lang="en-CA"/>
              <a:t>Amount not material (deferral account not setup)</a:t>
            </a:r>
          </a:p>
          <a:p>
            <a:r>
              <a:rPr lang="en-CA"/>
              <a:t>Reserves Policy</a:t>
            </a:r>
          </a:p>
          <a:p>
            <a:pPr lvl="1"/>
            <a:r>
              <a:rPr lang="en-CA"/>
              <a:t>Draft policy submitted to Board Staff on August 8, 2011</a:t>
            </a:r>
          </a:p>
          <a:p>
            <a:pPr lvl="1"/>
            <a:r>
              <a:rPr lang="en-CA"/>
              <a:t>Meeting with senior OEB personnel in 2012 to discuss implications</a:t>
            </a:r>
            <a:endParaRPr lang="en-US"/>
          </a:p>
          <a:p>
            <a:pPr lvl="1"/>
            <a:r>
              <a:rPr lang="en-CA"/>
              <a:t>F</a:t>
            </a:r>
            <a:r>
              <a:rPr lang="en-US"/>
              <a:t>ollowed up (as directed), but no reply</a:t>
            </a:r>
            <a:endParaRPr lang="en-CA"/>
          </a:p>
        </p:txBody>
      </p:sp>
    </p:spTree>
    <p:extLst>
      <p:ext uri="{BB962C8B-B14F-4D97-AF65-F5344CB8AC3E}">
        <p14:creationId xmlns:p14="http://schemas.microsoft.com/office/powerpoint/2010/main" val="420264250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EA9FB30A-8573-4E3B-93CD-83EA3449E0B7}"/>
              </a:ext>
            </a:extLst>
          </p:cNvPr>
          <p:cNvSpPr>
            <a:spLocks noGrp="1"/>
          </p:cNvSpPr>
          <p:nvPr>
            <p:ph type="title"/>
          </p:nvPr>
        </p:nvSpPr>
        <p:spPr/>
        <p:txBody>
          <a:bodyPr/>
          <a:lstStyle/>
          <a:p>
            <a:r>
              <a:rPr lang="en-CA"/>
              <a:t>Capital Projects</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9A1B293D-9BFA-408C-8125-C683EDBFAB77}"/>
              </a:ext>
            </a:extLst>
          </p:cNvPr>
          <p:cNvSpPr>
            <a:spLocks noGrp="1"/>
          </p:cNvSpPr>
          <p:nvPr>
            <p:ph sz="quarter" idx="1"/>
          </p:nvPr>
        </p:nvSpPr>
        <p:spPr/>
        <p:txBody>
          <a:bodyPr/>
          <a:lstStyle/>
          <a:p>
            <a:r>
              <a:rPr lang="en-CA"/>
              <a:t>Strategic Plan focused on system reliability</a:t>
            </a:r>
          </a:p>
          <a:p>
            <a:pPr lvl="1"/>
            <a:r>
              <a:rPr lang="en-CA"/>
              <a:t>Radial line, no other connection points</a:t>
            </a:r>
          </a:p>
          <a:p>
            <a:r>
              <a:rPr lang="en-CA"/>
              <a:t>Projects identified based on:</a:t>
            </a:r>
          </a:p>
          <a:p>
            <a:pPr lvl="1"/>
            <a:r>
              <a:rPr lang="en-CA"/>
              <a:t>Reliability Enhancements</a:t>
            </a:r>
          </a:p>
          <a:p>
            <a:pPr lvl="1"/>
            <a:r>
              <a:rPr lang="en-CA"/>
              <a:t>Maintenance Requirements</a:t>
            </a:r>
          </a:p>
          <a:p>
            <a:pPr lvl="1"/>
            <a:r>
              <a:rPr lang="en-CA"/>
              <a:t>Operational Needs</a:t>
            </a:r>
            <a:endParaRPr lang="en-US"/>
          </a:p>
        </p:txBody>
      </p:sp>
    </p:spTree>
    <p:extLst>
      <p:ext uri="{BB962C8B-B14F-4D97-AF65-F5344CB8AC3E}">
        <p14:creationId xmlns:p14="http://schemas.microsoft.com/office/powerpoint/2010/main" val="287374908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D539A1F1-3111-41F5-8EAE-FD3DAE60E703}"/>
              </a:ext>
            </a:extLst>
          </p:cNvPr>
          <p:cNvSpPr>
            <a:spLocks noGrp="1"/>
          </p:cNvSpPr>
          <p:nvPr>
            <p:ph type="title"/>
          </p:nvPr>
        </p:nvSpPr>
        <p:spPr/>
        <p:txBody>
          <a:bodyPr/>
          <a:lstStyle/>
          <a:p>
            <a:r>
              <a:rPr lang="en-CA"/>
              <a:t>Capital Projects</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D0F0CC99-893B-430B-8117-12CFC8F56125}"/>
              </a:ext>
            </a:extLst>
          </p:cNvPr>
          <p:cNvSpPr>
            <a:spLocks noGrp="1"/>
          </p:cNvSpPr>
          <p:nvPr>
            <p:ph sz="quarter" idx="1"/>
          </p:nvPr>
        </p:nvSpPr>
        <p:spPr/>
        <p:txBody>
          <a:bodyPr/>
          <a:lstStyle/>
          <a:p>
            <a:r>
              <a:rPr lang="en-CA"/>
              <a:t>Approval Process</a:t>
            </a:r>
          </a:p>
          <a:p>
            <a:pPr lvl="1"/>
            <a:r>
              <a:rPr lang="en-CA"/>
              <a:t>Projects identified and discussed in annual O&amp;M and Capital budgeting process</a:t>
            </a:r>
          </a:p>
          <a:p>
            <a:pPr lvl="1"/>
            <a:r>
              <a:rPr lang="en-CA"/>
              <a:t>Reviewed and discussed at Finance HR Committee</a:t>
            </a:r>
          </a:p>
          <a:p>
            <a:pPr lvl="1"/>
            <a:r>
              <a:rPr lang="en-CA"/>
              <a:t>Presented to FNEI Board of Directors</a:t>
            </a:r>
          </a:p>
          <a:p>
            <a:pPr lvl="1"/>
            <a:r>
              <a:rPr lang="en-CA"/>
              <a:t>Identifiable Projects in excess of $50,000 require formal approvals</a:t>
            </a:r>
          </a:p>
          <a:p>
            <a:pPr lvl="1"/>
            <a:endParaRPr lang="en-US"/>
          </a:p>
        </p:txBody>
      </p:sp>
    </p:spTree>
    <p:extLst>
      <p:ext uri="{BB962C8B-B14F-4D97-AF65-F5344CB8AC3E}">
        <p14:creationId xmlns:p14="http://schemas.microsoft.com/office/powerpoint/2010/main" val="411240300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41391BC3-AC90-4036-BBA9-BF59A275A32B}"/>
              </a:ext>
            </a:extLst>
          </p:cNvPr>
          <p:cNvSpPr>
            <a:spLocks noGrp="1"/>
          </p:cNvSpPr>
          <p:nvPr>
            <p:ph type="title"/>
          </p:nvPr>
        </p:nvSpPr>
        <p:spPr/>
        <p:txBody>
          <a:bodyPr/>
          <a:lstStyle/>
          <a:p>
            <a:r>
              <a:rPr lang="en-CA"/>
              <a:t>Capital Projects</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9B421553-9AE4-4083-B60C-371527D566A3}"/>
              </a:ext>
            </a:extLst>
          </p:cNvPr>
          <p:cNvSpPr>
            <a:spLocks noGrp="1"/>
          </p:cNvSpPr>
          <p:nvPr>
            <p:ph sz="quarter" idx="1"/>
          </p:nvPr>
        </p:nvSpPr>
        <p:spPr/>
        <p:txBody>
          <a:bodyPr/>
          <a:lstStyle/>
          <a:p>
            <a:r>
              <a:rPr lang="en-CA"/>
              <a:t>Cost Benchmarking/Utility Comparisons</a:t>
            </a:r>
          </a:p>
          <a:p>
            <a:pPr lvl="1"/>
            <a:r>
              <a:rPr lang="en-CA"/>
              <a:t>No transmitter that could be considered a peer for FNEI</a:t>
            </a:r>
          </a:p>
          <a:p>
            <a:pPr lvl="1"/>
            <a:r>
              <a:rPr lang="en-CA"/>
              <a:t>FNEI is a small transmitter</a:t>
            </a:r>
          </a:p>
          <a:p>
            <a:pPr lvl="2"/>
            <a:r>
              <a:rPr lang="en-CA"/>
              <a:t>Capital investments are large in comparison to overall book value of company</a:t>
            </a:r>
          </a:p>
          <a:p>
            <a:pPr lvl="2"/>
            <a:r>
              <a:rPr lang="en-CA"/>
              <a:t>Able to provide information to OEB on a more granular level allowing more scrutiny of investments</a:t>
            </a:r>
          </a:p>
        </p:txBody>
      </p:sp>
    </p:spTree>
    <p:extLst>
      <p:ext uri="{BB962C8B-B14F-4D97-AF65-F5344CB8AC3E}">
        <p14:creationId xmlns:p14="http://schemas.microsoft.com/office/powerpoint/2010/main" val="402588560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BDA24009-579F-4836-9DCC-60F27ABB3E4E}"/>
              </a:ext>
            </a:extLst>
          </p:cNvPr>
          <p:cNvSpPr>
            <a:spLocks noGrp="1"/>
          </p:cNvSpPr>
          <p:nvPr>
            <p:ph type="title"/>
          </p:nvPr>
        </p:nvSpPr>
        <p:spPr/>
        <p:txBody>
          <a:bodyPr/>
          <a:lstStyle/>
          <a:p>
            <a:r>
              <a:rPr lang="en-CA"/>
              <a:t>Future Projects</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0701A65B-9610-4170-B397-3C49CF86A48A}"/>
              </a:ext>
            </a:extLst>
          </p:cNvPr>
          <p:cNvSpPr>
            <a:spLocks noGrp="1"/>
          </p:cNvSpPr>
          <p:nvPr>
            <p:ph sz="quarter" idx="1"/>
          </p:nvPr>
        </p:nvSpPr>
        <p:spPr/>
        <p:txBody>
          <a:bodyPr/>
          <a:lstStyle/>
          <a:p>
            <a:r>
              <a:rPr lang="en-CA"/>
              <a:t>Twinning of Line Kashechewan to Attawapiskat</a:t>
            </a:r>
          </a:p>
          <a:p>
            <a:r>
              <a:rPr lang="en-CA"/>
              <a:t>Continual replacement of station assets at or near expected end of life</a:t>
            </a:r>
          </a:p>
          <a:p>
            <a:pPr lvl="1"/>
            <a:r>
              <a:rPr lang="en-CA"/>
              <a:t>Eg control room batteries</a:t>
            </a:r>
          </a:p>
          <a:p>
            <a:r>
              <a:rPr lang="en-CA"/>
              <a:t>Replacement of brushing equipment at EOL/Operational Efficiency</a:t>
            </a:r>
          </a:p>
          <a:p>
            <a:r>
              <a:rPr lang="en-CA"/>
              <a:t>Replacement of Fibre-Optic electronics EOL</a:t>
            </a:r>
          </a:p>
        </p:txBody>
      </p:sp>
    </p:spTree>
    <p:extLst>
      <p:ext uri="{BB962C8B-B14F-4D97-AF65-F5344CB8AC3E}">
        <p14:creationId xmlns:p14="http://schemas.microsoft.com/office/powerpoint/2010/main" val="317832463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3CE23566-FE3B-4C85-9003-D3151E56F7D9}"/>
              </a:ext>
            </a:extLst>
          </p:cNvPr>
          <p:cNvSpPr>
            <a:spLocks noGrp="1"/>
          </p:cNvSpPr>
          <p:nvPr>
            <p:ph type="title"/>
          </p:nvPr>
        </p:nvSpPr>
        <p:spPr/>
        <p:txBody>
          <a:bodyPr/>
          <a:lstStyle/>
          <a:p>
            <a:r>
              <a:rPr lang="en-CA"/>
              <a:t>FNEI Office Building</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AA1BC9C1-A771-4583-A1E1-CC98F232DEE5}"/>
              </a:ext>
            </a:extLst>
          </p:cNvPr>
          <p:cNvSpPr>
            <a:spLocks noGrp="1"/>
          </p:cNvSpPr>
          <p:nvPr>
            <p:ph sz="quarter" idx="1"/>
          </p:nvPr>
        </p:nvSpPr>
        <p:spPr/>
        <p:txBody>
          <a:bodyPr/>
          <a:lstStyle/>
          <a:p>
            <a:r>
              <a:rPr lang="en-CA"/>
              <a:t>Previous Leased space no longer suitable</a:t>
            </a:r>
          </a:p>
          <a:p>
            <a:pPr lvl="1"/>
            <a:r>
              <a:rPr lang="en-CA"/>
              <a:t>800 square feet (no outside storage)</a:t>
            </a:r>
          </a:p>
          <a:p>
            <a:pPr lvl="2"/>
            <a:r>
              <a:rPr lang="en-CA"/>
              <a:t>Administrative Functions 330 square feet</a:t>
            </a:r>
          </a:p>
          <a:p>
            <a:pPr lvl="2"/>
            <a:r>
              <a:rPr lang="en-CA"/>
              <a:t>Operational Functions 390 square feet</a:t>
            </a:r>
          </a:p>
          <a:p>
            <a:pPr lvl="2"/>
            <a:r>
              <a:rPr lang="en-CA"/>
              <a:t>Storage 80 square feet</a:t>
            </a:r>
          </a:p>
          <a:p>
            <a:r>
              <a:rPr lang="en-CA"/>
              <a:t>Nothing suitable for either purchase or lease available</a:t>
            </a:r>
          </a:p>
          <a:p>
            <a:r>
              <a:rPr lang="en-CA"/>
              <a:t>New Building on 5 acres of land</a:t>
            </a:r>
          </a:p>
          <a:p>
            <a:pPr lvl="1"/>
            <a:r>
              <a:rPr lang="en-CA"/>
              <a:t>7500 square feet (significant outside storage)</a:t>
            </a:r>
          </a:p>
          <a:p>
            <a:pPr lvl="2"/>
            <a:r>
              <a:rPr lang="en-CA"/>
              <a:t>Administrative Functions 2370 square feet</a:t>
            </a:r>
          </a:p>
          <a:p>
            <a:pPr lvl="2"/>
            <a:r>
              <a:rPr lang="en-CA"/>
              <a:t>Operational Functions 3230 square feet</a:t>
            </a:r>
          </a:p>
          <a:p>
            <a:pPr lvl="2"/>
            <a:r>
              <a:rPr lang="en-CA"/>
              <a:t>Storage 1900 square feet</a:t>
            </a:r>
          </a:p>
          <a:p>
            <a:pPr lvl="1"/>
            <a:endParaRPr lang="en-US"/>
          </a:p>
        </p:txBody>
      </p:sp>
    </p:spTree>
    <p:extLst>
      <p:ext uri="{BB962C8B-B14F-4D97-AF65-F5344CB8AC3E}">
        <p14:creationId xmlns:p14="http://schemas.microsoft.com/office/powerpoint/2010/main" val="212405922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5B35B3C1-7CCD-4EA5-AE6F-8CAF6B5DB80B}"/>
              </a:ext>
            </a:extLst>
          </p:cNvPr>
          <p:cNvSpPr>
            <a:spLocks noGrp="1"/>
          </p:cNvSpPr>
          <p:nvPr>
            <p:ph type="title"/>
          </p:nvPr>
        </p:nvSpPr>
        <p:spPr/>
        <p:txBody>
          <a:bodyPr/>
          <a:lstStyle/>
          <a:p>
            <a:r>
              <a:rPr lang="en-CA"/>
              <a:t>80km Line Acquisition</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8DC509D2-F82E-4FFC-9517-DB2D18FCFFF9}"/>
              </a:ext>
            </a:extLst>
          </p:cNvPr>
          <p:cNvSpPr>
            <a:spLocks noGrp="1"/>
          </p:cNvSpPr>
          <p:nvPr>
            <p:ph sz="quarter" idx="1"/>
          </p:nvPr>
        </p:nvSpPr>
        <p:spPr/>
        <p:txBody>
          <a:bodyPr/>
          <a:lstStyle/>
          <a:p>
            <a:r>
              <a:rPr lang="en-CA"/>
              <a:t>Part of original line Moosonee to Kashechewan</a:t>
            </a:r>
          </a:p>
          <a:p>
            <a:r>
              <a:rPr lang="en-CA"/>
              <a:t>Constructed in 2000/2001</a:t>
            </a:r>
          </a:p>
          <a:p>
            <a:r>
              <a:rPr lang="en-CA"/>
              <a:t>Temporary Sale to raise final $11MM of original construction costs-intention to repurchase always there</a:t>
            </a:r>
          </a:p>
          <a:p>
            <a:r>
              <a:rPr lang="en-CA"/>
              <a:t>Term Sheet allowed FNEI to repurchase the line at any time at net book value</a:t>
            </a:r>
          </a:p>
          <a:p>
            <a:r>
              <a:rPr lang="en-CA"/>
              <a:t>2008 DBC constructed twinned line Moosonee to Kashechewan transferred to FNEI</a:t>
            </a:r>
          </a:p>
          <a:p>
            <a:r>
              <a:rPr lang="en-CA"/>
              <a:t>Not efficient to have two transmitters share the same Right of Way</a:t>
            </a:r>
          </a:p>
          <a:p>
            <a:endParaRPr lang="en-CA"/>
          </a:p>
          <a:p>
            <a:endParaRPr lang="en-US"/>
          </a:p>
        </p:txBody>
      </p:sp>
    </p:spTree>
    <p:extLst>
      <p:ext uri="{BB962C8B-B14F-4D97-AF65-F5344CB8AC3E}">
        <p14:creationId xmlns:p14="http://schemas.microsoft.com/office/powerpoint/2010/main" val="30128881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Electrical Supply Historical…</a:t>
            </a:r>
          </a:p>
        </p:txBody>
      </p:sp>
      <p:sp>
        <p:nvSpPr>
          <p:cNvPr id="3" name="Content Placeholder 2"/>
          <p:cNvSpPr>
            <a:spLocks noGrp="1"/>
          </p:cNvSpPr>
          <p:nvPr>
            <p:ph sz="quarter" idx="1"/>
          </p:nvPr>
        </p:nvSpPr>
        <p:spPr/>
        <p:txBody>
          <a:bodyPr>
            <a:normAutofit lnSpcReduction="10000"/>
          </a:bodyPr>
          <a:lstStyle/>
          <a:p>
            <a:r>
              <a:rPr lang="en-US" sz="2400"/>
              <a:t>First energization occurred in Fort Albany-late 1950’s (federal radar base as part of the Distant Early Warning system installed diesel generators)</a:t>
            </a:r>
          </a:p>
          <a:p>
            <a:r>
              <a:rPr lang="en-US" sz="2400"/>
              <a:t>Distribution system extended to community residents early 1970’s and operated by Ontario Hydro</a:t>
            </a:r>
          </a:p>
          <a:p>
            <a:r>
              <a:rPr lang="en-US" sz="2400"/>
              <a:t>Residential supply limited to 15-20 amps</a:t>
            </a:r>
          </a:p>
          <a:p>
            <a:endParaRPr lang="en-US"/>
          </a:p>
        </p:txBody>
      </p:sp>
      <p:sp>
        <p:nvSpPr>
          <p:cNvPr id="4" name="Content Placeholder 3"/>
          <p:cNvSpPr>
            <a:spLocks noGrp="1"/>
          </p:cNvSpPr>
          <p:nvPr>
            <p:ph sz="quarter" idx="2"/>
          </p:nvPr>
        </p:nvSpPr>
        <p:spPr/>
        <p:txBody>
          <a:bodyPr>
            <a:normAutofit/>
          </a:bodyPr>
          <a:lstStyle/>
          <a:p>
            <a:r>
              <a:rPr lang="en-US" sz="2000"/>
              <a:t>Low Voltage (8132volts) line (10 km) built to Kashechewan mid 1970’s, distribution system built and operated by Ontario Hydro</a:t>
            </a:r>
          </a:p>
          <a:p>
            <a:r>
              <a:rPr lang="en-US" sz="2000"/>
              <a:t>New generators installed by Ontario Hydro in newly constructed Albany wing of the James Bay General Hospital early 1980’s…</a:t>
            </a:r>
          </a:p>
        </p:txBody>
      </p:sp>
      <p:sp>
        <p:nvSpPr>
          <p:cNvPr id="6" name="Rectangle 3" descr="SDOC0006"/>
          <p:cNvSpPr>
            <a:spLocks noGrp="1" noChangeAspect="1" noChangeArrowheads="1"/>
          </p:cNvSpPr>
          <p:nvPr isPhoto="1"/>
        </p:nvSpPr>
        <p:spPr bwMode="auto">
          <a:xfrm>
            <a:off x="4648200" y="4343400"/>
            <a:ext cx="2971800" cy="1981200"/>
          </a:xfrm>
          <a:prstGeom prst="rect">
            <a:avLst/>
          </a:prstGeom>
          <a:blipFill dpi="0" rotWithShape="1">
            <a:blip r:embed="rId3"/>
            <a:stretch>
              <a:fillRect/>
            </a:stretch>
          </a:blip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0919692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09F0156D-8829-4459-8B04-B5BC8B71FCF4}"/>
              </a:ext>
            </a:extLst>
          </p:cNvPr>
          <p:cNvSpPr>
            <a:spLocks noGrp="1"/>
          </p:cNvSpPr>
          <p:nvPr>
            <p:ph type="title"/>
          </p:nvPr>
        </p:nvSpPr>
        <p:spPr/>
        <p:txBody>
          <a:bodyPr/>
          <a:lstStyle/>
          <a:p>
            <a:r>
              <a:rPr lang="en-CA"/>
              <a:t>Bus Isolation Project</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42B8B2DA-10CB-4393-8741-CDAB48218D28}"/>
              </a:ext>
            </a:extLst>
          </p:cNvPr>
          <p:cNvSpPr>
            <a:spLocks noGrp="1"/>
          </p:cNvSpPr>
          <p:nvPr>
            <p:ph sz="quarter" idx="1"/>
          </p:nvPr>
        </p:nvSpPr>
        <p:spPr/>
        <p:txBody>
          <a:bodyPr>
            <a:normAutofit lnSpcReduction="10000"/>
          </a:bodyPr>
          <a:lstStyle/>
          <a:p>
            <a:r>
              <a:rPr lang="en-CA"/>
              <a:t>Original Substation Construction-single path of electricity through station</a:t>
            </a:r>
          </a:p>
          <a:p>
            <a:r>
              <a:rPr lang="en-CA"/>
              <a:t>Original construction single transformer</a:t>
            </a:r>
          </a:p>
          <a:p>
            <a:pPr lvl="1"/>
            <a:r>
              <a:rPr lang="en-CA"/>
              <a:t>Little to no redundancy</a:t>
            </a:r>
          </a:p>
          <a:p>
            <a:r>
              <a:rPr lang="en-CA"/>
              <a:t>Capital improvements over time</a:t>
            </a:r>
          </a:p>
          <a:p>
            <a:pPr lvl="1"/>
            <a:r>
              <a:rPr lang="en-CA"/>
              <a:t>Significant redundancies now-second transformer etc.</a:t>
            </a:r>
          </a:p>
          <a:p>
            <a:r>
              <a:rPr lang="en-CA"/>
              <a:t>Regular Maintenance activities normally require an outage</a:t>
            </a:r>
          </a:p>
          <a:p>
            <a:r>
              <a:rPr lang="en-CA"/>
              <a:t>Bus Isolation project ‘twins’ the pathway of electricity through the station</a:t>
            </a:r>
          </a:p>
          <a:p>
            <a:r>
              <a:rPr lang="en-CA"/>
              <a:t>Allows equipment to be taken out of service for maintenance without requiring an outage.</a:t>
            </a:r>
            <a:endParaRPr lang="en-US"/>
          </a:p>
        </p:txBody>
      </p:sp>
    </p:spTree>
    <p:extLst>
      <p:ext uri="{BB962C8B-B14F-4D97-AF65-F5344CB8AC3E}">
        <p14:creationId xmlns:p14="http://schemas.microsoft.com/office/powerpoint/2010/main" val="60260524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608C04F3-624F-4B1A-A432-B09B8D604A31}"/>
              </a:ext>
            </a:extLst>
          </p:cNvPr>
          <p:cNvSpPr>
            <a:spLocks noGrp="1"/>
          </p:cNvSpPr>
          <p:nvPr>
            <p:ph type="title"/>
          </p:nvPr>
        </p:nvSpPr>
        <p:spPr/>
        <p:txBody>
          <a:bodyPr/>
          <a:lstStyle/>
          <a:p>
            <a:r>
              <a:rPr lang="en-CA"/>
              <a:t>Brush Clearing Equipment</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D30E5F62-6376-4C48-A683-026224EB885F}"/>
              </a:ext>
            </a:extLst>
          </p:cNvPr>
          <p:cNvSpPr>
            <a:spLocks noGrp="1"/>
          </p:cNvSpPr>
          <p:nvPr>
            <p:ph sz="quarter" idx="1"/>
          </p:nvPr>
        </p:nvSpPr>
        <p:spPr/>
        <p:txBody>
          <a:bodyPr/>
          <a:lstStyle/>
          <a:p>
            <a:r>
              <a:rPr lang="en-CA"/>
              <a:t>FNEI’s cost benefit analysis determined this to be the best solution</a:t>
            </a:r>
          </a:p>
          <a:p>
            <a:pPr lvl="1"/>
            <a:r>
              <a:rPr lang="en-CA"/>
              <a:t>Remote location</a:t>
            </a:r>
          </a:p>
          <a:p>
            <a:pPr lvl="2"/>
            <a:r>
              <a:rPr lang="en-CA"/>
              <a:t>contracting is not cost effective-very high mob/de-mob costs</a:t>
            </a:r>
          </a:p>
          <a:p>
            <a:pPr lvl="2"/>
            <a:r>
              <a:rPr lang="en-CA"/>
              <a:t>Rental of equipment not feasible due to transport logistics</a:t>
            </a:r>
          </a:p>
          <a:p>
            <a:r>
              <a:rPr lang="en-CA"/>
              <a:t>Terrain not conducive to large equipment</a:t>
            </a:r>
          </a:p>
          <a:p>
            <a:r>
              <a:rPr lang="en-CA"/>
              <a:t>Narrow window of maintenance opportunity</a:t>
            </a:r>
          </a:p>
        </p:txBody>
      </p:sp>
    </p:spTree>
    <p:extLst>
      <p:ext uri="{BB962C8B-B14F-4D97-AF65-F5344CB8AC3E}">
        <p14:creationId xmlns:p14="http://schemas.microsoft.com/office/powerpoint/2010/main" val="93944017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D360233D-CBA3-4F5E-AF46-AA0F2F867E6A}"/>
              </a:ext>
            </a:extLst>
          </p:cNvPr>
          <p:cNvSpPr>
            <a:spLocks noGrp="1"/>
          </p:cNvSpPr>
          <p:nvPr>
            <p:ph type="title"/>
          </p:nvPr>
        </p:nvSpPr>
        <p:spPr/>
        <p:txBody>
          <a:bodyPr/>
          <a:lstStyle/>
          <a:p>
            <a:r>
              <a:rPr lang="en-CA"/>
              <a:t>Maintenance</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1698694E-D535-4CB6-BD04-B083F3BB836A}"/>
              </a:ext>
            </a:extLst>
          </p:cNvPr>
          <p:cNvSpPr>
            <a:spLocks noGrp="1"/>
          </p:cNvSpPr>
          <p:nvPr>
            <p:ph sz="quarter" idx="1"/>
          </p:nvPr>
        </p:nvSpPr>
        <p:spPr/>
        <p:txBody>
          <a:bodyPr/>
          <a:lstStyle/>
          <a:p>
            <a:r>
              <a:rPr lang="en-CA"/>
              <a:t>Three main categories of assets:</a:t>
            </a:r>
          </a:p>
          <a:p>
            <a:pPr lvl="1"/>
            <a:r>
              <a:rPr lang="en-CA"/>
              <a:t>Transmission Lines</a:t>
            </a:r>
          </a:p>
          <a:p>
            <a:pPr lvl="1"/>
            <a:r>
              <a:rPr lang="en-CA"/>
              <a:t>Transformer Stations</a:t>
            </a:r>
          </a:p>
          <a:p>
            <a:pPr lvl="1"/>
            <a:r>
              <a:rPr lang="en-CA"/>
              <a:t>Telecommunications</a:t>
            </a:r>
          </a:p>
          <a:p>
            <a:r>
              <a:rPr lang="en-CA"/>
              <a:t>Specific Maintenance procedures</a:t>
            </a:r>
          </a:p>
          <a:p>
            <a:pPr lvl="1"/>
            <a:r>
              <a:rPr lang="en-CA"/>
              <a:t>Utility Best Practices</a:t>
            </a:r>
          </a:p>
          <a:p>
            <a:pPr lvl="1"/>
            <a:r>
              <a:rPr lang="en-CA"/>
              <a:t>Equipment Manufacturer recommendations</a:t>
            </a:r>
          </a:p>
          <a:p>
            <a:pPr lvl="1"/>
            <a:r>
              <a:rPr lang="en-CA"/>
              <a:t>Reliability/Outages minimized overall goal</a:t>
            </a:r>
            <a:endParaRPr lang="en-US"/>
          </a:p>
        </p:txBody>
      </p:sp>
    </p:spTree>
    <p:extLst>
      <p:ext uri="{BB962C8B-B14F-4D97-AF65-F5344CB8AC3E}">
        <p14:creationId xmlns:p14="http://schemas.microsoft.com/office/powerpoint/2010/main" val="192708931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D30A9F83-69A4-49FE-9E9E-21B14BCF8DA9}"/>
              </a:ext>
            </a:extLst>
          </p:cNvPr>
          <p:cNvSpPr>
            <a:spLocks noGrp="1"/>
          </p:cNvSpPr>
          <p:nvPr>
            <p:ph type="title"/>
          </p:nvPr>
        </p:nvSpPr>
        <p:spPr/>
        <p:txBody>
          <a:bodyPr/>
          <a:lstStyle/>
          <a:p>
            <a:r>
              <a:rPr lang="en-CA"/>
              <a:t>Wages/Salaries</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6891EF41-6315-4063-8222-C3446EAB9308}"/>
              </a:ext>
            </a:extLst>
          </p:cNvPr>
          <p:cNvSpPr>
            <a:spLocks noGrp="1"/>
          </p:cNvSpPr>
          <p:nvPr>
            <p:ph sz="quarter" idx="1"/>
          </p:nvPr>
        </p:nvSpPr>
        <p:spPr/>
        <p:txBody>
          <a:bodyPr/>
          <a:lstStyle/>
          <a:p>
            <a:r>
              <a:rPr lang="en-CA"/>
              <a:t>Increased from $496,600 in 2010 to $1.041MM in 2016</a:t>
            </a:r>
          </a:p>
          <a:p>
            <a:pPr lvl="1"/>
            <a:r>
              <a:rPr lang="en-CA"/>
              <a:t>Significant increase in FTE’s</a:t>
            </a:r>
          </a:p>
          <a:p>
            <a:pPr lvl="2"/>
            <a:r>
              <a:rPr lang="en-CA"/>
              <a:t>2010 (5 employees) to 2017 projected (11 employees)</a:t>
            </a:r>
          </a:p>
          <a:p>
            <a:pPr lvl="1"/>
            <a:r>
              <a:rPr lang="en-CA"/>
              <a:t>Increase in Salaries</a:t>
            </a:r>
          </a:p>
          <a:p>
            <a:pPr lvl="2"/>
            <a:r>
              <a:rPr lang="en-CA"/>
              <a:t>FNEI has had a policy of annual increases tied to CPI</a:t>
            </a:r>
          </a:p>
          <a:p>
            <a:pPr lvl="2"/>
            <a:r>
              <a:rPr lang="en-CA"/>
              <a:t>FNEI’s competitors included average increase of 2% in addition to CPI</a:t>
            </a:r>
          </a:p>
          <a:p>
            <a:pPr lvl="2"/>
            <a:r>
              <a:rPr lang="en-CA"/>
              <a:t>FNEI’s compensation rates fell behind competitors</a:t>
            </a:r>
          </a:p>
          <a:p>
            <a:pPr lvl="3"/>
            <a:r>
              <a:rPr lang="en-CA"/>
              <a:t>Significant investment in apprentices-did not want to lose staff once fully qualified</a:t>
            </a:r>
          </a:p>
          <a:p>
            <a:pPr lvl="1"/>
            <a:r>
              <a:rPr lang="en-CA"/>
              <a:t>Main driver continues to be FNEI’s ability to perform maintenance of equipment efficiently and sufficiently in order to meet FNEI’s customer delivery point standards</a:t>
            </a:r>
            <a:endParaRPr lang="en-US"/>
          </a:p>
        </p:txBody>
      </p:sp>
    </p:spTree>
    <p:extLst>
      <p:ext uri="{BB962C8B-B14F-4D97-AF65-F5344CB8AC3E}">
        <p14:creationId xmlns:p14="http://schemas.microsoft.com/office/powerpoint/2010/main" val="301925405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913E2C68-2E51-4247-8E81-5280CF9B4E1F}"/>
              </a:ext>
            </a:extLst>
          </p:cNvPr>
          <p:cNvSpPr>
            <a:spLocks noGrp="1"/>
          </p:cNvSpPr>
          <p:nvPr>
            <p:ph type="title"/>
          </p:nvPr>
        </p:nvSpPr>
        <p:spPr/>
        <p:txBody>
          <a:bodyPr/>
          <a:lstStyle/>
          <a:p>
            <a:r>
              <a:rPr lang="en-CA"/>
              <a:t>Service Reliability/Scorecard</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2B1D802E-39CB-4448-BAE5-CA6888B880D1}"/>
              </a:ext>
            </a:extLst>
          </p:cNvPr>
          <p:cNvSpPr>
            <a:spLocks noGrp="1"/>
          </p:cNvSpPr>
          <p:nvPr>
            <p:ph sz="quarter" idx="1"/>
          </p:nvPr>
        </p:nvSpPr>
        <p:spPr/>
        <p:txBody>
          <a:bodyPr/>
          <a:lstStyle/>
          <a:p>
            <a:r>
              <a:rPr lang="en-CA"/>
              <a:t>Very hard to benchmark small utilities</a:t>
            </a:r>
          </a:p>
          <a:p>
            <a:r>
              <a:rPr lang="en-CA"/>
              <a:t>FNEI is open to some type of scorecard</a:t>
            </a:r>
          </a:p>
          <a:p>
            <a:pPr lvl="1"/>
            <a:r>
              <a:rPr lang="en-CA"/>
              <a:t>Possible metrics to include:</a:t>
            </a:r>
          </a:p>
          <a:p>
            <a:pPr lvl="2"/>
            <a:r>
              <a:rPr lang="en-CA"/>
              <a:t>Safety incident rates</a:t>
            </a:r>
          </a:p>
          <a:p>
            <a:pPr lvl="2"/>
            <a:r>
              <a:rPr lang="en-CA"/>
              <a:t>CDPPS system reliability performance</a:t>
            </a:r>
          </a:p>
          <a:p>
            <a:pPr lvl="2"/>
            <a:r>
              <a:rPr lang="en-CA"/>
              <a:t>OM&amp;A per Gross Fixed Asset Value (Not rate base)</a:t>
            </a:r>
          </a:p>
          <a:p>
            <a:pPr lvl="2"/>
            <a:r>
              <a:rPr lang="en-CA"/>
              <a:t>Public Policy Responsiveness Metric-Regional Planning/Infrastructure</a:t>
            </a:r>
          </a:p>
          <a:p>
            <a:pPr lvl="2"/>
            <a:r>
              <a:rPr lang="en-CA"/>
              <a:t>Financial Ratio metric appears relevant</a:t>
            </a:r>
          </a:p>
          <a:p>
            <a:r>
              <a:rPr lang="en-CA"/>
              <a:t>With one exception (2015) FNEI has always met the minimum Customer Delivery Point Performance Standards.</a:t>
            </a:r>
            <a:endParaRPr lang="en-US"/>
          </a:p>
        </p:txBody>
      </p:sp>
    </p:spTree>
    <p:extLst>
      <p:ext uri="{BB962C8B-B14F-4D97-AF65-F5344CB8AC3E}">
        <p14:creationId xmlns:p14="http://schemas.microsoft.com/office/powerpoint/2010/main" val="11534154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E8A3E9D2-A27F-4CB1-BBF5-89BBBB9E0055}"/>
              </a:ext>
            </a:extLst>
          </p:cNvPr>
          <p:cNvSpPr>
            <a:spLocks noGrp="1"/>
          </p:cNvSpPr>
          <p:nvPr>
            <p:ph type="title"/>
          </p:nvPr>
        </p:nvSpPr>
        <p:spPr/>
        <p:txBody>
          <a:bodyPr>
            <a:normAutofit fontScale="90000"/>
          </a:bodyPr>
          <a:lstStyle/>
          <a:p>
            <a:r>
              <a:rPr lang="en-CA"/>
              <a:t>Regional Planning/Needs Assessment</a:t>
            </a:r>
            <a:endParaRPr lang="en-US"/>
          </a:p>
        </p:txBody>
      </p:sp>
      <p:sp>
        <p:nvSpPr>
          <p:cNvPr id="3" name="Content Placeholder 2">
            <a:extLst>
              <a:ext uri="{FF2B5EF4-FFF2-40B4-BE49-F238E27FC236}">
                <a16:creationId xmlns:a16="http://schemas.microsoft.com/office/drawing/2014/main" xmlns="" xmlns:p15="http://schemas.microsoft.com/office/powerpoint/2012/main" xmlns:p14="http://schemas.microsoft.com/office/powerpoint/2010/main" id="{4E52D14E-2D5A-4729-B085-09D7448A68E5}"/>
              </a:ext>
            </a:extLst>
          </p:cNvPr>
          <p:cNvSpPr>
            <a:spLocks noGrp="1"/>
          </p:cNvSpPr>
          <p:nvPr>
            <p:ph sz="quarter" idx="1"/>
          </p:nvPr>
        </p:nvSpPr>
        <p:spPr/>
        <p:txBody>
          <a:bodyPr/>
          <a:lstStyle/>
          <a:p>
            <a:r>
              <a:rPr lang="en-CA"/>
              <a:t>Original evidence filed FNEI indicated Needs Assessment had not been completed as it was not required</a:t>
            </a:r>
          </a:p>
          <a:p>
            <a:r>
              <a:rPr lang="en-CA"/>
              <a:t>March 12, 2016 IESO requested that a needs assessment be completed as soon as possible for their LTEP process requirements</a:t>
            </a:r>
          </a:p>
          <a:p>
            <a:pPr lvl="1"/>
            <a:r>
              <a:rPr lang="en-CA"/>
              <a:t>This was the ‘trigger’ for FNEI to undertake this process</a:t>
            </a:r>
          </a:p>
          <a:p>
            <a:r>
              <a:rPr lang="en-CA"/>
              <a:t>For the LTEP/IESO Needs Assessment a safe 5% assumption of load growth was used</a:t>
            </a:r>
          </a:p>
          <a:p>
            <a:r>
              <a:rPr lang="en-CA"/>
              <a:t>This application uses a method for load forecasting more appropriate</a:t>
            </a:r>
            <a:endParaRPr lang="en-US"/>
          </a:p>
        </p:txBody>
      </p:sp>
    </p:spTree>
    <p:extLst>
      <p:ext uri="{BB962C8B-B14F-4D97-AF65-F5344CB8AC3E}">
        <p14:creationId xmlns:p14="http://schemas.microsoft.com/office/powerpoint/2010/main" val="63491826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15="http://schemas.microsoft.com/office/powerpoint/2012/main" xmlns:p14="http://schemas.microsoft.com/office/powerpoint/2010/main" id="{7C050E4F-D667-4FE8-8555-B79C8074BD30}"/>
              </a:ext>
            </a:extLst>
          </p:cNvPr>
          <p:cNvSpPr>
            <a:spLocks noGrp="1"/>
          </p:cNvSpPr>
          <p:nvPr>
            <p:ph type="title"/>
          </p:nvPr>
        </p:nvSpPr>
        <p:spPr/>
        <p:txBody>
          <a:bodyPr/>
          <a:lstStyle/>
          <a:p>
            <a:r>
              <a:rPr lang="en-CA"/>
              <a:t>Minister’s Visit May 2017</a:t>
            </a:r>
            <a:endParaRPr lang="en-US"/>
          </a:p>
        </p:txBody>
      </p:sp>
      <p:pic>
        <p:nvPicPr>
          <p:cNvPr id="5" name="Content Placeholder 4">
            <a:extLst>
              <a:ext uri="{FF2B5EF4-FFF2-40B4-BE49-F238E27FC236}">
                <a16:creationId xmlns:a16="http://schemas.microsoft.com/office/drawing/2014/main" xmlns="" xmlns:p15="http://schemas.microsoft.com/office/powerpoint/2012/main" xmlns:p14="http://schemas.microsoft.com/office/powerpoint/2010/main" id="{F1A32846-F0EF-4B77-84CF-10D0E4A40083}"/>
              </a:ext>
            </a:extLst>
          </p:cNvPr>
          <p:cNvPicPr>
            <a:picLocks noGrp="1" noChangeAspect="1"/>
          </p:cNvPicPr>
          <p:nvPr>
            <p:ph sz="quarter" idx="1"/>
          </p:nvPr>
        </p:nvPicPr>
        <p:blipFill>
          <a:blip r:embed="rId3">
            <a:extLst>
              <a:ext uri="{28A0092B-C50C-407E-A947-70E740481C1C}">
                <a14:useLocalDpi xmlns:a14="http://schemas.microsoft.com/office/drawing/2010/main"/>
              </a:ext>
            </a:extLst>
          </a:blip>
          <a:srcRect l="12222" t="20000" r="25555" b="20000"/>
          <a:stretch>
            <a:fillRect/>
          </a:stretch>
        </p:blipFill>
        <p:spPr>
          <a:xfrm>
            <a:off x="905933" y="1524000"/>
            <a:ext cx="6874934" cy="4419600"/>
          </a:xfrm>
        </p:spPr>
      </p:pic>
    </p:spTree>
    <p:extLst>
      <p:ext uri="{BB962C8B-B14F-4D97-AF65-F5344CB8AC3E}">
        <p14:creationId xmlns:p14="http://schemas.microsoft.com/office/powerpoint/2010/main" val="28839395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descr="SDOC0005"/>
          <p:cNvSpPr txBox="1">
            <a:spLocks noChangeAspect="1" noChangeArrowheads="1"/>
          </p:cNvSpPr>
          <p:nvPr isPhoto="1"/>
        </p:nvSpPr>
        <p:spPr bwMode="auto">
          <a:xfrm>
            <a:off x="4038600" y="3886200"/>
            <a:ext cx="4248895" cy="2381249"/>
          </a:xfrm>
          <a:prstGeom prst="rect">
            <a:avLst/>
          </a:prstGeom>
          <a:blipFill dpi="0" rotWithShape="1">
            <a:blip r:embed="rId3"/>
            <a:stretch>
              <a:fillRect b="-85490"/>
            </a:stretch>
          </a:blip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a:t> </a:t>
            </a:r>
          </a:p>
        </p:txBody>
      </p:sp>
      <p:sp>
        <p:nvSpPr>
          <p:cNvPr id="2" name="Title 1"/>
          <p:cNvSpPr>
            <a:spLocks noGrp="1"/>
          </p:cNvSpPr>
          <p:nvPr>
            <p:ph type="title"/>
          </p:nvPr>
        </p:nvSpPr>
        <p:spPr/>
        <p:txBody>
          <a:bodyPr/>
          <a:lstStyle/>
          <a:p>
            <a:r>
              <a:rPr lang="en-US"/>
              <a:t>Electrical Supply Historical…</a:t>
            </a:r>
          </a:p>
        </p:txBody>
      </p:sp>
      <p:sp>
        <p:nvSpPr>
          <p:cNvPr id="3" name="Content Placeholder 2"/>
          <p:cNvSpPr>
            <a:spLocks noGrp="1"/>
          </p:cNvSpPr>
          <p:nvPr>
            <p:ph sz="quarter" idx="1"/>
          </p:nvPr>
        </p:nvSpPr>
        <p:spPr/>
        <p:txBody>
          <a:bodyPr/>
          <a:lstStyle/>
          <a:p>
            <a:r>
              <a:rPr lang="en-US"/>
              <a:t>Attawapiskat also had a small distribution system built by Ontario Hydro in the early 70’s with electricity being generated by diesel powered generators</a:t>
            </a:r>
          </a:p>
          <a:p>
            <a:r>
              <a:rPr lang="en-US"/>
              <a:t>Residential supply also limited to 15-20 amps</a:t>
            </a:r>
          </a:p>
          <a:p>
            <a:endParaRPr lang="en-US"/>
          </a:p>
          <a:p>
            <a:endParaRPr lang="en-US"/>
          </a:p>
        </p:txBody>
      </p:sp>
      <p:sp>
        <p:nvSpPr>
          <p:cNvPr id="4" name="Content Placeholder 3"/>
          <p:cNvSpPr>
            <a:spLocks noGrp="1"/>
          </p:cNvSpPr>
          <p:nvPr>
            <p:ph sz="quarter" idx="2"/>
          </p:nvPr>
        </p:nvSpPr>
        <p:spPr/>
        <p:txBody>
          <a:bodyPr/>
          <a:lstStyle/>
          <a:p>
            <a:r>
              <a:rPr lang="en-US"/>
              <a:t>Service to all three communities based on Electrification Agreement between Federal Government and Ontario Hydro</a:t>
            </a:r>
          </a:p>
          <a:p>
            <a:pPr marL="0" indent="0">
              <a:buNone/>
            </a:pPr>
            <a:endParaRPr lang="en-US"/>
          </a:p>
          <a:p>
            <a:pPr marL="0" indent="0">
              <a:buNone/>
            </a:pPr>
            <a:endParaRPr lang="en-US"/>
          </a:p>
        </p:txBody>
      </p:sp>
    </p:spTree>
    <p:extLst>
      <p:ext uri="{BB962C8B-B14F-4D97-AF65-F5344CB8AC3E}">
        <p14:creationId xmlns:p14="http://schemas.microsoft.com/office/powerpoint/2010/main" val="1225572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Issues by mid-1980’s</a:t>
            </a:r>
          </a:p>
        </p:txBody>
      </p:sp>
      <p:sp>
        <p:nvSpPr>
          <p:cNvPr id="3" name="Content Placeholder 2"/>
          <p:cNvSpPr>
            <a:spLocks noGrp="1"/>
          </p:cNvSpPr>
          <p:nvPr>
            <p:ph sz="quarter" idx="1"/>
          </p:nvPr>
        </p:nvSpPr>
        <p:spPr/>
        <p:txBody>
          <a:bodyPr/>
          <a:lstStyle/>
          <a:p>
            <a:r>
              <a:rPr lang="en-US"/>
              <a:t>Limited Supply</a:t>
            </a:r>
          </a:p>
          <a:p>
            <a:pPr lvl="1"/>
            <a:r>
              <a:rPr lang="en-US"/>
              <a:t>Community growth limited by availability of supply</a:t>
            </a:r>
          </a:p>
          <a:p>
            <a:pPr lvl="1"/>
            <a:endParaRPr lang="en-US"/>
          </a:p>
        </p:txBody>
      </p:sp>
      <p:sp>
        <p:nvSpPr>
          <p:cNvPr id="4" name="Content Placeholder 3"/>
          <p:cNvSpPr>
            <a:spLocks noGrp="1"/>
          </p:cNvSpPr>
          <p:nvPr>
            <p:ph sz="quarter" idx="2"/>
          </p:nvPr>
        </p:nvSpPr>
        <p:spPr/>
        <p:txBody>
          <a:bodyPr/>
          <a:lstStyle/>
          <a:p>
            <a:r>
              <a:rPr lang="en-US"/>
              <a:t>Transportation of diesel fuel by winter road and small barge inherently risky. Numerous spills observed…..</a:t>
            </a:r>
          </a:p>
        </p:txBody>
      </p:sp>
      <p:sp>
        <p:nvSpPr>
          <p:cNvPr id="5" name="Rectangle 3" descr="firealb"/>
          <p:cNvSpPr txBox="1">
            <a:spLocks noChangeAspect="1" noChangeArrowheads="1"/>
          </p:cNvSpPr>
          <p:nvPr isPhoto="1"/>
        </p:nvSpPr>
        <p:spPr bwMode="auto">
          <a:xfrm>
            <a:off x="670954" y="3518583"/>
            <a:ext cx="3139046" cy="3263217"/>
          </a:xfrm>
          <a:prstGeom prst="rect">
            <a:avLst/>
          </a:prstGeom>
          <a:blipFill dpi="0" rotWithShape="1">
            <a:blip r:embed="rId3"/>
            <a:stretch>
              <a:fillRect r="-26"/>
            </a:stretch>
          </a:blip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a:t> </a:t>
            </a:r>
          </a:p>
        </p:txBody>
      </p:sp>
      <p:sp>
        <p:nvSpPr>
          <p:cNvPr id="6" name="Rectangle 3" descr="oilatt1"/>
          <p:cNvSpPr txBox="1">
            <a:spLocks noChangeAspect="1" noChangeArrowheads="1"/>
          </p:cNvSpPr>
          <p:nvPr isPhoto="1"/>
        </p:nvSpPr>
        <p:spPr bwMode="auto">
          <a:xfrm>
            <a:off x="4984083" y="3487115"/>
            <a:ext cx="3169317" cy="3294685"/>
          </a:xfrm>
          <a:prstGeom prst="rect">
            <a:avLst/>
          </a:prstGeom>
          <a:blipFill dpi="0" rotWithShape="1">
            <a:blip r:embed="rId4"/>
            <a:stretch>
              <a:fillRect b="-34"/>
            </a:stretch>
          </a:blip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a:t> </a:t>
            </a:r>
          </a:p>
        </p:txBody>
      </p:sp>
    </p:spTree>
    <p:extLst>
      <p:ext uri="{BB962C8B-B14F-4D97-AF65-F5344CB8AC3E}">
        <p14:creationId xmlns:p14="http://schemas.microsoft.com/office/powerpoint/2010/main" val="131682381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Solutions..</a:t>
            </a:r>
          </a:p>
        </p:txBody>
      </p:sp>
      <p:sp>
        <p:nvSpPr>
          <p:cNvPr id="3" name="Content Placeholder 2"/>
          <p:cNvSpPr>
            <a:spLocks noGrp="1"/>
          </p:cNvSpPr>
          <p:nvPr>
            <p:ph sz="quarter" idx="1"/>
          </p:nvPr>
        </p:nvSpPr>
        <p:spPr/>
        <p:txBody>
          <a:bodyPr>
            <a:normAutofit fontScale="92500" lnSpcReduction="20000"/>
          </a:bodyPr>
          <a:lstStyle/>
          <a:p>
            <a:r>
              <a:rPr lang="en-US"/>
              <a:t>Nishnawbe-Aski Nation (NAN) resolution circa1985</a:t>
            </a:r>
          </a:p>
          <a:p>
            <a:pPr lvl="1"/>
            <a:r>
              <a:rPr lang="en-US"/>
              <a:t>Process to look for alternative sources of electricity began</a:t>
            </a:r>
          </a:p>
          <a:p>
            <a:r>
              <a:rPr lang="en-US"/>
              <a:t>Ontario Hydro – 1983 “Remote Community Wind/Diesel Study”</a:t>
            </a:r>
          </a:p>
          <a:p>
            <a:pPr lvl="1"/>
            <a:r>
              <a:rPr lang="en-US"/>
              <a:t>Reported good wind potential for both Fort Albany and Attawapiskat</a:t>
            </a:r>
          </a:p>
          <a:p>
            <a:pPr lvl="2"/>
            <a:r>
              <a:rPr lang="en-US"/>
              <a:t>Not sufficient resource-required diesel generation as well</a:t>
            </a:r>
          </a:p>
          <a:p>
            <a:pPr lvl="1"/>
            <a:r>
              <a:rPr lang="en-US"/>
              <a:t>Technical difficulties with the technology of the time to synchronize wind and diesel generators</a:t>
            </a:r>
          </a:p>
          <a:p>
            <a:r>
              <a:rPr lang="en-US"/>
              <a:t>Bird and Hale Report – February 1987</a:t>
            </a:r>
          </a:p>
          <a:p>
            <a:pPr lvl="1"/>
            <a:r>
              <a:rPr lang="en-US"/>
              <a:t>Community driven</a:t>
            </a:r>
          </a:p>
          <a:p>
            <a:pPr lvl="1"/>
            <a:r>
              <a:rPr lang="en-US"/>
              <a:t>“Feasibility Study: Alternative Sources of Electrical Supply for Fort Albany, Kashechewan, Attawapiskat</a:t>
            </a:r>
          </a:p>
          <a:p>
            <a:pPr lvl="1"/>
            <a:r>
              <a:rPr lang="en-US"/>
              <a:t>Commissioned by NAN, representing the three communities, in association with Ontario Ministry of Northern Development and Mines</a:t>
            </a:r>
          </a:p>
          <a:p>
            <a:pPr lvl="1"/>
            <a:endParaRPr lang="en-US"/>
          </a:p>
        </p:txBody>
      </p:sp>
    </p:spTree>
    <p:extLst>
      <p:ext uri="{BB962C8B-B14F-4D97-AF65-F5344CB8AC3E}">
        <p14:creationId xmlns:p14="http://schemas.microsoft.com/office/powerpoint/2010/main" val="5698367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Bird and Hale report….continued</a:t>
            </a:r>
          </a:p>
        </p:txBody>
      </p:sp>
      <p:sp>
        <p:nvSpPr>
          <p:cNvPr id="3" name="Content Placeholder 2"/>
          <p:cNvSpPr>
            <a:spLocks noGrp="1"/>
          </p:cNvSpPr>
          <p:nvPr>
            <p:ph sz="quarter" idx="1"/>
          </p:nvPr>
        </p:nvSpPr>
        <p:spPr/>
        <p:txBody>
          <a:bodyPr>
            <a:normAutofit fontScale="92500" lnSpcReduction="20000"/>
          </a:bodyPr>
          <a:lstStyle/>
          <a:p>
            <a:r>
              <a:rPr lang="en-US"/>
              <a:t>Objectives were to:</a:t>
            </a:r>
          </a:p>
          <a:p>
            <a:pPr lvl="1"/>
            <a:r>
              <a:rPr lang="en-US"/>
              <a:t>A) Examine the costs and benefits of extending the power grid from Moosonee to Fort Albany, Kashechewan, Attawapiskat</a:t>
            </a:r>
          </a:p>
          <a:p>
            <a:pPr lvl="1"/>
            <a:r>
              <a:rPr lang="en-US"/>
              <a:t>B) Examine the costs and benefits of various alternatives for on site generation in each of the three communities</a:t>
            </a:r>
          </a:p>
          <a:p>
            <a:r>
              <a:rPr lang="en-US"/>
              <a:t>Population figures at that time:</a:t>
            </a:r>
          </a:p>
          <a:p>
            <a:pPr lvl="1"/>
            <a:r>
              <a:rPr lang="en-US"/>
              <a:t>Fort Albany – 850 with 144 houses (1982 housing numbers)</a:t>
            </a:r>
          </a:p>
          <a:p>
            <a:pPr lvl="1"/>
            <a:r>
              <a:rPr lang="en-US"/>
              <a:t>Kashechewan – 1,000 with 142 houses (1982 housing numbers)</a:t>
            </a:r>
          </a:p>
          <a:p>
            <a:pPr lvl="1"/>
            <a:r>
              <a:rPr lang="en-US"/>
              <a:t>Attawapiskat – 1,000 with 173 houses (1982 housing numbers)</a:t>
            </a:r>
          </a:p>
          <a:p>
            <a:r>
              <a:rPr lang="en-US"/>
              <a:t>Projections to 2010 (using INAC’s 3.5% population growth and community housing plans):</a:t>
            </a:r>
          </a:p>
          <a:p>
            <a:pPr lvl="1"/>
            <a:r>
              <a:rPr lang="en-US"/>
              <a:t>Fort Albany – 1,965 with 499 houses</a:t>
            </a:r>
          </a:p>
          <a:p>
            <a:pPr lvl="1"/>
            <a:r>
              <a:rPr lang="en-US"/>
              <a:t>Kashechewan – 2,364 with 472 houses</a:t>
            </a:r>
          </a:p>
          <a:p>
            <a:pPr lvl="1"/>
            <a:r>
              <a:rPr lang="en-US"/>
              <a:t>Attawapiskat – 2,363 with 601 houses</a:t>
            </a:r>
          </a:p>
        </p:txBody>
      </p:sp>
    </p:spTree>
    <p:extLst>
      <p:ext uri="{BB962C8B-B14F-4D97-AF65-F5344CB8AC3E}">
        <p14:creationId xmlns:p14="http://schemas.microsoft.com/office/powerpoint/2010/main" val="4982494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Bird and Hale….alternative sources</a:t>
            </a:r>
          </a:p>
        </p:txBody>
      </p:sp>
      <p:sp>
        <p:nvSpPr>
          <p:cNvPr id="3" name="Content Placeholder 2"/>
          <p:cNvSpPr>
            <a:spLocks noGrp="1"/>
          </p:cNvSpPr>
          <p:nvPr>
            <p:ph sz="quarter" idx="1"/>
          </p:nvPr>
        </p:nvSpPr>
        <p:spPr/>
        <p:txBody>
          <a:bodyPr>
            <a:normAutofit fontScale="92500" lnSpcReduction="10000"/>
          </a:bodyPr>
          <a:lstStyle/>
          <a:p>
            <a:r>
              <a:rPr lang="en-US"/>
              <a:t>Various alternative sources of electricity were evaluated</a:t>
            </a:r>
          </a:p>
          <a:p>
            <a:pPr lvl="1"/>
            <a:r>
              <a:rPr lang="en-US"/>
              <a:t>Small Scale hydro-electric power</a:t>
            </a:r>
          </a:p>
          <a:p>
            <a:pPr lvl="1"/>
            <a:r>
              <a:rPr lang="en-US"/>
              <a:t>Biomass electrical generation</a:t>
            </a:r>
          </a:p>
          <a:p>
            <a:pPr lvl="1"/>
            <a:r>
              <a:rPr lang="en-US"/>
              <a:t>Wind-assisted diesel power</a:t>
            </a:r>
          </a:p>
          <a:p>
            <a:pPr lvl="1"/>
            <a:r>
              <a:rPr lang="en-US"/>
              <a:t>Solar energy</a:t>
            </a:r>
          </a:p>
          <a:p>
            <a:pPr lvl="1"/>
            <a:r>
              <a:rPr lang="en-US"/>
              <a:t>Expanded diesel generation</a:t>
            </a:r>
          </a:p>
          <a:p>
            <a:pPr lvl="1"/>
            <a:r>
              <a:rPr lang="en-US"/>
              <a:t>Extension of the power grid</a:t>
            </a:r>
          </a:p>
          <a:p>
            <a:r>
              <a:rPr lang="en-US"/>
              <a:t>Wind and Solar eliminated at that time due to technology limitations of that time.</a:t>
            </a:r>
          </a:p>
          <a:p>
            <a:pPr lvl="1"/>
            <a:r>
              <a:rPr lang="en-US"/>
              <a:t>Wind generation/diesel generation synchronization issues</a:t>
            </a:r>
          </a:p>
          <a:p>
            <a:pPr lvl="1"/>
            <a:r>
              <a:rPr lang="en-US"/>
              <a:t>Unproven Community Scale active solar energy systems of the time as well as climatic conditions of the area.</a:t>
            </a:r>
          </a:p>
        </p:txBody>
      </p:sp>
    </p:spTree>
    <p:extLst>
      <p:ext uri="{BB962C8B-B14F-4D97-AF65-F5344CB8AC3E}">
        <p14:creationId xmlns:p14="http://schemas.microsoft.com/office/powerpoint/2010/main" val="59991212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1.27"/>
  <p:tag name="AS_TITLE" val="Aspose.Slides for .NET 4.0"/>
  <p:tag name="AS_VERSION" val="16.1.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Arial"/>
        <a:cs typeface="Arial"/>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Arial"/>
        <a:cs typeface="Arial"/>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tileRect/>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0</TotalTime>
  <Words>3096</Words>
  <Application>Microsoft Office PowerPoint</Application>
  <PresentationFormat>On-screen Show (4:3)</PresentationFormat>
  <Paragraphs>415</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Equity</vt:lpstr>
      <vt:lpstr>Five Nations Energy Inc.</vt:lpstr>
      <vt:lpstr>PowerPoint Presentation</vt:lpstr>
      <vt:lpstr>Location of FNEI System</vt:lpstr>
      <vt:lpstr>Electrical Supply Historical…</vt:lpstr>
      <vt:lpstr>Electrical Supply Historical…</vt:lpstr>
      <vt:lpstr>Issues by mid-1980’s</vt:lpstr>
      <vt:lpstr>Solutions..</vt:lpstr>
      <vt:lpstr>Bird and Hale report….continued</vt:lpstr>
      <vt:lpstr>Bird and Hale….alternative sources</vt:lpstr>
      <vt:lpstr>Bird and Hale…grid extension</vt:lpstr>
      <vt:lpstr>Bird and Hale…grid extension</vt:lpstr>
      <vt:lpstr>After Bird and Hale……</vt:lpstr>
      <vt:lpstr>Progress</vt:lpstr>
      <vt:lpstr>Progress</vt:lpstr>
      <vt:lpstr>Five Nations Energy Inc. is created</vt:lpstr>
      <vt:lpstr>FNEI’s Members = LDCs</vt:lpstr>
      <vt:lpstr>The work begins…</vt:lpstr>
      <vt:lpstr>The work continues</vt:lpstr>
      <vt:lpstr>Work continues..</vt:lpstr>
      <vt:lpstr>More work</vt:lpstr>
      <vt:lpstr>Financing falls into place..</vt:lpstr>
      <vt:lpstr>Construction</vt:lpstr>
      <vt:lpstr>Construction…</vt:lpstr>
      <vt:lpstr>Grand Opening Celebrations</vt:lpstr>
      <vt:lpstr>Milestones</vt:lpstr>
      <vt:lpstr>2016 Rate Application Highlights</vt:lpstr>
      <vt:lpstr>IR Plan</vt:lpstr>
      <vt:lpstr>Load Forecast</vt:lpstr>
      <vt:lpstr>2016 Effective Date</vt:lpstr>
      <vt:lpstr>Non-Profit Status</vt:lpstr>
      <vt:lpstr>Non-Profit Status</vt:lpstr>
      <vt:lpstr>Existing Credit Agreements</vt:lpstr>
      <vt:lpstr>Past Board Directives</vt:lpstr>
      <vt:lpstr>Capital Projects</vt:lpstr>
      <vt:lpstr>Capital Projects</vt:lpstr>
      <vt:lpstr>Capital Projects</vt:lpstr>
      <vt:lpstr>Future Projects</vt:lpstr>
      <vt:lpstr>FNEI Office Building</vt:lpstr>
      <vt:lpstr>80km Line Acquisition</vt:lpstr>
      <vt:lpstr>Bus Isolation Project</vt:lpstr>
      <vt:lpstr>Brush Clearing Equipment</vt:lpstr>
      <vt:lpstr>Maintenance</vt:lpstr>
      <vt:lpstr>Wages/Salaries</vt:lpstr>
      <vt:lpstr>Service Reliability/Scorecard</vt:lpstr>
      <vt:lpstr>Regional Planning/Needs Assessment</vt:lpstr>
      <vt:lpstr>Minister’s Visit May 2017</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1601-01-01T00:00:00Z</cp:lastPrinted>
  <dcterms:created xsi:type="dcterms:W3CDTF">1601-01-01T00:00:00Z</dcterms:created>
  <dcterms:modified xsi:type="dcterms:W3CDTF">2017-07-04T18:47:57Z</dcterms:modified>
</cp:coreProperties>
</file>