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655" r:id="rId6"/>
    <p:sldId id="749" r:id="rId7"/>
    <p:sldId id="722" r:id="rId8"/>
    <p:sldId id="753" r:id="rId9"/>
    <p:sldId id="723" r:id="rId10"/>
    <p:sldId id="724" r:id="rId11"/>
    <p:sldId id="730" r:id="rId12"/>
    <p:sldId id="75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knownUser1" initials="U1" lastIdx="1" clrIdx="0"/>
  <p:cmAuthor id="1" name="UnknownUser2" initials="U2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D"/>
    <a:srgbClr val="47D5CD"/>
    <a:srgbClr val="BCBDBC"/>
    <a:srgbClr val="0098DB"/>
    <a:srgbClr val="675C53"/>
    <a:srgbClr val="005B82"/>
    <a:srgbClr val="D5D5D5"/>
    <a:srgbClr val="FFFFFF"/>
    <a:srgbClr val="60229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6" autoAdjust="0"/>
    <p:restoredTop sz="98231" autoAdjust="0"/>
  </p:normalViewPr>
  <p:slideViewPr>
    <p:cSldViewPr>
      <p:cViewPr>
        <p:scale>
          <a:sx n="100" d="100"/>
          <a:sy n="100" d="100"/>
        </p:scale>
        <p:origin x="-308" y="12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50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/>
          <a:lstStyle>
            <a:lvl1pPr algn="r">
              <a:defRPr sz="1300"/>
            </a:lvl1pPr>
          </a:lstStyle>
          <a:p>
            <a:fld id="{20A9AAED-87DE-48D1-A94C-7406219D6AFA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 anchor="b"/>
          <a:lstStyle>
            <a:lvl1pPr algn="r">
              <a:defRPr sz="1300"/>
            </a:lvl1pPr>
          </a:lstStyle>
          <a:p>
            <a:fld id="{37FF5C0B-8022-4D8F-96E7-1F584D121D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806450" y="420688"/>
            <a:ext cx="5554663" cy="4165600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txBody>
          <a:bodyPr vert="horz" lIns="93607" tIns="46804" rIns="93607" bIns="46804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607" tIns="46804" rIns="93607" bIns="46804" rtlCol="0" anchor="b"/>
          <a:lstStyle>
            <a:lvl1pPr algn="r">
              <a:defRPr sz="13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BAA93FB-9416-456D-8DBA-C55A7EDCBA8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gray">
          <a:xfrm>
            <a:off x="809283" y="4951041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gray">
          <a:xfrm>
            <a:off x="809283" y="5244823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gray">
          <a:xfrm>
            <a:off x="809283" y="5538605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gray">
          <a:xfrm>
            <a:off x="809283" y="5832388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gray">
          <a:xfrm>
            <a:off x="809283" y="6126169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gray">
          <a:xfrm>
            <a:off x="809283" y="6419950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">
          <a:xfrm>
            <a:off x="809283" y="6713733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">
          <a:xfrm>
            <a:off x="809283" y="7007515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gray">
          <a:xfrm>
            <a:off x="809283" y="7301297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gray">
          <a:xfrm>
            <a:off x="809283" y="7595080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gray">
          <a:xfrm>
            <a:off x="809283" y="7888862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 bwMode="gray">
          <a:xfrm>
            <a:off x="809283" y="8182643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 bwMode="gray">
          <a:xfrm>
            <a:off x="809283" y="8476425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 bwMode="gray">
          <a:xfrm>
            <a:off x="809283" y="8770208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gray">
          <a:xfrm>
            <a:off x="809283" y="9063990"/>
            <a:ext cx="554762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8933" y="4725670"/>
            <a:ext cx="5608320" cy="3552553"/>
          </a:xfrm>
          <a:prstGeom prst="rect">
            <a:avLst/>
          </a:prstGeom>
        </p:spPr>
        <p:txBody>
          <a:bodyPr vert="horz" lIns="93607" tIns="46804" rIns="93607" bIns="468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775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71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61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56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47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26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CA" sz="1400" b="0" baseline="0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A93FB-9416-456D-8DBA-C55A7EDCBA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1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229_MG_4603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0" y="2454242"/>
            <a:ext cx="2494984" cy="4403758"/>
          </a:xfrm>
          <a:prstGeom prst="round1Rect">
            <a:avLst>
              <a:gd name="adj" fmla="val 0"/>
            </a:avLst>
          </a:prstGeom>
        </p:spPr>
      </p:pic>
      <p:sp>
        <p:nvSpPr>
          <p:cNvPr id="10" name="Round Single Corner Rectangle 9"/>
          <p:cNvSpPr/>
          <p:nvPr userDrawn="1"/>
        </p:nvSpPr>
        <p:spPr bwMode="invGray">
          <a:xfrm flipH="1">
            <a:off x="2571184" y="2454242"/>
            <a:ext cx="6572816" cy="4403757"/>
          </a:xfrm>
          <a:prstGeom prst="round1Rect">
            <a:avLst>
              <a:gd name="adj" fmla="val 0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 bwMode="ltGray">
          <a:xfrm>
            <a:off x="3133253" y="5409159"/>
            <a:ext cx="5549153" cy="914400"/>
          </a:xfrm>
          <a:noFill/>
          <a:ln w="3175">
            <a:noFill/>
          </a:ln>
        </p:spPr>
        <p:txBody>
          <a:bodyPr anchor="ctr">
            <a:normAutofit/>
          </a:bodyPr>
          <a:lstStyle>
            <a:lvl1pPr marL="0" indent="0" algn="r">
              <a:buNone/>
              <a:def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 bwMode="ltGray">
          <a:xfrm>
            <a:off x="3044982" y="3866584"/>
            <a:ext cx="5641818" cy="122816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 bwMode="ltGray">
          <a:xfrm>
            <a:off x="3044982" y="3295461"/>
            <a:ext cx="6019800" cy="3048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none" spc="120" dirty="0" smtClean="0">
                <a:solidFill>
                  <a:srgbClr val="FFFFFF"/>
                </a:solidFill>
                <a:effectLst/>
                <a:latin typeface="Arial" charset="0"/>
                <a:ea typeface="Arial" charset="0"/>
                <a:cs typeface="Arial" charset="0"/>
              </a:rPr>
              <a:t>NAME of</a:t>
            </a:r>
            <a:r>
              <a:rPr lang="en-US" sz="1400" b="1" u="none" spc="120" baseline="0" dirty="0" smtClean="0">
                <a:solidFill>
                  <a:srgbClr val="FFFFFF"/>
                </a:solidFill>
                <a:effectLst/>
                <a:latin typeface="Arial" charset="0"/>
                <a:ea typeface="Arial" charset="0"/>
                <a:cs typeface="Arial" charset="0"/>
              </a:rPr>
              <a:t> CONFERENCE, VENUE or EVENT</a:t>
            </a:r>
            <a:endParaRPr lang="en-US" sz="1400" b="1" i="1" u="none" spc="120" dirty="0" smtClean="0">
              <a:solidFill>
                <a:srgbClr val="FFFFFF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 descr="229_MG_4603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-11316" y="1976024"/>
            <a:ext cx="9155316" cy="4187313"/>
          </a:xfrm>
          <a:prstGeom prst="round1Rect">
            <a:avLst>
              <a:gd name="adj" fmla="val 685"/>
            </a:avLst>
          </a:prstGeom>
          <a:noFill/>
          <a:ln>
            <a:noFill/>
          </a:ln>
        </p:spPr>
      </p:pic>
      <p:sp>
        <p:nvSpPr>
          <p:cNvPr id="33" name="Round Single Corner Rectangle 32"/>
          <p:cNvSpPr/>
          <p:nvPr userDrawn="1"/>
        </p:nvSpPr>
        <p:spPr>
          <a:xfrm flipH="1">
            <a:off x="-11316" y="5685576"/>
            <a:ext cx="9155314" cy="1172424"/>
          </a:xfrm>
          <a:prstGeom prst="round1Rect">
            <a:avLst>
              <a:gd name="adj" fmla="val 0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940" y="5793497"/>
            <a:ext cx="965200" cy="956582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5005587" y="6153684"/>
            <a:ext cx="202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tx2"/>
                </a:solidFill>
                <a:latin typeface="+mn-lt"/>
              </a:rPr>
              <a:t>www.uniongas.com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3749" y="6172200"/>
            <a:ext cx="341846" cy="34200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3840" y="6172200"/>
            <a:ext cx="342005" cy="34200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1868" y="6172200"/>
            <a:ext cx="354916" cy="35491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2807" y="6154271"/>
            <a:ext cx="372845" cy="3728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Single Corner Rectangle 13"/>
          <p:cNvSpPr/>
          <p:nvPr userDrawn="1"/>
        </p:nvSpPr>
        <p:spPr>
          <a:xfrm flipH="1">
            <a:off x="-11316" y="5685576"/>
            <a:ext cx="9155314" cy="1172424"/>
          </a:xfrm>
          <a:prstGeom prst="round1Rect">
            <a:avLst>
              <a:gd name="adj" fmla="val 0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5005587" y="6153684"/>
            <a:ext cx="202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tx2"/>
                </a:solidFill>
                <a:latin typeface="+mn-lt"/>
              </a:rPr>
              <a:t>www.uniongas.com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940" y="5793497"/>
            <a:ext cx="965200" cy="95658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3749" y="6172200"/>
            <a:ext cx="341846" cy="34200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3840" y="6172200"/>
            <a:ext cx="342005" cy="34200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1868" y="6172200"/>
            <a:ext cx="354916" cy="3549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2807" y="6154271"/>
            <a:ext cx="372845" cy="3728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09800" y="1960016"/>
            <a:ext cx="6934198" cy="3725559"/>
          </a:xfrm>
          <a:prstGeom prst="rect">
            <a:avLst/>
          </a:prstGeom>
        </p:spPr>
      </p:pic>
      <p:pic>
        <p:nvPicPr>
          <p:cNvPr id="23" name="Picture 22" descr="Dawn Dehydrator.JPG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1316" y="1960016"/>
            <a:ext cx="2126064" cy="3725559"/>
          </a:xfrm>
          <a:prstGeom prst="round1Rect">
            <a:avLst>
              <a:gd name="adj" fmla="val 0"/>
            </a:avLst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5091404" y="3285931"/>
            <a:ext cx="3442996" cy="1730189"/>
          </a:xfrm>
        </p:spPr>
        <p:txBody>
          <a:bodyPr anchor="b">
            <a:normAutofit/>
          </a:bodyPr>
          <a:lstStyle>
            <a:lvl1pPr algn="l">
              <a:defRPr sz="3600" b="0" cap="none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Picture 8" descr="351_MG_3411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0" y="513184"/>
            <a:ext cx="4833823" cy="5977263"/>
          </a:xfrm>
          <a:prstGeom prst="round1Rect">
            <a:avLst>
              <a:gd name="adj" fmla="val 0"/>
            </a:avLst>
          </a:prstGeom>
        </p:spPr>
      </p:pic>
      <p:sp>
        <p:nvSpPr>
          <p:cNvPr id="11" name="Round Single Corner Rectangle 10"/>
          <p:cNvSpPr/>
          <p:nvPr userDrawn="1"/>
        </p:nvSpPr>
        <p:spPr bwMode="white">
          <a:xfrm flipH="1">
            <a:off x="-1" y="5685576"/>
            <a:ext cx="9143999" cy="1172424"/>
          </a:xfrm>
          <a:prstGeom prst="round1Rect">
            <a:avLst>
              <a:gd name="adj" fmla="val 0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2811" y="5853953"/>
            <a:ext cx="5638800" cy="685800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i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425281" y="3032919"/>
            <a:ext cx="6324600" cy="71596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7467600" cy="6324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awn Dehydrator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1508" y="2454242"/>
            <a:ext cx="2513092" cy="4403758"/>
          </a:xfrm>
          <a:prstGeom prst="round1Rect">
            <a:avLst>
              <a:gd name="adj" fmla="val 0"/>
            </a:avLst>
          </a:prstGeom>
        </p:spPr>
      </p:pic>
      <p:sp>
        <p:nvSpPr>
          <p:cNvPr id="10" name="Round Single Corner Rectangle 9"/>
          <p:cNvSpPr/>
          <p:nvPr userDrawn="1"/>
        </p:nvSpPr>
        <p:spPr bwMode="invGray">
          <a:xfrm flipH="1">
            <a:off x="2571184" y="2454242"/>
            <a:ext cx="6572816" cy="4403757"/>
          </a:xfrm>
          <a:prstGeom prst="round1Rect">
            <a:avLst>
              <a:gd name="adj" fmla="val 0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 bwMode="ltGray">
          <a:xfrm>
            <a:off x="3133253" y="5409159"/>
            <a:ext cx="5549153" cy="914400"/>
          </a:xfrm>
          <a:noFill/>
          <a:ln w="3175">
            <a:noFill/>
          </a:ln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 bwMode="ltGray">
          <a:xfrm>
            <a:off x="3044982" y="3866584"/>
            <a:ext cx="5641818" cy="122816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12_MG_3997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0" y="2454264"/>
            <a:ext cx="2514600" cy="4403736"/>
          </a:xfrm>
          <a:prstGeom prst="round1Rect">
            <a:avLst>
              <a:gd name="adj" fmla="val 0"/>
            </a:avLst>
          </a:prstGeom>
        </p:spPr>
      </p:pic>
      <p:sp>
        <p:nvSpPr>
          <p:cNvPr id="10" name="Round Single Corner Rectangle 9"/>
          <p:cNvSpPr/>
          <p:nvPr userDrawn="1"/>
        </p:nvSpPr>
        <p:spPr bwMode="invGray">
          <a:xfrm flipH="1">
            <a:off x="2571184" y="2454242"/>
            <a:ext cx="6572816" cy="4403757"/>
          </a:xfrm>
          <a:prstGeom prst="round1Rect">
            <a:avLst>
              <a:gd name="adj" fmla="val 0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 bwMode="ltGray">
          <a:xfrm>
            <a:off x="3133253" y="5409159"/>
            <a:ext cx="5549153" cy="914400"/>
          </a:xfrm>
          <a:noFill/>
          <a:ln w="3175">
            <a:noFill/>
          </a:ln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 bwMode="ltGray">
          <a:xfrm>
            <a:off x="3044982" y="3866584"/>
            <a:ext cx="5641818" cy="122816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GsMetrs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-3018" y="2453488"/>
            <a:ext cx="2517618" cy="4400943"/>
          </a:xfrm>
          <a:prstGeom prst="round1Rect">
            <a:avLst>
              <a:gd name="adj" fmla="val 0"/>
            </a:avLst>
          </a:prstGeom>
        </p:spPr>
      </p:pic>
      <p:sp>
        <p:nvSpPr>
          <p:cNvPr id="10" name="Round Single Corner Rectangle 9"/>
          <p:cNvSpPr/>
          <p:nvPr userDrawn="1"/>
        </p:nvSpPr>
        <p:spPr bwMode="invGray">
          <a:xfrm flipH="1">
            <a:off x="2571184" y="2454242"/>
            <a:ext cx="6572816" cy="4403757"/>
          </a:xfrm>
          <a:prstGeom prst="round1Rect">
            <a:avLst>
              <a:gd name="adj" fmla="val 0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 bwMode="ltGray">
          <a:xfrm>
            <a:off x="3133253" y="5409159"/>
            <a:ext cx="5549153" cy="914400"/>
          </a:xfrm>
          <a:noFill/>
          <a:ln w="3175">
            <a:noFill/>
          </a:ln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 bwMode="ltGray">
          <a:xfrm>
            <a:off x="3044982" y="3866584"/>
            <a:ext cx="5641818" cy="122816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618066"/>
            <a:ext cx="2857499" cy="1058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354147" cy="82961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382139" cy="90581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04800"/>
            <a:ext cx="630749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11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11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260842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43000">
                <a:srgbClr val="FFFFFF"/>
              </a:gs>
              <a:gs pos="100000">
                <a:srgbClr val="D5D5D5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ound Single Corner Rectangle 12"/>
          <p:cNvSpPr/>
          <p:nvPr userDrawn="1"/>
        </p:nvSpPr>
        <p:spPr bwMode="white">
          <a:xfrm flipH="1" flipV="1">
            <a:off x="228600" y="0"/>
            <a:ext cx="8915400" cy="6427960"/>
          </a:xfrm>
          <a:prstGeom prst="round1Rect">
            <a:avLst>
              <a:gd name="adj" fmla="val 271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 Single Corner Rectangle 17"/>
          <p:cNvSpPr/>
          <p:nvPr userDrawn="1"/>
        </p:nvSpPr>
        <p:spPr bwMode="white">
          <a:xfrm flipH="1">
            <a:off x="228600" y="6500117"/>
            <a:ext cx="8915400" cy="357883"/>
          </a:xfrm>
          <a:prstGeom prst="round1Rect">
            <a:avLst>
              <a:gd name="adj" fmla="val 50000"/>
            </a:avLst>
          </a:prstGeom>
          <a:solidFill>
            <a:schemeClr val="bg1">
              <a:alpha val="9215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 Single Corner Rectangle 19"/>
          <p:cNvSpPr/>
          <p:nvPr userDrawn="1"/>
        </p:nvSpPr>
        <p:spPr bwMode="invGray">
          <a:xfrm flipV="1">
            <a:off x="0" y="-10096"/>
            <a:ext cx="9144000" cy="1220709"/>
          </a:xfrm>
          <a:prstGeom prst="round1Rect">
            <a:avLst>
              <a:gd name="adj" fmla="val 782"/>
            </a:avLst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54343" y="6513313"/>
            <a:ext cx="970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F5F5F"/>
                </a:solidFill>
              </a:rPr>
              <a:t> Union Gas</a:t>
            </a:r>
            <a:r>
              <a:rPr lang="en-US" sz="1200" baseline="0" dirty="0" smtClean="0">
                <a:solidFill>
                  <a:srgbClr val="5F5F5F"/>
                </a:solidFill>
              </a:rPr>
              <a:t> </a:t>
            </a:r>
            <a:r>
              <a:rPr lang="en-US" sz="1200" dirty="0" smtClean="0">
                <a:solidFill>
                  <a:srgbClr val="5F5F5F"/>
                </a:solidFill>
              </a:rPr>
              <a:t>|</a:t>
            </a:r>
            <a:endParaRPr lang="en-US" sz="1200" dirty="0">
              <a:solidFill>
                <a:srgbClr val="5F5F5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ltGray">
          <a:xfrm>
            <a:off x="457200" y="304801"/>
            <a:ext cx="6195527" cy="9091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8192"/>
            <a:ext cx="8229600" cy="4893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4059" y="6469250"/>
            <a:ext cx="403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F5F5F"/>
                </a:solidFill>
              </a:defRPr>
            </a:lvl1pPr>
          </a:lstStyle>
          <a:p>
            <a:fld id="{8F30F094-4E91-4E2E-911E-667F01D926F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1327" y="228600"/>
            <a:ext cx="1953689" cy="7235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8" r:id="rId3"/>
    <p:sldLayoutId id="2147483677" r:id="rId4"/>
    <p:sldLayoutId id="2147483650" r:id="rId5"/>
    <p:sldLayoutId id="2147483654" r:id="rId6"/>
    <p:sldLayoutId id="2147483652" r:id="rId7"/>
    <p:sldLayoutId id="2147483653" r:id="rId8"/>
    <p:sldLayoutId id="2147483655" r:id="rId9"/>
    <p:sldLayoutId id="2147483664" r:id="rId10"/>
    <p:sldLayoutId id="2147483665" r:id="rId11"/>
    <p:sldLayoutId id="2147483651" r:id="rId12"/>
    <p:sldLayoutId id="21474836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b="0" i="0" kern="1200">
          <a:solidFill>
            <a:srgbClr val="FFFFFF"/>
          </a:solidFill>
          <a:effectLst/>
          <a:latin typeface="Arial" charset="0"/>
          <a:ea typeface="Arial" charset="0"/>
          <a:cs typeface="Arial" charset="0"/>
        </a:defRPr>
      </a:lvl1pPr>
    </p:titleStyle>
    <p:bodyStyle>
      <a:lvl1pPr marL="169863" indent="-169863"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Clr>
          <a:srgbClr val="0070C0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457200" indent="-223838"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798513" indent="-171450"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Clr>
          <a:schemeClr val="accent3">
            <a:lumMod val="75000"/>
          </a:schemeClr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55713" indent="-171450"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Font typeface="Calibri" pitchFamily="34" charset="0"/>
        <a:buChar char="»"/>
        <a:defRPr sz="1600" i="1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658938" indent="-171450" algn="l" defTabSz="914400" rtl="0" eaLnBrk="1" latinLnBrk="0" hangingPunct="1">
        <a:lnSpc>
          <a:spcPct val="85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buClr>
                <a:srgbClr val="0071BC"/>
              </a:buClr>
            </a:pPr>
            <a:r>
              <a:rPr lang="en-CA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August 2, </a:t>
            </a:r>
            <a:r>
              <a:rPr lang="en-CA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945255" y="3866584"/>
            <a:ext cx="5970145" cy="1228165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South Bruce Expansion Applications</a:t>
            </a:r>
            <a:b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EB-2016-0137, 0138, 0139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0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Areas of Disagreement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31900"/>
            <a:ext cx="8610600" cy="5334000"/>
          </a:xfrm>
        </p:spPr>
        <p:txBody>
          <a:bodyPr>
            <a:normAutofit fontScale="92500" lnSpcReduction="20000"/>
          </a:bodyPr>
          <a:lstStyle/>
          <a:p>
            <a:pPr marL="233362" lvl="1" indent="0">
              <a:buNone/>
            </a:pPr>
            <a:endParaRPr lang="en-C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OEB Staff progress report identified 4 main areas of disagreement </a:t>
            </a:r>
          </a:p>
          <a:p>
            <a:pPr marL="0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between Union and EPCOR:</a:t>
            </a:r>
          </a:p>
          <a:p>
            <a:pPr marL="0" indent="0">
              <a:buNone/>
            </a:pPr>
            <a:endParaRPr lang="en-C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362" lvl="1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1. Upstream Reinforcement</a:t>
            </a:r>
          </a:p>
          <a:p>
            <a:pPr lvl="2"/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of Upstream Costs</a:t>
            </a:r>
          </a:p>
          <a:p>
            <a:pPr marL="233362" lvl="1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2. Inflation Costs</a:t>
            </a:r>
          </a:p>
          <a:p>
            <a:pPr marL="233362" lvl="1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3. OM&amp;A Costing Methodology</a:t>
            </a:r>
          </a:p>
          <a:p>
            <a:pPr marL="233362" lvl="1" indent="0"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4. Treatment of Capital Costs</a:t>
            </a:r>
          </a:p>
          <a:p>
            <a:pPr marL="233362" lvl="1" indent="0">
              <a:buNone/>
            </a:pP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Other Issues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Interest During Construction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Commodity Costs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Royalty Payments</a:t>
            </a:r>
          </a:p>
          <a:p>
            <a:pPr lvl="1"/>
            <a:endParaRPr lang="en-C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CA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1. Upstream Reinforcement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893971"/>
          </a:xfrm>
        </p:spPr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Applicable upstream costs for each proposal may vary due to different customer attachment forecasts and timing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Union believes costs of any necessary upstream reinforcement, or advancement of future reinforcement, be included in the CIP revenue requirement even if they are different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Not including these costs in CIP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would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result in revenue requirements stemming from the successful proponents Leave-to-Construct application being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than those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in the CIP and the compared $/m</a:t>
            </a:r>
            <a:r>
              <a:rPr lang="en-CA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figures for determination in the current process would be artificially low</a:t>
            </a:r>
          </a:p>
          <a:p>
            <a:pPr marL="0" indent="0">
              <a:buNone/>
            </a:pPr>
            <a:endParaRPr lang="en-CA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362" lvl="1" indent="0">
              <a:buNone/>
            </a:pPr>
            <a:r>
              <a:rPr lang="en-C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0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Assessment of Upstream Costs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As noted in the OEB Staff progress report EPCOR indicated it could not “control or test” assumptions and prudency of costs for upstream reinforcements performed by Union</a:t>
            </a:r>
          </a:p>
          <a:p>
            <a:r>
              <a:rPr lang="en-CA" dirty="0" smtClean="0"/>
              <a:t>Union has instituted an internal “ethical wall” between representatives working on the competitive submission and those working on the services provision team to ensure an objective and unbiased approach</a:t>
            </a:r>
          </a:p>
          <a:p>
            <a:r>
              <a:rPr lang="en-CA" dirty="0" smtClean="0"/>
              <a:t>The same consistent methodology will be applied to both proposals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9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354147" cy="82961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Inflation Costs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8192"/>
            <a:ext cx="8229600" cy="4893971"/>
          </a:xfrm>
        </p:spPr>
        <p:txBody>
          <a:bodyPr/>
          <a:lstStyle/>
          <a:p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Union and EPCOR agreed inflationary adjustments are warranted for capital and OM&amp;A during 10-year forecast period and that inflation rate should be the same</a:t>
            </a:r>
          </a:p>
          <a:p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Area of disagreement is the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ppropriate index</a:t>
            </a:r>
          </a:p>
          <a:p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Union proposes applying a common annual inflationary factor to capital and OM&amp;A cost in each year of the CIP</a:t>
            </a:r>
          </a:p>
          <a:p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This common factor should be equivalent to the estimated long term inflation rate based on the most recent four quarter </a:t>
            </a:r>
            <a:r>
              <a:rPr lang="en-CA" sz="2200" smtClean="0">
                <a:latin typeface="Arial" panose="020B0604020202020204" pitchFamily="34" charset="0"/>
                <a:cs typeface="Arial" panose="020B0604020202020204" pitchFamily="34" charset="0"/>
              </a:rPr>
              <a:t>average GDP IPI FDD </a:t>
            </a:r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 accepted by the OEB</a:t>
            </a:r>
          </a:p>
          <a:p>
            <a:pPr marL="0" indent="0">
              <a:buNone/>
            </a:pPr>
            <a:endParaRPr lang="en-CA" sz="22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342900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354147" cy="829614"/>
          </a:xfrm>
        </p:spPr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3. OM&amp;A Costing Methodology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8192"/>
            <a:ext cx="8229600" cy="5085008"/>
          </a:xfrm>
        </p:spPr>
        <p:txBody>
          <a:bodyPr>
            <a:noAutofit/>
          </a:bodyPr>
          <a:lstStyle/>
          <a:p>
            <a:r>
              <a:rPr lang="en-C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Union’s position is that OM&amp;A costs should only be the cost to serve the new expansion customers. The new expansion customers will pay only incremental costs.</a:t>
            </a:r>
          </a:p>
          <a:p>
            <a:pPr lvl="1"/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Expansion customers are not making any contribution to the recovery of existing costs or overheads</a:t>
            </a:r>
          </a:p>
          <a:p>
            <a:r>
              <a:rPr lang="en-C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 do otherwise creates the potential for cross subsidization: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EB-2016-0004 Decision clearly indicates current ratepayers should not cross subsidize expansion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which means new communities must be incrementally tolled </a:t>
            </a:r>
          </a:p>
          <a:p>
            <a:pPr lvl="1"/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Union feels the reverse should apply as well; new ratepayers should not be required to cross subsidize pre-existing ratepayers. </a:t>
            </a:r>
          </a:p>
          <a:p>
            <a:pPr lvl="1"/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EB-2016-0004 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Decision indicated that there was no need to modify the </a:t>
            </a:r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parameters </a:t>
            </a: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or depart from the principles embodied in E.B.O. 188 to facilitate expansion projects</a:t>
            </a:r>
          </a:p>
          <a:p>
            <a:pPr lvl="1"/>
            <a:r>
              <a:rPr lang="en-C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Union’s position is consistent with E.B.O. 188 parameters; E.B.O. 188 approach ensures new customers will not cross-subsidize existing customers </a:t>
            </a:r>
          </a:p>
          <a:p>
            <a:r>
              <a:rPr lang="en-CA" sz="1600" smtClean="0">
                <a:latin typeface="Arial" panose="020B0604020202020204" pitchFamily="34" charset="0"/>
                <a:cs typeface="Arial" panose="020B0604020202020204" pitchFamily="34" charset="0"/>
              </a:rPr>
              <a:t>Competitive </a:t>
            </a:r>
            <a:r>
              <a:rPr lang="en-C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 based on submitted CIP proposals should be based on what it costs to serve the customers.  </a:t>
            </a:r>
          </a:p>
          <a:p>
            <a:r>
              <a:rPr lang="en-C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If OM&amp;A is not considered incremental, Cost 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C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Debt and ROE should not be subject to a competitive process  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3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4. Treatment of Capital Costs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68192"/>
            <a:ext cx="8534400" cy="4893971"/>
          </a:xfrm>
        </p:spPr>
        <p:txBody>
          <a:bodyPr>
            <a:normAutofit/>
          </a:bodyPr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Union believes a proponent should take on any volume risk through the rate stability period 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Actual capital costs could enter rate base for ratemaking purposes subject to OEB approval of prudency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Union position is consistent with ratemaking history in Ontario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Prudently incurred costs should be built into rates and variances can be positive or negative</a:t>
            </a:r>
          </a:p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Irrelevant for revenue requirement purposes in a competitive process</a:t>
            </a:r>
          </a:p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Other Issues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As identified in OEB Staff Progress Report, Union identified additional CIP parameters that require further discussion:</a:t>
            </a:r>
          </a:p>
          <a:p>
            <a:pPr marL="233362" lvl="1" indent="0">
              <a:buNone/>
            </a:pPr>
            <a:endParaRPr lang="en-CA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Royalty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payments to municipalities (EPCOR Franchise proposal of 1%) should be included in revenue requirement</a:t>
            </a:r>
          </a:p>
          <a:p>
            <a:pPr lvl="1"/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Interest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during construction (IDC) </a:t>
            </a:r>
            <a:r>
              <a:rPr lang="en-CA" sz="220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CA" sz="2200" smtClean="0">
                <a:latin typeface="Arial" panose="020B0604020202020204" pitchFamily="34" charset="0"/>
                <a:cs typeface="Arial" panose="020B0604020202020204" pitchFamily="34" charset="0"/>
              </a:rPr>
              <a:t>OEB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prescribed rate</a:t>
            </a:r>
          </a:p>
          <a:p>
            <a:pPr lvl="1"/>
            <a:r>
              <a:rPr lang="en-CA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Gas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Supply costs should be excluded from revenue requirement (the flow through)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30F094-4E91-4E2E-911E-667F01D926F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nbridge Document" ma:contentTypeID="0x010100A8C09ADD457C471D966E9FB85314D45B00D4B79D166E9F9F43BB9F5F6557C20AA4" ma:contentTypeVersion="3" ma:contentTypeDescription="Contains the Document information." ma:contentTypeScope="" ma:versionID="a0e555ea2365422513a98f80412f0151">
  <xsd:schema xmlns:xsd="http://www.w3.org/2001/XMLSchema" xmlns:xs="http://www.w3.org/2001/XMLSchema" xmlns:p="http://schemas.microsoft.com/office/2006/metadata/properties" xmlns:ns2="ba3b3ddc-f843-4656-8e2a-4248e511afa6" xmlns:ns3="46141391-7e4a-4f3d-9ab4-b696e07896a4" targetNamespace="http://schemas.microsoft.com/office/2006/metadata/properties" ma:root="true" ma:fieldsID="5c2d627318c8eeab49e81e7e71b5ebb1" ns2:_="" ns3:_="">
    <xsd:import namespace="ba3b3ddc-f843-4656-8e2a-4248e511afa6"/>
    <xsd:import namespace="46141391-7e4a-4f3d-9ab4-b696e07896a4"/>
    <xsd:element name="properties">
      <xsd:complexType>
        <xsd:sequence>
          <xsd:element name="documentManagement">
            <xsd:complexType>
              <xsd:all>
                <xsd:element ref="ns2:EnbridgeNextReviewDate"/>
                <xsd:element ref="ns2:EnbridgeContentOwner"/>
                <xsd:element ref="ns2:EnbridgePeopleLeadersOnly" minOccurs="0"/>
                <xsd:element ref="ns2:EnbridgeAudienceTargetBy"/>
                <xsd:element ref="ns2:EnbridgeTargetAudience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b3ddc-f843-4656-8e2a-4248e511afa6" elementFormDefault="qualified">
    <xsd:import namespace="http://schemas.microsoft.com/office/2006/documentManagement/types"/>
    <xsd:import namespace="http://schemas.microsoft.com/office/infopath/2007/PartnerControls"/>
    <xsd:element name="EnbridgeNextReviewDate" ma:index="8" ma:displayName="Next Review Date" ma:description="The date the content will next need to be reviewed." ma:format="DateOnly" ma:internalName="EnbridgeNextReviewDate" ma:readOnly="false">
      <xsd:simpleType>
        <xsd:restriction base="dms:DateTime"/>
      </xsd:simpleType>
    </xsd:element>
    <xsd:element name="EnbridgeContentOwner" ma:index="9" ma:displayName="Content Owner" ma:SharePointGroup="0" ma:internalName="EnbridgeContent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nbridgePeopleLeadersOnly" ma:index="10" nillable="true" ma:displayName="People Leaders Only" ma:internalName="EnbridgePeopleLeadersOnly" ma:readOnly="false">
      <xsd:simpleType>
        <xsd:restriction base="dms:Boolean"/>
      </xsd:simpleType>
    </xsd:element>
    <xsd:element name="EnbridgeAudienceTargetBy" ma:index="11" ma:displayName="Target By" ma:description="The type of audience targeting to be used." ma:format="RadioButtons" ma:indexed="true" ma:internalName="EnbridgeAudienceTargetBy" ma:readOnly="false">
      <xsd:simpleType>
        <xsd:restriction base="dms:Choice">
          <xsd:enumeration value="Business unit"/>
          <xsd:enumeration value="Region"/>
          <xsd:enumeration value="Business unit and Region"/>
          <xsd:enumeration value="Major City"/>
          <xsd:enumeration value="Country"/>
          <xsd:enumeration value="Target Everyone"/>
        </xsd:restriction>
      </xsd:simpleType>
    </xsd:element>
    <xsd:element name="EnbridgeTargetAudience" ma:index="12" nillable="true" ma:displayName="Target Audience" ma:internalName="EnbridgeTargetAudience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41391-7e4a-4f3d-9ab4-b696e07896a4" elementFormDefault="qualified">
    <xsd:import namespace="http://schemas.microsoft.com/office/2006/documentManagement/types"/>
    <xsd:import namespace="http://schemas.microsoft.com/office/infopath/2007/PartnerControls"/>
    <xsd:element name="_dlc_DocId" ma:index="1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5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bridgePeopleLeadersOnly xmlns="ba3b3ddc-f843-4656-8e2a-4248e511afa6">false</EnbridgePeopleLeadersOnly>
    <EnbridgeNextReviewDate xmlns="ba3b3ddc-f843-4656-8e2a-4248e511afa6">2017-08-23T06:00:00+00:00</EnbridgeNextReviewDate>
    <EnbridgeContentOwner xmlns="ba3b3ddc-f843-4656-8e2a-4248e511afa6">
      <UserInfo>
        <DisplayName>Stass, Andrea</DisplayName>
        <AccountId>15688</AccountId>
        <AccountType/>
      </UserInfo>
    </EnbridgeContentOwner>
    <EnbridgeTargetAudience xmlns="ba3b3ddc-f843-4656-8e2a-4248e511afa6">Everyone</EnbridgeTargetAudience>
    <EnbridgeAudienceTargetBy xmlns="ba3b3ddc-f843-4656-8e2a-4248e511afa6">Target Everyone</EnbridgeAudienceTargetBy>
    <_dlc_DocId xmlns="46141391-7e4a-4f3d-9ab4-b696e07896a4">HCY7Z65WZZ6J-1245-34</_dlc_DocId>
    <_dlc_DocIdUrl xmlns="46141391-7e4a-4f3d-9ab4-b696e07896a4">
      <Url>https://elink.enbridge.com/PoliciesResources/CompanyCommunications/BrandandCreativeServices/Templates/_layouts/15/DocIdRedir.aspx?ID=HCY7Z65WZZ6J-1245-34</Url>
      <Description>HCY7Z65WZZ6J-1245-34</Description>
    </_dlc_DocIdUrl>
  </documentManagement>
</p:properties>
</file>

<file path=customXml/itemProps1.xml><?xml version="1.0" encoding="utf-8"?>
<ds:datastoreItem xmlns:ds="http://schemas.openxmlformats.org/officeDocument/2006/customXml" ds:itemID="{82CDAD0C-092C-425B-99FF-4DCD9334C69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E0C47CF-7BD9-426E-A90D-1C2C2F0715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b3ddc-f843-4656-8e2a-4248e511afa6"/>
    <ds:schemaRef ds:uri="46141391-7e4a-4f3d-9ab4-b696e07896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6C9C5A-F844-4972-BD5E-0AF16DF1030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45D3B82-1AC1-4196-8E8B-09FEB1C39520}">
  <ds:schemaRefs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46141391-7e4a-4f3d-9ab4-b696e07896a4"/>
    <ds:schemaRef ds:uri="ba3b3ddc-f843-4656-8e2a-4248e511af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633</Words>
  <Application>Microsoft Office PowerPoint</Application>
  <PresentationFormat>On-screen Show (4:3)</PresentationFormat>
  <Paragraphs>68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South Bruce Expansion Applications EB-2016-0137, 0138, 0139 </vt:lpstr>
      <vt:lpstr>Areas of Disagreement </vt:lpstr>
      <vt:lpstr>1. Upstream Reinforcement</vt:lpstr>
      <vt:lpstr>Assessment of Upstream Costs</vt:lpstr>
      <vt:lpstr>2. Inflation Costs</vt:lpstr>
      <vt:lpstr>3. OM&amp;A Costing Methodology</vt:lpstr>
      <vt:lpstr>4. Treatment of Capital Costs</vt:lpstr>
      <vt:lpstr>Other 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Bruce Expansion Application EB-2016-0137, 0138, 0139</dc:title>
  <dc:creator>Gagner, Chris</dc:creator>
  <cp:lastModifiedBy>Gagner, Chris</cp:lastModifiedBy>
  <cp:revision>28</cp:revision>
  <cp:lastPrinted>2017-08-02T15:45:48Z</cp:lastPrinted>
  <dcterms:modified xsi:type="dcterms:W3CDTF">2017-08-02T15:47:04Z</dcterms:modified>
</cp:coreProperties>
</file>