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5243" r:id="rId1"/>
  </p:sldMasterIdLst>
  <p:notesMasterIdLst>
    <p:notesMasterId r:id="rId11"/>
  </p:notesMasterIdLst>
  <p:handoutMasterIdLst>
    <p:handoutMasterId r:id="rId12"/>
  </p:handoutMasterIdLst>
  <p:sldIdLst>
    <p:sldId id="787" r:id="rId2"/>
    <p:sldId id="789" r:id="rId3"/>
    <p:sldId id="790" r:id="rId4"/>
    <p:sldId id="795" r:id="rId5"/>
    <p:sldId id="796" r:id="rId6"/>
    <p:sldId id="791" r:id="rId7"/>
    <p:sldId id="794" r:id="rId8"/>
    <p:sldId id="793" r:id="rId9"/>
    <p:sldId id="792" r:id="rId10"/>
  </p:sldIdLst>
  <p:sldSz cx="9144000" cy="6858000" type="screen4x3"/>
  <p:notesSz cx="7010400" cy="92964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C1B116-F8B9-4809-9896-14B6065533EA}">
          <p14:sldIdLst>
            <p14:sldId id="787"/>
            <p14:sldId id="789"/>
            <p14:sldId id="790"/>
            <p14:sldId id="795"/>
            <p14:sldId id="796"/>
            <p14:sldId id="791"/>
            <p14:sldId id="794"/>
            <p14:sldId id="793"/>
            <p14:sldId id="792"/>
          </p14:sldIdLst>
        </p14:section>
        <p14:section name="Untitled Section" id="{4232B8CC-54AC-46A3-A4CB-77768CB8466A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931">
          <p15:clr>
            <a:srgbClr val="A4A3A4"/>
          </p15:clr>
        </p15:guide>
        <p15:guide id="2" pos="47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99"/>
    <a:srgbClr val="0000FF"/>
    <a:srgbClr val="9999FF"/>
    <a:srgbClr val="9966FF"/>
    <a:srgbClr val="6398E7"/>
    <a:srgbClr val="4B8BFF"/>
    <a:srgbClr val="5B96FF"/>
    <a:srgbClr val="75A6FF"/>
    <a:srgbClr val="86B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7" autoAdjust="0"/>
    <p:restoredTop sz="90044" autoAdjust="0"/>
  </p:normalViewPr>
  <p:slideViewPr>
    <p:cSldViewPr>
      <p:cViewPr>
        <p:scale>
          <a:sx n="60" d="100"/>
          <a:sy n="60" d="100"/>
        </p:scale>
        <p:origin x="-528" y="-5"/>
      </p:cViewPr>
      <p:guideLst>
        <p:guide orient="horz" pos="2931"/>
        <p:guide pos="476"/>
      </p:guideLst>
    </p:cSldViewPr>
  </p:slideViewPr>
  <p:outlineViewPr>
    <p:cViewPr>
      <p:scale>
        <a:sx n="33" d="100"/>
        <a:sy n="33" d="100"/>
      </p:scale>
      <p:origin x="0" y="135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890" y="-102"/>
      </p:cViewPr>
      <p:guideLst>
        <p:guide orient="horz" pos="2928"/>
        <p:guide pos="22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67D63CB-9835-40F1-8645-45FD6A90A228}" type="datetimeFigureOut">
              <a:rPr lang="en-CA" smtClean="0"/>
              <a:t>02/08/2017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E3E2B8C-39AF-403A-9EDC-664B08EE6D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8060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4AC9D61-FF51-4AC6-B649-5AA9F82EE349}" type="datetimeFigureOut">
              <a:rPr lang="en-CA" smtClean="0"/>
              <a:t>02/08/2017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2A1FD31-D2F2-4FD4-A80B-B776A7BBC2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7125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FD31-D2F2-4FD4-A80B-B776A7BBC26C}" type="slidenum">
              <a:rPr lang="en-CA" smtClean="0">
                <a:solidFill>
                  <a:prstClr val="black"/>
                </a:solidFill>
              </a:rPr>
              <a:t>1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58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FD31-D2F2-4FD4-A80B-B776A7BBC26C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7936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FD31-D2F2-4FD4-A80B-B776A7BBC26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0278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FD31-D2F2-4FD4-A80B-B776A7BBC26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4479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FD31-D2F2-4FD4-A80B-B776A7BBC26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340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FD31-D2F2-4FD4-A80B-B776A7BBC26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4515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FD31-D2F2-4FD4-A80B-B776A7BBC26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6282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FD31-D2F2-4FD4-A80B-B776A7BBC26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8957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FD31-D2F2-4FD4-A80B-B776A7BBC26C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846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4.jpe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4.jpe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7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2.png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33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1.jpeg"/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1.jpeg"/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1.jpeg"/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1.jpeg"/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1.jpeg"/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3.png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4.jpeg"/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1.png"/><Relationship Id="rId4" Type="http://schemas.openxmlformats.org/officeDocument/2006/relationships/image" Target="../media/image42.png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4.jpeg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4.jpeg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7.png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2.png"/></Relationships>
</file>

<file path=ppt/slideLayouts/_rels/slideLayout2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33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1.jpeg"/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1.jpeg"/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1.png"/><Relationship Id="rId4" Type="http://schemas.openxmlformats.org/officeDocument/2006/relationships/image" Target="../media/image4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4.jpe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060575"/>
            <a:ext cx="9144000" cy="1655763"/>
          </a:xfrm>
          <a:prstGeom prst="rect">
            <a:avLst/>
          </a:prstGeom>
          <a:solidFill>
            <a:srgbClr val="233A8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39086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216355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 flipV="1">
            <a:off x="-3175" y="3535363"/>
            <a:ext cx="9144000" cy="1406525"/>
          </a:xfrm>
          <a:prstGeom prst="rect">
            <a:avLst/>
          </a:prstGeom>
          <a:solidFill>
            <a:srgbClr val="233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780516"/>
            <a:ext cx="8229600" cy="94462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rgbClr val="233A8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88613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:\Legal\Corporate Marketing\Creative Services\illustrations\300 DPI JPEGS\EPCOR-Powerline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01738" y="5803900"/>
            <a:ext cx="14986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O:\Legal\Corporate Marketing\Creative Services\logos\PNG\EPCOR-ProvidingMoreL_1655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solidFill>
            <a:srgbClr val="EB8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10" name="Picture 3" descr="O:\Legal\Corporate Marketing\Creative Services\illustrations\300 DPI JPEGS\EPCOR-Truck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288" y="6237288"/>
            <a:ext cx="1223962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EB8023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EB8023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EB80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EB8023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7544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EB8023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EB8023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EB80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4341948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:\Legal\Corporate Marketing\Creative Services\illustrations\300 DPI JPEGS\EPCOR-Powerline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01738" y="5803900"/>
            <a:ext cx="14986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O:\Legal\Corporate Marketing\Creative Services\logos\PNG\EPCOR-ProvidingMoreL_1655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O:\Legal\Corporate Marketing\Creative Services\illustrations\300 DPI JPEGS\EPCOR-Truck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288" y="6237288"/>
            <a:ext cx="1223962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B802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EB8023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EB8023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EB80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3145179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Legal\Corporate Marketing\Creative Services\illustrations\PNG\EPCOR-FishesGeneric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836263">
            <a:off x="542925" y="5070475"/>
            <a:ext cx="2716213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O:\Legal\Corporate Marketing\Creative Services\logos\PNG\EPCOR-ProvidingMoreL_1655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B802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EB8023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EB8023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EB80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8162404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O:\Legal\Corporate Marketing\Creative Services\logos\PNG\EPCOR-ProvidingMoreL_1655-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857356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:\Legal\Corporate Marketing\Creative Services\illustrations\JPEGS\EPCOR-Powerlines - Copy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950" y="5627688"/>
            <a:ext cx="424815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2060575"/>
            <a:ext cx="9144000" cy="1655763"/>
          </a:xfrm>
          <a:prstGeom prst="rect">
            <a:avLst/>
          </a:prstGeom>
          <a:solidFill>
            <a:srgbClr val="F5CC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2" descr="O:\Legal\Corporate Marketing\Creative Services\logos\PNG\EPCOR-ProvidingMoreL_123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85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51725" y="620713"/>
            <a:ext cx="9366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9086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7757767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661025"/>
          </a:xfrm>
          <a:prstGeom prst="rect">
            <a:avLst/>
          </a:prstGeom>
          <a:solidFill>
            <a:srgbClr val="F5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6" descr="O:\Legal\Corporate Marketing\Creative Services\illustrations\JPEGS\EPCOR-Powerlines - Copy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288" y="6021388"/>
            <a:ext cx="27987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O:\Legal\Corporate Marketing\Creative Services\logos\PNG\EPCOR-ProvidingMoreL_123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85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EB8023"/>
              </a:buClr>
              <a:buSzPct val="130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258888" indent="-344488">
              <a:buClr>
                <a:srgbClr val="EB8023"/>
              </a:buClr>
              <a:buSzPct val="125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rgbClr val="EB802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4636946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484313"/>
            <a:ext cx="9144000" cy="4176712"/>
          </a:xfrm>
          <a:prstGeom prst="rect">
            <a:avLst/>
          </a:prstGeom>
          <a:solidFill>
            <a:srgbClr val="F5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6" descr="O:\Legal\Corporate Marketing\Creative Services\illustrations\JPEGS\EPCOR-Powerlines - Copy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288" y="6021388"/>
            <a:ext cx="27987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O:\Legal\Corporate Marketing\Creative Services\logos\PNG\EPCOR-ProvidingMoreL_123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85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EB8023"/>
              </a:buClr>
              <a:buSzPct val="130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258888" indent="-344488">
              <a:buClr>
                <a:srgbClr val="EB8023"/>
              </a:buClr>
              <a:buSzPct val="125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rgbClr val="EB802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>
                <a:solidFill>
                  <a:srgbClr val="F5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5492030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solidFill>
            <a:srgbClr val="00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6" descr="O:\Legal\Corporate Marketing\Creative Services\illustrations\JPEGS\EPCOR-Powerlines - Copy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288" y="6021388"/>
            <a:ext cx="27987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O:\Legal\Corporate Marketing\Creative Services\logos\PNG\EPCOR-ProvidingMoreL_123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85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F5CC00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F5CC00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F5CC00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F5CC00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2854483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solidFill>
            <a:srgbClr val="00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6" descr="O:\Legal\Corporate Marketing\Creative Services\illustrations\JPEGS\EPCOR-Powerlines - Copy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288" y="6021388"/>
            <a:ext cx="27987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O:\Legal\Corporate Marketing\Creative Services\logos\PNG\EPCOR-ProvidingMoreL_123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85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F5CC00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F5CC00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F5CC00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F5CC00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67544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F5CC00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F5CC00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F5CC00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7835935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:\Legal\Corporate Marketing\Creative Services\illustrations\JPEGS\EPCOR-Powerlines - Copy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288" y="6021388"/>
            <a:ext cx="27987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O:\Legal\Corporate Marketing\Creative Services\logos\PNG\EPCOR-ProvidingMoreL_123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85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5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F5CC00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F5CC00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F5CC00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197435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512888"/>
            <a:ext cx="91440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588"/>
            <a:ext cx="9144000" cy="1511300"/>
          </a:xfrm>
          <a:prstGeom prst="rect">
            <a:avLst/>
          </a:prstGeom>
          <a:solidFill>
            <a:srgbClr val="233A8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1" y="188640"/>
            <a:ext cx="7772400" cy="118199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rgbClr val="233A8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1792037"/>
      </p:ext>
    </p:extLst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O:\Legal\Corporate Marketing\Creative Services\logos\PNG\EPCOR-ProvidingMoreL_123-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85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961370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060575"/>
            <a:ext cx="9144000" cy="1655763"/>
          </a:xfrm>
          <a:prstGeom prst="rect">
            <a:avLst/>
          </a:prstGeom>
          <a:solidFill>
            <a:srgbClr val="0099D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2" descr="O:\Legal\Corporate Marketing\Creative Services\illustrations\PNG\EPCOR-WaterDrop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08813" y="549275"/>
            <a:ext cx="139541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O:\Legal\Corporate Marketing\Creative Services\logos\PNG\EPCOR-ProvidingMoreL_299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9086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0002307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661025"/>
          </a:xfrm>
          <a:prstGeom prst="rect">
            <a:avLst/>
          </a:prstGeom>
          <a:solidFill>
            <a:srgbClr val="00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2" descr="O:\Legal\Corporate Marketing\Creative Services\illustrations\JPEGS\Water Man 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850" y="5965825"/>
            <a:ext cx="29527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O:\Legal\Corporate Marketing\Creative Services\logos\PNG\EPCOR-ProvidingMoreL_299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EB8023"/>
              </a:buClr>
              <a:buSzPct val="130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258888" indent="-344488">
              <a:buClr>
                <a:srgbClr val="EB8023"/>
              </a:buClr>
              <a:buSzPct val="125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rgbClr val="EB802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9166087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484313"/>
            <a:ext cx="9144000" cy="4176712"/>
          </a:xfrm>
          <a:prstGeom prst="rect">
            <a:avLst/>
          </a:prstGeom>
          <a:solidFill>
            <a:srgbClr val="00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2" descr="O:\Legal\Corporate Marketing\Creative Services\illustrations\JPEGS\Water Man 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850" y="5965825"/>
            <a:ext cx="29527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O:\Legal\Corporate Marketing\Creative Services\logos\PNG\EPCOR-ProvidingMoreL_299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EB8023"/>
              </a:buClr>
              <a:buSzPct val="130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258888" indent="-344488">
              <a:buClr>
                <a:srgbClr val="EB8023"/>
              </a:buClr>
              <a:buSzPct val="125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rgbClr val="EB802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>
                <a:solidFill>
                  <a:srgbClr val="0099D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5963643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Legal\Corporate Marketing\Creative Services\illustrations\JPEGS\Water Man 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850" y="5965825"/>
            <a:ext cx="29527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O:\Legal\Corporate Marketing\Creative Services\logos\PNG\EPCOR-ProvidingMoreL_299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solidFill>
            <a:srgbClr val="00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0099D7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0099D7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0099D7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0099D7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4086527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O:\Legal\Corporate Marketing\Creative Services\illustrations\JPEGS\Water Man 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850" y="5965825"/>
            <a:ext cx="29527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O:\Legal\Corporate Marketing\Creative Services\logos\PNG\EPCOR-ProvidingMoreL_299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solidFill>
            <a:srgbClr val="00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0099D7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0099D7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0099D7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0099D7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67544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0099D7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0099D7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0099D7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7905496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Legal\Corporate Marketing\Creative Services\illustrations\JPEGS\Water Man 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850" y="5965825"/>
            <a:ext cx="29527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O:\Legal\Corporate Marketing\Creative Services\logos\PNG\EPCOR-ProvidingMoreL_299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99D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0099D7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0099D7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0099D7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6436581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:\Legal\Corporate Marketing\Creative Services\illustrations\JPEGS\EPCOR-Wat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5100" y="3716338"/>
            <a:ext cx="8723313" cy="243840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O:\Legal\Corporate Marketing\Creative Services\logos\PNG\EPCOR-ProvidingMoreL_299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O:\Legal\Corporate Marketing\Creative Services\illustrations\PNG\EPCOR-WaterDrop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1188" y="1700213"/>
            <a:ext cx="9366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9692" y="1600201"/>
            <a:ext cx="6887108" cy="3845023"/>
          </a:xfrm>
        </p:spPr>
        <p:txBody>
          <a:bodyPr anchor="ctr"/>
          <a:lstStyle>
            <a:lvl1pPr marL="449263" indent="-449263">
              <a:buClr>
                <a:srgbClr val="0099D7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0099D7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0099D7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>
                <a:solidFill>
                  <a:srgbClr val="0099D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8318969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:\Legal\Corporate Marketing\Creative Services\logos\PNG\EPCOR-ProvidingMoreL_299-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503848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:\Legal\Corporate Marketing\Creative Services\illustrations\PNG\EPCOR-Hill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357313"/>
            <a:ext cx="293846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2060575"/>
            <a:ext cx="9144000" cy="1655763"/>
          </a:xfrm>
          <a:prstGeom prst="rect">
            <a:avLst/>
          </a:prstGeom>
          <a:solidFill>
            <a:srgbClr val="58B22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2" descr="O:\Legal\Corporate Marketing\Creative Services\illustrations\PNG\EPCOR-Tree-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02"/>
          <a:stretch>
            <a:fillRect/>
          </a:stretch>
        </p:blipFill>
        <p:spPr bwMode="auto">
          <a:xfrm>
            <a:off x="7100888" y="333375"/>
            <a:ext cx="17272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O:\Legal\Corporate Marketing\Creative Services\illustrations\PNG\EPCOR-Birds-A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0825" y="5675313"/>
            <a:ext cx="14605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:\Legal\Corporate Marketing\Creative Services\illustrations\PNG\EPCOR-Birds-A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705" b="-5888"/>
          <a:stretch>
            <a:fillRect/>
          </a:stretch>
        </p:blipFill>
        <p:spPr bwMode="auto">
          <a:xfrm>
            <a:off x="2538413" y="6122988"/>
            <a:ext cx="8001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O:\Legal\Corporate Marketing\Creative Services\illustrations\PNG\EPCOR-Birds-A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43"/>
          <a:stretch>
            <a:fillRect/>
          </a:stretch>
        </p:blipFill>
        <p:spPr bwMode="auto">
          <a:xfrm>
            <a:off x="8101013" y="735013"/>
            <a:ext cx="3397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O:\Legal\Corporate Marketing\Creative Services\illustrations\PNG\EPCOR-Birds-A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43"/>
          <a:stretch>
            <a:fillRect/>
          </a:stretch>
        </p:blipFill>
        <p:spPr bwMode="auto">
          <a:xfrm>
            <a:off x="1695450" y="6016625"/>
            <a:ext cx="923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O:\Legal\Corporate Marketing\Creative Services\illustrations\PNG\EPCOR-BirdsNest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16888" y="906463"/>
            <a:ext cx="341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27275" y="369888"/>
            <a:ext cx="10191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8513"/>
            <a:ext cx="26638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371600" y="39086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130254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661025"/>
          </a:xfrm>
          <a:prstGeom prst="rect">
            <a:avLst/>
          </a:prstGeom>
          <a:solidFill>
            <a:srgbClr val="233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0099D7"/>
              </a:buClr>
              <a:buSzPct val="130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255713" indent="-341313">
              <a:buClr>
                <a:srgbClr val="0099D7"/>
              </a:buClr>
              <a:buSzPct val="125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rgbClr val="0099D7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0497420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661025"/>
          </a:xfrm>
          <a:prstGeom prst="rect">
            <a:avLst/>
          </a:prstGeom>
          <a:solidFill>
            <a:srgbClr val="58B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2" descr="O:\Legal\Corporate Marketing\Creative Services\illustrations\JPEGS\Family.Truck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850" y="5876925"/>
            <a:ext cx="29527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8513"/>
            <a:ext cx="26638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F5CC00"/>
              </a:buClr>
              <a:buSzPct val="130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258888" indent="-344488">
              <a:buClr>
                <a:srgbClr val="F5CC00"/>
              </a:buClr>
              <a:buSzPct val="125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rgbClr val="F5CC0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3331782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484313"/>
            <a:ext cx="9144000" cy="4176712"/>
          </a:xfrm>
          <a:prstGeom prst="rect">
            <a:avLst/>
          </a:prstGeom>
          <a:solidFill>
            <a:srgbClr val="58B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2" descr="O:\Legal\Corporate Marketing\Creative Services\illustrations\JPEGS\Family.Truck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850" y="5876925"/>
            <a:ext cx="29527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8513"/>
            <a:ext cx="26638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58B22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F5CC00"/>
              </a:buClr>
              <a:buSzPct val="130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258888" indent="-344488">
              <a:buClr>
                <a:srgbClr val="F5CC00"/>
              </a:buClr>
              <a:buSzPct val="125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rgbClr val="F5CC0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0366297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Legal\Corporate Marketing\Creative Services\illustrations\JPEGS\Family.Truck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850" y="5876925"/>
            <a:ext cx="29527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solidFill>
            <a:srgbClr val="58B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8513"/>
            <a:ext cx="26638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58B22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58B22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58B22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58B221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7454149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O:\Legal\Corporate Marketing\Creative Services\illustrations\JPEGS\Family.Truck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850" y="5876925"/>
            <a:ext cx="29527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solidFill>
            <a:srgbClr val="58B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8513"/>
            <a:ext cx="26638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58B22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58B22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58B22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58B221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67544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58B22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58B22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58B22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5545778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Legal\Corporate Marketing\Creative Services\illustrations\JPEGS\Family.Truck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850" y="5876925"/>
            <a:ext cx="29527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8513"/>
            <a:ext cx="26638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58B22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58B22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58B22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5469692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8513"/>
            <a:ext cx="26638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O:\Legal\Corporate Marketing\Creative Services\illustrations\JPEGS\EPCOR-Tree-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6038"/>
            <a:ext cx="2316163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2" r="-2"/>
          <a:stretch>
            <a:fillRect/>
          </a:stretch>
        </p:blipFill>
        <p:spPr bwMode="auto">
          <a:xfrm>
            <a:off x="0" y="4005263"/>
            <a:ext cx="415290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989856"/>
            <a:ext cx="6552728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392289"/>
            <a:ext cx="7221488" cy="3845023"/>
          </a:xfrm>
        </p:spPr>
        <p:txBody>
          <a:bodyPr/>
          <a:lstStyle>
            <a:lvl1pPr marL="449263" indent="-449263">
              <a:buClr>
                <a:srgbClr val="58B22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58B22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58B22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8096433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8513"/>
            <a:ext cx="26638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140558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7544" y="620688"/>
            <a:ext cx="8208912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67544" y="1600201"/>
            <a:ext cx="4032448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pic>
        <p:nvPicPr>
          <p:cNvPr id="9" name="Picture 2" descr="O:\Legal\Corporate Marketing\Creative Services\illustrations\JPEGS\EPCOR-PM-Building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1471" y="6068304"/>
            <a:ext cx="2432337" cy="78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309320"/>
            <a:ext cx="9144003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4584C6-B342-44B9-8AF2-53F414A82C6C}" type="slidenum">
              <a:rPr lang="en-CA" smtClean="0">
                <a:solidFill>
                  <a:srgbClr val="000000">
                    <a:tint val="75000"/>
                  </a:srgbClr>
                </a:solidFill>
                <a:cs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>
              <a:solidFill>
                <a:srgbClr val="000000">
                  <a:tint val="75000"/>
                </a:srgbClr>
              </a:solidFill>
              <a:cs typeface="Arial"/>
            </a:endParaRPr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00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060575"/>
            <a:ext cx="9144000" cy="1655763"/>
          </a:xfrm>
          <a:prstGeom prst="rect">
            <a:avLst/>
          </a:prstGeom>
          <a:solidFill>
            <a:srgbClr val="233A8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39086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586289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5" y="0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 flipV="1">
            <a:off x="-3175" y="3535363"/>
            <a:ext cx="9144000" cy="1406525"/>
          </a:xfrm>
          <a:prstGeom prst="rect">
            <a:avLst/>
          </a:prstGeom>
          <a:solidFill>
            <a:srgbClr val="233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780516"/>
            <a:ext cx="8229600" cy="94462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rgbClr val="233A8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565551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484313"/>
            <a:ext cx="9144000" cy="4176712"/>
          </a:xfrm>
          <a:prstGeom prst="rect">
            <a:avLst/>
          </a:prstGeom>
          <a:solidFill>
            <a:srgbClr val="233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33A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0099D7"/>
              </a:buClr>
              <a:buSzPct val="130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258888" indent="-344488">
              <a:buClr>
                <a:srgbClr val="0099D7"/>
              </a:buClr>
              <a:buSzPct val="125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rgbClr val="0099D7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8992686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12888"/>
            <a:ext cx="9144000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588"/>
            <a:ext cx="9144000" cy="1511300"/>
          </a:xfrm>
          <a:prstGeom prst="rect">
            <a:avLst/>
          </a:prstGeom>
          <a:solidFill>
            <a:srgbClr val="233A8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88640"/>
            <a:ext cx="7772400" cy="118199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rgbClr val="233A8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4676510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175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 flipV="1">
            <a:off x="-3175" y="3535363"/>
            <a:ext cx="9144000" cy="1406525"/>
          </a:xfrm>
          <a:prstGeom prst="rect">
            <a:avLst/>
          </a:prstGeom>
          <a:solidFill>
            <a:srgbClr val="233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780516"/>
            <a:ext cx="8229600" cy="94462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rgbClr val="233A8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8326825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5" y="1512888"/>
            <a:ext cx="91440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588"/>
            <a:ext cx="9144000" cy="1511300"/>
          </a:xfrm>
          <a:prstGeom prst="rect">
            <a:avLst/>
          </a:prstGeom>
          <a:solidFill>
            <a:srgbClr val="233A8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1" y="188640"/>
            <a:ext cx="7772400" cy="118199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rgbClr val="233A8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2793786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 flipV="1">
            <a:off x="-3175" y="3535363"/>
            <a:ext cx="9144000" cy="1406525"/>
          </a:xfrm>
          <a:prstGeom prst="rect">
            <a:avLst/>
          </a:prstGeom>
          <a:solidFill>
            <a:srgbClr val="233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780516"/>
            <a:ext cx="8229600" cy="94462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rgbClr val="233A8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301111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rgbClr val="233A8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pic>
        <p:nvPicPr>
          <p:cNvPr id="13" name="Picture 12" descr="H:\My Documents\Treasury Operations\Presentations\Pictures\Gold Bar\2009-229_final.jpg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40768"/>
            <a:ext cx="9144000" cy="3960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588"/>
            <a:ext cx="9144000" cy="1511300"/>
          </a:xfrm>
          <a:prstGeom prst="rect">
            <a:avLst/>
          </a:prstGeom>
          <a:solidFill>
            <a:srgbClr val="233A8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1" y="188640"/>
            <a:ext cx="7772400" cy="118199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4029207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 flipV="1">
            <a:off x="-3175" y="3535363"/>
            <a:ext cx="9144000" cy="1406525"/>
          </a:xfrm>
          <a:prstGeom prst="rect">
            <a:avLst/>
          </a:prstGeom>
          <a:solidFill>
            <a:srgbClr val="233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780516"/>
            <a:ext cx="8229600" cy="94462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rgbClr val="233A8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4484701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24000"/>
            <a:ext cx="91440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588"/>
            <a:ext cx="9144000" cy="1511300"/>
          </a:xfrm>
          <a:prstGeom prst="rect">
            <a:avLst/>
          </a:prstGeom>
          <a:solidFill>
            <a:srgbClr val="233A8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88640"/>
            <a:ext cx="7772400" cy="118199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rgbClr val="233A8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034361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 flipV="1">
            <a:off x="-3175" y="3535363"/>
            <a:ext cx="9144000" cy="1406525"/>
          </a:xfrm>
          <a:prstGeom prst="rect">
            <a:avLst/>
          </a:prstGeom>
          <a:solidFill>
            <a:srgbClr val="233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780516"/>
            <a:ext cx="8229600" cy="94462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rgbClr val="233A8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3830705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12888"/>
            <a:ext cx="91440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588"/>
            <a:ext cx="9144000" cy="1511300"/>
          </a:xfrm>
          <a:prstGeom prst="rect">
            <a:avLst/>
          </a:prstGeom>
          <a:solidFill>
            <a:srgbClr val="233A8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1" y="188640"/>
            <a:ext cx="7772400" cy="118199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rgbClr val="233A8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2461970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234971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1520" y="117004"/>
            <a:ext cx="8640959" cy="64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8529588"/>
      </p:ext>
    </p:extLst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4000" cy="490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2276872"/>
            <a:ext cx="9144000" cy="2625328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1628775"/>
            <a:ext cx="9144000" cy="64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276872"/>
            <a:ext cx="9144000" cy="3456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19256" cy="2952328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8133976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628775"/>
            <a:ext cx="9144000" cy="64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64807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0" y="2276872"/>
            <a:ext cx="9144000" cy="3456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19256" cy="2952328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9505707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67544" y="1600201"/>
            <a:ext cx="4032448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3767370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060575"/>
            <a:ext cx="9144000" cy="1655763"/>
          </a:xfrm>
          <a:prstGeom prst="rect">
            <a:avLst/>
          </a:prstGeom>
          <a:solidFill>
            <a:srgbClr val="92919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9086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0228240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5" y="-12700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 flipV="1">
            <a:off x="-3175" y="3535363"/>
            <a:ext cx="9144000" cy="1406525"/>
          </a:xfrm>
          <a:prstGeom prst="rect">
            <a:avLst/>
          </a:prstGeom>
          <a:solidFill>
            <a:srgbClr val="92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8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780516"/>
            <a:ext cx="8229600" cy="94462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1998846"/>
      </p:ext>
    </p:extLst>
  </p:cSld>
  <p:clrMapOvr>
    <a:masterClrMapping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12888"/>
            <a:ext cx="9144000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588"/>
            <a:ext cx="9144000" cy="1511300"/>
          </a:xfrm>
          <a:prstGeom prst="rect">
            <a:avLst/>
          </a:prstGeom>
          <a:solidFill>
            <a:srgbClr val="92919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7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88640"/>
            <a:ext cx="7772400" cy="118199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6079073"/>
      </p:ext>
    </p:extLst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25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 flipV="1">
            <a:off x="-3175" y="3535363"/>
            <a:ext cx="9144000" cy="1406525"/>
          </a:xfrm>
          <a:prstGeom prst="rect">
            <a:avLst/>
          </a:prstGeom>
          <a:solidFill>
            <a:srgbClr val="92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8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780516"/>
            <a:ext cx="8229600" cy="94462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2799333"/>
      </p:ext>
    </p:extLst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12888"/>
            <a:ext cx="91440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588"/>
            <a:ext cx="9144000" cy="1511300"/>
          </a:xfrm>
          <a:prstGeom prst="rect">
            <a:avLst/>
          </a:prstGeom>
          <a:solidFill>
            <a:srgbClr val="92919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7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88640"/>
            <a:ext cx="7772400" cy="118199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1748116"/>
      </p:ext>
    </p:extLst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 flipV="1">
            <a:off x="-3175" y="3535363"/>
            <a:ext cx="9144000" cy="1406525"/>
          </a:xfrm>
          <a:prstGeom prst="rect">
            <a:avLst/>
          </a:prstGeom>
          <a:solidFill>
            <a:srgbClr val="92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8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780516"/>
            <a:ext cx="8229600" cy="94462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5251789"/>
      </p:ext>
    </p:extLst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5" y="1512888"/>
            <a:ext cx="91440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588"/>
            <a:ext cx="9144000" cy="1511300"/>
          </a:xfrm>
          <a:prstGeom prst="rect">
            <a:avLst/>
          </a:prstGeom>
          <a:solidFill>
            <a:srgbClr val="92919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1" y="188640"/>
            <a:ext cx="7772400" cy="118199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699895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1"/>
            <a:ext cx="9144000" cy="490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2276872"/>
            <a:ext cx="9144000" cy="2625328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1628775"/>
            <a:ext cx="9144000" cy="64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276872"/>
            <a:ext cx="9144000" cy="3456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19256" cy="2952328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2355537"/>
      </p:ext>
    </p:extLst>
  </p:cSld>
  <p:clrMapOvr>
    <a:masterClrMapping/>
  </p:clrMapOvr>
  <p:transition spd="med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5" y="0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 flipV="1">
            <a:off x="-3175" y="3535363"/>
            <a:ext cx="9144000" cy="1406525"/>
          </a:xfrm>
          <a:prstGeom prst="rect">
            <a:avLst/>
          </a:prstGeom>
          <a:solidFill>
            <a:srgbClr val="92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8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780516"/>
            <a:ext cx="8229600" cy="94462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7287234"/>
      </p:ext>
    </p:extLst>
  </p:cSld>
  <p:clrMapOvr>
    <a:masterClrMapping/>
  </p:clrMapOvr>
  <p:transition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7384"/>
            <a:ext cx="9144000" cy="344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082108"/>
      </p:ext>
    </p:extLst>
  </p:cSld>
  <p:clrMapOvr>
    <a:masterClrMapping/>
  </p:clrMapOvr>
  <p:transition spd="med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8313" y="225016"/>
            <a:ext cx="8207375" cy="647700"/>
          </a:xfrm>
          <a:prstGeom prst="rect">
            <a:avLst/>
          </a:prstGeom>
          <a:solidFill>
            <a:srgbClr val="92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24644"/>
            <a:ext cx="8229600" cy="648072"/>
          </a:xfrm>
          <a:solidFill>
            <a:srgbClr val="929191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3969945"/>
      </p:ext>
    </p:extLst>
  </p:cSld>
  <p:clrMapOvr>
    <a:masterClrMapping/>
  </p:clrMapOvr>
  <p:transition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628775"/>
            <a:ext cx="9144000" cy="647700"/>
          </a:xfrm>
          <a:prstGeom prst="rect">
            <a:avLst/>
          </a:prstGeom>
          <a:solidFill>
            <a:srgbClr val="92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64807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2952328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787696"/>
      </p:ext>
    </p:extLst>
  </p:cSld>
  <p:clrMapOvr>
    <a:masterClrMapping/>
  </p:clrMapOvr>
  <p:transition spd="med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628775"/>
            <a:ext cx="9144000" cy="647700"/>
          </a:xfrm>
          <a:prstGeom prst="rect">
            <a:avLst/>
          </a:prstGeom>
          <a:solidFill>
            <a:srgbClr val="92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64807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2952328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9486099"/>
      </p:ext>
    </p:extLst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628775"/>
            <a:ext cx="9144000" cy="647700"/>
          </a:xfrm>
          <a:prstGeom prst="rect">
            <a:avLst/>
          </a:prstGeom>
          <a:solidFill>
            <a:srgbClr val="92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64807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0" y="2276872"/>
            <a:ext cx="9144000" cy="3456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2952328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1869735"/>
      </p:ext>
    </p:extLst>
  </p:cSld>
  <p:clrMapOvr>
    <a:masterClrMapping/>
  </p:clrMapOvr>
  <p:transition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solidFill>
            <a:srgbClr val="92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929191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7544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4954497"/>
      </p:ext>
    </p:extLst>
  </p:cSld>
  <p:clrMapOvr>
    <a:masterClrMapping/>
  </p:clrMapOvr>
  <p:transition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060575"/>
            <a:ext cx="9144000" cy="165576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051050" y="4508500"/>
            <a:ext cx="433388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5" descr="O:\Legal\Corporate Marketing\Creative Services\logos\PNG\EPCOR-ProvidingMoreL_1655-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9086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116706"/>
      </p:ext>
    </p:extLst>
  </p:cSld>
  <p:clrMapOvr>
    <a:masterClrMapping/>
  </p:clrMapOvr>
  <p:transition spd="med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 flipV="1">
            <a:off x="-3175" y="3535363"/>
            <a:ext cx="9144000" cy="1406525"/>
          </a:xfrm>
          <a:prstGeom prst="rect">
            <a:avLst/>
          </a:prstGeom>
          <a:solidFill>
            <a:srgbClr val="EB8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8" name="Picture 5" descr="O:\Legal\Corporate Marketing\Creative Services\logos\PNG\EPCOR-ProvidingMoreL_1655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780516"/>
            <a:ext cx="8229600" cy="94462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rgbClr val="EB802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070332"/>
      </p:ext>
    </p:extLst>
  </p:cSld>
  <p:clrMapOvr>
    <a:masterClrMapping/>
  </p:clrMapOvr>
  <p:transition spd="med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12888"/>
            <a:ext cx="91440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588"/>
            <a:ext cx="9144000" cy="1511300"/>
          </a:xfrm>
          <a:prstGeom prst="rect">
            <a:avLst/>
          </a:prstGeom>
          <a:solidFill>
            <a:srgbClr val="EB802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7" name="Picture 5" descr="O:\Legal\Corporate Marketing\Creative Services\logos\PNG\EPCOR-ProvidingMoreL_1655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88640"/>
            <a:ext cx="7772400" cy="118199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rgbClr val="EB802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918664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628775"/>
            <a:ext cx="9144000" cy="64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64807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0" y="2276872"/>
            <a:ext cx="9144000" cy="3456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19256" cy="2952328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723905"/>
      </p:ext>
    </p:extLst>
  </p:cSld>
  <p:clrMapOvr>
    <a:masterClrMapping/>
  </p:clrMapOvr>
  <p:transition spd="med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:\Legal\Corporate Marketing\Creative Services\logos\PNG\EPCOR-ProvidingMoreL_1655-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solidFill>
            <a:srgbClr val="EB8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EB8023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EB8023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EB80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EB8023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3976363"/>
      </p:ext>
    </p:extLst>
  </p:cSld>
  <p:clrMapOvr>
    <a:masterClrMapping/>
  </p:clrMapOvr>
  <p:transition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628775"/>
            <a:ext cx="9144000" cy="647700"/>
          </a:xfrm>
          <a:prstGeom prst="rect">
            <a:avLst/>
          </a:prstGeom>
          <a:solidFill>
            <a:srgbClr val="EB8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5" descr="O:\Legal\Corporate Marketing\Creative Services\logos\PNG\EPCOR-ProvidingMoreL_1655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64807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0" y="2276872"/>
            <a:ext cx="9144000" cy="3456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024336"/>
          </a:xfrm>
        </p:spPr>
        <p:txBody>
          <a:bodyPr anchor="ctr"/>
          <a:lstStyle>
            <a:lvl1pPr marL="449263" indent="-449263">
              <a:buClr>
                <a:srgbClr val="EB8023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EB8023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EB80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9263991"/>
      </p:ext>
    </p:extLst>
  </p:cSld>
  <p:clrMapOvr>
    <a:masterClrMapping/>
  </p:clrMapOvr>
  <p:transition spd="med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O:\Legal\Corporate Marketing\Creative Services\logos\PNG\EPCOR-ProvidingMoreL_1655-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solidFill>
            <a:srgbClr val="EB8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EB8023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EB8023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EB80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EB8023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7544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EB8023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EB8023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EB80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8183757"/>
      </p:ext>
    </p:extLst>
  </p:cSld>
  <p:clrMapOvr>
    <a:masterClrMapping/>
  </p:clrMapOvr>
  <p:transition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060575"/>
            <a:ext cx="9144000" cy="1655763"/>
          </a:xfrm>
          <a:prstGeom prst="rect">
            <a:avLst/>
          </a:prstGeom>
          <a:solidFill>
            <a:srgbClr val="F5CC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2" descr="O:\Legal\Corporate Marketing\Creative Services\logos\PNG\EPCOR-ProvidingMoreL_123-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85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9086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0859795"/>
      </p:ext>
    </p:extLst>
  </p:cSld>
  <p:clrMapOvr>
    <a:masterClrMapping/>
  </p:clrMapOvr>
  <p:transition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 flipV="1">
            <a:off x="-3175" y="3535363"/>
            <a:ext cx="9144000" cy="1406525"/>
          </a:xfrm>
          <a:prstGeom prst="rect">
            <a:avLst/>
          </a:prstGeom>
          <a:solidFill>
            <a:srgbClr val="F5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8" name="Picture 7" descr="O:\Legal\Corporate Marketing\Creative Services\logos\PNG\EPCOR-ProvidingMoreL_123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85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780516"/>
            <a:ext cx="8229600" cy="94462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F5CC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9148324"/>
      </p:ext>
    </p:extLst>
  </p:cSld>
  <p:clrMapOvr>
    <a:masterClrMapping/>
  </p:clrMapOvr>
  <p:transition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588"/>
            <a:ext cx="9144000" cy="1511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88640"/>
            <a:ext cx="7772400" cy="1181993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F5CC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12888"/>
            <a:ext cx="9144000" cy="344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169028"/>
      </p:ext>
    </p:extLst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484313"/>
            <a:ext cx="9144000" cy="4176712"/>
          </a:xfrm>
          <a:prstGeom prst="rect">
            <a:avLst/>
          </a:prstGeom>
          <a:solidFill>
            <a:srgbClr val="F5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6" descr="O:\Legal\Corporate Marketing\Creative Services\logos\PNG\EPCOR-ProvidingMoreL_123-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85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EB8023"/>
              </a:buClr>
              <a:buSzPct val="130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258888" indent="-344488">
              <a:buClr>
                <a:srgbClr val="EB8023"/>
              </a:buClr>
              <a:buSzPct val="125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rgbClr val="EB802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>
                <a:solidFill>
                  <a:srgbClr val="F5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8490135"/>
      </p:ext>
    </p:extLst>
  </p:cSld>
  <p:clrMapOvr>
    <a:masterClrMapping/>
  </p:clrMapOvr>
  <p:transition spd="med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solidFill>
            <a:srgbClr val="00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6" descr="O:\Legal\Corporate Marketing\Creative Services\logos\PNG\EPCOR-ProvidingMoreL_123-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85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F5CC00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F5CC00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F5CC00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F5CC00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146806"/>
      </p:ext>
    </p:extLst>
  </p:cSld>
  <p:clrMapOvr>
    <a:masterClrMapping/>
  </p:clrMapOvr>
  <p:transition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628775"/>
            <a:ext cx="9144000" cy="647700"/>
          </a:xfrm>
          <a:prstGeom prst="rect">
            <a:avLst/>
          </a:prstGeom>
          <a:solidFill>
            <a:srgbClr val="F5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7" descr="O:\Legal\Corporate Marketing\Creative Services\logos\PNG\EPCOR-ProvidingMoreL_123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85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64807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024336"/>
          </a:xfrm>
        </p:spPr>
        <p:txBody>
          <a:bodyPr anchor="ctr"/>
          <a:lstStyle>
            <a:lvl1pPr marL="449263" indent="-449263">
              <a:buClr>
                <a:srgbClr val="F5CC00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F5CC00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F5CC00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6894686"/>
      </p:ext>
    </p:extLst>
  </p:cSld>
  <p:clrMapOvr>
    <a:masterClrMapping/>
  </p:clrMapOvr>
  <p:transition spd="med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solidFill>
            <a:srgbClr val="00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6" descr="O:\Legal\Corporate Marketing\Creative Services\logos\PNG\EPCOR-ProvidingMoreL_123-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85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F5CC00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F5CC00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F5CC00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F5CC00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67544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F5CC00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F5CC00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F5CC00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472050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51521" y="116632"/>
            <a:ext cx="8640960" cy="64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116632"/>
            <a:ext cx="8640959" cy="64807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67544" y="1600201"/>
            <a:ext cx="4032448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1803927"/>
      </p:ext>
    </p:extLst>
  </p:cSld>
  <p:clrMapOvr>
    <a:masterClrMapping/>
  </p:clrMapOvr>
  <p:transition spd="med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060575"/>
            <a:ext cx="9144000" cy="1655763"/>
          </a:xfrm>
          <a:prstGeom prst="rect">
            <a:avLst/>
          </a:prstGeom>
          <a:solidFill>
            <a:srgbClr val="0099D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4" descr="O:\Legal\Corporate Marketing\Creative Services\logos\PNG\EPCOR-ProvidingMoreL_299-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9086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398019"/>
      </p:ext>
    </p:extLst>
  </p:cSld>
  <p:clrMapOvr>
    <a:masterClrMapping/>
  </p:clrMapOvr>
  <p:transition spd="med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 flipV="1">
            <a:off x="-3175" y="3535363"/>
            <a:ext cx="9144000" cy="1406525"/>
          </a:xfrm>
          <a:prstGeom prst="rect">
            <a:avLst/>
          </a:prstGeom>
          <a:solidFill>
            <a:srgbClr val="00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8" name="Picture 4" descr="O:\Legal\Corporate Marketing\Creative Services\logos\PNG\EPCOR-ProvidingMoreL_299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780516"/>
            <a:ext cx="8229600" cy="94462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rgbClr val="0099D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5558631"/>
      </p:ext>
    </p:extLst>
  </p:cSld>
  <p:clrMapOvr>
    <a:masterClrMapping/>
  </p:clrMapOvr>
  <p:transition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12888"/>
            <a:ext cx="9144000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588"/>
            <a:ext cx="9144000" cy="1511300"/>
          </a:xfrm>
          <a:prstGeom prst="rect">
            <a:avLst/>
          </a:prstGeom>
          <a:solidFill>
            <a:srgbClr val="0099D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7" name="Picture 4" descr="O:\Legal\Corporate Marketing\Creative Services\logos\PNG\EPCOR-ProvidingMoreL_299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88640"/>
            <a:ext cx="7772400" cy="118199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rgbClr val="0099D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9666579"/>
      </p:ext>
    </p:extLst>
  </p:cSld>
  <p:clrMapOvr>
    <a:masterClrMapping/>
  </p:clrMapOvr>
  <p:transition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484313"/>
            <a:ext cx="9144000" cy="4176712"/>
          </a:xfrm>
          <a:prstGeom prst="rect">
            <a:avLst/>
          </a:prstGeom>
          <a:solidFill>
            <a:srgbClr val="00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4" descr="O:\Legal\Corporate Marketing\Creative Services\logos\PNG\EPCOR-ProvidingMoreL_299-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EB8023"/>
              </a:buClr>
              <a:buSzPct val="130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258888" indent="-344488">
              <a:buClr>
                <a:srgbClr val="EB8023"/>
              </a:buClr>
              <a:buSzPct val="125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rgbClr val="EB802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>
                <a:solidFill>
                  <a:srgbClr val="0099D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4287970"/>
      </p:ext>
    </p:extLst>
  </p:cSld>
  <p:clrMapOvr>
    <a:masterClrMapping/>
  </p:clrMapOvr>
  <p:transition spd="med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628775"/>
            <a:ext cx="9144000" cy="647700"/>
          </a:xfrm>
          <a:prstGeom prst="rect">
            <a:avLst/>
          </a:prstGeom>
          <a:solidFill>
            <a:srgbClr val="00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4" descr="O:\Legal\Corporate Marketing\Creative Services\logos\PNG\EPCOR-ProvidingMoreL_299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64807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024336"/>
          </a:xfrm>
        </p:spPr>
        <p:txBody>
          <a:bodyPr anchor="ctr"/>
          <a:lstStyle>
            <a:lvl1pPr marL="449263" indent="-449263">
              <a:buClr>
                <a:srgbClr val="0099D7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0099D7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0099D7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1201415"/>
      </p:ext>
    </p:extLst>
  </p:cSld>
  <p:clrMapOvr>
    <a:masterClrMapping/>
  </p:clrMapOvr>
  <p:transition spd="med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:\Legal\Corporate Marketing\Creative Services\logos\PNG\EPCOR-ProvidingMoreL_299-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solidFill>
            <a:srgbClr val="00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0099D7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0099D7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0099D7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0099D7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0336147"/>
      </p:ext>
    </p:extLst>
  </p:cSld>
  <p:clrMapOvr>
    <a:masterClrMapping/>
  </p:clrMapOvr>
  <p:transition spd="med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:\Legal\Corporate Marketing\Creative Services\logos\PNG\EPCOR-ProvidingMoreL_299-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solidFill>
            <a:srgbClr val="00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0099D7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0099D7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0099D7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0099D7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67544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0099D7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0099D7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0099D7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6459311"/>
      </p:ext>
    </p:extLst>
  </p:cSld>
  <p:clrMapOvr>
    <a:masterClrMapping/>
  </p:clrMapOvr>
  <p:transition spd="med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060575"/>
            <a:ext cx="9144000" cy="1655763"/>
          </a:xfrm>
          <a:prstGeom prst="rect">
            <a:avLst/>
          </a:prstGeom>
          <a:solidFill>
            <a:srgbClr val="58B22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8513"/>
            <a:ext cx="26638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9086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1024170"/>
      </p:ext>
    </p:extLst>
  </p:cSld>
  <p:clrMapOvr>
    <a:masterClrMapping/>
  </p:clrMapOvr>
  <p:transition spd="med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 flipV="1">
            <a:off x="-3175" y="3535363"/>
            <a:ext cx="9144000" cy="1406525"/>
          </a:xfrm>
          <a:prstGeom prst="rect">
            <a:avLst/>
          </a:prstGeom>
          <a:solidFill>
            <a:srgbClr val="58B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8513"/>
            <a:ext cx="26638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780516"/>
            <a:ext cx="8229600" cy="94462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rgbClr val="58B22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1166673"/>
      </p:ext>
    </p:extLst>
  </p:cSld>
  <p:clrMapOvr>
    <a:masterClrMapping/>
  </p:clrMapOvr>
  <p:transition spd="med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763" y="1512888"/>
            <a:ext cx="9144001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588"/>
            <a:ext cx="9144000" cy="1511300"/>
          </a:xfrm>
          <a:prstGeom prst="rect">
            <a:avLst/>
          </a:prstGeom>
          <a:solidFill>
            <a:srgbClr val="58B22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8513"/>
            <a:ext cx="26638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88640"/>
            <a:ext cx="7772400" cy="118199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rgbClr val="58B22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946073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33A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3869969"/>
      </p:ext>
    </p:extLst>
  </p:cSld>
  <p:clrMapOvr>
    <a:masterClrMapping/>
  </p:clrMapOvr>
  <p:transition spd="med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</p:pic>
      <p:sp>
        <p:nvSpPr>
          <p:cNvPr id="2" name="Rectangle 1"/>
          <p:cNvSpPr/>
          <p:nvPr userDrawn="1"/>
        </p:nvSpPr>
        <p:spPr>
          <a:xfrm>
            <a:off x="0" y="2276872"/>
            <a:ext cx="9144000" cy="3456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628775"/>
            <a:ext cx="9144000" cy="647700"/>
          </a:xfrm>
          <a:prstGeom prst="rect">
            <a:avLst/>
          </a:prstGeom>
          <a:solidFill>
            <a:srgbClr val="58B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8513"/>
            <a:ext cx="26638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64807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024336"/>
          </a:xfrm>
        </p:spPr>
        <p:txBody>
          <a:bodyPr anchor="ctr"/>
          <a:lstStyle>
            <a:lvl1pPr marL="449263" indent="-449263">
              <a:buClr>
                <a:srgbClr val="58B22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58B22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58B22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051584"/>
      </p:ext>
    </p:extLst>
  </p:cSld>
  <p:clrMapOvr>
    <a:masterClrMapping/>
  </p:clrMapOvr>
  <p:transition spd="med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solidFill>
            <a:srgbClr val="58B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8513"/>
            <a:ext cx="26638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58B22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58B22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58B22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58B221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2271708"/>
      </p:ext>
    </p:extLst>
  </p:cSld>
  <p:clrMapOvr>
    <a:masterClrMapping/>
  </p:clrMapOvr>
  <p:transition spd="med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solidFill>
            <a:srgbClr val="58B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8513"/>
            <a:ext cx="26638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58B22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58B22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58B22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58B221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67544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58B22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58B22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58B22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5757768"/>
      </p:ext>
    </p:extLst>
  </p:cSld>
  <p:clrMapOvr>
    <a:masterClrMapping/>
  </p:clrMapOvr>
  <p:transition spd="med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Legal\Corporate Marketing\Creative Services\illustrations\300 DPI JPEGS\Family.Worker.Kid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5543550"/>
            <a:ext cx="46085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488" y="123825"/>
            <a:ext cx="1630362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5038" y="1077913"/>
            <a:ext cx="90805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550" y="620713"/>
            <a:ext cx="769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3"/>
          <p:cNvSpPr txBox="1"/>
          <p:nvPr userDrawn="1"/>
        </p:nvSpPr>
        <p:spPr>
          <a:xfrm>
            <a:off x="3995738" y="6270625"/>
            <a:ext cx="1152525" cy="3270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B68AFF-005E-407A-8D39-7E7470248A6B}" type="slidenum">
              <a:rPr lang="en-CA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181993"/>
          </a:xfrm>
        </p:spPr>
        <p:txBody>
          <a:bodyPr/>
          <a:lstStyle>
            <a:lvl1pPr>
              <a:defRPr b="1">
                <a:solidFill>
                  <a:srgbClr val="0099D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409328" y="405266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233A8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1207009"/>
      </p:ext>
    </p:extLst>
  </p:cSld>
  <p:clrMapOvr>
    <a:masterClrMapping/>
  </p:clrMapOvr>
  <p:transition spd="med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Legal\Corporate Marketing\Creative Services\illustrations\JPEGS\EPCOR-PM-Building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50" y="5622925"/>
            <a:ext cx="388778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2060575"/>
            <a:ext cx="9144000" cy="1655763"/>
          </a:xfrm>
          <a:prstGeom prst="rect">
            <a:avLst/>
          </a:prstGeom>
          <a:solidFill>
            <a:srgbClr val="233A8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9086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6378908"/>
      </p:ext>
    </p:extLst>
  </p:cSld>
  <p:clrMapOvr>
    <a:masterClrMapping/>
  </p:clrMapOvr>
  <p:transition spd="med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O:\Legal\Corporate Marketing\Creative Services\illustrations\JPEGS\EPCOR-PM-Buildings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163" y="6069013"/>
            <a:ext cx="243205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67544" y="1600201"/>
            <a:ext cx="4032448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9611538"/>
      </p:ext>
    </p:extLst>
  </p:cSld>
  <p:clrMapOvr>
    <a:masterClrMapping/>
  </p:clrMapOvr>
  <p:transition spd="med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060575"/>
            <a:ext cx="9144000" cy="1655763"/>
          </a:xfrm>
          <a:prstGeom prst="rect">
            <a:avLst/>
          </a:prstGeom>
          <a:solidFill>
            <a:srgbClr val="92919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grpSp>
        <p:nvGrpSpPr>
          <p:cNvPr id="5" name="Group 6"/>
          <p:cNvGrpSpPr/>
          <p:nvPr userDrawn="1"/>
        </p:nvGrpSpPr>
        <p:grpSpPr>
          <a:xfrm>
            <a:off x="395288" y="5478463"/>
            <a:ext cx="3362325" cy="1406525"/>
            <a:chOff x="490216" y="5157192"/>
            <a:chExt cx="4131120" cy="1728192"/>
          </a:xfrm>
        </p:grpSpPr>
        <p:pic>
          <p:nvPicPr>
            <p:cNvPr id="6" name="Picture 2" descr="O:\Legal\Corporate Marketing\Creative Services\illustrations\PNG\EPCOR-Chair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0216" y="5157192"/>
              <a:ext cx="1921544" cy="1728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 descr="O:\Legal\Corporate Marketing\Creative Services\illustrations\PNG\EPCOR-Chair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99792" y="5157192"/>
              <a:ext cx="1921544" cy="1728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9086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163504"/>
      </p:ext>
    </p:extLst>
  </p:cSld>
  <p:clrMapOvr>
    <a:masterClrMapping/>
  </p:clrMapOvr>
  <p:transition spd="med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solidFill>
            <a:srgbClr val="92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6" descr="O:\Legal\Corporate Marketing\Creative Services\illustrations\JPEGS\EPCOR-Chai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213" y="6149975"/>
            <a:ext cx="7747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O:\Legal\Corporate Marketing\Creative Services\illustrations\JPEGS\EPCOR-Chai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3838" y="6149975"/>
            <a:ext cx="7747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929191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2682874"/>
      </p:ext>
    </p:extLst>
  </p:cSld>
  <p:clrMapOvr>
    <a:masterClrMapping/>
  </p:clrMapOvr>
  <p:transition spd="med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solidFill>
            <a:srgbClr val="92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7" name="Picture 6" descr="O:\Legal\Corporate Marketing\Creative Services\illustrations\JPEGS\EPCOR-Chair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213" y="6149975"/>
            <a:ext cx="7747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O:\Legal\Corporate Marketing\Creative Services\illustrations\JPEGS\EPCOR-Chair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3838" y="6149975"/>
            <a:ext cx="7747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929191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7544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9491325"/>
      </p:ext>
    </p:extLst>
  </p:cSld>
  <p:clrMapOvr>
    <a:masterClrMapping/>
  </p:clrMapOvr>
  <p:transition spd="med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" r="2"/>
          <a:stretch>
            <a:fillRect/>
          </a:stretch>
        </p:blipFill>
        <p:spPr bwMode="auto">
          <a:xfrm>
            <a:off x="0" y="4437063"/>
            <a:ext cx="43846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O:\Legal\Corporate Marketing\Creative Services\illustrations\PNG\EPCOR-StreetLigh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688" y="565150"/>
            <a:ext cx="1685925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816225"/>
            <a:ext cx="7272808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23728" y="557808"/>
            <a:ext cx="6480720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92919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468845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057687"/>
      </p:ext>
    </p:extLst>
  </p:cSld>
  <p:clrMapOvr>
    <a:masterClrMapping/>
  </p:clrMapOvr>
  <p:transition spd="med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:\Legal\Corporate Marketing\Creative Services\illustrations\300 DPI JPEGS\EPCOR-Powerline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8438" y="5341938"/>
            <a:ext cx="2192337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O:\Legal\Corporate Marketing\Creative Services\illustrations\300 DPI JPEGS\EPCOR-Truck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750" y="5949950"/>
            <a:ext cx="17922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2060575"/>
            <a:ext cx="9144000" cy="165576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051050" y="4508500"/>
            <a:ext cx="433388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8" name="Picture 5" descr="O:\Legal\Corporate Marketing\Creative Services\logos\PNG\EPCOR-ProvidingMoreL_1655-CG9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371600" y="39086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7206523"/>
      </p:ext>
    </p:extLst>
  </p:cSld>
  <p:clrMapOvr>
    <a:masterClrMapping/>
  </p:clrMapOvr>
  <p:transition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:\Legal\Corporate Marketing\Creative Services\illustrations\300 DPI JPEGS\EPCOR-Powerline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1738" y="5803900"/>
            <a:ext cx="14986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O:\Legal\Corporate Marketing\Creative Services\logos\PNG\EPCOR-ProvidingMoreL_1655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solidFill>
            <a:srgbClr val="EB8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7" name="Picture 3" descr="O:\Legal\Corporate Marketing\Creative Services\illustrations\300 DPI JPEGS\EPCOR-Truck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288" y="6237288"/>
            <a:ext cx="1223962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EB8023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EB8023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EB80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EB8023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4476118"/>
      </p:ext>
    </p:extLst>
  </p:cSld>
  <p:clrMapOvr>
    <a:masterClrMapping/>
  </p:clrMapOvr>
  <p:transition spd="med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:\Legal\Corporate Marketing\Creative Services\illustrations\300 DPI JPEGS\EPCOR-Powerline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1738" y="5803900"/>
            <a:ext cx="14986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O:\Legal\Corporate Marketing\Creative Services\logos\PNG\EPCOR-ProvidingMoreL_1655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solidFill>
            <a:srgbClr val="EB8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10" name="Picture 3" descr="O:\Legal\Corporate Marketing\Creative Services\illustrations\300 DPI JPEGS\EPCOR-Truck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288" y="6237288"/>
            <a:ext cx="1223962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EB8023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EB8023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EB80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EB8023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7544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EB8023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EB8023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EB80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1049696"/>
      </p:ext>
    </p:extLst>
  </p:cSld>
  <p:clrMapOvr>
    <a:masterClrMapping/>
  </p:clrMapOvr>
  <p:transition spd="med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:\Legal\Corporate Marketing\Creative Services\illustrations\JPEGS\EPCOR-Powerlines - Copy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5627688"/>
            <a:ext cx="424815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2060575"/>
            <a:ext cx="9144000" cy="1655763"/>
          </a:xfrm>
          <a:prstGeom prst="rect">
            <a:avLst/>
          </a:prstGeom>
          <a:solidFill>
            <a:srgbClr val="F5CC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2" descr="O:\Legal\Corporate Marketing\Creative Services\logos\PNG\EPCOR-ProvidingMoreL_123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85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1725" y="620713"/>
            <a:ext cx="9366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9086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1988703"/>
      </p:ext>
    </p:extLst>
  </p:cSld>
  <p:clrMapOvr>
    <a:masterClrMapping/>
  </p:clrMapOvr>
  <p:transition spd="med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484313"/>
            <a:ext cx="9144000" cy="4176712"/>
          </a:xfrm>
          <a:prstGeom prst="rect">
            <a:avLst/>
          </a:prstGeom>
          <a:solidFill>
            <a:srgbClr val="F5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6" descr="O:\Legal\Corporate Marketing\Creative Services\illustrations\JPEGS\EPCOR-Powerlines - Copy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288" y="6021388"/>
            <a:ext cx="27987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O:\Legal\Corporate Marketing\Creative Services\logos\PNG\EPCOR-ProvidingMoreL_123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85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EB8023"/>
              </a:buClr>
              <a:buSzPct val="130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258888" indent="-344488">
              <a:buClr>
                <a:srgbClr val="EB8023"/>
              </a:buClr>
              <a:buSzPct val="125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rgbClr val="EB802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>
                <a:solidFill>
                  <a:srgbClr val="F5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3187441"/>
      </p:ext>
    </p:extLst>
  </p:cSld>
  <p:clrMapOvr>
    <a:masterClrMapping/>
  </p:clrMapOvr>
  <p:transition spd="med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solidFill>
            <a:srgbClr val="00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6" descr="O:\Legal\Corporate Marketing\Creative Services\illustrations\JPEGS\EPCOR-Powerlines - Copy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288" y="6021388"/>
            <a:ext cx="27987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O:\Legal\Corporate Marketing\Creative Services\logos\PNG\EPCOR-ProvidingMoreL_123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85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F5CC00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F5CC00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F5CC00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F5CC00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4343086"/>
      </p:ext>
    </p:extLst>
  </p:cSld>
  <p:clrMapOvr>
    <a:masterClrMapping/>
  </p:clrMapOvr>
  <p:transition spd="med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solidFill>
            <a:srgbClr val="00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6" descr="O:\Legal\Corporate Marketing\Creative Services\illustrations\JPEGS\EPCOR-Powerlines - Copy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288" y="6021388"/>
            <a:ext cx="27987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O:\Legal\Corporate Marketing\Creative Services\logos\PNG\EPCOR-ProvidingMoreL_123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85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F5CC00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F5CC00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F5CC00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F5CC00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67544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F5CC00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F5CC00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F5CC00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6166230"/>
      </p:ext>
    </p:extLst>
  </p:cSld>
  <p:clrMapOvr>
    <a:masterClrMapping/>
  </p:clrMapOvr>
  <p:transition spd="med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060575"/>
            <a:ext cx="9144000" cy="1655763"/>
          </a:xfrm>
          <a:prstGeom prst="rect">
            <a:avLst/>
          </a:prstGeom>
          <a:solidFill>
            <a:srgbClr val="0099D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2" descr="O:\Legal\Corporate Marketing\Creative Services\illustrations\PNG\EPCOR-WaterDrop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8813" y="549275"/>
            <a:ext cx="139541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O:\Legal\Corporate Marketing\Creative Services\logos\PNG\EPCOR-ProvidingMoreL_299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9086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1195025"/>
      </p:ext>
    </p:extLst>
  </p:cSld>
  <p:clrMapOvr>
    <a:masterClrMapping/>
  </p:clrMapOvr>
  <p:transition spd="med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484313"/>
            <a:ext cx="9144000" cy="4176712"/>
          </a:xfrm>
          <a:prstGeom prst="rect">
            <a:avLst/>
          </a:prstGeom>
          <a:solidFill>
            <a:srgbClr val="00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2" descr="O:\Legal\Corporate Marketing\Creative Services\illustrations\JPEGS\Water Man 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50" y="5965825"/>
            <a:ext cx="29527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O:\Legal\Corporate Marketing\Creative Services\logos\PNG\EPCOR-ProvidingMoreL_299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EB8023"/>
              </a:buClr>
              <a:buSzPct val="130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258888" indent="-344488">
              <a:buClr>
                <a:srgbClr val="EB8023"/>
              </a:buClr>
              <a:buSzPct val="125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rgbClr val="EB802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>
                <a:solidFill>
                  <a:srgbClr val="0099D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180763"/>
      </p:ext>
    </p:extLst>
  </p:cSld>
  <p:clrMapOvr>
    <a:masterClrMapping/>
  </p:clrMapOvr>
  <p:transition spd="med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Legal\Corporate Marketing\Creative Services\illustrations\JPEGS\Water Man 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50" y="5965825"/>
            <a:ext cx="29527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O:\Legal\Corporate Marketing\Creative Services\logos\PNG\EPCOR-ProvidingMoreL_299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solidFill>
            <a:srgbClr val="00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0099D7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0099D7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0099D7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0099D7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977160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3175" y="0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 flipV="1">
            <a:off x="-3175" y="3535363"/>
            <a:ext cx="9144000" cy="1406525"/>
          </a:xfrm>
          <a:prstGeom prst="rect">
            <a:avLst/>
          </a:prstGeom>
          <a:solidFill>
            <a:srgbClr val="233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780516"/>
            <a:ext cx="8229600" cy="94462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rgbClr val="233A8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7973906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060575"/>
            <a:ext cx="9144000" cy="1655763"/>
          </a:xfrm>
          <a:prstGeom prst="rect">
            <a:avLst/>
          </a:prstGeom>
          <a:solidFill>
            <a:srgbClr val="92919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9086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6878737"/>
      </p:ext>
    </p:extLst>
  </p:cSld>
  <p:clrMapOvr>
    <a:masterClrMapping/>
  </p:clrMapOvr>
  <p:transition spd="med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O:\Legal\Corporate Marketing\Creative Services\illustrations\JPEGS\Water Man 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50" y="5965825"/>
            <a:ext cx="29527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O:\Legal\Corporate Marketing\Creative Services\logos\PNG\EPCOR-ProvidingMoreL_299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solidFill>
            <a:srgbClr val="00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0099D7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0099D7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0099D7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0099D7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67544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0099D7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0099D7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0099D7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8270674"/>
      </p:ext>
    </p:extLst>
  </p:cSld>
  <p:clrMapOvr>
    <a:masterClrMapping/>
  </p:clrMapOvr>
  <p:transition spd="med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:\Legal\Corporate Marketing\Creative Services\illustrations\JPEGS\EPCOR-Wat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100" y="3716338"/>
            <a:ext cx="8723313" cy="243840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O:\Legal\Corporate Marketing\Creative Services\logos\PNG\EPCOR-ProvidingMoreL_299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O:\Legal\Corporate Marketing\Creative Services\illustrations\PNG\EPCOR-WaterDrop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188" y="1700213"/>
            <a:ext cx="9366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9692" y="1600201"/>
            <a:ext cx="6887108" cy="3845023"/>
          </a:xfrm>
        </p:spPr>
        <p:txBody>
          <a:bodyPr anchor="ctr"/>
          <a:lstStyle>
            <a:lvl1pPr marL="449263" indent="-449263">
              <a:buClr>
                <a:srgbClr val="0099D7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0099D7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0099D7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>
                <a:solidFill>
                  <a:srgbClr val="0099D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7722269"/>
      </p:ext>
    </p:extLst>
  </p:cSld>
  <p:clrMapOvr>
    <a:masterClrMapping/>
  </p:clrMapOvr>
  <p:transition spd="med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:\Legal\Corporate Marketing\Creative Services\illustrations\PNG\EPCOR-Hill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57313"/>
            <a:ext cx="293846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2060575"/>
            <a:ext cx="9144000" cy="1655763"/>
          </a:xfrm>
          <a:prstGeom prst="rect">
            <a:avLst/>
          </a:prstGeom>
          <a:solidFill>
            <a:srgbClr val="58B22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2" descr="O:\Legal\Corporate Marketing\Creative Services\illustrations\PNG\EPCOR-Tree-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02"/>
          <a:stretch>
            <a:fillRect/>
          </a:stretch>
        </p:blipFill>
        <p:spPr bwMode="auto">
          <a:xfrm>
            <a:off x="7100888" y="333375"/>
            <a:ext cx="17272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O:\Legal\Corporate Marketing\Creative Services\illustrations\PNG\EPCOR-Birds-A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5" y="5675313"/>
            <a:ext cx="14605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:\Legal\Corporate Marketing\Creative Services\illustrations\PNG\EPCOR-Birds-A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05" b="-5888"/>
          <a:stretch>
            <a:fillRect/>
          </a:stretch>
        </p:blipFill>
        <p:spPr bwMode="auto">
          <a:xfrm>
            <a:off x="2538413" y="6122988"/>
            <a:ext cx="8001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O:\Legal\Corporate Marketing\Creative Services\illustrations\PNG\EPCOR-Birds-A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3"/>
          <a:stretch>
            <a:fillRect/>
          </a:stretch>
        </p:blipFill>
        <p:spPr bwMode="auto">
          <a:xfrm>
            <a:off x="8101013" y="735013"/>
            <a:ext cx="3397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O:\Legal\Corporate Marketing\Creative Services\illustrations\PNG\EPCOR-Birds-A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3"/>
          <a:stretch>
            <a:fillRect/>
          </a:stretch>
        </p:blipFill>
        <p:spPr bwMode="auto">
          <a:xfrm>
            <a:off x="1695450" y="6016625"/>
            <a:ext cx="923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O:\Legal\Corporate Marketing\Creative Services\illustrations\PNG\EPCOR-BirdsNest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6888" y="906463"/>
            <a:ext cx="341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7275" y="369888"/>
            <a:ext cx="10191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8513"/>
            <a:ext cx="26638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371600" y="39086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4763202"/>
      </p:ext>
    </p:extLst>
  </p:cSld>
  <p:clrMapOvr>
    <a:masterClrMapping/>
  </p:clrMapOvr>
  <p:transition spd="med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Legal\Corporate Marketing\Creative Services\illustrations\JPEGS\Family.Truck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50" y="5876925"/>
            <a:ext cx="29527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solidFill>
            <a:srgbClr val="58B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8513"/>
            <a:ext cx="26638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58B22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58B22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58B22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58B221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4308885"/>
      </p:ext>
    </p:extLst>
  </p:cSld>
  <p:clrMapOvr>
    <a:masterClrMapping/>
  </p:clrMapOvr>
  <p:transition spd="med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O:\Legal\Corporate Marketing\Creative Services\illustrations\JPEGS\Family.Truck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50" y="5876925"/>
            <a:ext cx="29527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solidFill>
            <a:srgbClr val="58B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5878513"/>
            <a:ext cx="26638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58B22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58B22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58B22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58B221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67544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58B22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58B22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58B22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701452"/>
      </p:ext>
    </p:extLst>
  </p:cSld>
  <p:clrMapOvr>
    <a:masterClrMapping/>
  </p:clrMapOvr>
  <p:transition spd="med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8" name="Rectangle 7"/>
          <p:cNvSpPr/>
          <p:nvPr userDrawn="1"/>
        </p:nvSpPr>
        <p:spPr>
          <a:xfrm>
            <a:off x="467544" y="620688"/>
            <a:ext cx="8208912" cy="648072"/>
          </a:xfrm>
          <a:prstGeom prst="rect">
            <a:avLst/>
          </a:prstGeom>
          <a:solidFill>
            <a:srgbClr val="92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929191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7544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pic>
        <p:nvPicPr>
          <p:cNvPr id="11" name="Picture 6" descr="O:\Legal\Corporate Marketing\Creative Services\illustrations\JPEGS\EPCOR-Chai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267" y="6150086"/>
            <a:ext cx="774373" cy="69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O:\Legal\Corporate Marketing\Creative Services\illustrations\JPEGS\EPCOR-Chai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3371" y="6150085"/>
            <a:ext cx="774373" cy="69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309320"/>
            <a:ext cx="9144003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4584C6-B342-44B9-8AF2-53F414A82C6C}" type="slidenum">
              <a:rPr lang="en-CA" smtClean="0">
                <a:solidFill>
                  <a:srgbClr val="000000">
                    <a:tint val="75000"/>
                  </a:srgbClr>
                </a:solidFill>
                <a:cs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>
              <a:solidFill>
                <a:srgbClr val="000000">
                  <a:tint val="75000"/>
                </a:srgb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415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8" name="Rectangle 7"/>
          <p:cNvSpPr/>
          <p:nvPr userDrawn="1"/>
        </p:nvSpPr>
        <p:spPr>
          <a:xfrm>
            <a:off x="467544" y="620688"/>
            <a:ext cx="8208912" cy="648072"/>
          </a:xfrm>
          <a:prstGeom prst="rect">
            <a:avLst/>
          </a:prstGeom>
          <a:solidFill>
            <a:srgbClr val="92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929191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309320"/>
            <a:ext cx="9144003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4584C6-B342-44B9-8AF2-53F414A82C6C}" type="slidenum">
              <a:rPr lang="en-CA" smtClean="0">
                <a:solidFill>
                  <a:srgbClr val="000000">
                    <a:tint val="75000"/>
                  </a:srgbClr>
                </a:solidFill>
                <a:cs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>
              <a:solidFill>
                <a:srgbClr val="000000">
                  <a:tint val="75000"/>
                </a:srgb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058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8" name="Rectangle 7"/>
          <p:cNvSpPr/>
          <p:nvPr userDrawn="1"/>
        </p:nvSpPr>
        <p:spPr>
          <a:xfrm>
            <a:off x="467544" y="620688"/>
            <a:ext cx="8208912" cy="648072"/>
          </a:xfrm>
          <a:prstGeom prst="rect">
            <a:avLst/>
          </a:prstGeom>
          <a:solidFill>
            <a:srgbClr val="92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929191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pic>
        <p:nvPicPr>
          <p:cNvPr id="10" name="Picture 6" descr="O:\Legal\Corporate Marketing\Creative Services\illustrations\JPEGS\EPCOR-Chai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267" y="6150086"/>
            <a:ext cx="774373" cy="69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O:\Legal\Corporate Marketing\Creative Services\illustrations\JPEGS\EPCOR-Chai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3371" y="6150085"/>
            <a:ext cx="774373" cy="69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309320"/>
            <a:ext cx="9144003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4584C6-B342-44B9-8AF2-53F414A82C6C}" type="slidenum">
              <a:rPr lang="en-CA" smtClean="0">
                <a:solidFill>
                  <a:srgbClr val="000000">
                    <a:tint val="75000"/>
                  </a:srgbClr>
                </a:solidFill>
                <a:cs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>
              <a:solidFill>
                <a:srgbClr val="000000">
                  <a:tint val="75000"/>
                </a:srgb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16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4941168"/>
            <a:ext cx="9144002" cy="72008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flipV="1">
            <a:off x="-3750" y="3535542"/>
            <a:ext cx="9144000" cy="1405626"/>
          </a:xfrm>
          <a:prstGeom prst="rect">
            <a:avLst/>
          </a:prstGeom>
          <a:solidFill>
            <a:srgbClr val="233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780516"/>
            <a:ext cx="8229600" cy="94462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rgbClr val="233A8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309320"/>
            <a:ext cx="9144003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4584C6-B342-44B9-8AF2-53F414A82C6C}" type="slidenum">
              <a:rPr lang="en-CA" smtClean="0">
                <a:solidFill>
                  <a:srgbClr val="000000">
                    <a:tint val="75000"/>
                  </a:srgbClr>
                </a:solidFill>
                <a:cs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>
              <a:solidFill>
                <a:srgbClr val="000000">
                  <a:tint val="75000"/>
                </a:srgb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593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67544" y="1600201"/>
            <a:ext cx="4032448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6946312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3175" y="-12700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 flipV="1">
            <a:off x="-3175" y="3535363"/>
            <a:ext cx="9144000" cy="1406525"/>
          </a:xfrm>
          <a:prstGeom prst="rect">
            <a:avLst/>
          </a:prstGeom>
          <a:solidFill>
            <a:srgbClr val="92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8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780516"/>
            <a:ext cx="8229600" cy="94462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2944715"/>
      </p:ext>
    </p:extLst>
  </p:cSld>
  <p:clrMapOvr>
    <a:masterClrMapping/>
  </p:clrMapOvr>
  <p:transition spd="med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78450494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512888"/>
            <a:ext cx="9144000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588"/>
            <a:ext cx="9144000" cy="1511300"/>
          </a:xfrm>
          <a:prstGeom prst="rect">
            <a:avLst/>
          </a:prstGeom>
          <a:solidFill>
            <a:srgbClr val="92919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7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88640"/>
            <a:ext cx="7772400" cy="118199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8451870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9525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 flipV="1">
            <a:off x="-3175" y="3535363"/>
            <a:ext cx="9144000" cy="1406525"/>
          </a:xfrm>
          <a:prstGeom prst="rect">
            <a:avLst/>
          </a:prstGeom>
          <a:solidFill>
            <a:srgbClr val="92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8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780516"/>
            <a:ext cx="8229600" cy="94462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256957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512888"/>
            <a:ext cx="91440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588"/>
            <a:ext cx="9144000" cy="1511300"/>
          </a:xfrm>
          <a:prstGeom prst="rect">
            <a:avLst/>
          </a:prstGeom>
          <a:solidFill>
            <a:srgbClr val="92919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7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88640"/>
            <a:ext cx="7772400" cy="118199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6140484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 flipV="1">
            <a:off x="-3175" y="3535363"/>
            <a:ext cx="9144000" cy="1406525"/>
          </a:xfrm>
          <a:prstGeom prst="rect">
            <a:avLst/>
          </a:prstGeom>
          <a:solidFill>
            <a:srgbClr val="92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8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780516"/>
            <a:ext cx="8229600" cy="94462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330258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3175" y="1512888"/>
            <a:ext cx="91440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588"/>
            <a:ext cx="9144000" cy="1511300"/>
          </a:xfrm>
          <a:prstGeom prst="rect">
            <a:avLst/>
          </a:prstGeom>
          <a:solidFill>
            <a:srgbClr val="92919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1" y="188640"/>
            <a:ext cx="7772400" cy="118199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1749078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3175" y="0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 flipV="1">
            <a:off x="-3175" y="3535363"/>
            <a:ext cx="9144000" cy="1406525"/>
          </a:xfrm>
          <a:prstGeom prst="rect">
            <a:avLst/>
          </a:prstGeom>
          <a:solidFill>
            <a:srgbClr val="92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8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780516"/>
            <a:ext cx="8229600" cy="94462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7771366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27384"/>
            <a:ext cx="9144000" cy="344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1628775"/>
            <a:ext cx="9144000" cy="64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276872"/>
            <a:ext cx="9144000" cy="2625328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276872"/>
            <a:ext cx="9144000" cy="3456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00894" y="2451099"/>
            <a:ext cx="8219256" cy="2952328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864250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661025"/>
          </a:xfrm>
          <a:prstGeom prst="rect">
            <a:avLst/>
          </a:prstGeom>
          <a:solidFill>
            <a:srgbClr val="92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34481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512888"/>
            <a:ext cx="9144000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588"/>
            <a:ext cx="9144000" cy="1511300"/>
          </a:xfrm>
          <a:prstGeom prst="rect">
            <a:avLst/>
          </a:prstGeom>
          <a:solidFill>
            <a:srgbClr val="233A8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88640"/>
            <a:ext cx="7772400" cy="118199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rgbClr val="233A8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1150920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484313"/>
            <a:ext cx="9144000" cy="4176712"/>
          </a:xfrm>
          <a:prstGeom prst="rect">
            <a:avLst/>
          </a:prstGeom>
          <a:solidFill>
            <a:srgbClr val="92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92919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2876618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solidFill>
            <a:srgbClr val="92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929191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9960657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628775"/>
            <a:ext cx="9144000" cy="647700"/>
          </a:xfrm>
          <a:prstGeom prst="rect">
            <a:avLst/>
          </a:prstGeom>
          <a:solidFill>
            <a:srgbClr val="92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64807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2952328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1740532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628775"/>
            <a:ext cx="9144000" cy="647700"/>
          </a:xfrm>
          <a:prstGeom prst="rect">
            <a:avLst/>
          </a:prstGeom>
          <a:solidFill>
            <a:srgbClr val="92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64807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2952328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288127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628775"/>
            <a:ext cx="9144000" cy="647700"/>
          </a:xfrm>
          <a:prstGeom prst="rect">
            <a:avLst/>
          </a:prstGeom>
          <a:solidFill>
            <a:srgbClr val="92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64807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0" y="2276872"/>
            <a:ext cx="9144000" cy="3456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2952328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9336170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solidFill>
            <a:srgbClr val="92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929191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7544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6914325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92919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3339037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364329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060575"/>
            <a:ext cx="9144000" cy="165576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051050" y="4508500"/>
            <a:ext cx="433388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5" descr="O:\Legal\Corporate Marketing\Creative Services\logos\PNG\EPCOR-ProvidingMoreL_1655-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9086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3180781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 flipV="1">
            <a:off x="-3175" y="3535363"/>
            <a:ext cx="9144000" cy="1406525"/>
          </a:xfrm>
          <a:prstGeom prst="rect">
            <a:avLst/>
          </a:prstGeom>
          <a:solidFill>
            <a:srgbClr val="EB8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8" name="Picture 5" descr="O:\Legal\Corporate Marketing\Creative Services\logos\PNG\EPCOR-ProvidingMoreL_1655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780516"/>
            <a:ext cx="8229600" cy="94462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rgbClr val="EB802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773882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3175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 flipV="1">
            <a:off x="-3175" y="3535363"/>
            <a:ext cx="9144000" cy="1406525"/>
          </a:xfrm>
          <a:prstGeom prst="rect">
            <a:avLst/>
          </a:prstGeom>
          <a:solidFill>
            <a:srgbClr val="233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780516"/>
            <a:ext cx="8229600" cy="94462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rgbClr val="233A8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8897026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512888"/>
            <a:ext cx="91440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588"/>
            <a:ext cx="9144000" cy="1511300"/>
          </a:xfrm>
          <a:prstGeom prst="rect">
            <a:avLst/>
          </a:prstGeom>
          <a:solidFill>
            <a:srgbClr val="EB802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7" name="Picture 5" descr="O:\Legal\Corporate Marketing\Creative Services\logos\PNG\EPCOR-ProvidingMoreL_1655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88640"/>
            <a:ext cx="7772400" cy="118199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rgbClr val="EB802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1395031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661025"/>
          </a:xfrm>
          <a:prstGeom prst="rect">
            <a:avLst/>
          </a:prstGeom>
          <a:solidFill>
            <a:srgbClr val="EB8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5" descr="O:\Legal\Corporate Marketing\Creative Services\logos\PNG\EPCOR-ProvidingMoreL_1655-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F5CC00"/>
              </a:buClr>
              <a:buSzPct val="130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258888" indent="-344488">
              <a:buClr>
                <a:srgbClr val="F5CC00"/>
              </a:buClr>
              <a:buSzPct val="125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rgbClr val="F5CC0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318764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484313"/>
            <a:ext cx="9144000" cy="4176712"/>
          </a:xfrm>
          <a:prstGeom prst="rect">
            <a:avLst/>
          </a:prstGeom>
          <a:solidFill>
            <a:srgbClr val="EB8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5" descr="O:\Legal\Corporate Marketing\Creative Services\logos\PNG\EPCOR-ProvidingMoreL_1655-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B802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F5CC00"/>
              </a:buClr>
              <a:buSzPct val="130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258888" indent="-344488">
              <a:buClr>
                <a:srgbClr val="F5CC00"/>
              </a:buClr>
              <a:buSzPct val="125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rgbClr val="F5CC0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1997250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:\Legal\Corporate Marketing\Creative Services\logos\PNG\EPCOR-ProvidingMoreL_1655-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solidFill>
            <a:srgbClr val="EB8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EB8023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EB8023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EB80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EB8023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5686440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628775"/>
            <a:ext cx="9144000" cy="647700"/>
          </a:xfrm>
          <a:prstGeom prst="rect">
            <a:avLst/>
          </a:prstGeom>
          <a:solidFill>
            <a:srgbClr val="EB8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5" descr="O:\Legal\Corporate Marketing\Creative Services\logos\PNG\EPCOR-ProvidingMoreL_1655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64807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0" y="2276872"/>
            <a:ext cx="9144000" cy="3456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024336"/>
          </a:xfrm>
        </p:spPr>
        <p:txBody>
          <a:bodyPr anchor="ctr"/>
          <a:lstStyle>
            <a:lvl1pPr marL="449263" indent="-449263">
              <a:buClr>
                <a:srgbClr val="EB8023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EB8023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EB80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5416233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O:\Legal\Corporate Marketing\Creative Services\logos\PNG\EPCOR-ProvidingMoreL_1655-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solidFill>
            <a:srgbClr val="EB8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EB8023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EB8023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EB80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EB8023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7544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EB8023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EB8023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EB80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5760835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:\Legal\Corporate Marketing\Creative Services\logos\PNG\EPCOR-ProvidingMoreL_1655-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B802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EB8023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EB8023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EB80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9378622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O:\Legal\Corporate Marketing\Creative Services\logos\PNG\EPCOR-ProvidingMoreL_1655-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459063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060575"/>
            <a:ext cx="9144000" cy="1655763"/>
          </a:xfrm>
          <a:prstGeom prst="rect">
            <a:avLst/>
          </a:prstGeom>
          <a:solidFill>
            <a:srgbClr val="F5CC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2" descr="O:\Legal\Corporate Marketing\Creative Services\logos\PNG\EPCOR-ProvidingMoreL_123-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85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9086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2447974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 flipV="1">
            <a:off x="-3175" y="3535363"/>
            <a:ext cx="9144000" cy="1406525"/>
          </a:xfrm>
          <a:prstGeom prst="rect">
            <a:avLst/>
          </a:prstGeom>
          <a:solidFill>
            <a:srgbClr val="F5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8" name="Picture 7" descr="O:\Legal\Corporate Marketing\Creative Services\logos\PNG\EPCOR-ProvidingMoreL_123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85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780516"/>
            <a:ext cx="8229600" cy="94462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F5CC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356614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3175" y="1512888"/>
            <a:ext cx="91440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588"/>
            <a:ext cx="9144000" cy="1511300"/>
          </a:xfrm>
          <a:prstGeom prst="rect">
            <a:avLst/>
          </a:prstGeom>
          <a:solidFill>
            <a:srgbClr val="233A8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1" y="188640"/>
            <a:ext cx="7772400" cy="118199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rgbClr val="233A8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4353252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512888"/>
            <a:ext cx="9144000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588"/>
            <a:ext cx="9144000" cy="1511300"/>
          </a:xfrm>
          <a:prstGeom prst="rect">
            <a:avLst/>
          </a:prstGeom>
          <a:solidFill>
            <a:srgbClr val="F5CC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7" name="Picture 7" descr="O:\Legal\Corporate Marketing\Creative Services\logos\PNG\EPCOR-ProvidingMoreL_123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85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88640"/>
            <a:ext cx="7772400" cy="118199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F5CC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8058360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661025"/>
          </a:xfrm>
          <a:prstGeom prst="rect">
            <a:avLst/>
          </a:prstGeom>
          <a:solidFill>
            <a:srgbClr val="F5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6" descr="O:\Legal\Corporate Marketing\Creative Services\logos\PNG\EPCOR-ProvidingMoreL_123-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85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EB8023"/>
              </a:buClr>
              <a:buSzPct val="130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258888" indent="-344488">
              <a:buClr>
                <a:srgbClr val="EB8023"/>
              </a:buClr>
              <a:buSzPct val="125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rgbClr val="EB802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4705223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484313"/>
            <a:ext cx="9144000" cy="4176712"/>
          </a:xfrm>
          <a:prstGeom prst="rect">
            <a:avLst/>
          </a:prstGeom>
          <a:solidFill>
            <a:srgbClr val="F5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6" descr="O:\Legal\Corporate Marketing\Creative Services\logos\PNG\EPCOR-ProvidingMoreL_123-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85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EB8023"/>
              </a:buClr>
              <a:buSzPct val="130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258888" indent="-344488">
              <a:buClr>
                <a:srgbClr val="EB8023"/>
              </a:buClr>
              <a:buSzPct val="125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rgbClr val="EB802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>
                <a:solidFill>
                  <a:srgbClr val="F5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1587744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solidFill>
            <a:srgbClr val="00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6" descr="O:\Legal\Corporate Marketing\Creative Services\logos\PNG\EPCOR-ProvidingMoreL_123-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85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F5CC00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F5CC00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F5CC00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F5CC00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8465749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628775"/>
            <a:ext cx="9144000" cy="647700"/>
          </a:xfrm>
          <a:prstGeom prst="rect">
            <a:avLst/>
          </a:prstGeom>
          <a:solidFill>
            <a:srgbClr val="F5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7" descr="O:\Legal\Corporate Marketing\Creative Services\logos\PNG\EPCOR-ProvidingMoreL_123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85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64807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024336"/>
          </a:xfrm>
        </p:spPr>
        <p:txBody>
          <a:bodyPr anchor="ctr"/>
          <a:lstStyle>
            <a:lvl1pPr marL="449263" indent="-449263">
              <a:buClr>
                <a:srgbClr val="F5CC00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F5CC00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F5CC00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5312318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solidFill>
            <a:srgbClr val="00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6" descr="O:\Legal\Corporate Marketing\Creative Services\logos\PNG\EPCOR-ProvidingMoreL_123-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85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F5CC00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F5CC00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F5CC00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F5CC00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67544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F5CC00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F5CC00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F5CC00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6392270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:\Legal\Corporate Marketing\Creative Services\logos\PNG\EPCOR-ProvidingMoreL_123-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85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5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F5CC00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F5CC00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F5CC00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7935513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O:\Legal\Corporate Marketing\Creative Services\logos\PNG\EPCOR-ProvidingMoreL_123-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85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144731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060575"/>
            <a:ext cx="9144000" cy="1655763"/>
          </a:xfrm>
          <a:prstGeom prst="rect">
            <a:avLst/>
          </a:prstGeom>
          <a:solidFill>
            <a:srgbClr val="0099D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4" descr="O:\Legal\Corporate Marketing\Creative Services\logos\PNG\EPCOR-ProvidingMoreL_299-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9086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0398194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 flipV="1">
            <a:off x="-3175" y="3535363"/>
            <a:ext cx="9144000" cy="1406525"/>
          </a:xfrm>
          <a:prstGeom prst="rect">
            <a:avLst/>
          </a:prstGeom>
          <a:solidFill>
            <a:srgbClr val="00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8" name="Picture 4" descr="O:\Legal\Corporate Marketing\Creative Services\logos\PNG\EPCOR-ProvidingMoreL_299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780516"/>
            <a:ext cx="8229600" cy="94462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rgbClr val="0099D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119193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 flipV="1">
            <a:off x="-3175" y="3535363"/>
            <a:ext cx="9144000" cy="1406525"/>
          </a:xfrm>
          <a:prstGeom prst="rect">
            <a:avLst/>
          </a:prstGeom>
          <a:solidFill>
            <a:srgbClr val="233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780516"/>
            <a:ext cx="8229600" cy="94462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rgbClr val="233A8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0886577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512888"/>
            <a:ext cx="9144000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588"/>
            <a:ext cx="9144000" cy="1511300"/>
          </a:xfrm>
          <a:prstGeom prst="rect">
            <a:avLst/>
          </a:prstGeom>
          <a:solidFill>
            <a:srgbClr val="0099D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7" name="Picture 4" descr="O:\Legal\Corporate Marketing\Creative Services\logos\PNG\EPCOR-ProvidingMoreL_299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88640"/>
            <a:ext cx="7772400" cy="118199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rgbClr val="0099D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6285779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661025"/>
          </a:xfrm>
          <a:prstGeom prst="rect">
            <a:avLst/>
          </a:prstGeom>
          <a:solidFill>
            <a:srgbClr val="00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4" descr="O:\Legal\Corporate Marketing\Creative Services\logos\PNG\EPCOR-ProvidingMoreL_299-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EB8023"/>
              </a:buClr>
              <a:buSzPct val="130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258888" indent="-344488">
              <a:buClr>
                <a:srgbClr val="EB8023"/>
              </a:buClr>
              <a:buSzPct val="125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rgbClr val="EB802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5046965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484313"/>
            <a:ext cx="9144000" cy="4176712"/>
          </a:xfrm>
          <a:prstGeom prst="rect">
            <a:avLst/>
          </a:prstGeom>
          <a:solidFill>
            <a:srgbClr val="00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4" descr="O:\Legal\Corporate Marketing\Creative Services\logos\PNG\EPCOR-ProvidingMoreL_299-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EB8023"/>
              </a:buClr>
              <a:buSzPct val="130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258888" indent="-344488">
              <a:buClr>
                <a:srgbClr val="EB8023"/>
              </a:buClr>
              <a:buSzPct val="125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rgbClr val="EB802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>
                <a:solidFill>
                  <a:srgbClr val="0099D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3230988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628775"/>
            <a:ext cx="9144000" cy="647700"/>
          </a:xfrm>
          <a:prstGeom prst="rect">
            <a:avLst/>
          </a:prstGeom>
          <a:solidFill>
            <a:srgbClr val="00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4" descr="O:\Legal\Corporate Marketing\Creative Services\logos\PNG\EPCOR-ProvidingMoreL_299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64807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024336"/>
          </a:xfrm>
        </p:spPr>
        <p:txBody>
          <a:bodyPr anchor="ctr"/>
          <a:lstStyle>
            <a:lvl1pPr marL="449263" indent="-449263">
              <a:buClr>
                <a:srgbClr val="0099D7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0099D7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0099D7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6780985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:\Legal\Corporate Marketing\Creative Services\logos\PNG\EPCOR-ProvidingMoreL_299-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solidFill>
            <a:srgbClr val="00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0099D7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0099D7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0099D7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0099D7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5142070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:\Legal\Corporate Marketing\Creative Services\logos\PNG\EPCOR-ProvidingMoreL_299-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solidFill>
            <a:srgbClr val="00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0099D7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0099D7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0099D7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0099D7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67544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0099D7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0099D7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0099D7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3887482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:\Legal\Corporate Marketing\Creative Services\logos\PNG\EPCOR-ProvidingMoreL_299-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99D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0099D7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0099D7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0099D7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8554741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:\Legal\Corporate Marketing\Creative Services\logos\PNG\EPCOR-ProvidingMoreL_299-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061962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060575"/>
            <a:ext cx="9144000" cy="1655763"/>
          </a:xfrm>
          <a:prstGeom prst="rect">
            <a:avLst/>
          </a:prstGeom>
          <a:solidFill>
            <a:srgbClr val="58B22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8513"/>
            <a:ext cx="26638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9086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9320631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 flipV="1">
            <a:off x="-3175" y="3535363"/>
            <a:ext cx="9144000" cy="1406525"/>
          </a:xfrm>
          <a:prstGeom prst="rect">
            <a:avLst/>
          </a:prstGeom>
          <a:solidFill>
            <a:srgbClr val="58B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8513"/>
            <a:ext cx="26638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780516"/>
            <a:ext cx="8229600" cy="94462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rgbClr val="58B22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840687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512888"/>
            <a:ext cx="91440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588"/>
            <a:ext cx="9144000" cy="1511300"/>
          </a:xfrm>
          <a:prstGeom prst="rect">
            <a:avLst/>
          </a:prstGeom>
          <a:solidFill>
            <a:srgbClr val="233A8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1" y="188640"/>
            <a:ext cx="7772400" cy="118199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rgbClr val="233A8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4368790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4763" y="1512888"/>
            <a:ext cx="9144001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588"/>
            <a:ext cx="9144000" cy="1511300"/>
          </a:xfrm>
          <a:prstGeom prst="rect">
            <a:avLst/>
          </a:prstGeom>
          <a:solidFill>
            <a:srgbClr val="58B22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8513"/>
            <a:ext cx="26638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88640"/>
            <a:ext cx="7772400" cy="118199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rgbClr val="58B22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0360785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661025"/>
          </a:xfrm>
          <a:prstGeom prst="rect">
            <a:avLst/>
          </a:prstGeom>
          <a:solidFill>
            <a:srgbClr val="58B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8513"/>
            <a:ext cx="26638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F5CC00"/>
              </a:buClr>
              <a:buSzPct val="130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258888" indent="-344488">
              <a:buClr>
                <a:srgbClr val="F5CC00"/>
              </a:buClr>
              <a:buSzPct val="125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rgbClr val="F5CC0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175632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484313"/>
            <a:ext cx="9144000" cy="4176712"/>
          </a:xfrm>
          <a:prstGeom prst="rect">
            <a:avLst/>
          </a:prstGeom>
          <a:solidFill>
            <a:srgbClr val="58B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8513"/>
            <a:ext cx="26638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58B22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F5CC00"/>
              </a:buClr>
              <a:buSzPct val="130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258888" indent="-344488">
              <a:buClr>
                <a:srgbClr val="F5CC00"/>
              </a:buClr>
              <a:buSzPct val="125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rgbClr val="F5CC0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775155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</p:pic>
      <p:sp>
        <p:nvSpPr>
          <p:cNvPr id="2" name="Rectangle 1"/>
          <p:cNvSpPr/>
          <p:nvPr userDrawn="1"/>
        </p:nvSpPr>
        <p:spPr>
          <a:xfrm>
            <a:off x="0" y="2276872"/>
            <a:ext cx="9144000" cy="3456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628775"/>
            <a:ext cx="9144000" cy="647700"/>
          </a:xfrm>
          <a:prstGeom prst="rect">
            <a:avLst/>
          </a:prstGeom>
          <a:solidFill>
            <a:srgbClr val="58B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8513"/>
            <a:ext cx="26638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64807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024336"/>
          </a:xfrm>
        </p:spPr>
        <p:txBody>
          <a:bodyPr anchor="ctr"/>
          <a:lstStyle>
            <a:lvl1pPr marL="449263" indent="-449263">
              <a:buClr>
                <a:srgbClr val="58B22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58B22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58B22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0043085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solidFill>
            <a:srgbClr val="58B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8513"/>
            <a:ext cx="26638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58B22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58B22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58B22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58B221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6278637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solidFill>
            <a:srgbClr val="58B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8513"/>
            <a:ext cx="26638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58B22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58B22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58B22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58B221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67544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58B22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58B22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58B22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6225684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8513"/>
            <a:ext cx="26638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58B22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58B22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58B22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58B22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5249923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8513"/>
            <a:ext cx="26638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554423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Legal\Corporate Marketing\Creative Services\illustrations\300 DPI JPEGS\Family Wat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6225" y="5167313"/>
            <a:ext cx="3863975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O:\Legal\Corporate Marketing\Creative Services\illustrations\PNG\green_bird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88125" y="1125538"/>
            <a:ext cx="100806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O:\Legal\Corporate Marketing\Creative Services\illustrations\PNG\yellow_bird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12088" y="750888"/>
            <a:ext cx="73501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O:\Legal\Corporate Marketing\Creative Services\illustrations\PNG\blue_bir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29338" y="404813"/>
            <a:ext cx="5064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2636912"/>
            <a:ext cx="7772400" cy="1181993"/>
          </a:xfrm>
        </p:spPr>
        <p:txBody>
          <a:bodyPr/>
          <a:lstStyle>
            <a:lvl1pPr>
              <a:defRPr b="1">
                <a:solidFill>
                  <a:srgbClr val="0099D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800" y="405266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233A8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2761135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Legal\Corporate Marketing\Creative Services\illustrations\300 DPI JPEGS\Family.Worker.Kid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950" y="5543550"/>
            <a:ext cx="46085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48488" y="123825"/>
            <a:ext cx="1630362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15038" y="1077913"/>
            <a:ext cx="90805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1550" y="620713"/>
            <a:ext cx="769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3"/>
          <p:cNvSpPr txBox="1"/>
          <p:nvPr userDrawn="1"/>
        </p:nvSpPr>
        <p:spPr>
          <a:xfrm>
            <a:off x="3995738" y="6270625"/>
            <a:ext cx="1152525" cy="3270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B68AFF-005E-407A-8D39-7E7470248A6B}" type="slidenum">
              <a:rPr lang="en-CA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181993"/>
          </a:xfrm>
        </p:spPr>
        <p:txBody>
          <a:bodyPr/>
          <a:lstStyle>
            <a:lvl1pPr>
              <a:defRPr b="1">
                <a:solidFill>
                  <a:srgbClr val="0099D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409328" y="405266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233A8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840428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 flipV="1">
            <a:off x="-3175" y="3535363"/>
            <a:ext cx="9144000" cy="1406525"/>
          </a:xfrm>
          <a:prstGeom prst="rect">
            <a:avLst/>
          </a:prstGeom>
          <a:solidFill>
            <a:srgbClr val="233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780516"/>
            <a:ext cx="8229600" cy="94462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rgbClr val="233A8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7084395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Legal\Corporate Marketing\Creative Services\illustrations\JPEGS\EPCOR-PM-Building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850" y="5622925"/>
            <a:ext cx="388778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2060575"/>
            <a:ext cx="9144000" cy="1655763"/>
          </a:xfrm>
          <a:prstGeom prst="rect">
            <a:avLst/>
          </a:prstGeom>
          <a:solidFill>
            <a:srgbClr val="233A8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9086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3269345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661025"/>
          </a:xfrm>
          <a:prstGeom prst="rect">
            <a:avLst/>
          </a:prstGeom>
          <a:solidFill>
            <a:srgbClr val="233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2" descr="O:\Legal\Corporate Marketing\Creative Services\illustrations\JPEGS\EPCOR-PM-Building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1163" y="6069013"/>
            <a:ext cx="243205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0099D7"/>
              </a:buClr>
              <a:buSzPct val="130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258888" indent="-344488">
              <a:buClr>
                <a:srgbClr val="0099D7"/>
              </a:buClr>
              <a:buSzPct val="125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rgbClr val="0099D7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7339472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484313"/>
            <a:ext cx="9144000" cy="4176712"/>
          </a:xfrm>
          <a:prstGeom prst="rect">
            <a:avLst/>
          </a:prstGeom>
          <a:solidFill>
            <a:srgbClr val="233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O:\Legal\Corporate Marketing\Creative Services\illustrations\JPEGS\EPCOR-PM-Buildings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1163" y="6069013"/>
            <a:ext cx="243205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33A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0099D7"/>
              </a:buClr>
              <a:buSzPct val="130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258888" indent="-344488">
              <a:buClr>
                <a:srgbClr val="0099D7"/>
              </a:buClr>
              <a:buSzPct val="125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rgbClr val="0099D7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9962171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1521" y="117004"/>
            <a:ext cx="8640960" cy="64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O:\Legal\Corporate Marketing\Creative Services\illustrations\JPEGS\EPCOR-PM-Buildings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1163" y="6069013"/>
            <a:ext cx="243205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1476354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O:\Legal\Corporate Marketing\Creative Services\illustrations\JPEGS\EPCOR-PM-Buildings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1163" y="6069013"/>
            <a:ext cx="243205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67544" y="1600201"/>
            <a:ext cx="4032448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1018008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O:\Legal\Corporate Marketing\Creative Services\illustrations\JPEGS\EPCOR-PM-Buildings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1163" y="6069013"/>
            <a:ext cx="243205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33A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1546489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Legal\Corporate Marketing\Creative Services\illustrations\PNG\EPCOR-Helicopt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4213" y="5160963"/>
            <a:ext cx="2808287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33A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0750024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643826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060575"/>
            <a:ext cx="9144000" cy="1655763"/>
          </a:xfrm>
          <a:prstGeom prst="rect">
            <a:avLst/>
          </a:prstGeom>
          <a:solidFill>
            <a:srgbClr val="92919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grpSp>
        <p:nvGrpSpPr>
          <p:cNvPr id="5" name="Group 6"/>
          <p:cNvGrpSpPr/>
          <p:nvPr userDrawn="1"/>
        </p:nvGrpSpPr>
        <p:grpSpPr>
          <a:xfrm>
            <a:off x="395288" y="5478463"/>
            <a:ext cx="3362325" cy="1406525"/>
            <a:chOff x="490216" y="5157192"/>
            <a:chExt cx="4131120" cy="1728192"/>
          </a:xfrm>
        </p:grpSpPr>
        <p:pic>
          <p:nvPicPr>
            <p:cNvPr id="6" name="Picture 2" descr="O:\Legal\Corporate Marketing\Creative Services\illustrations\PNG\EPCOR-Chair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90216" y="5157192"/>
              <a:ext cx="1921544" cy="1728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 descr="O:\Legal\Corporate Marketing\Creative Services\illustrations\PNG\EPCOR-Chair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699792" y="5157192"/>
              <a:ext cx="1921544" cy="1728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9086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0193852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661025"/>
          </a:xfrm>
          <a:prstGeom prst="rect">
            <a:avLst/>
          </a:prstGeom>
          <a:solidFill>
            <a:srgbClr val="92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6" descr="O:\Legal\Corporate Marketing\Creative Services\illustrations\JPEGS\EPCOR-Chai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7213" y="6149975"/>
            <a:ext cx="7747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O:\Legal\Corporate Marketing\Creative Services\illustrations\JPEGS\EPCOR-Chai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93838" y="6149975"/>
            <a:ext cx="7747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764442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524000"/>
            <a:ext cx="91440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588"/>
            <a:ext cx="9144000" cy="1511300"/>
          </a:xfrm>
          <a:prstGeom prst="rect">
            <a:avLst/>
          </a:prstGeom>
          <a:solidFill>
            <a:srgbClr val="233A8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88640"/>
            <a:ext cx="7772400" cy="118199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498876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rgbClr val="233A8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8495193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484313"/>
            <a:ext cx="9144000" cy="4176712"/>
          </a:xfrm>
          <a:prstGeom prst="rect">
            <a:avLst/>
          </a:prstGeom>
          <a:solidFill>
            <a:srgbClr val="92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6" descr="O:\Legal\Corporate Marketing\Creative Services\illustrations\JPEGS\EPCOR-Chai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7213" y="6149975"/>
            <a:ext cx="7747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O:\Legal\Corporate Marketing\Creative Services\illustrations\JPEGS\EPCOR-Chai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93838" y="6149975"/>
            <a:ext cx="7747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92919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6620658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solidFill>
            <a:srgbClr val="92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6" descr="O:\Legal\Corporate Marketing\Creative Services\illustrations\JPEGS\EPCOR-Chai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7213" y="6149975"/>
            <a:ext cx="7747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O:\Legal\Corporate Marketing\Creative Services\illustrations\JPEGS\EPCOR-Chai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93838" y="6149975"/>
            <a:ext cx="7747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929191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7297730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solidFill>
            <a:srgbClr val="92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7" name="Picture 6" descr="O:\Legal\Corporate Marketing\Creative Services\illustrations\JPEGS\EPCOR-Chair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7213" y="6149975"/>
            <a:ext cx="7747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O:\Legal\Corporate Marketing\Creative Services\illustrations\JPEGS\EPCOR-Chair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93838" y="6149975"/>
            <a:ext cx="7747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929191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7544" y="1600201"/>
            <a:ext cx="4042792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4852229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O:\Legal\Corporate Marketing\Creative Services\illustrations\JPEGS\EPCOR-Chair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7213" y="6149975"/>
            <a:ext cx="7747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O:\Legal\Corporate Marketing\Creative Services\illustrations\JPEGS\EPCOR-Chair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93838" y="6149975"/>
            <a:ext cx="7747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92919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164146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6" r="2"/>
          <a:stretch>
            <a:fillRect/>
          </a:stretch>
        </p:blipFill>
        <p:spPr bwMode="auto">
          <a:xfrm>
            <a:off x="0" y="4437063"/>
            <a:ext cx="43846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O:\Legal\Corporate Marketing\Creative Services\illustrations\PNG\EPCOR-StreetLigh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3688" y="565150"/>
            <a:ext cx="1685925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816225"/>
            <a:ext cx="7272808" cy="3845023"/>
          </a:xfrm>
        </p:spPr>
        <p:txBody>
          <a:bodyPr anchor="ctr"/>
          <a:lstStyle>
            <a:lvl1pPr marL="449263" indent="-449263">
              <a:buClr>
                <a:srgbClr val="233A81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233A81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233A8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23728" y="557808"/>
            <a:ext cx="6480720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92919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5256092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:\Legal\Corporate Marketing\Creative Services\logos\PNG\EPCOR-ProvidingMoreL_CG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09763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:\Legal\Corporate Marketing\Creative Services\illustrations\300 DPI JPEGS\EPCOR-Powerline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68438" y="5341938"/>
            <a:ext cx="2192337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O:\Legal\Corporate Marketing\Creative Services\illustrations\300 DPI JPEGS\EPCOR-Truck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750" y="5949950"/>
            <a:ext cx="17922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2060575"/>
            <a:ext cx="9144000" cy="165576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051050" y="4508500"/>
            <a:ext cx="433388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8" name="Picture 5" descr="O:\Legal\Corporate Marketing\Creative Services\logos\PNG\EPCOR-ProvidingMoreL_1655-CG9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371600" y="39086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2528693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661025"/>
          </a:xfrm>
          <a:prstGeom prst="rect">
            <a:avLst/>
          </a:prstGeom>
          <a:solidFill>
            <a:srgbClr val="EB8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4" descr="O:\Legal\Corporate Marketing\Creative Services\illustrations\300 DPI JPEGS\EPCOR-Powerline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01738" y="5803900"/>
            <a:ext cx="14986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O:\Legal\Corporate Marketing\Creative Services\illustrations\300 DPI JPEGS\EPCOR-Truck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288" y="6237288"/>
            <a:ext cx="1223962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O:\Legal\Corporate Marketing\Creative Services\logos\PNG\EPCOR-ProvidingMoreL_1655-CG9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F5CC00"/>
              </a:buClr>
              <a:buSzPct val="130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258888" indent="-344488">
              <a:buClr>
                <a:srgbClr val="F5CC00"/>
              </a:buClr>
              <a:buSzPct val="125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rgbClr val="F5CC0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0701903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484313"/>
            <a:ext cx="9144000" cy="4176712"/>
          </a:xfrm>
          <a:prstGeom prst="rect">
            <a:avLst/>
          </a:prstGeom>
          <a:solidFill>
            <a:srgbClr val="EB8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4" descr="O:\Legal\Corporate Marketing\Creative Services\illustrations\300 DPI JPEGS\EPCOR-Powerline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01738" y="5803900"/>
            <a:ext cx="14986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O:\Legal\Corporate Marketing\Creative Services\logos\PNG\EPCOR-ProvidingMoreL_1655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O:\Legal\Corporate Marketing\Creative Services\illustrations\300 DPI JPEGS\EPCOR-Truck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288" y="6237288"/>
            <a:ext cx="1223962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B802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F5CC00"/>
              </a:buClr>
              <a:buSzPct val="130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258888" indent="-344488">
              <a:buClr>
                <a:srgbClr val="F5CC00"/>
              </a:buClr>
              <a:buSzPct val="125000"/>
              <a:buFont typeface="Arial" pitchFamily="34" charset="0"/>
              <a:buChar char="■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rgbClr val="F5CC0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7063984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:\Legal\Corporate Marketing\Creative Services\illustrations\300 DPI JPEGS\EPCOR-Powerline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01738" y="5803900"/>
            <a:ext cx="14986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O:\Legal\Corporate Marketing\Creative Services\logos\PNG\EPCOR-ProvidingMoreL_1655-CG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325" y="5876925"/>
            <a:ext cx="2663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68313" y="620713"/>
            <a:ext cx="8207375" cy="647700"/>
          </a:xfrm>
          <a:prstGeom prst="rect">
            <a:avLst/>
          </a:prstGeom>
          <a:solidFill>
            <a:srgbClr val="EB8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7" name="Picture 3" descr="O:\Legal\Corporate Marketing\Creative Services\illustrations\300 DPI JPEGS\EPCOR-Truck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288" y="6237288"/>
            <a:ext cx="1223962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 anchor="ctr"/>
          <a:lstStyle>
            <a:lvl1pPr marL="449263" indent="-449263">
              <a:buClr>
                <a:srgbClr val="EB8023"/>
              </a:buClr>
              <a:buSzPct val="130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 marL="1258888" indent="-344488">
              <a:buClr>
                <a:srgbClr val="EB8023"/>
              </a:buClr>
              <a:buSzPct val="125000"/>
              <a:buFont typeface="Arial" pitchFamily="34" charset="0"/>
              <a:buChar char="■"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buClr>
                <a:srgbClr val="EB80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solidFill>
            <a:srgbClr val="EB8023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037170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144" Type="http://schemas.openxmlformats.org/officeDocument/2006/relationships/slideLayout" Target="../slideLayouts/slideLayout144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65" Type="http://schemas.openxmlformats.org/officeDocument/2006/relationships/slideLayout" Target="../slideLayouts/slideLayout165.xml"/><Relationship Id="rId181" Type="http://schemas.openxmlformats.org/officeDocument/2006/relationships/slideLayout" Target="../slideLayouts/slideLayout181.xml"/><Relationship Id="rId186" Type="http://schemas.openxmlformats.org/officeDocument/2006/relationships/slideLayout" Target="../slideLayouts/slideLayout186.xml"/><Relationship Id="rId211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55" Type="http://schemas.openxmlformats.org/officeDocument/2006/relationships/slideLayout" Target="../slideLayouts/slideLayout155.xml"/><Relationship Id="rId171" Type="http://schemas.openxmlformats.org/officeDocument/2006/relationships/slideLayout" Target="../slideLayouts/slideLayout171.xml"/><Relationship Id="rId176" Type="http://schemas.openxmlformats.org/officeDocument/2006/relationships/slideLayout" Target="../slideLayouts/slideLayout176.xml"/><Relationship Id="rId192" Type="http://schemas.openxmlformats.org/officeDocument/2006/relationships/slideLayout" Target="../slideLayouts/slideLayout192.xml"/><Relationship Id="rId197" Type="http://schemas.openxmlformats.org/officeDocument/2006/relationships/slideLayout" Target="../slideLayouts/slideLayout197.xml"/><Relationship Id="rId206" Type="http://schemas.openxmlformats.org/officeDocument/2006/relationships/slideLayout" Target="../slideLayouts/slideLayout206.xml"/><Relationship Id="rId201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61" Type="http://schemas.openxmlformats.org/officeDocument/2006/relationships/slideLayout" Target="../slideLayouts/slideLayout161.xml"/><Relationship Id="rId166" Type="http://schemas.openxmlformats.org/officeDocument/2006/relationships/slideLayout" Target="../slideLayouts/slideLayout166.xml"/><Relationship Id="rId182" Type="http://schemas.openxmlformats.org/officeDocument/2006/relationships/slideLayout" Target="../slideLayouts/slideLayout182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2" Type="http://schemas.openxmlformats.org/officeDocument/2006/relationships/slideLayout" Target="../slideLayouts/slideLayout202.xml"/><Relationship Id="rId207" Type="http://schemas.openxmlformats.org/officeDocument/2006/relationships/slideLayout" Target="../slideLayouts/slideLayout207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208" Type="http://schemas.openxmlformats.org/officeDocument/2006/relationships/slideLayout" Target="../slideLayouts/slideLayout208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10" Type="http://schemas.openxmlformats.org/officeDocument/2006/relationships/slideLayout" Target="../slideLayouts/slideLayout210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5" name="Slide Number Placeholder 3"/>
          <p:cNvSpPr txBox="1"/>
          <p:nvPr/>
        </p:nvSpPr>
        <p:spPr>
          <a:xfrm>
            <a:off x="3995738" y="6270625"/>
            <a:ext cx="1152525" cy="3270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2FB5A0C-EFC2-4A68-9312-E715CE641E09}" type="slidenum">
              <a:rPr lang="en-CA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0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4" r:id="rId1"/>
    <p:sldLayoutId id="2147485245" r:id="rId2"/>
    <p:sldLayoutId id="2147485246" r:id="rId3"/>
    <p:sldLayoutId id="2147485247" r:id="rId4"/>
    <p:sldLayoutId id="2147485248" r:id="rId5"/>
    <p:sldLayoutId id="2147485249" r:id="rId6"/>
    <p:sldLayoutId id="2147485250" r:id="rId7"/>
    <p:sldLayoutId id="2147485251" r:id="rId8"/>
    <p:sldLayoutId id="2147485252" r:id="rId9"/>
    <p:sldLayoutId id="2147485253" r:id="rId10"/>
    <p:sldLayoutId id="2147485254" r:id="rId11"/>
    <p:sldLayoutId id="2147485255" r:id="rId12"/>
    <p:sldLayoutId id="2147485256" r:id="rId13"/>
    <p:sldLayoutId id="2147485257" r:id="rId14"/>
    <p:sldLayoutId id="2147485258" r:id="rId15"/>
    <p:sldLayoutId id="2147485259" r:id="rId16"/>
    <p:sldLayoutId id="2147485260" r:id="rId17"/>
    <p:sldLayoutId id="2147485261" r:id="rId18"/>
    <p:sldLayoutId id="2147485262" r:id="rId19"/>
    <p:sldLayoutId id="2147485263" r:id="rId20"/>
    <p:sldLayoutId id="2147485264" r:id="rId21"/>
    <p:sldLayoutId id="2147485265" r:id="rId22"/>
    <p:sldLayoutId id="2147485266" r:id="rId23"/>
    <p:sldLayoutId id="2147485267" r:id="rId24"/>
    <p:sldLayoutId id="2147485268" r:id="rId25"/>
    <p:sldLayoutId id="2147485269" r:id="rId26"/>
    <p:sldLayoutId id="2147485270" r:id="rId27"/>
    <p:sldLayoutId id="2147485271" r:id="rId28"/>
    <p:sldLayoutId id="2147485272" r:id="rId29"/>
    <p:sldLayoutId id="2147485273" r:id="rId30"/>
    <p:sldLayoutId id="2147485274" r:id="rId31"/>
    <p:sldLayoutId id="2147485275" r:id="rId32"/>
    <p:sldLayoutId id="2147485276" r:id="rId33"/>
    <p:sldLayoutId id="2147485277" r:id="rId34"/>
    <p:sldLayoutId id="2147485278" r:id="rId35"/>
    <p:sldLayoutId id="2147485279" r:id="rId36"/>
    <p:sldLayoutId id="2147485280" r:id="rId37"/>
    <p:sldLayoutId id="2147485281" r:id="rId38"/>
    <p:sldLayoutId id="2147485282" r:id="rId39"/>
    <p:sldLayoutId id="2147485283" r:id="rId40"/>
    <p:sldLayoutId id="2147485284" r:id="rId41"/>
    <p:sldLayoutId id="2147485285" r:id="rId42"/>
    <p:sldLayoutId id="2147485286" r:id="rId43"/>
    <p:sldLayoutId id="2147485287" r:id="rId44"/>
    <p:sldLayoutId id="2147485288" r:id="rId45"/>
    <p:sldLayoutId id="2147485289" r:id="rId46"/>
    <p:sldLayoutId id="2147485290" r:id="rId47"/>
    <p:sldLayoutId id="2147485291" r:id="rId48"/>
    <p:sldLayoutId id="2147485292" r:id="rId49"/>
    <p:sldLayoutId id="2147485293" r:id="rId50"/>
    <p:sldLayoutId id="2147485294" r:id="rId51"/>
    <p:sldLayoutId id="2147485295" r:id="rId52"/>
    <p:sldLayoutId id="2147485296" r:id="rId53"/>
    <p:sldLayoutId id="2147485297" r:id="rId54"/>
    <p:sldLayoutId id="2147485298" r:id="rId55"/>
    <p:sldLayoutId id="2147485299" r:id="rId56"/>
    <p:sldLayoutId id="2147485300" r:id="rId57"/>
    <p:sldLayoutId id="2147485301" r:id="rId58"/>
    <p:sldLayoutId id="2147485302" r:id="rId59"/>
    <p:sldLayoutId id="2147485303" r:id="rId60"/>
    <p:sldLayoutId id="2147485304" r:id="rId61"/>
    <p:sldLayoutId id="2147485305" r:id="rId62"/>
    <p:sldLayoutId id="2147485306" r:id="rId63"/>
    <p:sldLayoutId id="2147485307" r:id="rId64"/>
    <p:sldLayoutId id="2147485308" r:id="rId65"/>
    <p:sldLayoutId id="2147485309" r:id="rId66"/>
    <p:sldLayoutId id="2147485310" r:id="rId67"/>
    <p:sldLayoutId id="2147485311" r:id="rId68"/>
    <p:sldLayoutId id="2147485312" r:id="rId69"/>
    <p:sldLayoutId id="2147485313" r:id="rId70"/>
    <p:sldLayoutId id="2147485314" r:id="rId71"/>
    <p:sldLayoutId id="2147485315" r:id="rId72"/>
    <p:sldLayoutId id="2147485316" r:id="rId73"/>
    <p:sldLayoutId id="2147485317" r:id="rId74"/>
    <p:sldLayoutId id="2147485318" r:id="rId75"/>
    <p:sldLayoutId id="2147485319" r:id="rId76"/>
    <p:sldLayoutId id="2147485320" r:id="rId77"/>
    <p:sldLayoutId id="2147485321" r:id="rId78"/>
    <p:sldLayoutId id="2147485322" r:id="rId79"/>
    <p:sldLayoutId id="2147485323" r:id="rId80"/>
    <p:sldLayoutId id="2147485324" r:id="rId81"/>
    <p:sldLayoutId id="2147485325" r:id="rId82"/>
    <p:sldLayoutId id="2147485326" r:id="rId83"/>
    <p:sldLayoutId id="2147485327" r:id="rId84"/>
    <p:sldLayoutId id="2147485328" r:id="rId85"/>
    <p:sldLayoutId id="2147485329" r:id="rId86"/>
    <p:sldLayoutId id="2147485330" r:id="rId87"/>
    <p:sldLayoutId id="2147485331" r:id="rId88"/>
    <p:sldLayoutId id="2147485332" r:id="rId89"/>
    <p:sldLayoutId id="2147485333" r:id="rId90"/>
    <p:sldLayoutId id="2147485334" r:id="rId91"/>
    <p:sldLayoutId id="2147485335" r:id="rId92"/>
    <p:sldLayoutId id="2147485336" r:id="rId93"/>
    <p:sldLayoutId id="2147485337" r:id="rId94"/>
    <p:sldLayoutId id="2147485338" r:id="rId95"/>
    <p:sldLayoutId id="2147485339" r:id="rId96"/>
    <p:sldLayoutId id="2147485340" r:id="rId97"/>
    <p:sldLayoutId id="2147485341" r:id="rId98"/>
    <p:sldLayoutId id="2147485342" r:id="rId99"/>
    <p:sldLayoutId id="2147485343" r:id="rId100"/>
    <p:sldLayoutId id="2147485344" r:id="rId101"/>
    <p:sldLayoutId id="2147485345" r:id="rId102"/>
    <p:sldLayoutId id="2147485346" r:id="rId103"/>
    <p:sldLayoutId id="2147485347" r:id="rId104"/>
    <p:sldLayoutId id="2147485348" r:id="rId105"/>
    <p:sldLayoutId id="2147485349" r:id="rId106"/>
    <p:sldLayoutId id="2147485350" r:id="rId107"/>
    <p:sldLayoutId id="2147485351" r:id="rId108"/>
    <p:sldLayoutId id="2147485352" r:id="rId109"/>
    <p:sldLayoutId id="2147485353" r:id="rId110"/>
    <p:sldLayoutId id="2147485354" r:id="rId111"/>
    <p:sldLayoutId id="2147485355" r:id="rId112"/>
    <p:sldLayoutId id="2147485356" r:id="rId113"/>
    <p:sldLayoutId id="2147485357" r:id="rId114"/>
    <p:sldLayoutId id="2147485358" r:id="rId115"/>
    <p:sldLayoutId id="2147485359" r:id="rId116"/>
    <p:sldLayoutId id="2147485360" r:id="rId117"/>
    <p:sldLayoutId id="2147485361" r:id="rId118"/>
    <p:sldLayoutId id="2147485362" r:id="rId119"/>
    <p:sldLayoutId id="2147485363" r:id="rId120"/>
    <p:sldLayoutId id="2147485364" r:id="rId121"/>
    <p:sldLayoutId id="2147485365" r:id="rId122"/>
    <p:sldLayoutId id="2147485366" r:id="rId123"/>
    <p:sldLayoutId id="2147485367" r:id="rId124"/>
    <p:sldLayoutId id="2147485368" r:id="rId125"/>
    <p:sldLayoutId id="2147485369" r:id="rId126"/>
    <p:sldLayoutId id="2147485370" r:id="rId127"/>
    <p:sldLayoutId id="2147484643" r:id="rId128"/>
    <p:sldLayoutId id="2147484644" r:id="rId129"/>
    <p:sldLayoutId id="2147484645" r:id="rId130"/>
    <p:sldLayoutId id="2147484646" r:id="rId131"/>
    <p:sldLayoutId id="2147484647" r:id="rId132"/>
    <p:sldLayoutId id="2147484648" r:id="rId133"/>
    <p:sldLayoutId id="2147484649" r:id="rId134"/>
    <p:sldLayoutId id="2147484650" r:id="rId135"/>
    <p:sldLayoutId id="2147484651" r:id="rId136"/>
    <p:sldLayoutId id="2147484652" r:id="rId137"/>
    <p:sldLayoutId id="2147484653" r:id="rId138"/>
    <p:sldLayoutId id="2147484656" r:id="rId139"/>
    <p:sldLayoutId id="2147484657" r:id="rId140"/>
    <p:sldLayoutId id="2147484658" r:id="rId141"/>
    <p:sldLayoutId id="2147484659" r:id="rId142"/>
    <p:sldLayoutId id="2147484662" r:id="rId143"/>
    <p:sldLayoutId id="2147484663" r:id="rId144"/>
    <p:sldLayoutId id="2147484664" r:id="rId145"/>
    <p:sldLayoutId id="2147484665" r:id="rId146"/>
    <p:sldLayoutId id="2147484666" r:id="rId147"/>
    <p:sldLayoutId id="2147484667" r:id="rId148"/>
    <p:sldLayoutId id="2147484668" r:id="rId149"/>
    <p:sldLayoutId id="2147484669" r:id="rId150"/>
    <p:sldLayoutId id="2147484670" r:id="rId151"/>
    <p:sldLayoutId id="2147484673" r:id="rId152"/>
    <p:sldLayoutId id="2147484674" r:id="rId153"/>
    <p:sldLayoutId id="2147484675" r:id="rId154"/>
    <p:sldLayoutId id="2147484676" r:id="rId155"/>
    <p:sldLayoutId id="2147484677" r:id="rId156"/>
    <p:sldLayoutId id="2147484680" r:id="rId157"/>
    <p:sldLayoutId id="2147484681" r:id="rId158"/>
    <p:sldLayoutId id="2147484682" r:id="rId159"/>
    <p:sldLayoutId id="2147484685" r:id="rId160"/>
    <p:sldLayoutId id="2147484686" r:id="rId161"/>
    <p:sldLayoutId id="2147484687" r:id="rId162"/>
    <p:sldLayoutId id="2147484690" r:id="rId163"/>
    <p:sldLayoutId id="2147484691" r:id="rId164"/>
    <p:sldLayoutId id="2147484692" r:id="rId165"/>
    <p:sldLayoutId id="2147484694" r:id="rId166"/>
    <p:sldLayoutId id="2147484695" r:id="rId167"/>
    <p:sldLayoutId id="2147484696" r:id="rId168"/>
    <p:sldLayoutId id="2147484697" r:id="rId169"/>
    <p:sldLayoutId id="2147484700" r:id="rId170"/>
    <p:sldLayoutId id="2147484701" r:id="rId171"/>
    <p:sldLayoutId id="2147484702" r:id="rId172"/>
    <p:sldLayoutId id="2147484704" r:id="rId173"/>
    <p:sldLayoutId id="2147484705" r:id="rId174"/>
    <p:sldLayoutId id="2147484706" r:id="rId175"/>
    <p:sldLayoutId id="2147484707" r:id="rId176"/>
    <p:sldLayoutId id="2147484710" r:id="rId177"/>
    <p:sldLayoutId id="2147484711" r:id="rId178"/>
    <p:sldLayoutId id="2147484712" r:id="rId179"/>
    <p:sldLayoutId id="2147484715" r:id="rId180"/>
    <p:sldLayoutId id="2147484716" r:id="rId181"/>
    <p:sldLayoutId id="2147484717" r:id="rId182"/>
    <p:sldLayoutId id="2147484721" r:id="rId183"/>
    <p:sldLayoutId id="2147484722" r:id="rId184"/>
    <p:sldLayoutId id="2147484726" r:id="rId185"/>
    <p:sldLayoutId id="2147484730" r:id="rId186"/>
    <p:sldLayoutId id="2147484733" r:id="rId187"/>
    <p:sldLayoutId id="2147484734" r:id="rId188"/>
    <p:sldLayoutId id="2147484736" r:id="rId189"/>
    <p:sldLayoutId id="2147484738" r:id="rId190"/>
    <p:sldLayoutId id="2147484741" r:id="rId191"/>
    <p:sldLayoutId id="2147484742" r:id="rId192"/>
    <p:sldLayoutId id="2147484746" r:id="rId193"/>
    <p:sldLayoutId id="2147484748" r:id="rId194"/>
    <p:sldLayoutId id="2147484749" r:id="rId195"/>
    <p:sldLayoutId id="2147484750" r:id="rId196"/>
    <p:sldLayoutId id="2147484753" r:id="rId197"/>
    <p:sldLayoutId id="2147484755" r:id="rId198"/>
    <p:sldLayoutId id="2147484756" r:id="rId199"/>
    <p:sldLayoutId id="2147484757" r:id="rId200"/>
    <p:sldLayoutId id="2147484759" r:id="rId201"/>
    <p:sldLayoutId id="2147484761" r:id="rId202"/>
    <p:sldLayoutId id="2147484764" r:id="rId203"/>
    <p:sldLayoutId id="2147484765" r:id="rId204"/>
    <p:sldLayoutId id="2147484770" r:id="rId205"/>
    <p:sldLayoutId id="2147484771" r:id="rId206"/>
    <p:sldLayoutId id="2147484772" r:id="rId207"/>
    <p:sldLayoutId id="2147484773" r:id="rId208"/>
    <p:sldLayoutId id="2147484774" r:id="rId209"/>
    <p:sldLayoutId id="2147485241" r:id="rId210"/>
  </p:sldLayoutIdLst>
  <p:transition spd="med"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OEB Presentation</a:t>
            </a:r>
            <a:b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smtClean="0">
                <a:latin typeface="Arial" panose="020B0604020202020204" pitchFamily="34" charset="0"/>
                <a:cs typeface="Arial" panose="020B0604020202020204" pitchFamily="34" charset="0"/>
              </a:rPr>
              <a:t>South Bruce Expansion Applications</a:t>
            </a:r>
            <a:br>
              <a:rPr lang="en-US" sz="2800" b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smtClean="0">
                <a:latin typeface="Arial" panose="020B0604020202020204" pitchFamily="34" charset="0"/>
                <a:cs typeface="Arial" panose="020B0604020202020204" pitchFamily="34" charset="0"/>
              </a:rPr>
              <a:t>EB-2016-0137/-0138/-0139  (August 2, 2017)</a:t>
            </a:r>
            <a:endParaRPr lang="en-CA" sz="2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86097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mtClean="0"/>
              <a:t>Upstream Reinforcement Costs</a:t>
            </a:r>
            <a:endParaRPr lang="en-CA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96543"/>
          </a:xfrm>
        </p:spPr>
        <p:txBody>
          <a:bodyPr/>
          <a:lstStyle/>
          <a:p>
            <a:pPr lvl="0"/>
            <a:r>
              <a:rPr lang="en-CA" sz="1600" u="sng" dirty="0" smtClean="0"/>
              <a:t>Position of EPCOR</a:t>
            </a:r>
            <a:r>
              <a:rPr lang="en-CA" sz="1600" dirty="0" smtClean="0"/>
              <a:t>: exclude from CIP revenue requirement </a:t>
            </a:r>
          </a:p>
          <a:p>
            <a:pPr lvl="0"/>
            <a:endParaRPr lang="en-CA" sz="1600" dirty="0"/>
          </a:p>
          <a:p>
            <a:pPr lvl="0"/>
            <a:r>
              <a:rPr lang="en-CA" sz="1600" dirty="0" smtClean="0"/>
              <a:t>Would put key component of EPCOR’s CIP revenue requirement in hands of competitor in this process</a:t>
            </a:r>
          </a:p>
          <a:p>
            <a:pPr marL="0" lvl="0" indent="0">
              <a:buNone/>
            </a:pPr>
            <a:endParaRPr lang="en-CA" sz="1600" dirty="0" smtClean="0"/>
          </a:p>
          <a:p>
            <a:r>
              <a:rPr lang="en-CA" sz="1600" dirty="0" smtClean="0"/>
              <a:t>EPCOR has no ability to control </a:t>
            </a:r>
            <a:r>
              <a:rPr lang="en-CA" sz="1600" dirty="0"/>
              <a:t>or test the assumptions and prudency of costs for any upstream reinforcements </a:t>
            </a:r>
            <a:r>
              <a:rPr lang="en-CA" sz="1600" dirty="0" smtClean="0"/>
              <a:t>on Union’s system </a:t>
            </a:r>
            <a:r>
              <a:rPr lang="en-CA" sz="1600" dirty="0"/>
              <a:t>(limited availability for EPCOR to “value engineer” scenarios) </a:t>
            </a:r>
          </a:p>
          <a:p>
            <a:pPr marL="0" lvl="0" indent="0">
              <a:buNone/>
            </a:pPr>
            <a:endParaRPr lang="en-CA" sz="1600" dirty="0" smtClean="0"/>
          </a:p>
          <a:p>
            <a:pPr lvl="0"/>
            <a:r>
              <a:rPr lang="en-CA" sz="1600" dirty="0" smtClean="0"/>
              <a:t>Even </a:t>
            </a:r>
            <a:r>
              <a:rPr lang="en-CA" sz="1600" dirty="0"/>
              <a:t>a standard methodology would have room for judgement on the part of </a:t>
            </a:r>
            <a:r>
              <a:rPr lang="en-CA" sz="1600" dirty="0" smtClean="0"/>
              <a:t>Union</a:t>
            </a:r>
          </a:p>
          <a:p>
            <a:pPr lvl="0"/>
            <a:endParaRPr lang="en-CA" sz="1600" dirty="0"/>
          </a:p>
          <a:p>
            <a:pPr lvl="0"/>
            <a:r>
              <a:rPr lang="en-CA" sz="1600" dirty="0" smtClean="0"/>
              <a:t>Union is not making its current rates to embedded utilities available to EPCOR. Union proposes a new rate yet to be approved by the Board</a:t>
            </a:r>
          </a:p>
          <a:p>
            <a:pPr lvl="0"/>
            <a:endParaRPr lang="en-CA" sz="1600" dirty="0" smtClean="0"/>
          </a:p>
          <a:p>
            <a:pPr lvl="0"/>
            <a:r>
              <a:rPr lang="en-CA" sz="1600" dirty="0" smtClean="0"/>
              <a:t>EPCOR position consistent with OEB determination in Generic Decision that upstream reinforcement must be same for all utilities</a:t>
            </a:r>
            <a:endParaRPr lang="en-CA" sz="1600" dirty="0"/>
          </a:p>
          <a:p>
            <a:pPr lvl="0"/>
            <a:endParaRPr lang="en-CA" sz="1600" dirty="0" smtClean="0"/>
          </a:p>
          <a:p>
            <a:pPr lvl="0"/>
            <a:r>
              <a:rPr lang="en-CA" sz="1600" dirty="0" smtClean="0"/>
              <a:t>Upstream transportation costs too variable to be included – capital </a:t>
            </a:r>
            <a:r>
              <a:rPr lang="en-CA" sz="1600" dirty="0"/>
              <a:t>cost estimates are subject to a -25% to +50% accuracy range, suggesting that the estimates could vary </a:t>
            </a:r>
            <a:r>
              <a:rPr lang="en-CA" sz="1600" dirty="0" smtClean="0"/>
              <a:t>widely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50576967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mtClean="0"/>
              <a:t>Inflation Costs</a:t>
            </a:r>
            <a:endParaRPr lang="en-CA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z="1600" u="sng" dirty="0" smtClean="0"/>
              <a:t>Position of EPCOR</a:t>
            </a:r>
            <a:r>
              <a:rPr lang="en-CA" sz="1600" dirty="0" smtClean="0"/>
              <a:t>:  Believe that there is agreement here.</a:t>
            </a:r>
          </a:p>
          <a:p>
            <a:pPr lvl="0"/>
            <a:endParaRPr lang="en-CA" sz="1600" dirty="0"/>
          </a:p>
          <a:p>
            <a:pPr lvl="0"/>
            <a:r>
              <a:rPr lang="en-CA" sz="1600" dirty="0" smtClean="0"/>
              <a:t>The CIP </a:t>
            </a:r>
            <a:r>
              <a:rPr lang="en-CA" sz="1600" dirty="0"/>
              <a:t>revenue requirement </a:t>
            </a:r>
            <a:r>
              <a:rPr lang="en-CA" sz="1600" dirty="0" smtClean="0"/>
              <a:t>should </a:t>
            </a:r>
            <a:r>
              <a:rPr lang="en-CA" sz="1600" dirty="0"/>
              <a:t>include a common inflation index (or basket of indices</a:t>
            </a:r>
            <a:r>
              <a:rPr lang="en-CA" sz="1600" dirty="0" smtClean="0"/>
              <a:t>), </a:t>
            </a:r>
            <a:r>
              <a:rPr lang="en-CA" sz="1600" dirty="0"/>
              <a:t>and that the successful proponent should be held to this index during the rate stability </a:t>
            </a:r>
            <a:r>
              <a:rPr lang="en-CA" sz="1600" dirty="0" smtClean="0"/>
              <a:t>period</a:t>
            </a:r>
          </a:p>
          <a:p>
            <a:pPr lvl="0"/>
            <a:endParaRPr lang="en-CA" sz="1600" dirty="0" smtClean="0"/>
          </a:p>
          <a:p>
            <a:pPr lvl="0"/>
            <a:r>
              <a:rPr lang="en-CA" sz="1600" dirty="0" smtClean="0"/>
              <a:t>We do need an agreed inflation number for the purposes of the CIP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46147023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mtClean="0"/>
              <a:t>OM&amp;A Costing Methodology (1)</a:t>
            </a:r>
            <a:endParaRPr lang="en-CA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968552"/>
          </a:xfrm>
        </p:spPr>
        <p:txBody>
          <a:bodyPr/>
          <a:lstStyle/>
          <a:p>
            <a:pPr lvl="0"/>
            <a:r>
              <a:rPr lang="en-CA" sz="1600" u="sng" dirty="0" smtClean="0"/>
              <a:t>Position of EPCOR</a:t>
            </a:r>
            <a:r>
              <a:rPr lang="en-CA" sz="1600" dirty="0" smtClean="0"/>
              <a:t>:  OM&amp;A costs </a:t>
            </a:r>
            <a:r>
              <a:rPr lang="en-CA" sz="1600" dirty="0"/>
              <a:t>should be fully allocated to reflect the OEB’s desire for stand-alone rates </a:t>
            </a:r>
            <a:r>
              <a:rPr lang="en-CA" sz="1600" dirty="0" smtClean="0"/>
              <a:t>(per Generic </a:t>
            </a:r>
            <a:r>
              <a:rPr lang="en-CA" sz="1600" dirty="0"/>
              <a:t>Decision and the Partial Decision on the Issues List and </a:t>
            </a:r>
            <a:r>
              <a:rPr lang="en-CA" sz="1600" dirty="0" smtClean="0"/>
              <a:t>PO #6)</a:t>
            </a:r>
          </a:p>
          <a:p>
            <a:pPr marL="0" lvl="0" indent="0">
              <a:buNone/>
            </a:pPr>
            <a:r>
              <a:rPr lang="en-CA" sz="1600" dirty="0" smtClean="0"/>
              <a:t> </a:t>
            </a:r>
            <a:endParaRPr lang="en-CA" sz="1600" dirty="0"/>
          </a:p>
          <a:p>
            <a:pPr lvl="0"/>
            <a:r>
              <a:rPr lang="en-CA" sz="1600" dirty="0" smtClean="0"/>
              <a:t>Incremental </a:t>
            </a:r>
            <a:r>
              <a:rPr lang="en-CA" sz="1600" dirty="0"/>
              <a:t>costs are appropriate for conventional system expansions </a:t>
            </a:r>
            <a:r>
              <a:rPr lang="en-CA" sz="1600" dirty="0" smtClean="0"/>
              <a:t>that are evaluated </a:t>
            </a:r>
            <a:r>
              <a:rPr lang="en-CA" sz="1600" dirty="0"/>
              <a:t>using EBO 188 (where new customers pay existing utility rates</a:t>
            </a:r>
            <a:r>
              <a:rPr lang="en-CA" sz="1600" dirty="0" smtClean="0"/>
              <a:t>). Incremental costs are used for the EBO 188 feasibility test.</a:t>
            </a:r>
          </a:p>
          <a:p>
            <a:pPr lvl="0"/>
            <a:endParaRPr lang="en-CA" sz="1600" dirty="0" smtClean="0"/>
          </a:p>
          <a:p>
            <a:pPr lvl="0"/>
            <a:r>
              <a:rPr lang="en-CA" sz="1600" dirty="0" smtClean="0"/>
              <a:t>Incremental costs are </a:t>
            </a:r>
            <a:r>
              <a:rPr lang="en-CA" sz="1600" dirty="0"/>
              <a:t>not </a:t>
            </a:r>
            <a:r>
              <a:rPr lang="en-CA" sz="1600" dirty="0" smtClean="0"/>
              <a:t>appropriate for </a:t>
            </a:r>
            <a:r>
              <a:rPr lang="en-CA" sz="1600" dirty="0"/>
              <a:t>competitive community expansions </a:t>
            </a:r>
            <a:r>
              <a:rPr lang="en-CA" sz="1600" dirty="0" smtClean="0"/>
              <a:t>(contemplated </a:t>
            </a:r>
            <a:r>
              <a:rPr lang="en-CA" sz="1600" dirty="0"/>
              <a:t>by the Generic </a:t>
            </a:r>
            <a:r>
              <a:rPr lang="en-CA" sz="1600" dirty="0" smtClean="0"/>
              <a:t>Decision) </a:t>
            </a:r>
            <a:r>
              <a:rPr lang="en-CA" sz="1600" dirty="0"/>
              <a:t>where standalone rates will </a:t>
            </a:r>
            <a:r>
              <a:rPr lang="en-CA" sz="1600" dirty="0" smtClean="0"/>
              <a:t>apply. Costs used here should be consistent with the costs that will be included in rates.</a:t>
            </a:r>
          </a:p>
          <a:p>
            <a:pPr lvl="0"/>
            <a:endParaRPr lang="en-CA" sz="1600" dirty="0" smtClean="0"/>
          </a:p>
          <a:p>
            <a:pPr lvl="0"/>
            <a:r>
              <a:rPr lang="en-CA" sz="1600" dirty="0" smtClean="0"/>
              <a:t>This approach is the same as when dealing with an affiliate – the utility should be recovering the higher of fully allocated cost or market-based charges</a:t>
            </a:r>
          </a:p>
          <a:p>
            <a:pPr lvl="0"/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01271492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mtClean="0"/>
              <a:t>OM&amp;A Costing Methodology (2)</a:t>
            </a:r>
            <a:endParaRPr lang="en-CA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24535"/>
          </a:xfrm>
        </p:spPr>
        <p:txBody>
          <a:bodyPr/>
          <a:lstStyle/>
          <a:p>
            <a:r>
              <a:rPr lang="en-CA" sz="1600" dirty="0"/>
              <a:t>If rates include only incremental costs when developing standalone rates, existing customers would be subsidizing new customers</a:t>
            </a:r>
          </a:p>
          <a:p>
            <a:pPr lvl="0"/>
            <a:endParaRPr lang="en-CA" sz="1600" dirty="0" smtClean="0"/>
          </a:p>
          <a:p>
            <a:pPr lvl="0"/>
            <a:r>
              <a:rPr lang="en-CA" sz="1600" dirty="0" smtClean="0"/>
              <a:t>Fully </a:t>
            </a:r>
            <a:r>
              <a:rPr lang="en-CA" sz="1600" dirty="0"/>
              <a:t>allocated costs include costs that are being recovered by existing customers. As with the provision of services to an affiliate, this issue is addressed through a revenue offset </a:t>
            </a:r>
            <a:r>
              <a:rPr lang="en-CA" sz="1600" dirty="0" smtClean="0"/>
              <a:t>for the parent utility that </a:t>
            </a:r>
            <a:r>
              <a:rPr lang="en-CA" sz="1600" dirty="0"/>
              <a:t>reflects the appropriate recovery of a contribution toward base costs from the standalone expansion </a:t>
            </a:r>
            <a:r>
              <a:rPr lang="en-CA" sz="1600" dirty="0" smtClean="0"/>
              <a:t>system</a:t>
            </a:r>
          </a:p>
          <a:p>
            <a:pPr lvl="0"/>
            <a:endParaRPr lang="en-CA" sz="1600" dirty="0"/>
          </a:p>
          <a:p>
            <a:r>
              <a:rPr lang="en-CA" sz="1600" dirty="0" smtClean="0"/>
              <a:t>Incremental costing would be  used as the feasibility test in the event that there are future system expansions for the stand-along utility (explicitly recognized by Board in Generic Decision). (Base stand alone customers should not be subsidizing future system expansions.)</a:t>
            </a:r>
          </a:p>
          <a:p>
            <a:endParaRPr lang="en-CA" sz="1600" dirty="0" smtClean="0"/>
          </a:p>
          <a:p>
            <a:r>
              <a:rPr lang="en-CA" sz="1600" dirty="0" smtClean="0"/>
              <a:t>Union’s </a:t>
            </a:r>
            <a:r>
              <a:rPr lang="en-CA" sz="1600" dirty="0"/>
              <a:t>full costs of OM&amp;A should </a:t>
            </a:r>
            <a:r>
              <a:rPr lang="en-CA" sz="1600" dirty="0" smtClean="0"/>
              <a:t>be </a:t>
            </a:r>
            <a:r>
              <a:rPr lang="en-CA" sz="1600" dirty="0"/>
              <a:t>readily available to </a:t>
            </a:r>
            <a:r>
              <a:rPr lang="en-CA" sz="1600" dirty="0" smtClean="0"/>
              <a:t>it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66248124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mtClean="0"/>
              <a:t>Treatment of Capital Costs</a:t>
            </a:r>
            <a:endParaRPr lang="en-CA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z="1600" u="sng" dirty="0" smtClean="0"/>
              <a:t>Position of EPCOR</a:t>
            </a:r>
            <a:r>
              <a:rPr lang="en-CA" sz="1600" dirty="0" smtClean="0"/>
              <a:t>:  the </a:t>
            </a:r>
            <a:r>
              <a:rPr lang="en-CA" sz="1600" dirty="0"/>
              <a:t>successful proponent should take on the risk for capital cost overruns </a:t>
            </a:r>
            <a:endParaRPr lang="en-CA" sz="1600" dirty="0" smtClean="0"/>
          </a:p>
          <a:p>
            <a:pPr lvl="0"/>
            <a:endParaRPr lang="en-CA" sz="1600" dirty="0"/>
          </a:p>
          <a:p>
            <a:r>
              <a:rPr lang="en-CA" sz="1600" dirty="0"/>
              <a:t>R</a:t>
            </a:r>
            <a:r>
              <a:rPr lang="en-CA" sz="1600" dirty="0" smtClean="0"/>
              <a:t>evenue </a:t>
            </a:r>
            <a:r>
              <a:rPr lang="en-CA" sz="1600" dirty="0"/>
              <a:t>requirements for year 11 and beyond should not include any type of </a:t>
            </a:r>
            <a:r>
              <a:rPr lang="en-CA" sz="1600" dirty="0" smtClean="0"/>
              <a:t>true-up </a:t>
            </a:r>
            <a:r>
              <a:rPr lang="en-CA" sz="1600" dirty="0"/>
              <a:t>for cost overruns incurred during the first 10 </a:t>
            </a:r>
            <a:r>
              <a:rPr lang="en-CA" sz="1600" dirty="0" smtClean="0"/>
              <a:t>years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68817371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mtClean="0"/>
              <a:t>Other CIP Parameters</a:t>
            </a:r>
            <a:endParaRPr lang="en-CA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z="1600" u="sng" dirty="0" smtClean="0"/>
              <a:t>Position of EPCOR</a:t>
            </a:r>
            <a:r>
              <a:rPr lang="en-CA" sz="1600" dirty="0" smtClean="0"/>
              <a:t>:  In agreement with Union regarding interest during construction (provided the value is the competitive cost of debt)</a:t>
            </a:r>
          </a:p>
          <a:p>
            <a:pPr lvl="0"/>
            <a:endParaRPr lang="en-CA" sz="1600" dirty="0" smtClean="0"/>
          </a:p>
          <a:p>
            <a:pPr lvl="0"/>
            <a:r>
              <a:rPr lang="en-CA" sz="1600" u="sng" dirty="0" smtClean="0"/>
              <a:t>Position of EPCOR</a:t>
            </a:r>
            <a:r>
              <a:rPr lang="en-CA" sz="1600" dirty="0" smtClean="0"/>
              <a:t>:  Commodity cost is common</a:t>
            </a:r>
          </a:p>
          <a:p>
            <a:pPr lvl="0"/>
            <a:endParaRPr lang="en-CA" sz="1600" dirty="0" smtClean="0"/>
          </a:p>
          <a:p>
            <a:pPr lvl="0"/>
            <a:r>
              <a:rPr lang="en-CA" sz="1600" u="sng" dirty="0" smtClean="0"/>
              <a:t>Position of EPCOR</a:t>
            </a:r>
            <a:r>
              <a:rPr lang="en-CA" sz="1600" dirty="0" smtClean="0"/>
              <a:t>:  agrees </a:t>
            </a:r>
            <a:r>
              <a:rPr lang="en-CA" sz="1600" dirty="0"/>
              <a:t>that any amounts that will be recovered from the ratepayer should be included in the revenue </a:t>
            </a:r>
            <a:r>
              <a:rPr lang="en-CA" sz="1600" dirty="0" smtClean="0"/>
              <a:t>requirement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67576669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mtClean="0"/>
              <a:t>Permissible Rate Adjustments</a:t>
            </a:r>
            <a:endParaRPr lang="en-CA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0749"/>
            <a:ext cx="8229600" cy="4680520"/>
          </a:xfrm>
        </p:spPr>
        <p:txBody>
          <a:bodyPr/>
          <a:lstStyle/>
          <a:p>
            <a:pPr lvl="0"/>
            <a:r>
              <a:rPr lang="en-CA" sz="1600" u="sng" dirty="0" smtClean="0"/>
              <a:t>Position of EPCOR</a:t>
            </a:r>
            <a:r>
              <a:rPr lang="en-CA" sz="1600" dirty="0" smtClean="0"/>
              <a:t>:  there </a:t>
            </a:r>
            <a:r>
              <a:rPr lang="en-CA" sz="1600" dirty="0"/>
              <a:t>should be a definitive list of Z-factor </a:t>
            </a:r>
            <a:r>
              <a:rPr lang="en-CA" sz="1600" dirty="0" smtClean="0"/>
              <a:t>adjustments (change of law and typical force majeure events)</a:t>
            </a:r>
          </a:p>
          <a:p>
            <a:pPr lvl="0"/>
            <a:r>
              <a:rPr lang="en-CA" sz="1600" dirty="0" smtClean="0"/>
              <a:t>Not a change to existing OEB principles but limit nature of events that give rise to Z-factor events</a:t>
            </a:r>
          </a:p>
          <a:p>
            <a:pPr lvl="0"/>
            <a:r>
              <a:rPr lang="en-CA" sz="1600" dirty="0" smtClean="0"/>
              <a:t>Consistent with notion that successful </a:t>
            </a:r>
            <a:r>
              <a:rPr lang="en-CA" sz="1600" dirty="0"/>
              <a:t>proponent be restricted from recovering (by way of a Z-factor) any costs that it assumed the risk for in its CIP </a:t>
            </a:r>
            <a:r>
              <a:rPr lang="en-CA" sz="1600" dirty="0" smtClean="0"/>
              <a:t>submission</a:t>
            </a:r>
          </a:p>
          <a:p>
            <a:pPr lvl="0"/>
            <a:endParaRPr lang="en-CA" sz="1600" dirty="0"/>
          </a:p>
          <a:p>
            <a:r>
              <a:rPr lang="en-CA" sz="1600" u="sng" dirty="0" smtClean="0"/>
              <a:t>Position of EPCOR</a:t>
            </a:r>
            <a:r>
              <a:rPr lang="en-CA" sz="1600" dirty="0" smtClean="0"/>
              <a:t>:  rates </a:t>
            </a:r>
            <a:r>
              <a:rPr lang="en-CA" sz="1600" dirty="0"/>
              <a:t>should be standalone, without reference to existing rates. EPCOR’s concern </a:t>
            </a:r>
            <a:r>
              <a:rPr lang="en-CA" sz="1600" dirty="0" smtClean="0"/>
              <a:t>is </a:t>
            </a:r>
            <a:r>
              <a:rPr lang="en-CA" sz="1600" dirty="0"/>
              <a:t>that use of an existing rate plus a premium (with only the premium held static) would allow a proponent to pass </a:t>
            </a:r>
            <a:r>
              <a:rPr lang="en-CA" sz="1600" dirty="0" smtClean="0"/>
              <a:t>costs (or </a:t>
            </a:r>
            <a:r>
              <a:rPr lang="en-CA" sz="1600" dirty="0"/>
              <a:t>volume </a:t>
            </a:r>
            <a:r>
              <a:rPr lang="en-CA" sz="1600" dirty="0" smtClean="0"/>
              <a:t>changes) through </a:t>
            </a:r>
            <a:r>
              <a:rPr lang="en-CA" sz="1600" dirty="0"/>
              <a:t>that it might otherwise not be permitted to, as a result of a rate case related to the existing rate </a:t>
            </a:r>
            <a:r>
              <a:rPr lang="en-CA" sz="1600" dirty="0" smtClean="0"/>
              <a:t>(use of existing rates cannot truly </a:t>
            </a:r>
            <a:r>
              <a:rPr lang="en-CA" sz="1600" dirty="0"/>
              <a:t>compare with a competing standalone </a:t>
            </a:r>
            <a:r>
              <a:rPr lang="en-CA" sz="1600" dirty="0" smtClean="0"/>
              <a:t>rate)</a:t>
            </a:r>
          </a:p>
          <a:p>
            <a:endParaRPr lang="en-CA" sz="1600" dirty="0"/>
          </a:p>
          <a:p>
            <a:r>
              <a:rPr lang="en-CA" sz="1600" u="sng" dirty="0" smtClean="0"/>
              <a:t>Position of EPCOR</a:t>
            </a:r>
            <a:r>
              <a:rPr lang="en-CA" sz="1600" dirty="0" smtClean="0"/>
              <a:t>:  Actual inflation is flow-through using agreed index/basket</a:t>
            </a:r>
          </a:p>
          <a:p>
            <a:endParaRPr lang="en-CA" sz="1600" dirty="0"/>
          </a:p>
          <a:p>
            <a:r>
              <a:rPr lang="en-CA" sz="1600" u="sng" dirty="0" smtClean="0"/>
              <a:t>Position of EPCOR</a:t>
            </a:r>
            <a:r>
              <a:rPr lang="en-CA" sz="1600" dirty="0" smtClean="0"/>
              <a:t>:  Upstream costs are flow-through, including impacts on working capital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92408613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mtClean="0"/>
              <a:t>Process Going Forward</a:t>
            </a:r>
            <a:endParaRPr lang="en-CA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z="1600" u="sng" dirty="0" smtClean="0"/>
              <a:t>Position of EPCOR</a:t>
            </a:r>
            <a:r>
              <a:rPr lang="en-CA" sz="1600" dirty="0" smtClean="0"/>
              <a:t>:  Minimal process going forward – no oral hearing, limiting interrogatory process to Board Staff</a:t>
            </a:r>
          </a:p>
          <a:p>
            <a:pPr lvl="0"/>
            <a:endParaRPr lang="en-CA" sz="1600" dirty="0"/>
          </a:p>
          <a:p>
            <a:pPr lvl="0"/>
            <a:r>
              <a:rPr lang="en-CA" sz="1600" dirty="0" smtClean="0"/>
              <a:t>Board has opted for a competitive process (do not need a regulatory process to act as a proxy for competition – the ratepayers will benefit from the competitive process)</a:t>
            </a:r>
          </a:p>
          <a:p>
            <a:pPr lvl="0"/>
            <a:endParaRPr lang="en-CA" sz="1600" dirty="0" smtClean="0"/>
          </a:p>
          <a:p>
            <a:pPr lvl="0"/>
            <a:r>
              <a:rPr lang="en-CA" sz="1600" dirty="0"/>
              <a:t>P</a:t>
            </a:r>
            <a:r>
              <a:rPr lang="en-CA" sz="1600" dirty="0" smtClean="0"/>
              <a:t>roponents </a:t>
            </a:r>
            <a:r>
              <a:rPr lang="en-CA" sz="1600" dirty="0"/>
              <a:t>will be making binding commitments in their </a:t>
            </a:r>
            <a:r>
              <a:rPr lang="en-CA" sz="1600" dirty="0" smtClean="0"/>
              <a:t>CIP that the successful </a:t>
            </a:r>
            <a:r>
              <a:rPr lang="en-CA" sz="1600" dirty="0"/>
              <a:t>proponent will have to live with </a:t>
            </a:r>
            <a:endParaRPr lang="en-CA" sz="1600" dirty="0" smtClean="0"/>
          </a:p>
          <a:p>
            <a:pPr lvl="0"/>
            <a:endParaRPr lang="en-CA" sz="1600" dirty="0" smtClean="0"/>
          </a:p>
          <a:p>
            <a:pPr lvl="0"/>
            <a:r>
              <a:rPr lang="en-US" sz="1600" dirty="0" smtClean="0"/>
              <a:t>It has already been well over a year since EPCOR filed its franchise applications, and several years since EPCOR began work towards bringing natural gas to the South Bruce municipalities</a:t>
            </a:r>
            <a:endParaRPr lang="en-CA" sz="1600" dirty="0" smtClean="0"/>
          </a:p>
          <a:p>
            <a:pPr lvl="0"/>
            <a:endParaRPr lang="en-CA" sz="1600" dirty="0"/>
          </a:p>
          <a:p>
            <a:endParaRPr lang="en-CA" sz="1600" dirty="0"/>
          </a:p>
          <a:p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651932146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1.27"/>
  <p:tag name="AS_TITLE" val="Aspose.Slides for .NET 4.0"/>
  <p:tag name="AS_VERSION" val="16.1.0.0"/>
</p:tagLst>
</file>

<file path=ppt/theme/theme1.xml><?xml version="1.0" encoding="utf-8"?>
<a:theme xmlns:a="http://schemas.openxmlformats.org/drawingml/2006/main" name="2007-2010_EPCOR-Corporate-Overview">
  <a:themeElements>
    <a:clrScheme name="EPCOR Brand Standard">
      <a:dk1>
        <a:srgbClr val="000000"/>
      </a:dk1>
      <a:lt1>
        <a:sysClr val="window" lastClr="FFFFFF"/>
      </a:lt1>
      <a:dk2>
        <a:srgbClr val="233A81"/>
      </a:dk2>
      <a:lt2>
        <a:srgbClr val="0099D7"/>
      </a:lt2>
      <a:accent1>
        <a:srgbClr val="233A81"/>
      </a:accent1>
      <a:accent2>
        <a:srgbClr val="7B7B7B"/>
      </a:accent2>
      <a:accent3>
        <a:srgbClr val="F5CC00"/>
      </a:accent3>
      <a:accent4>
        <a:srgbClr val="0099D7"/>
      </a:accent4>
      <a:accent5>
        <a:srgbClr val="58B221"/>
      </a:accent5>
      <a:accent6>
        <a:srgbClr val="EB8023"/>
      </a:accent6>
      <a:hlink>
        <a:srgbClr val="7B7B7B"/>
      </a:hlink>
      <a:folHlink>
        <a:srgbClr val="EB8023"/>
      </a:folHlink>
    </a:clrScheme>
    <a:fontScheme name="Office Classic 2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873</Words>
  <Application>Microsoft Office PowerPoint</Application>
  <PresentationFormat>On-screen Show (4:3)</PresentationFormat>
  <Paragraphs>75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2007-2010_EPCOR-Corporate-Overview</vt:lpstr>
      <vt:lpstr>OEB Presentation South Bruce Expansion Applications EB-2016-0137/-0138/-0139  (August 2, 2017)</vt:lpstr>
      <vt:lpstr>Upstream Reinforcement Costs</vt:lpstr>
      <vt:lpstr>Inflation Costs</vt:lpstr>
      <vt:lpstr>OM&amp;A Costing Methodology (1)</vt:lpstr>
      <vt:lpstr>OM&amp;A Costing Methodology (2)</vt:lpstr>
      <vt:lpstr>Treatment of Capital Costs</vt:lpstr>
      <vt:lpstr>Other CIP Parameters</vt:lpstr>
      <vt:lpstr>Permissible Rate Adjustments</vt:lpstr>
      <vt:lpstr>Process Going Forward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1601-01-01T00:00:00Z</cp:lastPrinted>
  <dcterms:created xsi:type="dcterms:W3CDTF">1601-01-01T00:00:00Z</dcterms:created>
  <dcterms:modified xsi:type="dcterms:W3CDTF">2017-08-02T17:00:39Z</dcterms:modified>
</cp:coreProperties>
</file>