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9" r:id="rId2"/>
    <p:sldId id="261" r:id="rId3"/>
    <p:sldId id="282" r:id="rId4"/>
    <p:sldId id="304" r:id="rId5"/>
    <p:sldId id="306" r:id="rId6"/>
    <p:sldId id="262" r:id="rId7"/>
    <p:sldId id="308" r:id="rId8"/>
    <p:sldId id="265" r:id="rId9"/>
    <p:sldId id="288" r:id="rId10"/>
    <p:sldId id="315" r:id="rId11"/>
    <p:sldId id="309" r:id="rId12"/>
    <p:sldId id="305" r:id="rId13"/>
    <p:sldId id="283" r:id="rId14"/>
    <p:sldId id="286" r:id="rId15"/>
    <p:sldId id="296" r:id="rId16"/>
    <p:sldId id="287" r:id="rId17"/>
    <p:sldId id="297" r:id="rId18"/>
    <p:sldId id="267" r:id="rId19"/>
    <p:sldId id="268" r:id="rId20"/>
    <p:sldId id="269" r:id="rId21"/>
    <p:sldId id="271" r:id="rId22"/>
    <p:sldId id="270" r:id="rId23"/>
    <p:sldId id="272" r:id="rId24"/>
    <p:sldId id="291" r:id="rId25"/>
    <p:sldId id="273" r:id="rId26"/>
    <p:sldId id="274" r:id="rId27"/>
    <p:sldId id="275" r:id="rId28"/>
    <p:sldId id="298" r:id="rId29"/>
    <p:sldId id="299" r:id="rId30"/>
    <p:sldId id="301" r:id="rId31"/>
    <p:sldId id="300" r:id="rId32"/>
    <p:sldId id="302" r:id="rId33"/>
    <p:sldId id="303" r:id="rId34"/>
    <p:sldId id="281" r:id="rId35"/>
    <p:sldId id="279" r:id="rId36"/>
    <p:sldId id="310" r:id="rId37"/>
    <p:sldId id="311" r:id="rId38"/>
    <p:sldId id="312" r:id="rId39"/>
    <p:sldId id="314" r:id="rId40"/>
    <p:sldId id="280" r:id="rId41"/>
    <p:sldId id="316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9">
          <p15:clr>
            <a:srgbClr val="A4A3A4"/>
          </p15:clr>
        </p15:guide>
        <p15:guide id="2" pos="23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28282"/>
    <a:srgbClr val="6E6E6E"/>
    <a:srgbClr val="A0A0A0"/>
    <a:srgbClr val="E78C37"/>
    <a:srgbClr val="A5C0A2"/>
    <a:srgbClr val="1B3656"/>
    <a:srgbClr val="F26522"/>
    <a:srgbClr val="87B49E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0" autoAdjust="0"/>
    <p:restoredTop sz="69276" autoAdjust="0"/>
  </p:normalViewPr>
  <p:slideViewPr>
    <p:cSldViewPr snapToGrid="0" snapToObjects="1">
      <p:cViewPr varScale="1">
        <p:scale>
          <a:sx n="47" d="100"/>
          <a:sy n="47" d="100"/>
        </p:scale>
        <p:origin x="684" y="60"/>
      </p:cViewPr>
      <p:guideLst>
        <p:guide orient="horz" pos="4089"/>
        <p:guide pos="2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20"/>
    </p:cViewPr>
  </p:sorterViewPr>
  <p:notesViewPr>
    <p:cSldViewPr snapToGrid="0" snapToObjects="1">
      <p:cViewPr varScale="1">
        <p:scale>
          <a:sx n="84" d="100"/>
          <a:sy n="84" d="100"/>
        </p:scale>
        <p:origin x="3870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4AAFE6-33FB-7A48-9983-0278193B0972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0C60E4-1895-F341-9E2B-902B1D333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12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D79315-23B3-7647-88B7-3B62A41C4717}" type="datetimeFigureOut">
              <a:rPr lang="en-US" smtClean="0"/>
              <a:pPr/>
              <a:t>11/1/2018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9972C-7D56-3E48-BF9E-639B12F6A5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14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1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4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89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14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64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5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15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78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44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10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6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7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03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61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90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06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0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69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57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72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74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94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30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03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94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351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321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31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942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714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1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9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99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6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6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05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972C-7D56-3E48-BF9E-639B12F6A5E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6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327" y="2822232"/>
            <a:ext cx="4545499" cy="585305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744327" y="3427285"/>
            <a:ext cx="4545498" cy="657067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2200" baseline="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29" name="Rounded Rectangle 28"/>
          <p:cNvSpPr/>
          <p:nvPr userDrawn="1"/>
        </p:nvSpPr>
        <p:spPr bwMode="hidden">
          <a:xfrm>
            <a:off x="6548783" y="4914347"/>
            <a:ext cx="2142434" cy="1334558"/>
          </a:xfrm>
          <a:prstGeom prst="roundRect">
            <a:avLst>
              <a:gd name="adj" fmla="val 7946"/>
            </a:avLst>
          </a:prstGeom>
          <a:solidFill>
            <a:schemeClr val="bg1"/>
          </a:solidFill>
          <a:ln>
            <a:noFill/>
          </a:ln>
          <a:effectLst>
            <a:outerShdw blurRad="139700" dir="2700000" sx="104000" sy="104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6620034" y="5079999"/>
            <a:ext cx="1987826" cy="10270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client logo. If logo is not required, click the Home tab &gt; Layout &gt; Title Slide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44328" y="4358296"/>
            <a:ext cx="347187" cy="0"/>
          </a:xfrm>
          <a:prstGeom prst="line">
            <a:avLst/>
          </a:prstGeom>
          <a:ln w="31750" cap="rnd">
            <a:solidFill>
              <a:srgbClr val="87B4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44327" y="5546820"/>
            <a:ext cx="4545497" cy="293221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44327" y="5224450"/>
            <a:ext cx="4545498" cy="304287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>
              <a:defRPr sz="1600">
                <a:solidFill>
                  <a:srgbClr val="FFFFFF"/>
                </a:solidFill>
                <a:latin typeface="+mj-lt"/>
              </a:defRPr>
            </a:lvl2pPr>
            <a:lvl3pPr>
              <a:defRPr sz="1600">
                <a:solidFill>
                  <a:srgbClr val="FFFFFF"/>
                </a:solidFill>
                <a:latin typeface="+mj-lt"/>
              </a:defRPr>
            </a:lvl3pPr>
            <a:lvl4pPr>
              <a:defRPr sz="1600">
                <a:solidFill>
                  <a:srgbClr val="FFFFFF"/>
                </a:solidFill>
                <a:latin typeface="+mj-lt"/>
              </a:defRPr>
            </a:lvl4pPr>
            <a:lvl5pPr>
              <a:defRPr sz="16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Lawyer’s Name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67693" y="6406857"/>
            <a:ext cx="2723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FFFFFF"/>
                </a:solidFill>
              </a:rPr>
              <a:t>© 2018 Torys. All rights reserved.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44538" y="6407150"/>
            <a:ext cx="4545012" cy="2619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CA" dirty="0"/>
              <a:t>Document ID</a:t>
            </a:r>
            <a:endParaRPr lang="en-US" dirty="0"/>
          </a:p>
        </p:txBody>
      </p:sp>
      <p:pic>
        <p:nvPicPr>
          <p:cNvPr id="13" name="Picture 12" descr="Torys_Logo-Positive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4328" y="905382"/>
            <a:ext cx="2400302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60799" y="5655483"/>
            <a:ext cx="2306152" cy="615553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www.torys.com</a:t>
            </a:r>
          </a:p>
        </p:txBody>
      </p:sp>
      <p:pic>
        <p:nvPicPr>
          <p:cNvPr id="5" name="Picture 4" descr="Torys_Logo-Positive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6826137" y="5882369"/>
            <a:ext cx="1793001" cy="2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7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44327" y="2822232"/>
            <a:ext cx="4545499" cy="585305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744327" y="3427285"/>
            <a:ext cx="4545498" cy="657067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2200" baseline="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44327" y="5546820"/>
            <a:ext cx="4545497" cy="293221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44327" y="5224450"/>
            <a:ext cx="4545498" cy="304287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>
              <a:defRPr sz="1600">
                <a:solidFill>
                  <a:srgbClr val="FFFFFF"/>
                </a:solidFill>
                <a:latin typeface="+mj-lt"/>
              </a:defRPr>
            </a:lvl2pPr>
            <a:lvl3pPr>
              <a:defRPr sz="1600">
                <a:solidFill>
                  <a:srgbClr val="FFFFFF"/>
                </a:solidFill>
                <a:latin typeface="+mj-lt"/>
              </a:defRPr>
            </a:lvl3pPr>
            <a:lvl4pPr>
              <a:defRPr sz="1600">
                <a:solidFill>
                  <a:srgbClr val="FFFFFF"/>
                </a:solidFill>
                <a:latin typeface="+mj-lt"/>
              </a:defRPr>
            </a:lvl4pPr>
            <a:lvl5pPr>
              <a:defRPr sz="16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Lawyer’s Name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44328" y="4358296"/>
            <a:ext cx="347187" cy="0"/>
          </a:xfrm>
          <a:prstGeom prst="line">
            <a:avLst/>
          </a:prstGeom>
          <a:ln w="31750" cap="rnd">
            <a:solidFill>
              <a:srgbClr val="87B4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967693" y="6406857"/>
            <a:ext cx="2723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FFFFFF"/>
                </a:solidFill>
              </a:rPr>
              <a:t>© 2018 Torys.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44538" y="6407150"/>
            <a:ext cx="4545012" cy="2619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CA" dirty="0"/>
              <a:t>Document ID</a:t>
            </a:r>
            <a:endParaRPr lang="en-US" dirty="0"/>
          </a:p>
        </p:txBody>
      </p:sp>
      <p:pic>
        <p:nvPicPr>
          <p:cNvPr id="11" name="Picture 10" descr="Torys_Logo-Positive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4328" y="905382"/>
            <a:ext cx="2400302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7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Regula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91" y="0"/>
            <a:ext cx="6056557" cy="1142999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Heading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52974" y="1598497"/>
            <a:ext cx="8133826" cy="439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sz="22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52974" y="6359524"/>
            <a:ext cx="5073126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additional Text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753100" y="6359524"/>
            <a:ext cx="2463800" cy="365125"/>
          </a:xfrm>
        </p:spPr>
        <p:txBody>
          <a:bodyPr rIns="0" anchor="ctr" anchorCtr="0">
            <a:noAutofit/>
          </a:bodyPr>
          <a:lstStyle>
            <a:lvl1pPr marL="0" indent="0" algn="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Title of 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| </a:t>
            </a:r>
            <a:fld id="{38CF3139-DC59-A940-9C92-65F8E25EE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1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&amp;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44091" y="5179391"/>
            <a:ext cx="8142707" cy="8172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91" y="0"/>
            <a:ext cx="6056557" cy="1142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552974" y="1598498"/>
            <a:ext cx="8133826" cy="3580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sz="22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| </a:t>
            </a:r>
            <a:fld id="{38CF3139-DC59-A940-9C92-65F8E25EE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52974" y="6359524"/>
            <a:ext cx="5073126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additional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753100" y="6359524"/>
            <a:ext cx="2463800" cy="365125"/>
          </a:xfrm>
        </p:spPr>
        <p:txBody>
          <a:bodyPr rIns="0" anchor="ctr" anchorCtr="0">
            <a:noAutofit/>
          </a:bodyPr>
          <a:lstStyle>
            <a:lvl1pPr marL="0" indent="0" algn="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3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/>
          <p:cNvSpPr>
            <a:spLocks noGrp="1"/>
          </p:cNvSpPr>
          <p:nvPr>
            <p:ph sz="quarter" idx="13"/>
          </p:nvPr>
        </p:nvSpPr>
        <p:spPr>
          <a:xfrm>
            <a:off x="539751" y="1589088"/>
            <a:ext cx="8147050" cy="43302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spcBef>
                <a:spcPts val="1032"/>
              </a:spcBef>
              <a:buClr>
                <a:srgbClr val="1B3656"/>
              </a:buClr>
              <a:buFont typeface="Wingdings" charset="2"/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Clr>
                <a:srgbClr val="87B49E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Clr>
                <a:srgbClr val="00213B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rgbClr val="F26522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rgbClr val="00213B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91" y="0"/>
            <a:ext cx="6056557" cy="1142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| </a:t>
            </a:r>
            <a:fld id="{38CF3139-DC59-A940-9C92-65F8E25EE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52974" y="6359524"/>
            <a:ext cx="5073126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additional Text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753100" y="6359524"/>
            <a:ext cx="2463800" cy="365125"/>
          </a:xfrm>
        </p:spPr>
        <p:txBody>
          <a:bodyPr rIns="0" anchor="ctr" anchorCtr="0">
            <a:noAutofit/>
          </a:bodyPr>
          <a:lstStyle>
            <a:lvl1pPr marL="0" indent="0" algn="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/>
          <p:cNvSpPr>
            <a:spLocks noGrp="1"/>
          </p:cNvSpPr>
          <p:nvPr>
            <p:ph sz="quarter" idx="13"/>
          </p:nvPr>
        </p:nvSpPr>
        <p:spPr>
          <a:xfrm>
            <a:off x="544091" y="1589088"/>
            <a:ext cx="3900909" cy="385248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1B3656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800100" indent="-342900">
              <a:buClr>
                <a:srgbClr val="87B49E"/>
              </a:buClr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2pPr>
            <a:lvl3pPr marL="1314450" indent="-400050">
              <a:buClr>
                <a:srgbClr val="00213B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3pPr>
            <a:lvl4pPr marL="1771650" indent="-400050">
              <a:buClr>
                <a:srgbClr val="F26522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4pPr>
            <a:lvl5pPr marL="2228850" indent="-400050">
              <a:buClr>
                <a:srgbClr val="00213B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4"/>
          </p:nvPr>
        </p:nvSpPr>
        <p:spPr>
          <a:xfrm>
            <a:off x="4609875" y="1589088"/>
            <a:ext cx="4072506" cy="385248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457200" indent="-457200">
              <a:buClr>
                <a:srgbClr val="1B3656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857250" indent="-400050">
              <a:buClr>
                <a:srgbClr val="87B49E"/>
              </a:buClr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2pPr>
            <a:lvl3pPr marL="1314450" indent="-400050">
              <a:buClr>
                <a:srgbClr val="00213B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3pPr>
            <a:lvl4pPr marL="1771650" indent="-400050">
              <a:buClr>
                <a:srgbClr val="F26522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4pPr>
            <a:lvl5pPr marL="2228850" indent="-400050">
              <a:buClr>
                <a:srgbClr val="00213B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4091" y="5640805"/>
            <a:ext cx="8142707" cy="355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91" y="0"/>
            <a:ext cx="6056557" cy="1142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| </a:t>
            </a:r>
            <a:fld id="{38CF3139-DC59-A940-9C92-65F8E25EE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52974" y="6359524"/>
            <a:ext cx="5073126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additional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753100" y="6359524"/>
            <a:ext cx="2463800" cy="365125"/>
          </a:xfrm>
        </p:spPr>
        <p:txBody>
          <a:bodyPr rIns="0" anchor="ctr" anchorCtr="0">
            <a:noAutofit/>
          </a:bodyPr>
          <a:lstStyle>
            <a:lvl1pPr marL="0" indent="0" algn="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6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, 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589088"/>
            <a:ext cx="4021206" cy="316086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599" y="1589088"/>
            <a:ext cx="4075201" cy="316085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539754" y="2107322"/>
            <a:ext cx="4021203" cy="333424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1B3656"/>
              </a:buClr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800100" indent="-342900">
              <a:buClr>
                <a:srgbClr val="87B49E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2pPr>
            <a:lvl3pPr marL="1314450" indent="-400050">
              <a:buClr>
                <a:srgbClr val="00213B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3pPr>
            <a:lvl4pPr marL="1771650" indent="-400050">
              <a:buClr>
                <a:srgbClr val="F26522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4pPr>
            <a:lvl5pPr marL="2228850" indent="-400050">
              <a:buClr>
                <a:srgbClr val="00213B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611836" y="2107322"/>
            <a:ext cx="4070545" cy="333424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457200" indent="-457200">
              <a:buClr>
                <a:srgbClr val="1B3656"/>
              </a:buClr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857250" indent="-400050">
              <a:buClr>
                <a:srgbClr val="87B49E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2pPr>
            <a:lvl3pPr marL="1314450" indent="-400050">
              <a:buClr>
                <a:srgbClr val="00213B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3pPr>
            <a:lvl4pPr marL="1771650" indent="-400050">
              <a:buClr>
                <a:srgbClr val="F26522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4pPr>
            <a:lvl5pPr marL="2228850" indent="-400050">
              <a:buClr>
                <a:srgbClr val="00213B"/>
              </a:buClr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4091" y="5640805"/>
            <a:ext cx="8142708" cy="355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Notes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91" y="0"/>
            <a:ext cx="6056557" cy="1142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| </a:t>
            </a:r>
            <a:fld id="{38CF3139-DC59-A940-9C92-65F8E25EE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52974" y="6359524"/>
            <a:ext cx="5073126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additional Text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753100" y="6359524"/>
            <a:ext cx="2463800" cy="365125"/>
          </a:xfrm>
        </p:spPr>
        <p:txBody>
          <a:bodyPr rIns="0" anchor="ctr" anchorCtr="0">
            <a:noAutofit/>
          </a:bodyPr>
          <a:lstStyle>
            <a:lvl1pPr marL="0" indent="0" algn="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2865454"/>
            <a:ext cx="8147050" cy="5084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600" baseline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1" name="Picture 10" descr="Torys_Logo-Positive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44091" y="573668"/>
            <a:ext cx="1793001" cy="29883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52974" y="6359524"/>
            <a:ext cx="5073126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additional Text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53100" y="6359524"/>
            <a:ext cx="2463800" cy="365125"/>
          </a:xfrm>
        </p:spPr>
        <p:txBody>
          <a:bodyPr rIns="0" anchor="ctr" anchorCtr="0">
            <a:noAutofit/>
          </a:bodyPr>
          <a:lstStyle>
            <a:lvl1pPr marL="0" indent="0" algn="r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Title of Presentation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| </a:t>
            </a:r>
            <a:fld id="{38CF3139-DC59-A940-9C92-65F8E25EE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3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-55063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44091" y="2865454"/>
            <a:ext cx="8142709" cy="50848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600" baseline="0">
                <a:solidFill>
                  <a:schemeClr val="tx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CA" dirty="0"/>
              <a:t>Section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52974" y="6359524"/>
            <a:ext cx="5073126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additional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53100" y="6359524"/>
            <a:ext cx="2463800" cy="365125"/>
          </a:xfrm>
        </p:spPr>
        <p:txBody>
          <a:bodyPr rIns="0" anchor="ctr" anchorCtr="0">
            <a:noAutofit/>
          </a:bodyPr>
          <a:lstStyle>
            <a:lvl1pPr marL="0" indent="0" algn="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CA" dirty="0"/>
              <a:t>Click to add Title of 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| </a:t>
            </a:r>
            <a:fld id="{38CF3139-DC59-A940-9C92-65F8E25EE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orys_Logo-Positive2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563141" y="573668"/>
            <a:ext cx="1793001" cy="298834"/>
          </a:xfrm>
          <a:prstGeom prst="rect">
            <a:avLst/>
          </a:prstGeom>
        </p:spPr>
      </p:pic>
      <p:pic>
        <p:nvPicPr>
          <p:cNvPr id="10" name="Picture 9" descr="Torys_Logo-Positive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544090" y="573668"/>
            <a:ext cx="1812051" cy="3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0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52974" y="6228522"/>
            <a:ext cx="8133826" cy="0"/>
          </a:xfrm>
          <a:prstGeom prst="line">
            <a:avLst/>
          </a:prstGeom>
          <a:ln w="1905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2973" y="1221477"/>
            <a:ext cx="8133827" cy="0"/>
          </a:xfrm>
          <a:prstGeom prst="line">
            <a:avLst/>
          </a:prstGeom>
          <a:ln w="19050" cap="rnd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44091" y="0"/>
            <a:ext cx="6056557" cy="114299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52974" y="1598497"/>
            <a:ext cx="8133826" cy="439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229600" y="6359524"/>
            <a:ext cx="45719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| </a:t>
            </a:r>
            <a:fld id="{38CF3139-DC59-A940-9C92-65F8E25EE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orys_Logo-Positive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gray">
          <a:xfrm>
            <a:off x="7045739" y="492114"/>
            <a:ext cx="1636642" cy="2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0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marR="0" indent="-4572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Tx/>
        <a:buFont typeface="Wingdings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3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Clr>
          <a:schemeClr val="accent4"/>
        </a:buClr>
        <a:buFont typeface="Wingdings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E:\Wataynikaneyap_Oct2017.mp4" TargetMode="External"/><Relationship Id="rId1" Type="http://schemas.microsoft.com/office/2007/relationships/media" Target="file:///E:\Wataynikaneyap_Oct2017.mp4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4327" y="2822232"/>
            <a:ext cx="5338973" cy="58530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Wataynikaneyap Power LP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Application Presentation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EB-2018-0190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November 2</a:t>
            </a:r>
            <a:r>
              <a:rPr lang="en-US" b="1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, 2018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5488"/>
            <a:ext cx="914479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to Remote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51" y="1333502"/>
            <a:ext cx="8501394" cy="4940838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The First Nations, through ceremony and blessing, have stated the following:</a:t>
            </a:r>
            <a:endParaRPr lang="en-US" sz="1800" dirty="0"/>
          </a:p>
          <a:p>
            <a:pPr lvl="1"/>
            <a:r>
              <a:rPr lang="en-CA" sz="2400" dirty="0"/>
              <a:t>Our elders and people would never allow us to proceed with this project if it would harm the water, land and animals including the caribou.</a:t>
            </a:r>
            <a:endParaRPr lang="en-US" sz="1800" dirty="0"/>
          </a:p>
          <a:p>
            <a:pPr lvl="1"/>
            <a:r>
              <a:rPr lang="en-CA" sz="2400" dirty="0"/>
              <a:t>We are using a system that respects traditional protocols and government </a:t>
            </a:r>
            <a:r>
              <a:rPr lang="en-US" sz="2400" dirty="0"/>
              <a:t>compliance requirements.</a:t>
            </a:r>
            <a:endParaRPr lang="en-US" sz="1800" dirty="0"/>
          </a:p>
          <a:p>
            <a:pPr lvl="1"/>
            <a:r>
              <a:rPr lang="en-CA" sz="2400" dirty="0"/>
              <a:t>Through ceremony and blessing, the Spirit of the Peoples and Caribou provided guidance, instruction and authority to proceed with the project.</a:t>
            </a:r>
            <a:endParaRPr lang="en-US" sz="1800" dirty="0"/>
          </a:p>
          <a:p>
            <a:pPr lvl="1"/>
            <a:r>
              <a:rPr lang="en-CA" sz="2400" dirty="0" err="1"/>
              <a:t>Ayakwamizin</a:t>
            </a:r>
            <a:r>
              <a:rPr lang="en-CA" sz="2400" dirty="0"/>
              <a:t> - </a:t>
            </a:r>
            <a:r>
              <a:rPr lang="en-CA" sz="2400" dirty="0" err="1"/>
              <a:t>ᐊᔭᑿᒥᓯᐣ</a:t>
            </a:r>
            <a:r>
              <a:rPr lang="en-CA" sz="2400" dirty="0"/>
              <a:t>. These are the laws of our people.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13" y="190503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to Remote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6" y="1514960"/>
            <a:ext cx="8407022" cy="4663106"/>
          </a:xfrm>
        </p:spPr>
        <p:txBody>
          <a:bodyPr/>
          <a:lstStyle/>
          <a:p>
            <a:r>
              <a:rPr lang="en-US" dirty="0" smtClean="0"/>
              <a:t>Extensive community engagement program</a:t>
            </a:r>
          </a:p>
          <a:p>
            <a:pPr lvl="1"/>
            <a:r>
              <a:rPr lang="en-US" dirty="0" smtClean="0"/>
              <a:t>Aboriginal, Treaty and Inherent Rights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uty to consult delegation</a:t>
            </a:r>
          </a:p>
          <a:p>
            <a:pPr lvl="1"/>
            <a:r>
              <a:rPr lang="en-US" dirty="0" smtClean="0"/>
              <a:t>Respect for community protocols, principles and autonomy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Participating First Nations have worked on energy as a regional issue for 27 years</a:t>
            </a:r>
          </a:p>
          <a:p>
            <a:pPr lvl="1"/>
            <a:r>
              <a:rPr lang="en-US" dirty="0" smtClean="0"/>
              <a:t>Urgent power supply needs</a:t>
            </a:r>
          </a:p>
          <a:p>
            <a:pPr lvl="1"/>
            <a:r>
              <a:rPr lang="en-US" dirty="0" smtClean="0"/>
              <a:t>Critical to obtain project approval to bring clean, reliable and accessible energy to the remote First Nations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34" y="190503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Fortis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49% of LP and GP indirectly held by Fortis Inc.</a:t>
            </a:r>
          </a:p>
          <a:p>
            <a:pPr lvl="1"/>
            <a:r>
              <a:rPr lang="en-US" dirty="0"/>
              <a:t>Leading North American electricity and gas utility</a:t>
            </a:r>
          </a:p>
          <a:p>
            <a:pPr lvl="1"/>
            <a:r>
              <a:rPr lang="en-US" dirty="0"/>
              <a:t>$50B in assets, 3 million </a:t>
            </a:r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25,000 </a:t>
            </a:r>
            <a:r>
              <a:rPr lang="en-US" dirty="0"/>
              <a:t>km of t</a:t>
            </a:r>
            <a:r>
              <a:rPr lang="en-US" dirty="0" smtClean="0"/>
              <a:t>ransmission lines (ITC)</a:t>
            </a:r>
            <a:endParaRPr lang="en-US" dirty="0"/>
          </a:p>
          <a:p>
            <a:pPr lvl="1"/>
            <a:r>
              <a:rPr lang="en-US" dirty="0" smtClean="0"/>
              <a:t>Ownership and operation through FortisOntario:</a:t>
            </a:r>
          </a:p>
          <a:p>
            <a:pPr lvl="2"/>
            <a:r>
              <a:rPr lang="en-US" dirty="0" smtClean="0"/>
              <a:t>Canadian Niagara Power Inc.</a:t>
            </a:r>
          </a:p>
          <a:p>
            <a:pPr lvl="2"/>
            <a:r>
              <a:rPr lang="en-US" dirty="0" smtClean="0"/>
              <a:t>Algoma Power Inc.</a:t>
            </a:r>
          </a:p>
          <a:p>
            <a:pPr lvl="2"/>
            <a:r>
              <a:rPr lang="en-US" dirty="0" smtClean="0"/>
              <a:t>Cornwall </a:t>
            </a:r>
            <a:r>
              <a:rPr lang="en-US" dirty="0"/>
              <a:t>Electric </a:t>
            </a:r>
            <a:endParaRPr lang="en-US" dirty="0" smtClean="0"/>
          </a:p>
          <a:p>
            <a:pPr lvl="2"/>
            <a:r>
              <a:rPr lang="en-US" dirty="0" smtClean="0"/>
              <a:t>Wataynikaneyap </a:t>
            </a:r>
            <a:r>
              <a:rPr lang="en-US" dirty="0"/>
              <a:t>Power 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b="1" dirty="0"/>
              <a:t>PROJECT </a:t>
            </a:r>
            <a:r>
              <a:rPr lang="en-US" sz="2800" b="1" dirty="0" smtClean="0"/>
              <a:t>DESCRIPTION</a:t>
            </a:r>
            <a:endParaRPr lang="en-US" sz="28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19062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6" y="1337208"/>
            <a:ext cx="8190689" cy="483744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New 1,729 km transmission </a:t>
            </a:r>
            <a:r>
              <a:rPr lang="en-US" dirty="0"/>
              <a:t>system in northwestern Ontario </a:t>
            </a:r>
            <a:r>
              <a:rPr lang="en-US" dirty="0" smtClean="0"/>
              <a:t>will: 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Reinforce </a:t>
            </a:r>
            <a:r>
              <a:rPr lang="en-US" dirty="0"/>
              <a:t>transmission to Pickle Lake </a:t>
            </a: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New </a:t>
            </a:r>
            <a:r>
              <a:rPr lang="en-US" sz="2000" dirty="0"/>
              <a:t>303 km, 230 kV transmission line from a point between Dryden and Ignace to Pickle </a:t>
            </a:r>
            <a:r>
              <a:rPr lang="en-US" sz="2000" dirty="0" smtClean="0"/>
              <a:t>Lake</a:t>
            </a:r>
            <a:endParaRPr lang="en-CA" sz="2000" dirty="0"/>
          </a:p>
          <a:p>
            <a:pPr lvl="1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Connect 16 remote First Nation communities</a:t>
            </a: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896 km of new 115 kV, 44 kV and 25 kV lines north of Pickle Lake</a:t>
            </a:r>
          </a:p>
          <a:p>
            <a:pPr lvl="3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531 km of new 115 kV and 25 kV lines north of Red Lake</a:t>
            </a:r>
            <a:endParaRPr lang="en-CA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2974" y="6359524"/>
            <a:ext cx="773377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380" y="101627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92" y="0"/>
            <a:ext cx="2461756" cy="1264596"/>
          </a:xfrm>
        </p:spPr>
        <p:txBody>
          <a:bodyPr/>
          <a:lstStyle/>
          <a:p>
            <a:r>
              <a:rPr lang="en-US" dirty="0" smtClean="0"/>
              <a:t>Transmission Line Routing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38" y="223508"/>
            <a:ext cx="5594642" cy="6501141"/>
          </a:xfrm>
          <a:prstGeom prst="rect">
            <a:avLst/>
          </a:prstGeom>
        </p:spPr>
      </p:pic>
      <p:sp>
        <p:nvSpPr>
          <p:cNvPr id="27" name="Left Brace 26"/>
          <p:cNvSpPr/>
          <p:nvPr/>
        </p:nvSpPr>
        <p:spPr>
          <a:xfrm>
            <a:off x="2195469" y="1624518"/>
            <a:ext cx="457200" cy="2821021"/>
          </a:xfrm>
          <a:prstGeom prst="leftBrace">
            <a:avLst>
              <a:gd name="adj1" fmla="val 8333"/>
              <a:gd name="adj2" fmla="val 50733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Brace 27"/>
          <p:cNvSpPr/>
          <p:nvPr/>
        </p:nvSpPr>
        <p:spPr>
          <a:xfrm>
            <a:off x="8229600" y="408561"/>
            <a:ext cx="418289" cy="3385225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Brace 28"/>
          <p:cNvSpPr/>
          <p:nvPr/>
        </p:nvSpPr>
        <p:spPr>
          <a:xfrm>
            <a:off x="8220553" y="3864494"/>
            <a:ext cx="418289" cy="249503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430345" y="2807120"/>
            <a:ext cx="284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Red Lake Remote Connection Lines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7198810" y="1947284"/>
            <a:ext cx="338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Pickle Lake Remote Connection Lines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616308" y="4927343"/>
            <a:ext cx="249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Line to Pickle Lake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91" y="0"/>
            <a:ext cx="5688949" cy="1142999"/>
          </a:xfrm>
        </p:spPr>
        <p:txBody>
          <a:bodyPr/>
          <a:lstStyle/>
          <a:p>
            <a:r>
              <a:rPr lang="en-US" dirty="0" smtClean="0"/>
              <a:t>Consequences of the Pickle Lake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Currently a single supply point for North of Dryden area</a:t>
            </a:r>
          </a:p>
          <a:p>
            <a:r>
              <a:rPr lang="en-US" dirty="0" smtClean="0"/>
              <a:t>Some segments more than 70 years old</a:t>
            </a:r>
          </a:p>
          <a:p>
            <a:r>
              <a:rPr lang="en-US" dirty="0" smtClean="0"/>
              <a:t>Historically poor reliability</a:t>
            </a:r>
          </a:p>
          <a:p>
            <a:pPr lvl="1"/>
            <a:r>
              <a:rPr lang="en-US" dirty="0" smtClean="0"/>
              <a:t>Worse than average (~11 unplanned outages/year vs. average of 3/year</a:t>
            </a:r>
            <a:r>
              <a:rPr lang="en-US" dirty="0"/>
              <a:t>) for northwestern Ontario</a:t>
            </a:r>
            <a:endParaRPr lang="en-US" dirty="0" smtClean="0"/>
          </a:p>
          <a:p>
            <a:r>
              <a:rPr lang="en-US" dirty="0" smtClean="0"/>
              <a:t>Line to Pickle Lake will: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 reliability and power quality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transmission losses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educe frequency and duration of planned outages</a:t>
            </a:r>
          </a:p>
          <a:p>
            <a:pPr lvl="1"/>
            <a:r>
              <a:rPr lang="en-US" dirty="0" smtClean="0"/>
              <a:t>Provide capacity to connect remote communities north of Pickle Lake and north of Red Lake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40" y="101627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the Remote Connection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9" y="1333502"/>
            <a:ext cx="8583658" cy="4962795"/>
          </a:xfrm>
        </p:spPr>
        <p:txBody>
          <a:bodyPr>
            <a:normAutofit/>
          </a:bodyPr>
          <a:lstStyle/>
          <a:p>
            <a:r>
              <a:rPr lang="en-US" dirty="0" smtClean="0"/>
              <a:t>Currently served by high cost local diesel generation</a:t>
            </a:r>
          </a:p>
          <a:p>
            <a:r>
              <a:rPr lang="en-US" dirty="0" smtClean="0"/>
              <a:t>Generation capacity limited and reliability generally poor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load connections and existing customers constrained</a:t>
            </a:r>
          </a:p>
          <a:p>
            <a:r>
              <a:rPr lang="en-US" dirty="0" smtClean="0"/>
              <a:t>Remote Connection Lines will:</a:t>
            </a:r>
          </a:p>
          <a:p>
            <a:pPr lvl="1"/>
            <a:r>
              <a:rPr lang="en-US" dirty="0" smtClean="0"/>
              <a:t>Enable supply to meet current and long-term demand</a:t>
            </a:r>
          </a:p>
          <a:p>
            <a:pPr lvl="1"/>
            <a:r>
              <a:rPr lang="en-US" dirty="0" smtClean="0"/>
              <a:t>Improve reliability and power quality</a:t>
            </a:r>
          </a:p>
          <a:p>
            <a:pPr lvl="1"/>
            <a:r>
              <a:rPr lang="en-US" dirty="0" smtClean="0"/>
              <a:t>Reduce environmental risks associated with diesel</a:t>
            </a:r>
          </a:p>
          <a:p>
            <a:pPr lvl="1"/>
            <a:r>
              <a:rPr lang="en-US" dirty="0" smtClean="0"/>
              <a:t>Facilitate business and economic development</a:t>
            </a:r>
          </a:p>
          <a:p>
            <a:pPr lvl="1"/>
            <a:r>
              <a:rPr lang="en-US" dirty="0" smtClean="0"/>
              <a:t>Support community infrastructure, health and education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employment and training opportunities</a:t>
            </a:r>
          </a:p>
          <a:p>
            <a:pPr lvl="1"/>
            <a:r>
              <a:rPr lang="en-US" dirty="0" smtClean="0"/>
              <a:t>Enable future connection of other communities/customers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10" y="190503"/>
            <a:ext cx="2780017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74" y="1598497"/>
            <a:ext cx="8330676" cy="4398111"/>
          </a:xfrm>
        </p:spPr>
        <p:txBody>
          <a:bodyPr>
            <a:normAutofit/>
          </a:bodyPr>
          <a:lstStyle/>
          <a:p>
            <a:r>
              <a:rPr lang="en-US" dirty="0" smtClean="0"/>
              <a:t>No impacts </a:t>
            </a:r>
            <a:r>
              <a:rPr lang="en-US" dirty="0"/>
              <a:t>on reliability of the integrated power system or </a:t>
            </a:r>
            <a:r>
              <a:rPr lang="en-US" dirty="0" smtClean="0"/>
              <a:t>existing </a:t>
            </a:r>
            <a:r>
              <a:rPr lang="en-US" dirty="0"/>
              <a:t>HONI customers</a:t>
            </a:r>
          </a:p>
          <a:p>
            <a:r>
              <a:rPr lang="en-US" dirty="0" smtClean="0"/>
              <a:t>Line to Pickle Lake/Pickle Lake Remote Connection Lines</a:t>
            </a:r>
          </a:p>
          <a:p>
            <a:pPr lvl="1">
              <a:buClr>
                <a:srgbClr val="9BC6B8"/>
              </a:buClr>
            </a:pPr>
            <a:r>
              <a:rPr lang="en-US" dirty="0">
                <a:solidFill>
                  <a:srgbClr val="000000"/>
                </a:solidFill>
              </a:rPr>
              <a:t>Final IESO System Impact Assessment June 1, 2018</a:t>
            </a:r>
          </a:p>
          <a:p>
            <a:pPr lvl="1">
              <a:buClr>
                <a:srgbClr val="9BC6B8"/>
              </a:buClr>
            </a:pPr>
            <a:r>
              <a:rPr lang="en-US" dirty="0">
                <a:solidFill>
                  <a:srgbClr val="000000"/>
                </a:solidFill>
              </a:rPr>
              <a:t>Final HONI Customer Impact Assessment July 9, 2018</a:t>
            </a:r>
          </a:p>
          <a:p>
            <a:r>
              <a:rPr lang="en-US" dirty="0" smtClean="0"/>
              <a:t>Red Lake Remote Connection Lines</a:t>
            </a:r>
          </a:p>
          <a:p>
            <a:pPr lvl="1"/>
            <a:r>
              <a:rPr lang="en-US" dirty="0" smtClean="0"/>
              <a:t>Final IESO System Impact Assessment June 7, 2018</a:t>
            </a:r>
          </a:p>
          <a:p>
            <a:pPr lvl="1"/>
            <a:r>
              <a:rPr lang="en-US" dirty="0" smtClean="0"/>
              <a:t>Final HONI Customer Impact Assessment July 9, 2018</a:t>
            </a:r>
          </a:p>
          <a:p>
            <a:r>
              <a:rPr lang="en-US" dirty="0" smtClean="0"/>
              <a:t>IESO and HONI have confirmed no changes needed due to minor routing amendments filed October 5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90982"/>
            <a:ext cx="2771775" cy="113347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29600" y="6359524"/>
            <a:ext cx="457199" cy="365125"/>
          </a:xfrm>
        </p:spPr>
        <p:txBody>
          <a:bodyPr/>
          <a:lstStyle/>
          <a:p>
            <a:r>
              <a:rPr lang="en-US" dirty="0" smtClean="0"/>
              <a:t>|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43" y="1337687"/>
            <a:ext cx="8130746" cy="49292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Line to Pickle Lake</a:t>
            </a:r>
          </a:p>
          <a:p>
            <a:pPr lvl="1"/>
            <a:r>
              <a:rPr lang="en-US" dirty="0" smtClean="0"/>
              <a:t>Individual Environmental Assessment (EA) process under Ontario Environmental Assessment Act (</a:t>
            </a:r>
            <a:r>
              <a:rPr lang="en-US" dirty="0" err="1" smtClean="0"/>
              <a:t>EAA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Final EA Report under review by Minister</a:t>
            </a:r>
          </a:p>
          <a:p>
            <a:pPr lvl="2"/>
            <a:r>
              <a:rPr lang="en-US" dirty="0" smtClean="0"/>
              <a:t>One request for hearing (decision pending)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Remote Connection Lines</a:t>
            </a:r>
          </a:p>
          <a:p>
            <a:pPr lvl="1"/>
            <a:r>
              <a:rPr lang="en-US" dirty="0" smtClean="0"/>
              <a:t>Comprehensive engagement and effects assessment</a:t>
            </a:r>
          </a:p>
          <a:p>
            <a:pPr lvl="1"/>
            <a:r>
              <a:rPr lang="en-US" dirty="0" smtClean="0"/>
              <a:t>Addresses all provincial Class EA requirements under the </a:t>
            </a:r>
            <a:r>
              <a:rPr lang="en-US" dirty="0" err="1" smtClean="0"/>
              <a:t>EAA</a:t>
            </a:r>
            <a:r>
              <a:rPr lang="en-US" dirty="0" smtClean="0"/>
              <a:t> and additional federal requirements from Indigenous Services Canada (</a:t>
            </a:r>
            <a:r>
              <a:rPr lang="en-US" dirty="0" err="1" smtClean="0"/>
              <a:t>ISC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Draft Environmental Study Report (</a:t>
            </a:r>
            <a:r>
              <a:rPr lang="en-US" dirty="0" err="1" smtClean="0"/>
              <a:t>ESR</a:t>
            </a:r>
            <a:r>
              <a:rPr lang="en-US" dirty="0" smtClean="0"/>
              <a:t>) public review period completed</a:t>
            </a:r>
          </a:p>
          <a:p>
            <a:pPr lvl="1"/>
            <a:r>
              <a:rPr lang="en-US" dirty="0" smtClean="0"/>
              <a:t>Final ESR being prepared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 routing is aligned with amended Application routing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557" y="102106"/>
            <a:ext cx="2771775" cy="113347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29600" y="6359524"/>
            <a:ext cx="457199" cy="365125"/>
          </a:xfrm>
        </p:spPr>
        <p:txBody>
          <a:bodyPr/>
          <a:lstStyle/>
          <a:p>
            <a:r>
              <a:rPr lang="en-US" dirty="0" smtClean="0"/>
              <a:t>|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4091" y="1330448"/>
            <a:ext cx="8133826" cy="491010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Welcome and Introductions</a:t>
            </a:r>
          </a:p>
          <a:p>
            <a:endParaRPr lang="en-US" sz="2800" dirty="0" smtClean="0"/>
          </a:p>
          <a:p>
            <a:r>
              <a:rPr lang="en-US" sz="2800" dirty="0" smtClean="0"/>
              <a:t>The Applicant</a:t>
            </a:r>
          </a:p>
          <a:p>
            <a:endParaRPr lang="en-US" sz="2800" dirty="0" smtClean="0"/>
          </a:p>
          <a:p>
            <a:r>
              <a:rPr lang="en-US" sz="2800" dirty="0" smtClean="0"/>
              <a:t>Project Description</a:t>
            </a:r>
          </a:p>
          <a:p>
            <a:endParaRPr lang="en-US" sz="2800" dirty="0" smtClean="0"/>
          </a:p>
          <a:p>
            <a:r>
              <a:rPr lang="en-US" sz="2800" dirty="0" smtClean="0"/>
              <a:t>Unique Aspects of the Application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Conversion of Pikangikum Distribution</a:t>
            </a:r>
          </a:p>
          <a:p>
            <a:pPr lvl="1"/>
            <a:r>
              <a:rPr lang="en-US" dirty="0" smtClean="0"/>
              <a:t>Designation of Distribution as Transmission</a:t>
            </a:r>
          </a:p>
          <a:p>
            <a:pPr lvl="1"/>
            <a:r>
              <a:rPr lang="en-US" dirty="0" smtClean="0"/>
              <a:t>IESO Scope Requirements</a:t>
            </a:r>
          </a:p>
          <a:p>
            <a:pPr lvl="1"/>
            <a:r>
              <a:rPr lang="en-US" dirty="0" smtClean="0"/>
              <a:t>Local Distribution Readiness</a:t>
            </a:r>
          </a:p>
          <a:p>
            <a:pPr lvl="1"/>
            <a:r>
              <a:rPr lang="en-US" dirty="0" smtClean="0"/>
              <a:t>Cost Recovery and Rate Framework</a:t>
            </a:r>
          </a:p>
          <a:p>
            <a:pPr lvl="1"/>
            <a:r>
              <a:rPr lang="en-US" dirty="0" smtClean="0"/>
              <a:t>Project Funding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/>
              <a:t>| </a:t>
            </a:r>
            <a:fld id="{38CF3139-DC59-A940-9C92-65F8E25EEE1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707" y="102106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Consultation </a:t>
            </a:r>
            <a:br>
              <a:rPr lang="en-US" dirty="0" smtClean="0"/>
            </a:br>
            <a:r>
              <a:rPr lang="en-US" dirty="0" smtClean="0"/>
              <a:t>and First Nations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74" y="1598497"/>
            <a:ext cx="8387826" cy="4398111"/>
          </a:xfrm>
        </p:spPr>
        <p:txBody>
          <a:bodyPr/>
          <a:lstStyle/>
          <a:p>
            <a:r>
              <a:rPr lang="en-US" dirty="0" smtClean="0"/>
              <a:t>Comprehensive engagement with First Nations and 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 smtClean="0"/>
              <a:t>tis</a:t>
            </a:r>
          </a:p>
          <a:p>
            <a:pPr lvl="1"/>
            <a:r>
              <a:rPr lang="en-US" dirty="0" smtClean="0"/>
              <a:t>Started early, multiple rounds and opportunities for input</a:t>
            </a:r>
          </a:p>
          <a:p>
            <a:r>
              <a:rPr lang="en-US" dirty="0" smtClean="0"/>
              <a:t>Comprehensive consultation with landowners, communities, municipalities, other stakeholders</a:t>
            </a:r>
          </a:p>
          <a:p>
            <a:pPr lvl="1"/>
            <a:r>
              <a:rPr lang="en-US" dirty="0" smtClean="0"/>
              <a:t>Ongoing facilitation of stakeholder understanding, opportunities to share comments, insights, concerns</a:t>
            </a:r>
          </a:p>
          <a:p>
            <a:r>
              <a:rPr lang="en-US" dirty="0" smtClean="0"/>
              <a:t>All input documented and meaningfully considered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072" y="190982"/>
            <a:ext cx="2771775" cy="113347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29600" y="6359524"/>
            <a:ext cx="457199" cy="365125"/>
          </a:xfrm>
        </p:spPr>
        <p:txBody>
          <a:bodyPr/>
          <a:lstStyle/>
          <a:p>
            <a:r>
              <a:rPr lang="en-US" dirty="0" smtClean="0"/>
              <a:t>|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r>
              <a:rPr lang="en-US" baseline="0" dirty="0" smtClean="0"/>
              <a:t>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380273"/>
            <a:ext cx="8720006" cy="4751502"/>
          </a:xfrm>
        </p:spPr>
        <p:txBody>
          <a:bodyPr>
            <a:normAutofit/>
          </a:bodyPr>
          <a:lstStyle/>
          <a:p>
            <a:r>
              <a:rPr lang="en-US" dirty="0" smtClean="0"/>
              <a:t>Total estimated cost is $1.65B, including development, construction, contingency, capitalized interest, AFUDC</a:t>
            </a:r>
          </a:p>
          <a:p>
            <a:r>
              <a:rPr lang="en-US" dirty="0" smtClean="0"/>
              <a:t>Subject to LTC </a:t>
            </a:r>
            <a:r>
              <a:rPr lang="en-US" dirty="0"/>
              <a:t>timing </a:t>
            </a:r>
            <a:r>
              <a:rPr lang="en-US" dirty="0" smtClean="0"/>
              <a:t>/ other approvals, original plan was to:</a:t>
            </a:r>
          </a:p>
          <a:p>
            <a:pPr lvl="1"/>
            <a:r>
              <a:rPr lang="en-US" dirty="0" smtClean="0"/>
              <a:t>Commence construction in Q1 2019</a:t>
            </a:r>
          </a:p>
          <a:p>
            <a:pPr lvl="1"/>
            <a:r>
              <a:rPr lang="en-US" dirty="0" smtClean="0"/>
              <a:t>Line to Pickle Lake in service by Q4 2020</a:t>
            </a:r>
          </a:p>
          <a:p>
            <a:pPr lvl="1"/>
            <a:r>
              <a:rPr lang="en-US" dirty="0" smtClean="0"/>
              <a:t>Connect first community in Q1 2021</a:t>
            </a:r>
          </a:p>
          <a:p>
            <a:pPr lvl="1"/>
            <a:r>
              <a:rPr lang="en-US" dirty="0" smtClean="0"/>
              <a:t>Complete all construction by Q4 2023</a:t>
            </a:r>
          </a:p>
          <a:p>
            <a:r>
              <a:rPr lang="en-US" dirty="0" smtClean="0"/>
              <a:t>Cost, schedule and execution risk mitigation</a:t>
            </a:r>
          </a:p>
          <a:p>
            <a:pPr lvl="1"/>
            <a:r>
              <a:rPr lang="en-US" dirty="0" smtClean="0"/>
              <a:t>Project controls, engagement and partnerships with First Nations, pursuit of funding contributions, project design, procurement execution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072" y="237273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b="1" dirty="0"/>
              <a:t>UNIQUE ASPECTS OF THE </a:t>
            </a:r>
            <a:r>
              <a:rPr lang="en-US" sz="2800" b="1" dirty="0" smtClean="0"/>
              <a:t>APPLICATION</a:t>
            </a:r>
            <a:endParaRPr lang="en-US" sz="28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072" y="119062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of Pikangikum Distribution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74" y="1598497"/>
            <a:ext cx="8387826" cy="45737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Prior EA and development activities by Pikangikum First Nation</a:t>
            </a:r>
          </a:p>
          <a:p>
            <a:r>
              <a:rPr lang="en-US" dirty="0" smtClean="0"/>
              <a:t>Urgent </a:t>
            </a:r>
            <a:r>
              <a:rPr lang="en-US" dirty="0"/>
              <a:t>need for grid connection on interim basis until </a:t>
            </a:r>
            <a:r>
              <a:rPr lang="en-US" dirty="0" smtClean="0"/>
              <a:t>community can be served </a:t>
            </a:r>
            <a:r>
              <a:rPr lang="en-US" dirty="0"/>
              <a:t>by WPLP’s transmission system</a:t>
            </a:r>
          </a:p>
          <a:p>
            <a:r>
              <a:rPr lang="en-US" dirty="0" smtClean="0"/>
              <a:t>WPLP obtained distribution licence in 2017</a:t>
            </a:r>
          </a:p>
          <a:p>
            <a:r>
              <a:rPr lang="en-US" dirty="0" smtClean="0"/>
              <a:t>Constructing 117 km line from Red Lake to Pikangikum</a:t>
            </a:r>
          </a:p>
          <a:p>
            <a:pPr lvl="1"/>
            <a:r>
              <a:rPr lang="en-US" dirty="0" smtClean="0"/>
              <a:t>99 km constructed at 115 kV, operated at 44 kV for 3-4 yrs</a:t>
            </a:r>
          </a:p>
          <a:p>
            <a:pPr lvl="1"/>
            <a:r>
              <a:rPr lang="en-US" dirty="0" smtClean="0"/>
              <a:t>18 km from Pikangikum TS to HORCI system constructed, and will operate, at 25 kV pre- and post-conversion</a:t>
            </a:r>
          </a:p>
          <a:p>
            <a:r>
              <a:rPr lang="en-US" dirty="0" smtClean="0"/>
              <a:t>Conversion:</a:t>
            </a:r>
          </a:p>
          <a:p>
            <a:pPr lvl="1"/>
            <a:r>
              <a:rPr lang="en-US" dirty="0" smtClean="0"/>
              <a:t>4 km (of the 99 km) at south end to be removed from service</a:t>
            </a:r>
          </a:p>
          <a:p>
            <a:pPr lvl="1"/>
            <a:r>
              <a:rPr lang="en-US" dirty="0" smtClean="0"/>
              <a:t>New 19 km 115 kV segment will connect remaining 95 km to HONI transmission system at WPLP’s new Red Lake SS</a:t>
            </a:r>
          </a:p>
          <a:p>
            <a:r>
              <a:rPr lang="en-US" dirty="0" smtClean="0"/>
              <a:t>Planned in-service by end of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02106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B51"/>
                </a:solidFill>
              </a:rPr>
              <a:t>Conversion of Pikangikum Distribution Line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491" y="1217613"/>
            <a:ext cx="3678659" cy="498314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090" y="83659"/>
            <a:ext cx="2773920" cy="1133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654" y="1217614"/>
            <a:ext cx="3694692" cy="499600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94150" y="3181350"/>
            <a:ext cx="1206500" cy="1581150"/>
          </a:xfrm>
          <a:prstGeom prst="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Distribution to Transmission Conversion</a:t>
            </a:r>
            <a:endParaRPr lang="en-US" sz="900" dirty="0"/>
          </a:p>
        </p:txBody>
      </p:sp>
      <p:cxnSp>
        <p:nvCxnSpPr>
          <p:cNvPr id="14" name="Curved Connector 13"/>
          <p:cNvCxnSpPr>
            <a:stCxn id="10" idx="3"/>
          </p:cNvCxnSpPr>
          <p:nvPr/>
        </p:nvCxnSpPr>
        <p:spPr>
          <a:xfrm>
            <a:off x="5200650" y="3971925"/>
            <a:ext cx="2082800" cy="1509706"/>
          </a:xfrm>
          <a:prstGeom prst="curvedConnector3">
            <a:avLst>
              <a:gd name="adj1" fmla="val 96341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3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Designation</a:t>
            </a:r>
            <a:r>
              <a:rPr lang="en-US" baseline="0" dirty="0" smtClean="0"/>
              <a:t> of Distribution Lines as Transmission Lines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52974" y="1598497"/>
            <a:ext cx="8190976" cy="4398111"/>
          </a:xfrm>
        </p:spPr>
        <p:txBody>
          <a:bodyPr/>
          <a:lstStyle/>
          <a:p>
            <a:r>
              <a:rPr lang="en-US" dirty="0" smtClean="0"/>
              <a:t>Requesting 44 kV and 25 kV segments be deemed transmission despite voltage of less than 50 kV</a:t>
            </a:r>
          </a:p>
          <a:p>
            <a:pPr lvl="1"/>
            <a:r>
              <a:rPr lang="en-US" dirty="0"/>
              <a:t>2 segments totaling 93 km will operate at 44 kV</a:t>
            </a:r>
          </a:p>
          <a:p>
            <a:pPr lvl="1"/>
            <a:r>
              <a:rPr lang="en-US" dirty="0"/>
              <a:t>15 segments totaling 45 km will operate at 25 kV</a:t>
            </a:r>
          </a:p>
          <a:p>
            <a:r>
              <a:rPr lang="en-US" dirty="0" smtClean="0"/>
              <a:t>Designed at lower voltages to optimize design, minimize footprint, reduce costs of construction and operation</a:t>
            </a:r>
          </a:p>
          <a:p>
            <a:r>
              <a:rPr lang="en-US" dirty="0" smtClean="0"/>
              <a:t>Functionally part of the transmission system</a:t>
            </a:r>
          </a:p>
          <a:p>
            <a:r>
              <a:rPr lang="en-US" dirty="0" smtClean="0"/>
              <a:t>Consideration given to line loss impacts</a:t>
            </a:r>
          </a:p>
          <a:p>
            <a:r>
              <a:rPr lang="en-US" dirty="0" smtClean="0"/>
              <a:t>Consistent with IESO Scope Report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02106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Conform to IESO Scope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1598497"/>
            <a:ext cx="8486775" cy="4668445"/>
          </a:xfrm>
        </p:spPr>
        <p:txBody>
          <a:bodyPr>
            <a:normAutofit/>
          </a:bodyPr>
          <a:lstStyle/>
          <a:p>
            <a:r>
              <a:rPr lang="en-US" dirty="0" smtClean="0"/>
              <a:t>Per OIC, Directive and Licence project must be in accordance with IESO recommended/supported scope</a:t>
            </a:r>
          </a:p>
          <a:p>
            <a:r>
              <a:rPr lang="en-US" dirty="0" smtClean="0"/>
              <a:t>IESO Scope Report includes:</a:t>
            </a:r>
          </a:p>
          <a:p>
            <a:pPr lvl="1"/>
            <a:r>
              <a:rPr lang="en-US" dirty="0" smtClean="0"/>
              <a:t>Scope of the project and transmission components</a:t>
            </a:r>
          </a:p>
          <a:p>
            <a:pPr lvl="1"/>
            <a:r>
              <a:rPr lang="en-US" dirty="0" smtClean="0"/>
              <a:t>General locations, interconnection points, voltage, capacity</a:t>
            </a:r>
          </a:p>
          <a:p>
            <a:pPr lvl="1"/>
            <a:r>
              <a:rPr lang="en-US" dirty="0" smtClean="0"/>
              <a:t>Key equipment and equipment ratings</a:t>
            </a:r>
          </a:p>
          <a:p>
            <a:r>
              <a:rPr lang="en-US" dirty="0" smtClean="0"/>
              <a:t>Consultation with IESO during design and SIA process</a:t>
            </a:r>
          </a:p>
          <a:p>
            <a:r>
              <a:rPr lang="en-US" dirty="0" smtClean="0"/>
              <a:t>IESO letter of June 21, 2018 confirms the proposed transmission facilities are consistent with Scope Report and sufficient progress made to facilitate backup supply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95" y="102106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Distribution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6" y="1245105"/>
            <a:ext cx="8297694" cy="4805500"/>
          </a:xfrm>
        </p:spPr>
        <p:txBody>
          <a:bodyPr>
            <a:normAutofit/>
          </a:bodyPr>
          <a:lstStyle/>
          <a:p>
            <a:r>
              <a:rPr lang="en-US" dirty="0" smtClean="0"/>
              <a:t>Currently for the connecting communities:</a:t>
            </a:r>
          </a:p>
          <a:p>
            <a:pPr lvl="1"/>
            <a:r>
              <a:rPr lang="en-US" dirty="0" smtClean="0"/>
              <a:t>9 served by HORCI</a:t>
            </a:r>
          </a:p>
          <a:p>
            <a:pPr lvl="1"/>
            <a:r>
              <a:rPr lang="en-US" dirty="0" smtClean="0"/>
              <a:t>7 served by independent power authorities (IPAs)</a:t>
            </a:r>
          </a:p>
          <a:p>
            <a:r>
              <a:rPr lang="en-US" dirty="0" smtClean="0"/>
              <a:t>IPAs will transition to HORCI prior to connection</a:t>
            </a:r>
          </a:p>
          <a:p>
            <a:pPr lvl="1"/>
            <a:r>
              <a:rPr lang="en-US" dirty="0" smtClean="0"/>
              <a:t>Technical/environmental reviews, asset transfers, system upgrades, operating facilities, operating agreements, licence amendments</a:t>
            </a:r>
          </a:p>
          <a:p>
            <a:r>
              <a:rPr lang="en-US" dirty="0" smtClean="0"/>
              <a:t>WPLP engaged and facilitated dialogue among communities, HORCI, IPAs and </a:t>
            </a:r>
            <a:r>
              <a:rPr lang="en-US" dirty="0" err="1" smtClean="0"/>
              <a:t>ISC</a:t>
            </a:r>
            <a:r>
              <a:rPr lang="en-US" dirty="0" smtClean="0"/>
              <a:t> to help ensure connection readiness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62" y="102106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59" y="92582"/>
            <a:ext cx="6056557" cy="1142999"/>
          </a:xfrm>
        </p:spPr>
        <p:txBody>
          <a:bodyPr/>
          <a:lstStyle/>
          <a:p>
            <a:r>
              <a:rPr lang="en-US" dirty="0" smtClean="0"/>
              <a:t>Exemptions from TSC </a:t>
            </a:r>
            <a:br>
              <a:rPr lang="en-US" dirty="0" smtClean="0"/>
            </a:br>
            <a:r>
              <a:rPr lang="en-US" dirty="0" smtClean="0"/>
              <a:t>Connection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09" y="1379793"/>
            <a:ext cx="8747750" cy="4844564"/>
          </a:xfrm>
        </p:spPr>
        <p:txBody>
          <a:bodyPr>
            <a:normAutofit/>
          </a:bodyPr>
          <a:lstStyle/>
          <a:p>
            <a:r>
              <a:rPr lang="en-US" dirty="0" smtClean="0"/>
              <a:t>Requested exemptions:</a:t>
            </a:r>
            <a:endParaRPr lang="en-US" dirty="0"/>
          </a:p>
          <a:p>
            <a:pPr lvl="1"/>
            <a:r>
              <a:rPr lang="en-US" dirty="0" smtClean="0"/>
              <a:t>6.1.8 requires certain treatment of connection requests before connection procedures approved</a:t>
            </a:r>
          </a:p>
          <a:p>
            <a:pPr lvl="3"/>
            <a:r>
              <a:rPr lang="en-US" dirty="0" smtClean="0"/>
              <a:t>Exemption enables connection of remote communities before assuming obligations in respect of additional connection requests</a:t>
            </a:r>
          </a:p>
          <a:p>
            <a:pPr lvl="3"/>
            <a:r>
              <a:rPr lang="en-US" dirty="0" smtClean="0"/>
              <a:t>Plan to file connection procedures at time of initial rate application</a:t>
            </a:r>
          </a:p>
          <a:p>
            <a:pPr lvl="1"/>
            <a:r>
              <a:rPr lang="en-US" dirty="0" smtClean="0"/>
              <a:t>6.2 establishes requirements for assigning available capacity on network and connection facilities</a:t>
            </a:r>
          </a:p>
          <a:p>
            <a:pPr lvl="3"/>
            <a:r>
              <a:rPr lang="en-US" dirty="0" smtClean="0"/>
              <a:t>Will consider as part of connection procedures to be filed</a:t>
            </a:r>
          </a:p>
          <a:p>
            <a:pPr lvl="3"/>
            <a:r>
              <a:rPr lang="en-US" dirty="0" smtClean="0"/>
              <a:t>Assigning capacity based on historical peak load may not be suitable</a:t>
            </a:r>
          </a:p>
          <a:p>
            <a:pPr lvl="1"/>
            <a:r>
              <a:rPr lang="en-US" dirty="0" smtClean="0"/>
              <a:t>6.4 establishes requirements for undertaking CIAs</a:t>
            </a:r>
          </a:p>
          <a:p>
            <a:pPr lvl="3"/>
            <a:r>
              <a:rPr lang="en-US" dirty="0" smtClean="0"/>
              <a:t>CIA/SIA by </a:t>
            </a:r>
            <a:r>
              <a:rPr lang="en-US" dirty="0" err="1" smtClean="0"/>
              <a:t>HONI</a:t>
            </a:r>
            <a:r>
              <a:rPr lang="en-US" dirty="0" smtClean="0"/>
              <a:t>/</a:t>
            </a:r>
            <a:r>
              <a:rPr lang="en-US" dirty="0" err="1" smtClean="0"/>
              <a:t>IESO</a:t>
            </a:r>
            <a:r>
              <a:rPr lang="en-US" dirty="0" smtClean="0"/>
              <a:t> for entire project to connect remotes</a:t>
            </a:r>
          </a:p>
          <a:p>
            <a:pPr lvl="3"/>
            <a:r>
              <a:rPr lang="en-US" dirty="0" smtClean="0"/>
              <a:t>No benefit from additional CIA for each connecting community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35" y="236794"/>
            <a:ext cx="276782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85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91" y="0"/>
            <a:ext cx="5905347" cy="1142999"/>
          </a:xfrm>
        </p:spPr>
        <p:txBody>
          <a:bodyPr/>
          <a:lstStyle/>
          <a:p>
            <a:r>
              <a:rPr lang="en-US" dirty="0" smtClean="0"/>
              <a:t>Cost Recovery and Rate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51" y="1337208"/>
            <a:ext cx="8453336" cy="4791217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Due to </a:t>
            </a:r>
            <a:r>
              <a:rPr lang="en-US" dirty="0" smtClean="0"/>
              <a:t>unique aspects, </a:t>
            </a:r>
            <a:r>
              <a:rPr lang="en-US" dirty="0"/>
              <a:t>particularly </a:t>
            </a:r>
            <a:r>
              <a:rPr lang="en-US" dirty="0" smtClean="0"/>
              <a:t>re Remote </a:t>
            </a:r>
            <a:r>
              <a:rPr lang="en-US" dirty="0"/>
              <a:t>Connection </a:t>
            </a:r>
            <a:r>
              <a:rPr lang="en-US" dirty="0" smtClean="0"/>
              <a:t>Lines, the Project </a:t>
            </a:r>
            <a:r>
              <a:rPr lang="en-US" dirty="0"/>
              <a:t>does not fit </a:t>
            </a:r>
            <a:r>
              <a:rPr lang="en-US" dirty="0" smtClean="0"/>
              <a:t>existing regulatory framework </a:t>
            </a:r>
            <a:r>
              <a:rPr lang="en-US" dirty="0"/>
              <a:t>for cost responsibility or revenue </a:t>
            </a:r>
            <a:r>
              <a:rPr lang="en-CA" dirty="0"/>
              <a:t>recovery </a:t>
            </a:r>
            <a:r>
              <a:rPr lang="en-US" dirty="0"/>
              <a:t>under the </a:t>
            </a:r>
            <a:r>
              <a:rPr lang="en-US" dirty="0" smtClean="0"/>
              <a:t>TSC</a:t>
            </a:r>
          </a:p>
          <a:p>
            <a:pPr lvl="1"/>
            <a:r>
              <a:rPr lang="en-US" dirty="0" smtClean="0"/>
              <a:t>Creates </a:t>
            </a:r>
            <a:r>
              <a:rPr lang="en-CA" dirty="0"/>
              <a:t>anomalous</a:t>
            </a:r>
            <a:r>
              <a:rPr lang="en-US" dirty="0"/>
              <a:t> results and </a:t>
            </a:r>
            <a:r>
              <a:rPr lang="en-US" dirty="0" smtClean="0"/>
              <a:t>affects </a:t>
            </a:r>
            <a:r>
              <a:rPr lang="en-US" dirty="0"/>
              <a:t>financial viability of </a:t>
            </a:r>
            <a:r>
              <a:rPr lang="en-US" dirty="0" smtClean="0"/>
              <a:t>project</a:t>
            </a:r>
            <a:endParaRPr lang="en-US" dirty="0"/>
          </a:p>
          <a:p>
            <a:pPr lvl="0"/>
            <a:r>
              <a:rPr lang="en-US" dirty="0"/>
              <a:t>WPLP </a:t>
            </a:r>
            <a:r>
              <a:rPr lang="en-US" dirty="0" smtClean="0"/>
              <a:t>seeks </a:t>
            </a:r>
            <a:r>
              <a:rPr lang="en-US" dirty="0"/>
              <a:t>licence amendments </a:t>
            </a:r>
            <a:r>
              <a:rPr lang="en-US" dirty="0" smtClean="0"/>
              <a:t>to </a:t>
            </a:r>
            <a:r>
              <a:rPr lang="en-US" dirty="0"/>
              <a:t>exempt </a:t>
            </a:r>
            <a:r>
              <a:rPr lang="en-US" dirty="0" smtClean="0"/>
              <a:t>it from </a:t>
            </a:r>
            <a:r>
              <a:rPr lang="en-US" dirty="0"/>
              <a:t>parts of the TSC, including </a:t>
            </a:r>
            <a:r>
              <a:rPr lang="en-US" dirty="0" smtClean="0"/>
              <a:t>re </a:t>
            </a:r>
            <a:r>
              <a:rPr lang="en-US" dirty="0"/>
              <a:t>recovery of </a:t>
            </a:r>
            <a:r>
              <a:rPr lang="en-US" dirty="0" smtClean="0"/>
              <a:t>capital </a:t>
            </a:r>
            <a:r>
              <a:rPr lang="en-US" dirty="0"/>
              <a:t>contribution for </a:t>
            </a:r>
            <a:r>
              <a:rPr lang="en-US" dirty="0" smtClean="0"/>
              <a:t>Remote </a:t>
            </a:r>
            <a:r>
              <a:rPr lang="en-US" dirty="0"/>
              <a:t>Connection Lines, which are </a:t>
            </a:r>
            <a:r>
              <a:rPr lang="en-US" dirty="0" smtClean="0"/>
              <a:t>“line connections” under </a:t>
            </a:r>
            <a:r>
              <a:rPr lang="en-US" dirty="0"/>
              <a:t>the </a:t>
            </a:r>
            <a:r>
              <a:rPr lang="en-US" dirty="0" smtClean="0"/>
              <a:t>TSC</a:t>
            </a:r>
            <a:endParaRPr lang="en-US" dirty="0"/>
          </a:p>
          <a:p>
            <a:pPr lvl="0"/>
            <a:r>
              <a:rPr lang="en-US" dirty="0" smtClean="0"/>
              <a:t>In parallel with the </a:t>
            </a:r>
            <a:r>
              <a:rPr lang="en-US" dirty="0"/>
              <a:t>exemptions, WPLP </a:t>
            </a:r>
            <a:r>
              <a:rPr lang="en-US" dirty="0" smtClean="0"/>
              <a:t>seeks approval </a:t>
            </a:r>
            <a:r>
              <a:rPr lang="en-US" dirty="0"/>
              <a:t>of an alternative rate framework to ensure </a:t>
            </a:r>
            <a:r>
              <a:rPr lang="en-CA" dirty="0" smtClean="0"/>
              <a:t>it </a:t>
            </a:r>
            <a:r>
              <a:rPr lang="en-US" dirty="0" smtClean="0"/>
              <a:t>has </a:t>
            </a:r>
            <a:r>
              <a:rPr lang="en-US" dirty="0"/>
              <a:t>sufficient revenue to operate </a:t>
            </a:r>
            <a:r>
              <a:rPr lang="en-US" dirty="0" smtClean="0"/>
              <a:t>in </a:t>
            </a:r>
            <a:r>
              <a:rPr lang="en-US" dirty="0"/>
              <a:t>a financially viable, safe and reliable </a:t>
            </a:r>
            <a:r>
              <a:rPr lang="en-US" dirty="0" smtClean="0"/>
              <a:t>manner </a:t>
            </a:r>
            <a:endParaRPr lang="en-US" dirty="0"/>
          </a:p>
          <a:p>
            <a:pPr lvl="0"/>
            <a:r>
              <a:rPr lang="en-US" dirty="0"/>
              <a:t>Under </a:t>
            </a:r>
            <a:r>
              <a:rPr lang="en-US" dirty="0" smtClean="0"/>
              <a:t>the alternative framework</a:t>
            </a:r>
            <a:r>
              <a:rPr lang="en-US" dirty="0"/>
              <a:t>, the implications for ratepayers are the same as under the </a:t>
            </a:r>
            <a:r>
              <a:rPr lang="en-US" dirty="0" smtClean="0"/>
              <a:t>TSC </a:t>
            </a:r>
            <a:r>
              <a:rPr lang="en-US" dirty="0"/>
              <a:t>and </a:t>
            </a:r>
            <a:r>
              <a:rPr lang="en-US" dirty="0" smtClean="0"/>
              <a:t>UTR</a:t>
            </a:r>
          </a:p>
          <a:p>
            <a:pPr lvl="1"/>
            <a:r>
              <a:rPr lang="en-US" dirty="0" smtClean="0"/>
              <a:t>Also compatible </a:t>
            </a:r>
            <a:r>
              <a:rPr lang="en-US" dirty="0"/>
              <a:t>with government funding </a:t>
            </a:r>
            <a:r>
              <a:rPr lang="en-US" dirty="0" smtClean="0"/>
              <a:t>arrangements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76" y="101627"/>
            <a:ext cx="276782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b="1" dirty="0" smtClean="0"/>
              <a:t>The Applicant</a:t>
            </a:r>
            <a:endParaRPr lang="en-US" sz="28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51335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91" y="0"/>
            <a:ext cx="5915075" cy="1142999"/>
          </a:xfrm>
        </p:spPr>
        <p:txBody>
          <a:bodyPr/>
          <a:lstStyle/>
          <a:p>
            <a:r>
              <a:rPr lang="en-US" dirty="0" smtClean="0"/>
              <a:t>Cost Recovery and Rate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39" y="1337208"/>
            <a:ext cx="8570069" cy="49297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</a:t>
            </a:r>
            <a:r>
              <a:rPr lang="en-US" dirty="0" smtClean="0"/>
              <a:t>nique </a:t>
            </a:r>
            <a:r>
              <a:rPr lang="en-US" dirty="0"/>
              <a:t>aspects of the </a:t>
            </a:r>
            <a:r>
              <a:rPr lang="en-US" dirty="0" smtClean="0"/>
              <a:t>project put it outside </a:t>
            </a:r>
            <a:r>
              <a:rPr lang="en-US" dirty="0"/>
              <a:t>the framework contemplated by the TSC:</a:t>
            </a:r>
          </a:p>
          <a:p>
            <a:pPr lvl="1"/>
            <a:r>
              <a:rPr lang="en-US" sz="2400" dirty="0" smtClean="0"/>
              <a:t>TSC framework </a:t>
            </a:r>
            <a:r>
              <a:rPr lang="en-US" sz="2400" dirty="0"/>
              <a:t>based </a:t>
            </a:r>
            <a:r>
              <a:rPr lang="en-US" sz="2400" dirty="0" smtClean="0"/>
              <a:t>on premise </a:t>
            </a:r>
            <a:r>
              <a:rPr lang="en-US" sz="2400" dirty="0"/>
              <a:t>of </a:t>
            </a:r>
            <a:r>
              <a:rPr lang="en-US" sz="2400" dirty="0" smtClean="0"/>
              <a:t>connection </a:t>
            </a:r>
            <a:r>
              <a:rPr lang="en-US" sz="2400" dirty="0"/>
              <a:t>to an existing </a:t>
            </a:r>
            <a:r>
              <a:rPr lang="en-US" sz="2400" dirty="0" smtClean="0"/>
              <a:t>system </a:t>
            </a:r>
            <a:r>
              <a:rPr lang="en-US" sz="2400" dirty="0"/>
              <a:t>where </a:t>
            </a:r>
            <a:r>
              <a:rPr lang="en-US" sz="2400" dirty="0" smtClean="0"/>
              <a:t>load </a:t>
            </a:r>
            <a:r>
              <a:rPr lang="en-US" sz="2400" dirty="0"/>
              <a:t>customers “</a:t>
            </a:r>
            <a:r>
              <a:rPr lang="en-US" sz="2400" dirty="0" smtClean="0"/>
              <a:t>elect” </a:t>
            </a:r>
            <a:r>
              <a:rPr lang="en-US" sz="2400" dirty="0"/>
              <a:t>to be served by </a:t>
            </a:r>
            <a:r>
              <a:rPr lang="en-US" sz="2400" dirty="0" smtClean="0"/>
              <a:t>pre-existing </a:t>
            </a:r>
            <a:r>
              <a:rPr lang="en-US" sz="2400" dirty="0"/>
              <a:t>transmitter-owned </a:t>
            </a:r>
            <a:r>
              <a:rPr lang="en-US" sz="2400" dirty="0" smtClean="0"/>
              <a:t>facilities </a:t>
            </a:r>
            <a:r>
              <a:rPr lang="en-US" sz="2400" dirty="0"/>
              <a:t>and, if necessary, </a:t>
            </a:r>
            <a:r>
              <a:rPr lang="en-US" sz="2400" dirty="0" smtClean="0"/>
              <a:t>transmitter requires capital contribution</a:t>
            </a:r>
            <a:r>
              <a:rPr lang="en-US" sz="2400" dirty="0"/>
              <a:t>  </a:t>
            </a:r>
          </a:p>
          <a:p>
            <a:pPr lvl="1"/>
            <a:r>
              <a:rPr lang="en-US" sz="2400" dirty="0" smtClean="0"/>
              <a:t>TSC </a:t>
            </a:r>
            <a:r>
              <a:rPr lang="en-US" sz="2400" dirty="0"/>
              <a:t>does not envision </a:t>
            </a:r>
            <a:r>
              <a:rPr lang="en-US" sz="2400" dirty="0" smtClean="0"/>
              <a:t>circumstances where:</a:t>
            </a:r>
          </a:p>
          <a:p>
            <a:pPr lvl="2"/>
            <a:r>
              <a:rPr lang="en-US" dirty="0" smtClean="0"/>
              <a:t>An entire transmission system is being </a:t>
            </a:r>
            <a:r>
              <a:rPr lang="en-US" dirty="0"/>
              <a:t>constructed by a transmitter to connect a series of distribution </a:t>
            </a:r>
            <a:r>
              <a:rPr lang="en-US" dirty="0" smtClean="0"/>
              <a:t>systems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lang="en-US" dirty="0" smtClean="0"/>
              <a:t>apital </a:t>
            </a:r>
            <a:r>
              <a:rPr lang="en-US" dirty="0"/>
              <a:t>contribution reflects not just the costs of an upgrade to an applicable line connection or transformation, but rather the construction costs for almost an entire transmission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76" y="101627"/>
            <a:ext cx="276782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76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91" y="0"/>
            <a:ext cx="5924803" cy="1142999"/>
          </a:xfrm>
        </p:spPr>
        <p:txBody>
          <a:bodyPr/>
          <a:lstStyle/>
          <a:p>
            <a:r>
              <a:rPr lang="en-US" dirty="0" smtClean="0"/>
              <a:t>Cost Recovery and Rate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94" y="1517515"/>
            <a:ext cx="8712678" cy="45233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Under the existing TSC framework:</a:t>
            </a:r>
            <a:endParaRPr lang="en-US" dirty="0"/>
          </a:p>
          <a:p>
            <a:pPr lvl="1"/>
            <a:r>
              <a:rPr lang="en-US" sz="2400" dirty="0"/>
              <a:t>Line to Pickle Lake classified as “network facilities”</a:t>
            </a:r>
          </a:p>
          <a:p>
            <a:pPr lvl="3"/>
            <a:r>
              <a:rPr lang="en-US" dirty="0"/>
              <a:t>Charged through Uniform Transmission Rates (UTR)</a:t>
            </a:r>
          </a:p>
          <a:p>
            <a:pPr lvl="1"/>
            <a:r>
              <a:rPr lang="en-US" sz="2400" dirty="0"/>
              <a:t>Remote Connection Lines </a:t>
            </a:r>
            <a:r>
              <a:rPr lang="en-US" sz="2400" dirty="0" smtClean="0"/>
              <a:t>are “connection </a:t>
            </a:r>
            <a:r>
              <a:rPr lang="en-US" sz="2400" dirty="0"/>
              <a:t>facilities”</a:t>
            </a:r>
          </a:p>
          <a:p>
            <a:pPr lvl="3"/>
            <a:r>
              <a:rPr lang="en-US" dirty="0" smtClean="0"/>
              <a:t>Economic evaluation establishes need for upfront capital contribution from HORCI of ~$1.26B</a:t>
            </a:r>
          </a:p>
          <a:p>
            <a:pPr lvl="3"/>
            <a:r>
              <a:rPr lang="en-US" dirty="0" smtClean="0"/>
              <a:t>WPLP rate base of $0.39B despite project cost of $1.65B</a:t>
            </a:r>
          </a:p>
          <a:p>
            <a:pPr lvl="3"/>
            <a:r>
              <a:rPr lang="en-US" dirty="0" smtClean="0"/>
              <a:t>WPLP </a:t>
            </a:r>
            <a:r>
              <a:rPr lang="en-US" dirty="0"/>
              <a:t>would carry all development, construction and operations risk with no financial incentive for WPLP partners to </a:t>
            </a:r>
            <a:r>
              <a:rPr lang="en-US" dirty="0" smtClean="0"/>
              <a:t>participate </a:t>
            </a:r>
            <a:endParaRPr lang="en-US" dirty="0"/>
          </a:p>
          <a:p>
            <a:pPr lvl="3"/>
            <a:r>
              <a:rPr lang="en-US" dirty="0" smtClean="0"/>
              <a:t>Insufficient revenue </a:t>
            </a:r>
            <a:r>
              <a:rPr lang="en-US" dirty="0"/>
              <a:t>stream to leverage for </a:t>
            </a:r>
            <a:r>
              <a:rPr lang="en-US" dirty="0" smtClean="0"/>
              <a:t>financing</a:t>
            </a:r>
            <a:endParaRPr lang="en-US" dirty="0"/>
          </a:p>
          <a:p>
            <a:pPr lvl="3"/>
            <a:r>
              <a:rPr lang="en-US" dirty="0"/>
              <a:t>I</a:t>
            </a:r>
            <a:r>
              <a:rPr lang="en-US" dirty="0" smtClean="0"/>
              <a:t>nsufficient </a:t>
            </a:r>
            <a:r>
              <a:rPr lang="en-US" dirty="0"/>
              <a:t>asset value to generate earnings for </a:t>
            </a:r>
            <a:r>
              <a:rPr lang="en-US" dirty="0" smtClean="0"/>
              <a:t>reinvestment</a:t>
            </a:r>
            <a:endParaRPr lang="en-US" dirty="0"/>
          </a:p>
          <a:p>
            <a:pPr lvl="0"/>
            <a:r>
              <a:rPr lang="en-US" dirty="0"/>
              <a:t>Alternative framework needed for a financially viable p</a:t>
            </a:r>
            <a:r>
              <a:rPr lang="en-US" dirty="0" smtClean="0"/>
              <a:t>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76" y="101627"/>
            <a:ext cx="276782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79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92" y="0"/>
            <a:ext cx="5934530" cy="1142999"/>
          </a:xfrm>
        </p:spPr>
        <p:txBody>
          <a:bodyPr/>
          <a:lstStyle/>
          <a:p>
            <a:r>
              <a:rPr lang="en-US" dirty="0" smtClean="0"/>
              <a:t>Cost Recovery and Rate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41" y="1244627"/>
            <a:ext cx="8511702" cy="494216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Approval of alternative framework is critical </a:t>
            </a:r>
            <a:r>
              <a:rPr lang="en-US" dirty="0"/>
              <a:t>to </a:t>
            </a:r>
            <a:r>
              <a:rPr lang="en-US" dirty="0" smtClean="0"/>
              <a:t>project success as </a:t>
            </a:r>
            <a:r>
              <a:rPr lang="en-US" dirty="0"/>
              <a:t>clarity will enable future </a:t>
            </a:r>
            <a:r>
              <a:rPr lang="en-US" dirty="0" smtClean="0"/>
              <a:t>financing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Board </a:t>
            </a:r>
            <a:r>
              <a:rPr lang="en-US" dirty="0"/>
              <a:t>would be approving an alternative to the </a:t>
            </a:r>
            <a:r>
              <a:rPr lang="en-US" dirty="0" smtClean="0"/>
              <a:t>requirement for an upfront </a:t>
            </a:r>
            <a:r>
              <a:rPr lang="en-US" dirty="0"/>
              <a:t>capital </a:t>
            </a:r>
            <a:r>
              <a:rPr lang="en-US" dirty="0" smtClean="0"/>
              <a:t>contribution, which:</a:t>
            </a:r>
          </a:p>
          <a:p>
            <a:pPr lvl="1"/>
            <a:r>
              <a:rPr lang="en-US" dirty="0" smtClean="0"/>
              <a:t>Avoids </a:t>
            </a:r>
            <a:r>
              <a:rPr lang="en-US" dirty="0"/>
              <a:t>cross-subsidization under </a:t>
            </a:r>
            <a:r>
              <a:rPr lang="en-US" dirty="0" smtClean="0"/>
              <a:t>UTR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in </a:t>
            </a:r>
            <a:r>
              <a:rPr lang="en-US" dirty="0" smtClean="0"/>
              <a:t>rate that’s based </a:t>
            </a:r>
            <a:r>
              <a:rPr lang="en-US" dirty="0"/>
              <a:t>on </a:t>
            </a:r>
            <a:r>
              <a:rPr lang="en-US" dirty="0" smtClean="0"/>
              <a:t>WPLP revenue requirement</a:t>
            </a:r>
          </a:p>
          <a:p>
            <a:pPr lvl="1"/>
            <a:r>
              <a:rPr lang="en-US" dirty="0" smtClean="0"/>
              <a:t>Forms </a:t>
            </a:r>
            <a:r>
              <a:rPr lang="en-US" dirty="0"/>
              <a:t>part of </a:t>
            </a:r>
            <a:r>
              <a:rPr lang="en-US" dirty="0" smtClean="0"/>
              <a:t>HORCI revenue </a:t>
            </a:r>
            <a:r>
              <a:rPr lang="en-US" dirty="0"/>
              <a:t>requirement </a:t>
            </a:r>
            <a:r>
              <a:rPr lang="en-US" dirty="0" smtClean="0"/>
              <a:t>to </a:t>
            </a:r>
            <a:r>
              <a:rPr lang="en-US" dirty="0"/>
              <a:t>enable RRRP </a:t>
            </a:r>
            <a:r>
              <a:rPr lang="en-US" dirty="0" smtClean="0"/>
              <a:t>funding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compatible with </a:t>
            </a:r>
            <a:r>
              <a:rPr lang="en-US" dirty="0"/>
              <a:t>government </a:t>
            </a:r>
            <a:r>
              <a:rPr lang="en-US" dirty="0" smtClean="0"/>
              <a:t>funding framework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acilitates provincial policy 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76" y="101627"/>
            <a:ext cx="276782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90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Recovery and Rate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74" y="1193812"/>
            <a:ext cx="8665029" cy="5165712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Under the proposed alternative framework: 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ddition </a:t>
            </a:r>
            <a:r>
              <a:rPr lang="en-US" sz="1800" dirty="0"/>
              <a:t>to rate base of capital </a:t>
            </a:r>
            <a:r>
              <a:rPr lang="en-US" sz="1800" dirty="0" smtClean="0"/>
              <a:t>cost for Remote </a:t>
            </a:r>
            <a:r>
              <a:rPr lang="en-US" sz="1800" dirty="0"/>
              <a:t>Connection </a:t>
            </a:r>
            <a:r>
              <a:rPr lang="en-US" sz="1800" dirty="0" smtClean="0"/>
              <a:t>Lines results in </a:t>
            </a:r>
            <a:r>
              <a:rPr lang="en-US" sz="1800" dirty="0"/>
              <a:t>revenue requirement impact that </a:t>
            </a:r>
            <a:r>
              <a:rPr lang="en-US" sz="1800" dirty="0" smtClean="0"/>
              <a:t>includes cost </a:t>
            </a:r>
            <a:r>
              <a:rPr lang="en-US" sz="1800" dirty="0"/>
              <a:t>of capital based on </a:t>
            </a:r>
            <a:r>
              <a:rPr lang="en-US" sz="1800" dirty="0" smtClean="0"/>
              <a:t>WACC (at 60/40 </a:t>
            </a:r>
            <a:r>
              <a:rPr lang="en-US" sz="1800" dirty="0"/>
              <a:t>ratio) and </a:t>
            </a:r>
            <a:r>
              <a:rPr lang="en-US" sz="1800" dirty="0" smtClean="0"/>
              <a:t>return </a:t>
            </a:r>
            <a:r>
              <a:rPr lang="en-US" sz="1800" dirty="0"/>
              <a:t>of capital through </a:t>
            </a:r>
            <a:r>
              <a:rPr lang="en-US" sz="1800" dirty="0" smtClean="0"/>
              <a:t>depreciation expense </a:t>
            </a:r>
            <a:endParaRPr lang="en-US" sz="1800" dirty="0"/>
          </a:p>
          <a:p>
            <a:pPr lvl="1"/>
            <a:r>
              <a:rPr lang="en-US" sz="1800" dirty="0" smtClean="0"/>
              <a:t>Capital cost for Remotes recorded </a:t>
            </a:r>
            <a:r>
              <a:rPr lang="en-US" sz="1800" dirty="0"/>
              <a:t>and accounted for separately from </a:t>
            </a:r>
            <a:r>
              <a:rPr lang="en-US" sz="1800" dirty="0" smtClean="0"/>
              <a:t>Line </a:t>
            </a:r>
            <a:r>
              <a:rPr lang="en-US" sz="1800" dirty="0"/>
              <a:t>to Pickle Lake with a segregated </a:t>
            </a:r>
            <a:r>
              <a:rPr lang="en-US" sz="1800" dirty="0" smtClean="0"/>
              <a:t>pool </a:t>
            </a:r>
            <a:endParaRPr lang="en-US" sz="1800" dirty="0"/>
          </a:p>
          <a:p>
            <a:pPr lvl="1"/>
            <a:r>
              <a:rPr lang="en-US" sz="1800" dirty="0"/>
              <a:t>OM&amp;A expense </a:t>
            </a:r>
            <a:r>
              <a:rPr lang="en-US" sz="1800" dirty="0" smtClean="0"/>
              <a:t>allocated </a:t>
            </a:r>
            <a:r>
              <a:rPr lang="en-US" sz="1800" dirty="0"/>
              <a:t>between </a:t>
            </a:r>
            <a:r>
              <a:rPr lang="en-US" sz="1800" dirty="0" smtClean="0"/>
              <a:t>Remotes </a:t>
            </a:r>
            <a:r>
              <a:rPr lang="en-US" sz="1800" dirty="0"/>
              <a:t>and </a:t>
            </a:r>
            <a:r>
              <a:rPr lang="en-US" sz="1800" dirty="0" smtClean="0"/>
              <a:t>Line </a:t>
            </a:r>
            <a:r>
              <a:rPr lang="en-US" sz="1800" dirty="0"/>
              <a:t>to Pickle Lake on </a:t>
            </a:r>
            <a:r>
              <a:rPr lang="en-US" sz="1800" dirty="0" smtClean="0"/>
              <a:t>basis </a:t>
            </a:r>
            <a:r>
              <a:rPr lang="en-US" sz="1800" dirty="0"/>
              <a:t>of direct </a:t>
            </a:r>
            <a:r>
              <a:rPr lang="en-US" sz="1800" dirty="0" smtClean="0"/>
              <a:t>and </a:t>
            </a:r>
            <a:r>
              <a:rPr lang="en-US" sz="1800" dirty="0"/>
              <a:t>indirect costs allocated based on </a:t>
            </a:r>
            <a:r>
              <a:rPr lang="en-US" sz="1800" dirty="0" smtClean="0"/>
              <a:t>proportionate asset </a:t>
            </a:r>
            <a:r>
              <a:rPr lang="en-US" sz="1800" dirty="0"/>
              <a:t>value in each rate base pool </a:t>
            </a:r>
          </a:p>
          <a:p>
            <a:pPr lvl="1"/>
            <a:r>
              <a:rPr lang="en-US" sz="1800" dirty="0" smtClean="0"/>
              <a:t>Resulting </a:t>
            </a:r>
            <a:r>
              <a:rPr lang="en-US" sz="1800" dirty="0"/>
              <a:t>revenue requirement impact </a:t>
            </a:r>
            <a:r>
              <a:rPr lang="en-US" sz="1800" dirty="0" smtClean="0"/>
              <a:t>from Remotes charged </a:t>
            </a:r>
            <a:r>
              <a:rPr lang="en-US" sz="1800" dirty="0"/>
              <a:t>to </a:t>
            </a:r>
            <a:r>
              <a:rPr lang="en-US" sz="1800" dirty="0" smtClean="0"/>
              <a:t>HORCI through rate </a:t>
            </a:r>
            <a:r>
              <a:rPr lang="en-US" sz="1800" dirty="0"/>
              <a:t>applicable to service provided from </a:t>
            </a:r>
            <a:r>
              <a:rPr lang="en-US" sz="1800" dirty="0" smtClean="0"/>
              <a:t>Remotes</a:t>
            </a:r>
            <a:endParaRPr lang="en-US" sz="1800" dirty="0"/>
          </a:p>
          <a:p>
            <a:pPr lvl="1"/>
            <a:r>
              <a:rPr lang="en-US" sz="1800" dirty="0" smtClean="0"/>
              <a:t>Rate </a:t>
            </a:r>
            <a:r>
              <a:rPr lang="en-US" sz="1800" dirty="0"/>
              <a:t>charged </a:t>
            </a:r>
            <a:r>
              <a:rPr lang="en-US" sz="1800" dirty="0" smtClean="0"/>
              <a:t>would </a:t>
            </a:r>
            <a:r>
              <a:rPr lang="en-US" sz="1800" dirty="0"/>
              <a:t>be an expense in </a:t>
            </a:r>
            <a:r>
              <a:rPr lang="en-US" sz="1800" dirty="0" smtClean="0"/>
              <a:t>HORCI’s revenue </a:t>
            </a:r>
            <a:r>
              <a:rPr lang="en-US" sz="1800" dirty="0"/>
              <a:t>requirement and </a:t>
            </a:r>
            <a:r>
              <a:rPr lang="en-US" sz="1800" dirty="0" smtClean="0"/>
              <a:t>thereby form </a:t>
            </a:r>
            <a:r>
              <a:rPr lang="en-US" sz="1800" dirty="0"/>
              <a:t>part of </a:t>
            </a:r>
            <a:r>
              <a:rPr lang="en-US" sz="1800" dirty="0" smtClean="0"/>
              <a:t>funding </a:t>
            </a:r>
            <a:r>
              <a:rPr lang="en-US" sz="1800" dirty="0"/>
              <a:t>calculation for RRRP payable to </a:t>
            </a:r>
            <a:r>
              <a:rPr lang="en-US" sz="1800" dirty="0" smtClean="0"/>
              <a:t>HORCI</a:t>
            </a:r>
            <a:endParaRPr lang="en-US" sz="1800" dirty="0"/>
          </a:p>
          <a:p>
            <a:pPr lvl="0"/>
            <a:r>
              <a:rPr lang="en-US" sz="1800" dirty="0"/>
              <a:t>Revenue requirement impact of all other capital/OM&amp;A (i.e. Line to Pickle Lake and part of Remotes) recovered via UTR</a:t>
            </a:r>
          </a:p>
          <a:p>
            <a:pPr lvl="0"/>
            <a:r>
              <a:rPr lang="en-US" sz="1800" dirty="0"/>
              <a:t>Enables </a:t>
            </a:r>
            <a:r>
              <a:rPr lang="en-US" sz="1800" dirty="0" smtClean="0"/>
              <a:t>revenue </a:t>
            </a:r>
            <a:r>
              <a:rPr lang="en-US" sz="1800" dirty="0"/>
              <a:t>sufficient to operate in a financially viable, sustainable, safe, reliable manner without impacting ratepayers relative to existing </a:t>
            </a:r>
            <a:r>
              <a:rPr lang="en-US" sz="1800" dirty="0" smtClean="0"/>
              <a:t>framework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76" y="101627"/>
            <a:ext cx="276782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26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Rate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47" y="1284050"/>
            <a:ext cx="8424152" cy="5075473"/>
          </a:xfrm>
        </p:spPr>
        <p:txBody>
          <a:bodyPr>
            <a:normAutofit/>
          </a:bodyPr>
          <a:lstStyle/>
          <a:p>
            <a:r>
              <a:rPr lang="en-US" dirty="0" smtClean="0"/>
              <a:t>LTC is in the public interest even if government funding is </a:t>
            </a:r>
            <a:r>
              <a:rPr lang="en-US" u="sng" dirty="0" smtClean="0"/>
              <a:t>not</a:t>
            </a:r>
            <a:r>
              <a:rPr lang="en-US" dirty="0" smtClean="0"/>
              <a:t> provided as contemplated in MOU, resulting in:</a:t>
            </a:r>
            <a:endParaRPr lang="en-US" dirty="0"/>
          </a:p>
          <a:p>
            <a:pPr lvl="1"/>
            <a:r>
              <a:rPr lang="en-US" dirty="0" smtClean="0"/>
              <a:t>Line to Pickle Lake</a:t>
            </a:r>
          </a:p>
          <a:p>
            <a:pPr lvl="2"/>
            <a:r>
              <a:rPr lang="en-US" dirty="0" smtClean="0"/>
              <a:t>Recovered through UTR as Network Asset</a:t>
            </a:r>
          </a:p>
          <a:p>
            <a:pPr lvl="2"/>
            <a:r>
              <a:rPr lang="en-US" dirty="0" smtClean="0"/>
              <a:t>Est. impact on Network Service Rate of $0.12/kW/month</a:t>
            </a:r>
            <a:endParaRPr lang="en-US" dirty="0"/>
          </a:p>
          <a:p>
            <a:pPr lvl="1"/>
            <a:r>
              <a:rPr lang="en-US" dirty="0" smtClean="0"/>
              <a:t>Remote Connection Lines</a:t>
            </a:r>
          </a:p>
          <a:p>
            <a:pPr lvl="2"/>
            <a:r>
              <a:rPr lang="en-US" dirty="0" smtClean="0"/>
              <a:t>Alternative rate framework proposed by WPLP</a:t>
            </a:r>
          </a:p>
          <a:p>
            <a:pPr lvl="2"/>
            <a:r>
              <a:rPr lang="en-US" dirty="0" smtClean="0"/>
              <a:t>Recovery through RRRP pool</a:t>
            </a:r>
          </a:p>
          <a:p>
            <a:pPr lvl="2"/>
            <a:r>
              <a:rPr lang="en-US" dirty="0" smtClean="0"/>
              <a:t>Est. impact on RRRP rate of $0.0007/kWh (assumes </a:t>
            </a:r>
            <a:r>
              <a:rPr lang="en-US" u="sng" dirty="0" smtClean="0"/>
              <a:t>no</a:t>
            </a:r>
            <a:r>
              <a:rPr lang="en-US" dirty="0" smtClean="0"/>
              <a:t> funding received under MOU with Canada and Ontario)</a:t>
            </a:r>
          </a:p>
          <a:p>
            <a:pPr lvl="1"/>
            <a:r>
              <a:rPr lang="en-US" dirty="0" smtClean="0"/>
              <a:t>Combined bill impact to typical residential customer consuming 750 kWh/month is est. $0.75/month or 0.64%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707" y="237273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Project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74" y="1598497"/>
            <a:ext cx="8241776" cy="4398111"/>
          </a:xfrm>
        </p:spPr>
        <p:txBody>
          <a:bodyPr>
            <a:normAutofit/>
          </a:bodyPr>
          <a:lstStyle/>
          <a:p>
            <a:r>
              <a:rPr lang="en-US" dirty="0" smtClean="0"/>
              <a:t>MOU with Canada and Ontario in March 2018</a:t>
            </a:r>
          </a:p>
          <a:p>
            <a:pPr lvl="1">
              <a:buClr>
                <a:srgbClr val="9BC6B8"/>
              </a:buClr>
            </a:pPr>
            <a:r>
              <a:rPr lang="en-US" dirty="0" smtClean="0">
                <a:solidFill>
                  <a:srgbClr val="000000"/>
                </a:solidFill>
              </a:rPr>
              <a:t>Funding provided by Canada</a:t>
            </a:r>
          </a:p>
          <a:p>
            <a:pPr lvl="1">
              <a:buClr>
                <a:srgbClr val="9BC6B8"/>
              </a:buClr>
            </a:pPr>
            <a:r>
              <a:rPr lang="en-US" dirty="0" smtClean="0"/>
              <a:t>Contemplates </a:t>
            </a:r>
            <a:r>
              <a:rPr lang="en-US" dirty="0"/>
              <a:t>funding in two tranches for total of $</a:t>
            </a:r>
            <a:r>
              <a:rPr lang="en-US" dirty="0" smtClean="0"/>
              <a:t>1.56B</a:t>
            </a:r>
          </a:p>
          <a:p>
            <a:pPr lvl="2">
              <a:buClr>
                <a:srgbClr val="9BC6B8"/>
              </a:buClr>
            </a:pPr>
            <a:r>
              <a:rPr lang="en-US" dirty="0" smtClean="0"/>
              <a:t>$770M on substantial completion</a:t>
            </a:r>
          </a:p>
          <a:p>
            <a:pPr lvl="2">
              <a:buClr>
                <a:srgbClr val="9BC6B8"/>
              </a:buClr>
            </a:pPr>
            <a:r>
              <a:rPr lang="en-US" dirty="0" smtClean="0"/>
              <a:t>$785M on final completion</a:t>
            </a:r>
          </a:p>
          <a:p>
            <a:pPr lvl="2">
              <a:buClr>
                <a:srgbClr val="9BC6B8"/>
              </a:buClr>
            </a:pPr>
            <a:endParaRPr lang="en-US" dirty="0"/>
          </a:p>
          <a:p>
            <a:pPr>
              <a:buClr>
                <a:srgbClr val="9BC6B8"/>
              </a:buClr>
            </a:pPr>
            <a:r>
              <a:rPr lang="en-US" dirty="0" smtClean="0">
                <a:solidFill>
                  <a:srgbClr val="000000"/>
                </a:solidFill>
              </a:rPr>
              <a:t>Creation </a:t>
            </a:r>
            <a:r>
              <a:rPr lang="en-US" dirty="0">
                <a:solidFill>
                  <a:srgbClr val="000000"/>
                </a:solidFill>
              </a:rPr>
              <a:t>and funding of </a:t>
            </a:r>
            <a:r>
              <a:rPr lang="en-US" dirty="0" smtClean="0">
                <a:solidFill>
                  <a:srgbClr val="000000"/>
                </a:solidFill>
              </a:rPr>
              <a:t>Trust </a:t>
            </a:r>
            <a:r>
              <a:rPr lang="en-US" dirty="0">
                <a:solidFill>
                  <a:srgbClr val="000000"/>
                </a:solidFill>
              </a:rPr>
              <a:t>subject to final definitive documents and appropriation by </a:t>
            </a:r>
            <a:r>
              <a:rPr lang="en-US" dirty="0" smtClean="0">
                <a:solidFill>
                  <a:srgbClr val="000000"/>
                </a:solidFill>
              </a:rPr>
              <a:t>Parliament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87" y="102106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Project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6" y="1324457"/>
            <a:ext cx="8655269" cy="48445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Canada will fund </a:t>
            </a:r>
            <a:r>
              <a:rPr lang="en-US" dirty="0" smtClean="0"/>
              <a:t>the Transmission </a:t>
            </a:r>
            <a:r>
              <a:rPr lang="en-US" dirty="0"/>
              <a:t>Project in two </a:t>
            </a:r>
            <a:r>
              <a:rPr lang="en-US" dirty="0" smtClean="0"/>
              <a:t>parts: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a capital contribution paid to </a:t>
            </a:r>
            <a:r>
              <a:rPr lang="en-US" dirty="0" smtClean="0"/>
              <a:t>WPLP, with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remainder of the funding commitment placed in an independent trust (the “</a:t>
            </a:r>
            <a:r>
              <a:rPr lang="en-US" b="1" dirty="0"/>
              <a:t>Trust</a:t>
            </a:r>
            <a:r>
              <a:rPr lang="en-US" dirty="0" smtClean="0"/>
              <a:t>”)</a:t>
            </a:r>
            <a:r>
              <a:rPr lang="en-US" dirty="0"/>
              <a:t>  </a:t>
            </a:r>
          </a:p>
          <a:p>
            <a:pPr lvl="0"/>
            <a:r>
              <a:rPr lang="en-US" dirty="0"/>
              <a:t>The Trust will be formed in accordance with </a:t>
            </a:r>
            <a:r>
              <a:rPr lang="en-US" dirty="0" smtClean="0"/>
              <a:t>a Trust </a:t>
            </a:r>
            <a:r>
              <a:rPr lang="en-US" dirty="0"/>
              <a:t>Agreement between Canada, Ontario and the independent </a:t>
            </a:r>
            <a:r>
              <a:rPr lang="en-US" dirty="0" smtClean="0"/>
              <a:t>Trustee </a:t>
            </a:r>
            <a:endParaRPr lang="en-US" dirty="0"/>
          </a:p>
          <a:p>
            <a:pPr lvl="0"/>
            <a:r>
              <a:rPr lang="en-US" dirty="0"/>
              <a:t>P</a:t>
            </a:r>
            <a:r>
              <a:rPr lang="en-US" dirty="0" smtClean="0"/>
              <a:t>urpose </a:t>
            </a:r>
            <a:r>
              <a:rPr lang="en-US" dirty="0"/>
              <a:t>of the Trust is to offset the impact on RRRP of any rates charged by WPLP in respect of transmission </a:t>
            </a:r>
            <a:r>
              <a:rPr lang="en-US" dirty="0" smtClean="0"/>
              <a:t>services</a:t>
            </a:r>
            <a:endParaRPr lang="en-US" dirty="0"/>
          </a:p>
          <a:p>
            <a:pPr lvl="0"/>
            <a:r>
              <a:rPr lang="en-US" dirty="0"/>
              <a:t>F</a:t>
            </a:r>
            <a:r>
              <a:rPr lang="en-US" dirty="0" smtClean="0"/>
              <a:t>unding </a:t>
            </a:r>
            <a:r>
              <a:rPr lang="en-US" dirty="0"/>
              <a:t>arrangement </a:t>
            </a:r>
            <a:r>
              <a:rPr lang="en-US" dirty="0" smtClean="0"/>
              <a:t>computes:</a:t>
            </a:r>
          </a:p>
          <a:p>
            <a:pPr lvl="1"/>
            <a:r>
              <a:rPr lang="en-US" dirty="0" smtClean="0"/>
              <a:t>Equity </a:t>
            </a:r>
            <a:r>
              <a:rPr lang="en-US" dirty="0"/>
              <a:t>contribution by WPLP to </a:t>
            </a:r>
            <a:r>
              <a:rPr lang="en-US" dirty="0" smtClean="0"/>
              <a:t>Project (reflected </a:t>
            </a:r>
            <a:r>
              <a:rPr lang="en-US" dirty="0"/>
              <a:t>in rate </a:t>
            </a:r>
            <a:r>
              <a:rPr lang="en-US" dirty="0" smtClean="0"/>
              <a:t>base)</a:t>
            </a:r>
          </a:p>
          <a:p>
            <a:pPr lvl="1"/>
            <a:r>
              <a:rPr lang="en-US" dirty="0" smtClean="0"/>
              <a:t>Canada </a:t>
            </a:r>
            <a:r>
              <a:rPr lang="en-US" dirty="0"/>
              <a:t>funding to WPLP in the form of a capital </a:t>
            </a:r>
            <a:r>
              <a:rPr lang="en-US" dirty="0" smtClean="0"/>
              <a:t>contribution</a:t>
            </a:r>
          </a:p>
          <a:p>
            <a:pPr lvl="1"/>
            <a:r>
              <a:rPr lang="en-US" dirty="0" smtClean="0"/>
              <a:t>The amount contributed to the Trust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60" y="190503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92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5" y="1705232"/>
            <a:ext cx="8291383" cy="358346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Total </a:t>
            </a:r>
            <a:r>
              <a:rPr lang="en-CA" dirty="0"/>
              <a:t>construction </a:t>
            </a:r>
            <a:r>
              <a:rPr lang="en-CA" dirty="0" smtClean="0"/>
              <a:t>costs</a:t>
            </a:r>
            <a:r>
              <a:rPr lang="en-CA" dirty="0"/>
              <a:t>              </a:t>
            </a:r>
            <a:r>
              <a:rPr lang="en-CA" dirty="0" smtClean="0"/>
              <a:t>					$</a:t>
            </a:r>
            <a:r>
              <a:rPr lang="en-CA" dirty="0"/>
              <a:t>1,610 </a:t>
            </a:r>
            <a:r>
              <a:rPr lang="en-CA" dirty="0" smtClean="0"/>
              <a:t>M </a:t>
            </a:r>
            <a:r>
              <a:rPr lang="en-CA" dirty="0"/>
              <a:t>(a</a:t>
            </a:r>
            <a:r>
              <a:rPr lang="en-CA" dirty="0" smtClean="0"/>
              <a:t>)*</a:t>
            </a:r>
            <a:endParaRPr lang="en-US" dirty="0"/>
          </a:p>
          <a:p>
            <a:r>
              <a:rPr lang="en-CA" dirty="0"/>
              <a:t>Total estimated </a:t>
            </a:r>
            <a:r>
              <a:rPr lang="en-CA" dirty="0" smtClean="0"/>
              <a:t>AFUDC							</a:t>
            </a:r>
            <a:r>
              <a:rPr lang="en-CA" u="sng" dirty="0" smtClean="0"/>
              <a:t>$</a:t>
            </a:r>
            <a:r>
              <a:rPr lang="en-CA" u="sng" dirty="0"/>
              <a:t>  </a:t>
            </a:r>
            <a:r>
              <a:rPr lang="en-CA" u="sng" dirty="0" smtClean="0"/>
              <a:t> 137 </a:t>
            </a:r>
            <a:r>
              <a:rPr lang="en-CA" u="sng" dirty="0"/>
              <a:t>M (b)</a:t>
            </a:r>
            <a:endParaRPr lang="en-US" dirty="0"/>
          </a:p>
          <a:p>
            <a:r>
              <a:rPr lang="en-CA" dirty="0"/>
              <a:t>Rate base before capital contribution (a + b</a:t>
            </a:r>
            <a:r>
              <a:rPr lang="en-CA" dirty="0" smtClean="0"/>
              <a:t>)		$1,747 M </a:t>
            </a:r>
            <a:r>
              <a:rPr lang="en-CA" dirty="0"/>
              <a:t>(c</a:t>
            </a:r>
            <a:r>
              <a:rPr lang="en-CA" dirty="0" smtClean="0"/>
              <a:t>)</a:t>
            </a:r>
            <a:endParaRPr lang="en-US" dirty="0"/>
          </a:p>
          <a:p>
            <a:r>
              <a:rPr lang="en-CA" dirty="0"/>
              <a:t>Implied rate base**        </a:t>
            </a:r>
            <a:r>
              <a:rPr lang="en-CA" dirty="0" smtClean="0"/>
              <a:t>							</a:t>
            </a:r>
            <a:r>
              <a:rPr lang="en-CA" u="sng" dirty="0" smtClean="0"/>
              <a:t>$1,550 M </a:t>
            </a:r>
            <a:r>
              <a:rPr lang="en-CA" u="sng" dirty="0"/>
              <a:t>(d)</a:t>
            </a:r>
            <a:endParaRPr lang="en-US" dirty="0"/>
          </a:p>
          <a:p>
            <a:r>
              <a:rPr lang="en-CA" dirty="0"/>
              <a:t>Capital contribution directly to WPLP (c – d</a:t>
            </a:r>
            <a:r>
              <a:rPr lang="en-CA" dirty="0" smtClean="0"/>
              <a:t>)		</a:t>
            </a:r>
            <a:r>
              <a:rPr lang="en-CA" u="sng" dirty="0" smtClean="0"/>
              <a:t>$</a:t>
            </a:r>
            <a:r>
              <a:rPr lang="en-CA" u="sng" dirty="0"/>
              <a:t> </a:t>
            </a:r>
            <a:r>
              <a:rPr lang="en-CA" u="sng" dirty="0" smtClean="0"/>
              <a:t>  </a:t>
            </a:r>
            <a:r>
              <a:rPr lang="en-CA" u="sng" dirty="0"/>
              <a:t>197 M (e)</a:t>
            </a:r>
            <a:endParaRPr lang="en-US" dirty="0"/>
          </a:p>
          <a:p>
            <a:r>
              <a:rPr lang="en-CA" dirty="0" smtClean="0"/>
              <a:t>Amount </a:t>
            </a:r>
            <a:r>
              <a:rPr lang="en-CA" dirty="0"/>
              <a:t>allocated to the Trust </a:t>
            </a:r>
            <a:r>
              <a:rPr lang="en-CA" dirty="0" smtClean="0"/>
              <a:t>($1,550M </a:t>
            </a:r>
            <a:r>
              <a:rPr lang="en-CA" dirty="0"/>
              <a:t>– </a:t>
            </a:r>
            <a:r>
              <a:rPr lang="en-CA" dirty="0" smtClean="0"/>
              <a:t>e)		$</a:t>
            </a:r>
            <a:r>
              <a:rPr lang="en-CA" dirty="0"/>
              <a:t>1,353 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2974" y="5288692"/>
            <a:ext cx="7676626" cy="1435957"/>
          </a:xfrm>
        </p:spPr>
        <p:txBody>
          <a:bodyPr/>
          <a:lstStyle/>
          <a:p>
            <a:r>
              <a:rPr lang="en-CA" dirty="0"/>
              <a:t>* </a:t>
            </a:r>
            <a:r>
              <a:rPr lang="en-US" dirty="0"/>
              <a:t>The difference between </a:t>
            </a:r>
            <a:r>
              <a:rPr lang="en-US" dirty="0" smtClean="0"/>
              <a:t>$1,610M </a:t>
            </a:r>
            <a:r>
              <a:rPr lang="en-US" dirty="0"/>
              <a:t>and </a:t>
            </a:r>
            <a:r>
              <a:rPr lang="en-US" dirty="0" smtClean="0"/>
              <a:t>the $1,650M project cost identified in </a:t>
            </a:r>
            <a:r>
              <a:rPr lang="en-US" dirty="0"/>
              <a:t>the </a:t>
            </a:r>
            <a:r>
              <a:rPr lang="en-US" dirty="0" smtClean="0"/>
              <a:t>Application is that $1,610M reflects </a:t>
            </a:r>
            <a:r>
              <a:rPr lang="en-US" dirty="0"/>
              <a:t>the total </a:t>
            </a:r>
            <a:r>
              <a:rPr lang="en-US" dirty="0" smtClean="0"/>
              <a:t>cost </a:t>
            </a:r>
            <a:r>
              <a:rPr lang="en-US" dirty="0"/>
              <a:t>of the project before </a:t>
            </a:r>
            <a:r>
              <a:rPr lang="en-US" dirty="0" err="1" smtClean="0"/>
              <a:t>AFUDC</a:t>
            </a:r>
            <a:r>
              <a:rPr lang="en-US" dirty="0" smtClean="0"/>
              <a:t>, but including </a:t>
            </a:r>
            <a:r>
              <a:rPr lang="en-US" dirty="0" err="1" smtClean="0"/>
              <a:t>Pikangikum</a:t>
            </a:r>
            <a:r>
              <a:rPr lang="en-US" dirty="0" smtClean="0"/>
              <a:t>, </a:t>
            </a:r>
            <a:r>
              <a:rPr lang="en-US" dirty="0"/>
              <a:t>fleet and </a:t>
            </a:r>
            <a:r>
              <a:rPr lang="en-US" dirty="0" smtClean="0"/>
              <a:t>facilities costs, which </a:t>
            </a:r>
            <a:r>
              <a:rPr lang="en-US" dirty="0"/>
              <a:t>are not </a:t>
            </a:r>
            <a:r>
              <a:rPr lang="en-US" dirty="0" smtClean="0"/>
              <a:t>relevant to the Leave to Construct Application but will instead be considered as part of rate applications for the relevant facilities.  The $1,650M excludes those items but includes </a:t>
            </a:r>
            <a:r>
              <a:rPr lang="en-US" dirty="0" err="1" smtClean="0"/>
              <a:t>AFUDC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CA" dirty="0"/>
              <a:t> </a:t>
            </a:r>
            <a:endParaRPr lang="en-US" dirty="0"/>
          </a:p>
          <a:p>
            <a:r>
              <a:rPr lang="en-CA" dirty="0"/>
              <a:t>** Per the Funding MOU, a capital cost of $1,610M assumes $620M of equity from the owners of </a:t>
            </a:r>
            <a:r>
              <a:rPr lang="en-CA" dirty="0" err="1"/>
              <a:t>WPLP</a:t>
            </a:r>
            <a:r>
              <a:rPr lang="en-CA" dirty="0"/>
              <a:t>.  Implied rate base is calculated by dividing the equity by 40% ($620M/40% = $1,550M)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254" y="190503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7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Impact With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5" y="1575095"/>
            <a:ext cx="8512973" cy="475198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WLPL will request a unique transmission rate chargeable to HORCI for </a:t>
            </a:r>
            <a:r>
              <a:rPr lang="en-US" dirty="0" smtClean="0"/>
              <a:t>the revenue </a:t>
            </a:r>
            <a:r>
              <a:rPr lang="en-US" dirty="0"/>
              <a:t>requirement impact of the Remote Connection </a:t>
            </a:r>
            <a:r>
              <a:rPr lang="en-US" dirty="0" smtClean="0"/>
              <a:t>Lines</a:t>
            </a:r>
          </a:p>
          <a:p>
            <a:pPr lvl="0"/>
            <a:r>
              <a:rPr lang="en-US" dirty="0" smtClean="0"/>
              <a:t>The rate will form </a:t>
            </a:r>
            <a:r>
              <a:rPr lang="en-US" dirty="0"/>
              <a:t>part of HORCI’s revenue </a:t>
            </a:r>
            <a:r>
              <a:rPr lang="en-US" dirty="0" smtClean="0"/>
              <a:t>requirement, which is </a:t>
            </a:r>
            <a:r>
              <a:rPr lang="en-US" dirty="0"/>
              <a:t>funded through </a:t>
            </a:r>
            <a:r>
              <a:rPr lang="en-US" dirty="0" smtClean="0"/>
              <a:t>RRRP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effect of funding on rates will depend on:</a:t>
            </a:r>
          </a:p>
          <a:p>
            <a:pPr lvl="1"/>
            <a:r>
              <a:rPr lang="en-US" sz="2400" dirty="0"/>
              <a:t>the allocation of funding between an amount paid as a capital contribution to </a:t>
            </a:r>
            <a:r>
              <a:rPr lang="en-US" sz="2400" dirty="0" smtClean="0"/>
              <a:t>WPLP</a:t>
            </a:r>
            <a:endParaRPr lang="en-US" sz="2400" dirty="0"/>
          </a:p>
          <a:p>
            <a:pPr lvl="1"/>
            <a:r>
              <a:rPr lang="en-US" sz="2400" dirty="0"/>
              <a:t>the pace at which the funds are used to offset </a:t>
            </a:r>
            <a:r>
              <a:rPr lang="en-US" sz="2400" dirty="0" smtClean="0"/>
              <a:t>RRRP increases which, as </a:t>
            </a:r>
            <a:r>
              <a:rPr lang="en-US" sz="2400" dirty="0"/>
              <a:t>the Trust is independent of </a:t>
            </a:r>
            <a:r>
              <a:rPr lang="en-US" sz="2400" dirty="0" smtClean="0"/>
              <a:t>WPLP, is </a:t>
            </a:r>
            <a:r>
              <a:rPr lang="en-US" sz="2400" dirty="0"/>
              <a:t>wholly within the discretion of the Trustee</a:t>
            </a:r>
          </a:p>
          <a:p>
            <a:pPr lvl="1"/>
            <a:r>
              <a:rPr lang="en-US" sz="2400" dirty="0"/>
              <a:t>the amount earned on funds in </a:t>
            </a:r>
            <a:r>
              <a:rPr lang="en-US" sz="2400" dirty="0" smtClean="0"/>
              <a:t>the Trust, which will be </a:t>
            </a:r>
            <a:r>
              <a:rPr lang="en-US" sz="2400" dirty="0"/>
              <a:t>a factor as to the length of time that the offset is </a:t>
            </a:r>
            <a:r>
              <a:rPr lang="en-US" sz="2400" dirty="0" smtClean="0"/>
              <a:t>available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129" y="236794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51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Impact With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5" y="1379792"/>
            <a:ext cx="8654663" cy="497973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These </a:t>
            </a:r>
            <a:r>
              <a:rPr lang="en-US" dirty="0"/>
              <a:t>factors will determine the life of the Trust and the period over which </a:t>
            </a:r>
            <a:r>
              <a:rPr lang="en-US" dirty="0" smtClean="0"/>
              <a:t>RRRP impacts </a:t>
            </a:r>
            <a:r>
              <a:rPr lang="en-US" dirty="0"/>
              <a:t>will be </a:t>
            </a:r>
            <a:r>
              <a:rPr lang="en-US" dirty="0" smtClean="0"/>
              <a:t>offset.  For example: 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f Trust offsets RRRP </a:t>
            </a:r>
            <a:r>
              <a:rPr lang="en-US" dirty="0"/>
              <a:t>to account for </a:t>
            </a:r>
            <a:r>
              <a:rPr lang="en-US" dirty="0" smtClean="0"/>
              <a:t>full </a:t>
            </a:r>
            <a:r>
              <a:rPr lang="en-US" dirty="0"/>
              <a:t>impact of WPLP’s </a:t>
            </a:r>
            <a:r>
              <a:rPr lang="en-US" dirty="0" smtClean="0"/>
              <a:t>revenue </a:t>
            </a:r>
            <a:r>
              <a:rPr lang="en-US" dirty="0"/>
              <a:t>requirement related to the Remote Connection </a:t>
            </a:r>
            <a:r>
              <a:rPr lang="en-US" dirty="0" smtClean="0"/>
              <a:t>Lines, offsets </a:t>
            </a:r>
            <a:r>
              <a:rPr lang="en-US" dirty="0"/>
              <a:t>could be made </a:t>
            </a:r>
            <a:r>
              <a:rPr lang="en-US" dirty="0" smtClean="0"/>
              <a:t>for approx. </a:t>
            </a:r>
            <a:r>
              <a:rPr lang="en-US" dirty="0"/>
              <a:t>13 </a:t>
            </a:r>
            <a:r>
              <a:rPr lang="en-US" dirty="0" smtClean="0"/>
              <a:t>yrs</a:t>
            </a:r>
            <a:r>
              <a:rPr lang="en-US" dirty="0"/>
              <a:t>, on the very conservative assumption that no interest is earned on </a:t>
            </a:r>
            <a:r>
              <a:rPr lang="en-US" dirty="0" smtClean="0"/>
              <a:t>funds in the Trust</a:t>
            </a:r>
            <a:endParaRPr lang="en-US" dirty="0"/>
          </a:p>
          <a:p>
            <a:pPr lvl="0"/>
            <a:r>
              <a:rPr lang="en-US" dirty="0" smtClean="0"/>
              <a:t>Notably, when </a:t>
            </a:r>
            <a:r>
              <a:rPr lang="en-US" dirty="0"/>
              <a:t>there </a:t>
            </a:r>
            <a:r>
              <a:rPr lang="en-US" dirty="0" smtClean="0"/>
              <a:t>are no </a:t>
            </a:r>
            <a:r>
              <a:rPr lang="en-US" dirty="0"/>
              <a:t>further offsets of RRRP by the Trust, the overall impact on the typical residential customer will be less than the current estimate on a without funding basis (set out in slide </a:t>
            </a:r>
            <a:r>
              <a:rPr lang="en-US" dirty="0" smtClean="0"/>
              <a:t>32) due to capital depreciation over time</a:t>
            </a:r>
            <a:endParaRPr lang="en-US" dirty="0"/>
          </a:p>
          <a:p>
            <a:pPr lvl="0"/>
            <a:r>
              <a:rPr lang="en-US" dirty="0"/>
              <a:t>From </a:t>
            </a:r>
            <a:r>
              <a:rPr lang="en-US" dirty="0" smtClean="0"/>
              <a:t>a </a:t>
            </a:r>
            <a:r>
              <a:rPr lang="en-US" dirty="0" err="1" smtClean="0"/>
              <a:t>govt</a:t>
            </a:r>
            <a:r>
              <a:rPr lang="en-US" dirty="0" smtClean="0"/>
              <a:t> / public </a:t>
            </a:r>
            <a:r>
              <a:rPr lang="en-US" dirty="0"/>
              <a:t>policy perspective, </a:t>
            </a:r>
            <a:r>
              <a:rPr lang="en-US" dirty="0" smtClean="0"/>
              <a:t>however, it is </a:t>
            </a:r>
            <a:r>
              <a:rPr lang="en-US" dirty="0" err="1" smtClean="0"/>
              <a:t>WPLP’s</a:t>
            </a:r>
            <a:r>
              <a:rPr lang="en-US" dirty="0" smtClean="0"/>
              <a:t> understanding that the </a:t>
            </a:r>
            <a:r>
              <a:rPr lang="en-US" dirty="0"/>
              <a:t>overall combination of the avoided costs of diesel over the life of the project (reflected in </a:t>
            </a:r>
            <a:r>
              <a:rPr lang="en-US" dirty="0" err="1"/>
              <a:t>RRRP</a:t>
            </a:r>
            <a:r>
              <a:rPr lang="en-US" dirty="0" smtClean="0"/>
              <a:t>), increased revenue to </a:t>
            </a:r>
            <a:r>
              <a:rPr lang="en-US" dirty="0" err="1" smtClean="0"/>
              <a:t>HORCI</a:t>
            </a:r>
            <a:r>
              <a:rPr lang="en-US" dirty="0" smtClean="0"/>
              <a:t> with 7 additional communities, </a:t>
            </a:r>
            <a:r>
              <a:rPr lang="en-US" dirty="0"/>
              <a:t>and the Canada funding will place rate payers in a neutral position.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129" y="236794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2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Applicant is Wataynikaneyap </a:t>
            </a:r>
            <a:r>
              <a:rPr lang="en-US" dirty="0"/>
              <a:t>Power LP</a:t>
            </a:r>
          </a:p>
          <a:p>
            <a:pPr lvl="1"/>
            <a:r>
              <a:rPr lang="en-US" dirty="0"/>
              <a:t>Licensed transmitter (ET-2015-0264)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Partner is Wataynikaneyap Power GP Inc.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51% of </a:t>
            </a:r>
            <a:r>
              <a:rPr lang="en-US" dirty="0" smtClean="0"/>
              <a:t>WPLP held </a:t>
            </a:r>
            <a:r>
              <a:rPr lang="en-US" dirty="0"/>
              <a:t>by First Nation LP</a:t>
            </a:r>
          </a:p>
          <a:p>
            <a:pPr lvl="1"/>
            <a:r>
              <a:rPr lang="en-US" dirty="0" smtClean="0"/>
              <a:t>FNLP </a:t>
            </a:r>
            <a:r>
              <a:rPr lang="en-US" dirty="0"/>
              <a:t>held directly by 22 Participating First Nations in equal shares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49% of </a:t>
            </a:r>
            <a:r>
              <a:rPr lang="en-US" dirty="0" smtClean="0"/>
              <a:t>WPLP </a:t>
            </a:r>
            <a:r>
              <a:rPr lang="en-US" dirty="0"/>
              <a:t>and </a:t>
            </a:r>
            <a:r>
              <a:rPr lang="en-US" dirty="0" smtClean="0"/>
              <a:t>WPGP </a:t>
            </a:r>
            <a:r>
              <a:rPr lang="en-US" dirty="0"/>
              <a:t>indirectly held by Fortis Inc.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93" y="190503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Deferral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xisting development costs deferral account</a:t>
            </a:r>
          </a:p>
          <a:p>
            <a:r>
              <a:rPr lang="en-US" dirty="0"/>
              <a:t>R</a:t>
            </a:r>
            <a:r>
              <a:rPr lang="en-US" dirty="0" smtClean="0"/>
              <a:t>equesting new Construction Work in Progress Deferral Account</a:t>
            </a:r>
          </a:p>
          <a:p>
            <a:pPr lvl="1"/>
            <a:r>
              <a:rPr lang="en-US" dirty="0" smtClean="0"/>
              <a:t>Transfer costs from development costs account</a:t>
            </a:r>
          </a:p>
          <a:p>
            <a:pPr lvl="1"/>
            <a:r>
              <a:rPr lang="en-US" dirty="0" smtClean="0"/>
              <a:t>Record capital costs from date of LTC order until such time as OEB approves inclusion of amounts in rate base</a:t>
            </a:r>
          </a:p>
          <a:p>
            <a:pPr lvl="1"/>
            <a:r>
              <a:rPr lang="en-US" dirty="0" smtClean="0"/>
              <a:t>Objective of enhancing transparency in tracking costs and facilitating future prudence review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434" y="102106"/>
            <a:ext cx="2771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19996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2627" y="3410465"/>
            <a:ext cx="3361038" cy="97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38CF3139-DC59-A940-9C92-65F8E25EEE1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5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Nation Participation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91829" y="1552206"/>
            <a:ext cx="8595156" cy="4398111"/>
          </a:xfrm>
        </p:spPr>
        <p:txBody>
          <a:bodyPr>
            <a:normAutofit/>
          </a:bodyPr>
          <a:lstStyle/>
          <a:p>
            <a:r>
              <a:rPr lang="en-US" i="1" dirty="0" smtClean="0"/>
              <a:t>Wataynikaneyap</a:t>
            </a:r>
            <a:r>
              <a:rPr lang="en-US" dirty="0" smtClean="0"/>
              <a:t> means “</a:t>
            </a:r>
            <a:r>
              <a:rPr lang="en-US" dirty="0"/>
              <a:t>T</a:t>
            </a:r>
            <a:r>
              <a:rPr lang="en-US" dirty="0" smtClean="0"/>
              <a:t>he Line that Brings </a:t>
            </a:r>
            <a:r>
              <a:rPr lang="en-US" dirty="0"/>
              <a:t>L</a:t>
            </a:r>
            <a:r>
              <a:rPr lang="en-US" dirty="0" smtClean="0"/>
              <a:t>ight”</a:t>
            </a:r>
          </a:p>
          <a:p>
            <a:r>
              <a:rPr lang="en-US" dirty="0" smtClean="0"/>
              <a:t>Partnership among First Nations established to:</a:t>
            </a:r>
          </a:p>
          <a:p>
            <a:pPr lvl="1"/>
            <a:r>
              <a:rPr lang="en-US" dirty="0" smtClean="0"/>
              <a:t>Provide reliable and accessible energy by </a:t>
            </a:r>
          </a:p>
          <a:p>
            <a:pPr lvl="3"/>
            <a:r>
              <a:rPr lang="en-US" dirty="0"/>
              <a:t>Reinforcing supply to Pickle Lake</a:t>
            </a:r>
          </a:p>
          <a:p>
            <a:pPr lvl="3"/>
            <a:r>
              <a:rPr lang="en-US" dirty="0" smtClean="0"/>
              <a:t>Connecting remote First Nation communities to the provincial grid</a:t>
            </a:r>
          </a:p>
          <a:p>
            <a:pPr lvl="1"/>
            <a:r>
              <a:rPr lang="en-US" dirty="0" smtClean="0"/>
              <a:t>Work in partnership on transmission development/ownership</a:t>
            </a:r>
          </a:p>
          <a:p>
            <a:r>
              <a:rPr lang="en-US" dirty="0" smtClean="0"/>
              <a:t>Respect for First Nation lands, rights, principles, way of life</a:t>
            </a:r>
          </a:p>
          <a:p>
            <a:r>
              <a:rPr lang="en-US" dirty="0" smtClean="0"/>
              <a:t>Respect for natural environment and traditional protocols</a:t>
            </a:r>
          </a:p>
          <a:p>
            <a:r>
              <a:rPr lang="en-US" dirty="0" smtClean="0"/>
              <a:t>Benefits of project ownership to the communities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065" y="190503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Nation Participation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191" y="1142999"/>
            <a:ext cx="8667345" cy="4853610"/>
          </a:xfrm>
        </p:spPr>
        <p:txBody>
          <a:bodyPr>
            <a:normAutofit/>
          </a:bodyPr>
          <a:lstStyle/>
          <a:p>
            <a:r>
              <a:rPr lang="en-US" dirty="0" smtClean="0"/>
              <a:t>FNLP and its general partner are: </a:t>
            </a:r>
          </a:p>
          <a:p>
            <a:pPr lvl="1"/>
            <a:r>
              <a:rPr lang="en-US" dirty="0" smtClean="0"/>
              <a:t>Majority (51%) owners of WPLP and WPGP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eld directly by 22 Participating First Nations in equal shares</a:t>
            </a:r>
            <a:endParaRPr lang="en-US" dirty="0"/>
          </a:p>
          <a:p>
            <a:r>
              <a:rPr lang="en-US" dirty="0" smtClean="0"/>
              <a:t>16 of </a:t>
            </a:r>
            <a:r>
              <a:rPr lang="en-US" dirty="0"/>
              <a:t>the 22 </a:t>
            </a:r>
            <a:r>
              <a:rPr lang="en-US" dirty="0" smtClean="0"/>
              <a:t>will </a:t>
            </a:r>
            <a:r>
              <a:rPr lang="en-US" dirty="0"/>
              <a:t>connect as part of the </a:t>
            </a:r>
            <a:r>
              <a:rPr lang="en-US" dirty="0" smtClean="0"/>
              <a:t>application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11285" y="6178066"/>
            <a:ext cx="6585626" cy="546583"/>
          </a:xfrm>
        </p:spPr>
        <p:txBody>
          <a:bodyPr/>
          <a:lstStyle/>
          <a:p>
            <a:r>
              <a:rPr lang="en-US" dirty="0"/>
              <a:t>* 	Denotes connecting community  </a:t>
            </a:r>
          </a:p>
          <a:p>
            <a:r>
              <a:rPr lang="en-US" dirty="0"/>
              <a:t>**  	Denotes additional (17</a:t>
            </a:r>
            <a:r>
              <a:rPr lang="en-US" baseline="30000" dirty="0"/>
              <a:t>th</a:t>
            </a:r>
            <a:r>
              <a:rPr lang="en-US" dirty="0"/>
              <a:t>) community to be connected when economic and feasible to do so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02106"/>
            <a:ext cx="2771775" cy="1133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31" y="2827568"/>
            <a:ext cx="6782205" cy="325976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29600" y="6359524"/>
            <a:ext cx="457199" cy="365125"/>
          </a:xfrm>
        </p:spPr>
        <p:txBody>
          <a:bodyPr/>
          <a:lstStyle/>
          <a:p>
            <a:r>
              <a:rPr lang="en-US" dirty="0" smtClean="0"/>
              <a:t>|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8" name="Wataynikaneyap_Oct201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200" y="1598613"/>
            <a:ext cx="7816850" cy="439737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Wataynikaneyap Power Transmission Video (October 2017)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793" y="190503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to </a:t>
            </a:r>
            <a:r>
              <a:rPr lang="en-US" baseline="0" dirty="0" smtClean="0"/>
              <a:t>Remote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74" y="1459149"/>
            <a:ext cx="8250558" cy="4640094"/>
          </a:xfrm>
        </p:spPr>
        <p:txBody>
          <a:bodyPr>
            <a:normAutofit/>
          </a:bodyPr>
          <a:lstStyle/>
          <a:p>
            <a:r>
              <a:rPr lang="en-US" dirty="0" smtClean="0"/>
              <a:t>Currently served by high cost local diesel generation</a:t>
            </a:r>
          </a:p>
          <a:p>
            <a:pPr lvl="1"/>
            <a:r>
              <a:rPr lang="en-US" dirty="0" smtClean="0"/>
              <a:t>Local distribution by HORCI or IPA</a:t>
            </a:r>
          </a:p>
          <a:p>
            <a:r>
              <a:rPr lang="en-US" dirty="0" smtClean="0"/>
              <a:t>Diesel fuel delivered by winter roads or air</a:t>
            </a:r>
          </a:p>
          <a:p>
            <a:r>
              <a:rPr lang="en-US" dirty="0" smtClean="0"/>
              <a:t>Winter peak due to </a:t>
            </a:r>
            <a:r>
              <a:rPr lang="en-US" dirty="0"/>
              <a:t>reliance on electricity for heating</a:t>
            </a:r>
          </a:p>
          <a:p>
            <a:r>
              <a:rPr lang="en-US" dirty="0" smtClean="0"/>
              <a:t>Generation supply capacity limited</a:t>
            </a:r>
          </a:p>
          <a:p>
            <a:r>
              <a:rPr lang="en-US" dirty="0"/>
              <a:t>P</a:t>
            </a:r>
            <a:r>
              <a:rPr lang="en-US" dirty="0" smtClean="0"/>
              <a:t>oor reliability in many of the communities</a:t>
            </a:r>
            <a:endParaRPr lang="en-US" dirty="0"/>
          </a:p>
          <a:p>
            <a:pPr lvl="1"/>
            <a:r>
              <a:rPr lang="en-US" dirty="0" smtClean="0"/>
              <a:t>Generators forced to operate beyond rated capacity </a:t>
            </a:r>
          </a:p>
          <a:p>
            <a:pPr lvl="1"/>
            <a:r>
              <a:rPr lang="en-US" dirty="0" smtClean="0"/>
              <a:t>Long </a:t>
            </a:r>
            <a:r>
              <a:rPr lang="en-US" dirty="0"/>
              <a:t>response times to repair/replace </a:t>
            </a:r>
            <a:r>
              <a:rPr lang="en-US" dirty="0" smtClean="0"/>
              <a:t>equipment</a:t>
            </a:r>
          </a:p>
          <a:p>
            <a:r>
              <a:rPr lang="en-US" dirty="0"/>
              <a:t>Frequent/prolonged brown-outs, black-outs and load restrictions associated with diesel generation impact all aspects of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02106"/>
            <a:ext cx="2771775" cy="113347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29600" y="6359524"/>
            <a:ext cx="457199" cy="365125"/>
          </a:xfrm>
        </p:spPr>
        <p:txBody>
          <a:bodyPr/>
          <a:lstStyle/>
          <a:p>
            <a:r>
              <a:rPr lang="en-US" dirty="0" smtClean="0"/>
              <a:t>|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to Remote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51" y="1333502"/>
            <a:ext cx="8501394" cy="49408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Without reliable and accessible energy, the communities cannot pursue socio-economic and business development opportunities</a:t>
            </a:r>
          </a:p>
          <a:p>
            <a:r>
              <a:rPr lang="en-US" dirty="0" smtClean="0"/>
              <a:t>Risks to community health, safety and quality of life</a:t>
            </a:r>
            <a:endParaRPr lang="en-US" dirty="0"/>
          </a:p>
          <a:p>
            <a:pPr lvl="1"/>
            <a:r>
              <a:rPr lang="en-US" dirty="0" smtClean="0"/>
              <a:t>Closure/disruption </a:t>
            </a:r>
            <a:r>
              <a:rPr lang="en-US" dirty="0"/>
              <a:t>to stores, schools, nursing facilities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to critical services, food security, clean and running water, sewage systems, medical treatments and devices</a:t>
            </a:r>
          </a:p>
          <a:p>
            <a:pPr lvl="1"/>
            <a:r>
              <a:rPr lang="en-US" dirty="0" smtClean="0"/>
              <a:t>Overcrowded homes (multiple families) increases </a:t>
            </a:r>
            <a:r>
              <a:rPr lang="en-US" dirty="0"/>
              <a:t>transmission of illness/disease, </a:t>
            </a:r>
            <a:r>
              <a:rPr lang="en-US" dirty="0" smtClean="0"/>
              <a:t>associated </a:t>
            </a:r>
            <a:r>
              <a:rPr lang="en-US" dirty="0"/>
              <a:t>with high suicide </a:t>
            </a:r>
            <a:r>
              <a:rPr lang="en-US" dirty="0" smtClean="0"/>
              <a:t>rates, additional </a:t>
            </a:r>
            <a:r>
              <a:rPr lang="en-US" dirty="0"/>
              <a:t>risks for elderly, infants, persons with limited </a:t>
            </a:r>
            <a:r>
              <a:rPr lang="en-US" dirty="0" smtClean="0"/>
              <a:t>mobility/chronic illness</a:t>
            </a:r>
            <a:endParaRPr lang="en-US" dirty="0"/>
          </a:p>
          <a:p>
            <a:pPr lvl="1"/>
            <a:r>
              <a:rPr lang="en-US" dirty="0"/>
              <a:t>Increased risk of house fires from </a:t>
            </a:r>
            <a:r>
              <a:rPr lang="en-US" dirty="0" smtClean="0"/>
              <a:t>backup </a:t>
            </a:r>
            <a:r>
              <a:rPr lang="en-US" dirty="0"/>
              <a:t>heating sources, difficulty extinguishing fires when water systems disrupted </a:t>
            </a:r>
          </a:p>
          <a:p>
            <a:pPr lvl="1"/>
            <a:r>
              <a:rPr lang="en-US" dirty="0"/>
              <a:t>Risks to environment, including air quality and from diesel spills</a:t>
            </a:r>
          </a:p>
          <a:p>
            <a:pPr lvl="1"/>
            <a:r>
              <a:rPr lang="en-US" dirty="0" smtClean="0"/>
              <a:t>Safety/property </a:t>
            </a:r>
            <a:r>
              <a:rPr lang="en-US" dirty="0"/>
              <a:t>risk from power surges when restarting </a:t>
            </a:r>
            <a:r>
              <a:rPr lang="en-US" dirty="0" smtClean="0"/>
              <a:t>generators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fld id="{38CF3139-DC59-A940-9C92-65F8E25EEE1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13" y="190503"/>
            <a:ext cx="277392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5">
      <a:dk1>
        <a:srgbClr val="000000"/>
      </a:dk1>
      <a:lt1>
        <a:sysClr val="window" lastClr="FFFFFF"/>
      </a:lt1>
      <a:dk2>
        <a:srgbClr val="002B51"/>
      </a:dk2>
      <a:lt2>
        <a:srgbClr val="FFFFFF"/>
      </a:lt2>
      <a:accent1>
        <a:srgbClr val="002B51"/>
      </a:accent1>
      <a:accent2>
        <a:srgbClr val="9BC6B8"/>
      </a:accent2>
      <a:accent3>
        <a:srgbClr val="F16522"/>
      </a:accent3>
      <a:accent4>
        <a:srgbClr val="E6E6E6"/>
      </a:accent4>
      <a:accent5>
        <a:srgbClr val="828282"/>
      </a:accent5>
      <a:accent6>
        <a:srgbClr val="006EAA"/>
      </a:accent6>
      <a:hlink>
        <a:srgbClr val="99B5C4"/>
      </a:hlink>
      <a:folHlink>
        <a:srgbClr val="1F49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65BDB832-C1C3-4987-A098-509A634DE74A}" vid="{EEF9488F-389D-4826-B4E3-793CE8D9BA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10714</TotalTime>
  <Words>2862</Words>
  <Application>Microsoft Office PowerPoint</Application>
  <PresentationFormat>On-screen Show (4:3)</PresentationFormat>
  <Paragraphs>392</Paragraphs>
  <Slides>41</Slides>
  <Notes>41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blank</vt:lpstr>
      <vt:lpstr>Wataynikaneyap Power LP</vt:lpstr>
      <vt:lpstr>Agenda</vt:lpstr>
      <vt:lpstr>PowerPoint Presentation</vt:lpstr>
      <vt:lpstr>Applicant Structure</vt:lpstr>
      <vt:lpstr>First Nation Participation</vt:lpstr>
      <vt:lpstr>First Nation Participation</vt:lpstr>
      <vt:lpstr>Video</vt:lpstr>
      <vt:lpstr>Importance to Remote Communities</vt:lpstr>
      <vt:lpstr>Importance to Remote Communities</vt:lpstr>
      <vt:lpstr>Importance to Remote Communities</vt:lpstr>
      <vt:lpstr>Importance to Remote Communities</vt:lpstr>
      <vt:lpstr>Fortis Inc.</vt:lpstr>
      <vt:lpstr>PowerPoint Presentation</vt:lpstr>
      <vt:lpstr>Project Overview</vt:lpstr>
      <vt:lpstr>Transmission Line Routing</vt:lpstr>
      <vt:lpstr>Consequences of the Pickle Lake Reinforcement</vt:lpstr>
      <vt:lpstr>Consequences of the Remote Connection Lines</vt:lpstr>
      <vt:lpstr>Impact Assessments</vt:lpstr>
      <vt:lpstr>Environmental Assessment</vt:lpstr>
      <vt:lpstr>Stakeholder Consultation  and First Nations Engagement</vt:lpstr>
      <vt:lpstr>Cost and Schedule</vt:lpstr>
      <vt:lpstr>PowerPoint Presentation</vt:lpstr>
      <vt:lpstr>Conversion of Pikangikum Distribution Line</vt:lpstr>
      <vt:lpstr>Conversion of Pikangikum Distribution Line</vt:lpstr>
      <vt:lpstr>Designation of Distribution Lines as Transmission Lines</vt:lpstr>
      <vt:lpstr>Need to Conform to IESO Scope Document</vt:lpstr>
      <vt:lpstr>Local Distribution Readiness</vt:lpstr>
      <vt:lpstr>Exemptions from TSC  Connection Procedures</vt:lpstr>
      <vt:lpstr>Cost Recovery and Rate Framework</vt:lpstr>
      <vt:lpstr>Cost Recovery and Rate Framework</vt:lpstr>
      <vt:lpstr>Cost Recovery and Rate Framework</vt:lpstr>
      <vt:lpstr>Cost Recovery and Rate Framework</vt:lpstr>
      <vt:lpstr>Cost Recovery and Rate Framework</vt:lpstr>
      <vt:lpstr>Transmission Rate Impacts</vt:lpstr>
      <vt:lpstr>Treatment of Project Funding</vt:lpstr>
      <vt:lpstr>Treatment of Project Funding</vt:lpstr>
      <vt:lpstr>FUNDING EXAMPLE</vt:lpstr>
      <vt:lpstr>Rate Impact With Funding</vt:lpstr>
      <vt:lpstr>Rate Impact With Funding</vt:lpstr>
      <vt:lpstr>Deferral Accounts</vt:lpstr>
      <vt:lpstr>PowerPoint Presentation</vt:lpstr>
    </vt:vector>
  </TitlesOfParts>
  <Company>Torys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Wataynikaneyap Power LP</dc:title>
  <dc:creator>Torys LLP</dc:creator>
  <cp:lastModifiedBy>de Villa, Miren</cp:lastModifiedBy>
  <cp:revision>172</cp:revision>
  <dcterms:created xsi:type="dcterms:W3CDTF">2018-09-25T20:12:57Z</dcterms:created>
  <dcterms:modified xsi:type="dcterms:W3CDTF">2018-11-01T15:51:55Z</dcterms:modified>
</cp:coreProperties>
</file>