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EE9E7-16CA-482F-AC97-CE2C2FB9534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3DF2-D33A-4035-B863-7864E916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18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EE9E7-16CA-482F-AC97-CE2C2FB9534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3DF2-D33A-4035-B863-7864E916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5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EE9E7-16CA-482F-AC97-CE2C2FB9534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3DF2-D33A-4035-B863-7864E916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5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EE9E7-16CA-482F-AC97-CE2C2FB9534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3DF2-D33A-4035-B863-7864E916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54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EE9E7-16CA-482F-AC97-CE2C2FB9534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3DF2-D33A-4035-B863-7864E916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9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EE9E7-16CA-482F-AC97-CE2C2FB9534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3DF2-D33A-4035-B863-7864E916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EE9E7-16CA-482F-AC97-CE2C2FB9534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3DF2-D33A-4035-B863-7864E916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0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EE9E7-16CA-482F-AC97-CE2C2FB9534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3DF2-D33A-4035-B863-7864E916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2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EE9E7-16CA-482F-AC97-CE2C2FB9534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3DF2-D33A-4035-B863-7864E916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87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EE9E7-16CA-482F-AC97-CE2C2FB9534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3DF2-D33A-4035-B863-7864E916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00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EE9E7-16CA-482F-AC97-CE2C2FB9534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3DF2-D33A-4035-B863-7864E916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5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EE9E7-16CA-482F-AC97-CE2C2FB95340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E3DF2-D33A-4035-B863-7864E9166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2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3683" y="308903"/>
            <a:ext cx="9144000" cy="647061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Attachment 1* </a:t>
            </a:r>
            <a:br>
              <a:rPr lang="en-US" sz="4000" b="1" dirty="0" smtClean="0"/>
            </a:br>
            <a:r>
              <a:rPr lang="en-US" sz="4000" b="1" dirty="0" smtClean="0"/>
              <a:t>IESO </a:t>
            </a:r>
            <a:r>
              <a:rPr lang="en-US" sz="4000" b="1" dirty="0" smtClean="0"/>
              <a:t>Revenue Requirement Model </a:t>
            </a:r>
            <a:endParaRPr lang="en-US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682529" y="2272248"/>
            <a:ext cx="3565669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IESO Revenue </a:t>
            </a:r>
            <a:r>
              <a:rPr lang="en-US" sz="2000" b="1" dirty="0" smtClean="0"/>
              <a:t>Requirement ($) 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307278" y="3634975"/>
            <a:ext cx="4500748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Net Revenue Requirement “Budget</a:t>
            </a:r>
            <a:r>
              <a:rPr lang="en-US" sz="2000" b="1" dirty="0" smtClean="0"/>
              <a:t>” ($) 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860814" y="2720173"/>
            <a:ext cx="3243263" cy="40011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Market Participation </a:t>
            </a:r>
            <a:r>
              <a:rPr lang="en-US" sz="2000" b="1" dirty="0" smtClean="0"/>
              <a:t>Fees ($) 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860815" y="3234865"/>
            <a:ext cx="3243262" cy="40011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Procurement Revenue </a:t>
            </a:r>
            <a:r>
              <a:rPr lang="en-US" sz="2000" b="1" dirty="0" smtClean="0"/>
              <a:t>($)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860814" y="4090991"/>
            <a:ext cx="3188802" cy="40011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Forecasted Energy </a:t>
            </a:r>
            <a:r>
              <a:rPr lang="en-US" sz="2000" b="1" dirty="0" err="1" smtClean="0"/>
              <a:t>Mwh</a:t>
            </a:r>
            <a:r>
              <a:rPr lang="en-US" sz="2000" b="1" dirty="0" smtClean="0"/>
              <a:t> 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419105" y="4547007"/>
            <a:ext cx="2486396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IESO Fees </a:t>
            </a:r>
            <a:r>
              <a:rPr lang="en-US" sz="2000" b="1" dirty="0" smtClean="0"/>
              <a:t>(</a:t>
            </a:r>
            <a:r>
              <a:rPr lang="en-US" sz="2000" b="1" dirty="0" smtClean="0"/>
              <a:t>$/</a:t>
            </a:r>
            <a:r>
              <a:rPr lang="en-US" sz="2000" b="1" dirty="0" err="1" smtClean="0"/>
              <a:t>Mwh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601452" y="4947117"/>
            <a:ext cx="1906231" cy="40011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Energy </a:t>
            </a:r>
            <a:r>
              <a:rPr lang="en-US" sz="2000" b="1" dirty="0" smtClean="0"/>
              <a:t>Sales ($) </a:t>
            </a:r>
            <a:endParaRPr lang="en-US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959031" y="5397812"/>
            <a:ext cx="3289168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$ Collected From </a:t>
            </a:r>
            <a:r>
              <a:rPr lang="en-US" sz="2000" b="1" dirty="0" smtClean="0"/>
              <a:t>Market ($) 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716605" y="6199216"/>
            <a:ext cx="3871448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Operating Budget (Surplus/Deficit)</a:t>
            </a:r>
            <a:endParaRPr lang="en-US" sz="2000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555456" y="4043151"/>
            <a:ext cx="2150" cy="51192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555456" y="4956367"/>
            <a:ext cx="0" cy="44144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555456" y="5797922"/>
            <a:ext cx="0" cy="4012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" idx="1"/>
          </p:cNvCxnSpPr>
          <p:nvPr/>
        </p:nvCxnSpPr>
        <p:spPr>
          <a:xfrm flipH="1">
            <a:off x="5555456" y="2920228"/>
            <a:ext cx="230535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5555456" y="3421448"/>
            <a:ext cx="230535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5555456" y="4284718"/>
            <a:ext cx="230535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5555456" y="5133700"/>
            <a:ext cx="3045996" cy="1347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880199" y="1263456"/>
            <a:ext cx="2078831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Total OM&amp;A ($)</a:t>
            </a:r>
            <a:endParaRPr lang="en-US" sz="20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419104" y="1281931"/>
            <a:ext cx="2300288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Amortization ($)</a:t>
            </a:r>
            <a:endParaRPr lang="en-US" sz="20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156182" y="1251354"/>
            <a:ext cx="2833380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Net Interest ($)</a:t>
            </a:r>
            <a:endParaRPr lang="en-US" sz="2000" b="1" dirty="0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5555456" y="1682041"/>
            <a:ext cx="0" cy="59020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29" idx="2"/>
            <a:endCxn id="4" idx="1"/>
          </p:cNvCxnSpPr>
          <p:nvPr/>
        </p:nvCxnSpPr>
        <p:spPr>
          <a:xfrm rot="16200000" flipH="1">
            <a:off x="2896704" y="1686477"/>
            <a:ext cx="808737" cy="762914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31" idx="2"/>
          </p:cNvCxnSpPr>
          <p:nvPr/>
        </p:nvCxnSpPr>
        <p:spPr>
          <a:xfrm rot="5400000">
            <a:off x="7499468" y="1400194"/>
            <a:ext cx="822135" cy="1324674"/>
          </a:xfrm>
          <a:prstGeom prst="bentConnector2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166841" y="4290436"/>
            <a:ext cx="1684241" cy="369332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MRP OM&amp;A ($)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26765" y="2828284"/>
            <a:ext cx="3189840" cy="40011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Core Operations OM&amp;A ($)</a:t>
            </a:r>
            <a:endParaRPr lang="en-US" sz="20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900782" y="3479063"/>
            <a:ext cx="2221707" cy="40011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Dept. OM&amp;A ($)</a:t>
            </a:r>
            <a:endParaRPr lang="en-US" sz="2000" b="1" dirty="0"/>
          </a:p>
        </p:txBody>
      </p:sp>
      <p:cxnSp>
        <p:nvCxnSpPr>
          <p:cNvPr id="49" name="Straight Arrow Connector 48"/>
          <p:cNvCxnSpPr>
            <a:stCxn id="46" idx="0"/>
          </p:cNvCxnSpPr>
          <p:nvPr/>
        </p:nvCxnSpPr>
        <p:spPr>
          <a:xfrm flipV="1">
            <a:off x="2121685" y="1651463"/>
            <a:ext cx="0" cy="11768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 flipV="1">
            <a:off x="2051595" y="3234865"/>
            <a:ext cx="1" cy="24419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900782" y="4956367"/>
            <a:ext cx="2221707" cy="707886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MRP Work Stream OM&amp;A ($)</a:t>
            </a:r>
            <a:endParaRPr lang="en-US" sz="2000" b="1" dirty="0"/>
          </a:p>
        </p:txBody>
      </p:sp>
      <p:cxnSp>
        <p:nvCxnSpPr>
          <p:cNvPr id="72" name="Straight Arrow Connector 71"/>
          <p:cNvCxnSpPr/>
          <p:nvPr/>
        </p:nvCxnSpPr>
        <p:spPr>
          <a:xfrm flipH="1" flipV="1">
            <a:off x="2025008" y="4686697"/>
            <a:ext cx="1" cy="24419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/>
          <p:cNvCxnSpPr>
            <a:stCxn id="45" idx="1"/>
            <a:endCxn id="29" idx="1"/>
          </p:cNvCxnSpPr>
          <p:nvPr/>
        </p:nvCxnSpPr>
        <p:spPr>
          <a:xfrm rot="10800000" flipH="1">
            <a:off x="1166841" y="1463512"/>
            <a:ext cx="713358" cy="3011591"/>
          </a:xfrm>
          <a:prstGeom prst="bentConnector3">
            <a:avLst>
              <a:gd name="adj1" fmla="val -122174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5" idx="0"/>
          </p:cNvCxnSpPr>
          <p:nvPr/>
        </p:nvCxnSpPr>
        <p:spPr>
          <a:xfrm>
            <a:off x="5555457" y="2674203"/>
            <a:ext cx="2195" cy="96077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906494" y="6394862"/>
            <a:ext cx="3129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*Note: IR1 – question 1d)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66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74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Attachment 1*  IESO Revenue Requirement Model </vt:lpstr>
    </vt:vector>
  </TitlesOfParts>
  <Company>Ontario Energy Board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IESO Revenue Requirement Model</dc:title>
  <dc:creator>Michael Lesychyn</dc:creator>
  <cp:lastModifiedBy>Michael Lesychyn</cp:lastModifiedBy>
  <cp:revision>7</cp:revision>
  <dcterms:created xsi:type="dcterms:W3CDTF">2019-04-03T12:45:27Z</dcterms:created>
  <dcterms:modified xsi:type="dcterms:W3CDTF">2019-04-09T13:36:56Z</dcterms:modified>
</cp:coreProperties>
</file>