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 id="2147483729" r:id="rId2"/>
  </p:sldMasterIdLst>
  <p:notesMasterIdLst>
    <p:notesMasterId r:id="rId22"/>
  </p:notesMasterIdLst>
  <p:handoutMasterIdLst>
    <p:handoutMasterId r:id="rId23"/>
  </p:handoutMasterIdLst>
  <p:sldIdLst>
    <p:sldId id="507" r:id="rId3"/>
    <p:sldId id="526" r:id="rId4"/>
    <p:sldId id="528" r:id="rId5"/>
    <p:sldId id="550" r:id="rId6"/>
    <p:sldId id="531" r:id="rId7"/>
    <p:sldId id="540" r:id="rId8"/>
    <p:sldId id="533" r:id="rId9"/>
    <p:sldId id="532" r:id="rId10"/>
    <p:sldId id="534" r:id="rId11"/>
    <p:sldId id="520" r:id="rId12"/>
    <p:sldId id="521" r:id="rId13"/>
    <p:sldId id="522" r:id="rId14"/>
    <p:sldId id="551" r:id="rId15"/>
    <p:sldId id="552" r:id="rId16"/>
    <p:sldId id="553" r:id="rId17"/>
    <p:sldId id="554" r:id="rId18"/>
    <p:sldId id="555" r:id="rId19"/>
    <p:sldId id="539" r:id="rId20"/>
    <p:sldId id="535" r:id="rId21"/>
  </p:sldIdLst>
  <p:sldSz cx="9144000" cy="6858000" type="screen4x3"/>
  <p:notesSz cx="7010400" cy="9296400"/>
  <p:defaultTextStyle>
    <a:defPPr>
      <a:defRPr lang="en-CA"/>
    </a:defPPr>
    <a:lvl1pPr algn="l" rtl="0" fontAlgn="base">
      <a:spcBef>
        <a:spcPct val="0"/>
      </a:spcBef>
      <a:spcAft>
        <a:spcPct val="0"/>
      </a:spcAft>
      <a:defRPr sz="2800" kern="1200">
        <a:solidFill>
          <a:schemeClr val="bg1"/>
        </a:solidFill>
        <a:latin typeface="Arial" pitchFamily="34" charset="0"/>
        <a:ea typeface="ＭＳ Ｐゴシック" pitchFamily="34" charset="-128"/>
        <a:cs typeface="+mn-cs"/>
      </a:defRPr>
    </a:lvl1pPr>
    <a:lvl2pPr marL="457200" algn="l" rtl="0" fontAlgn="base">
      <a:spcBef>
        <a:spcPct val="0"/>
      </a:spcBef>
      <a:spcAft>
        <a:spcPct val="0"/>
      </a:spcAft>
      <a:defRPr sz="2800" kern="1200">
        <a:solidFill>
          <a:schemeClr val="bg1"/>
        </a:solidFill>
        <a:latin typeface="Arial" pitchFamily="34" charset="0"/>
        <a:ea typeface="ＭＳ Ｐゴシック" pitchFamily="34" charset="-128"/>
        <a:cs typeface="+mn-cs"/>
      </a:defRPr>
    </a:lvl2pPr>
    <a:lvl3pPr marL="914400" algn="l" rtl="0" fontAlgn="base">
      <a:spcBef>
        <a:spcPct val="0"/>
      </a:spcBef>
      <a:spcAft>
        <a:spcPct val="0"/>
      </a:spcAft>
      <a:defRPr sz="2800" kern="1200">
        <a:solidFill>
          <a:schemeClr val="bg1"/>
        </a:solidFill>
        <a:latin typeface="Arial" pitchFamily="34" charset="0"/>
        <a:ea typeface="ＭＳ Ｐゴシック" pitchFamily="34" charset="-128"/>
        <a:cs typeface="+mn-cs"/>
      </a:defRPr>
    </a:lvl3pPr>
    <a:lvl4pPr marL="1371600" algn="l" rtl="0" fontAlgn="base">
      <a:spcBef>
        <a:spcPct val="0"/>
      </a:spcBef>
      <a:spcAft>
        <a:spcPct val="0"/>
      </a:spcAft>
      <a:defRPr sz="2800" kern="1200">
        <a:solidFill>
          <a:schemeClr val="bg1"/>
        </a:solidFill>
        <a:latin typeface="Arial" pitchFamily="34" charset="0"/>
        <a:ea typeface="ＭＳ Ｐゴシック" pitchFamily="34" charset="-128"/>
        <a:cs typeface="+mn-cs"/>
      </a:defRPr>
    </a:lvl4pPr>
    <a:lvl5pPr marL="1828800" algn="l" rtl="0" fontAlgn="base">
      <a:spcBef>
        <a:spcPct val="0"/>
      </a:spcBef>
      <a:spcAft>
        <a:spcPct val="0"/>
      </a:spcAft>
      <a:defRPr sz="2800" kern="1200">
        <a:solidFill>
          <a:schemeClr val="bg1"/>
        </a:solidFill>
        <a:latin typeface="Arial" pitchFamily="34" charset="0"/>
        <a:ea typeface="ＭＳ Ｐゴシック" pitchFamily="34" charset="-128"/>
        <a:cs typeface="+mn-cs"/>
      </a:defRPr>
    </a:lvl5pPr>
    <a:lvl6pPr marL="2286000" algn="l" defTabSz="914400" rtl="0" eaLnBrk="1" latinLnBrk="0" hangingPunct="1">
      <a:defRPr sz="2800" kern="1200">
        <a:solidFill>
          <a:schemeClr val="bg1"/>
        </a:solidFill>
        <a:latin typeface="Arial" pitchFamily="34" charset="0"/>
        <a:ea typeface="ＭＳ Ｐゴシック" pitchFamily="34" charset="-128"/>
        <a:cs typeface="+mn-cs"/>
      </a:defRPr>
    </a:lvl6pPr>
    <a:lvl7pPr marL="2743200" algn="l" defTabSz="914400" rtl="0" eaLnBrk="1" latinLnBrk="0" hangingPunct="1">
      <a:defRPr sz="2800" kern="1200">
        <a:solidFill>
          <a:schemeClr val="bg1"/>
        </a:solidFill>
        <a:latin typeface="Arial" pitchFamily="34" charset="0"/>
        <a:ea typeface="ＭＳ Ｐゴシック" pitchFamily="34" charset="-128"/>
        <a:cs typeface="+mn-cs"/>
      </a:defRPr>
    </a:lvl7pPr>
    <a:lvl8pPr marL="3200400" algn="l" defTabSz="914400" rtl="0" eaLnBrk="1" latinLnBrk="0" hangingPunct="1">
      <a:defRPr sz="2800" kern="1200">
        <a:solidFill>
          <a:schemeClr val="bg1"/>
        </a:solidFill>
        <a:latin typeface="Arial" pitchFamily="34" charset="0"/>
        <a:ea typeface="ＭＳ Ｐゴシック" pitchFamily="34" charset="-128"/>
        <a:cs typeface="+mn-cs"/>
      </a:defRPr>
    </a:lvl8pPr>
    <a:lvl9pPr marL="3657600" algn="l" defTabSz="914400" rtl="0" eaLnBrk="1" latinLnBrk="0" hangingPunct="1">
      <a:defRPr sz="2800" kern="1200">
        <a:solidFill>
          <a:schemeClr val="bg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49A942"/>
    <a:srgbClr val="006A71"/>
    <a:srgbClr val="003366"/>
    <a:srgbClr val="00128A"/>
    <a:srgbClr val="BBBAB0"/>
    <a:srgbClr val="FFCC33"/>
    <a:srgbClr val="FFD250"/>
    <a:srgbClr val="CCCC00"/>
    <a:srgbClr val="89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9" autoAdjust="0"/>
    <p:restoredTop sz="96395" autoAdjust="0"/>
  </p:normalViewPr>
  <p:slideViewPr>
    <p:cSldViewPr>
      <p:cViewPr>
        <p:scale>
          <a:sx n="100" d="100"/>
          <a:sy n="100" d="100"/>
        </p:scale>
        <p:origin x="-80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2150" y="-86"/>
      </p:cViewPr>
      <p:guideLst>
        <p:guide orient="horz" pos="2928"/>
        <p:guide pos="2208"/>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6.xml" Id="rId8" /><Relationship Type="http://schemas.openxmlformats.org/officeDocument/2006/relationships/slide" Target="slides/slide11.xml" Id="rId13" /><Relationship Type="http://schemas.openxmlformats.org/officeDocument/2006/relationships/slide" Target="slides/slide16.xml" Id="rId18" /><Relationship Type="http://schemas.openxmlformats.org/officeDocument/2006/relationships/viewProps" Target="viewProps.xml" Id="rId26" /><Relationship Type="http://schemas.openxmlformats.org/officeDocument/2006/relationships/slide" Target="slides/slide1.xml" Id="rId3" /><Relationship Type="http://schemas.openxmlformats.org/officeDocument/2006/relationships/slide" Target="slides/slide19.xml" Id="rId21" /><Relationship Type="http://schemas.openxmlformats.org/officeDocument/2006/relationships/slide" Target="slides/slide5.xml" Id="rId7" /><Relationship Type="http://schemas.openxmlformats.org/officeDocument/2006/relationships/slide" Target="slides/slide10.xml" Id="rId12" /><Relationship Type="http://schemas.openxmlformats.org/officeDocument/2006/relationships/slide" Target="slides/slide15.xml" Id="rId17" /><Relationship Type="http://schemas.openxmlformats.org/officeDocument/2006/relationships/presProps" Target="presProps.xml" Id="rId25" /><Relationship Type="http://schemas.openxmlformats.org/officeDocument/2006/relationships/slideMaster" Target="slideMasters/slideMaster2.xml" Id="rId2" /><Relationship Type="http://schemas.openxmlformats.org/officeDocument/2006/relationships/slide" Target="slides/slide14.xml" Id="rId16" /><Relationship Type="http://schemas.openxmlformats.org/officeDocument/2006/relationships/slide" Target="slides/slide18.xml" Id="rId20" /><Relationship Type="http://schemas.openxmlformats.org/officeDocument/2006/relationships/slideMaster" Target="slideMasters/slideMaster1.xml" Id="rId1" /><Relationship Type="http://schemas.openxmlformats.org/officeDocument/2006/relationships/slide" Target="slides/slide4.xml" Id="rId6" /><Relationship Type="http://schemas.openxmlformats.org/officeDocument/2006/relationships/slide" Target="slides/slide9.xml" Id="rId11" /><Relationship Type="http://schemas.openxmlformats.org/officeDocument/2006/relationships/slide" Target="slides/slide3.xml" Id="rId5" /><Relationship Type="http://schemas.openxmlformats.org/officeDocument/2006/relationships/slide" Target="slides/slide13.xml" Id="rId15" /><Relationship Type="http://schemas.openxmlformats.org/officeDocument/2006/relationships/handoutMaster" Target="handoutMasters/handoutMaster1.xml" Id="rId23" /><Relationship Type="http://schemas.openxmlformats.org/officeDocument/2006/relationships/tableStyles" Target="tableStyles.xml" Id="rId28" /><Relationship Type="http://schemas.openxmlformats.org/officeDocument/2006/relationships/slide" Target="slides/slide8.xml" Id="rId10" /><Relationship Type="http://schemas.openxmlformats.org/officeDocument/2006/relationships/slide" Target="slides/slide17.xml" Id="rId19" /><Relationship Type="http://schemas.openxmlformats.org/officeDocument/2006/relationships/slide" Target="slides/slide2.xml" Id="rId4" /><Relationship Type="http://schemas.openxmlformats.org/officeDocument/2006/relationships/slide" Target="slides/slide7.xml" Id="rId9" /><Relationship Type="http://schemas.openxmlformats.org/officeDocument/2006/relationships/slide" Target="slides/slide12.xml" Id="rId14" /><Relationship Type="http://schemas.openxmlformats.org/officeDocument/2006/relationships/notesMaster" Target="notesMasters/notesMaster1.xml" Id="rId22" /><Relationship Type="http://schemas.openxmlformats.org/officeDocument/2006/relationships/theme" Target="theme/theme1.xml" Id="rId27" /></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949797834518499"/>
          <c:y val="3.1625166841431365E-2"/>
          <c:w val="0.65697121227685151"/>
          <c:h val="0.9367496663171373"/>
        </c:manualLayout>
      </c:layout>
      <c:pieChart>
        <c:varyColors val="1"/>
        <c:ser>
          <c:idx val="0"/>
          <c:order val="0"/>
          <c:tx>
            <c:strRef>
              <c:f>Sheet1!$B$1</c:f>
              <c:strCache>
                <c:ptCount val="1"/>
                <c:pt idx="0">
                  <c:v>Services and Revenue Streams</c:v>
                </c:pt>
              </c:strCache>
            </c:strRef>
          </c:tx>
          <c:spPr>
            <a:ln>
              <a:solidFill>
                <a:schemeClr val="bg1">
                  <a:lumMod val="75000"/>
                </a:schemeClr>
              </a:solidFill>
            </a:ln>
          </c:spPr>
          <c:dPt>
            <c:idx val="0"/>
            <c:bubble3D val="0"/>
            <c:spPr>
              <a:solidFill>
                <a:srgbClr val="003366"/>
              </a:solidFill>
              <a:ln>
                <a:solidFill>
                  <a:schemeClr val="bg1">
                    <a:lumMod val="75000"/>
                  </a:schemeClr>
                </a:solidFill>
              </a:ln>
            </c:spPr>
            <c:extLst xmlns:c16r2="http://schemas.microsoft.com/office/drawing/2015/06/chart">
              <c:ext xmlns:c16="http://schemas.microsoft.com/office/drawing/2014/chart" uri="{C3380CC4-5D6E-409C-BE32-E72D297353CC}">
                <c16:uniqueId val="{00000001-0B8C-4850-A5E4-4DCA0A17AE70}"/>
              </c:ext>
            </c:extLst>
          </c:dPt>
          <c:dPt>
            <c:idx val="1"/>
            <c:bubble3D val="0"/>
            <c:spPr>
              <a:solidFill>
                <a:srgbClr val="49A942"/>
              </a:solidFill>
              <a:ln>
                <a:solidFill>
                  <a:schemeClr val="bg1">
                    <a:lumMod val="75000"/>
                  </a:schemeClr>
                </a:solidFill>
              </a:ln>
            </c:spPr>
            <c:extLst xmlns:c16r2="http://schemas.microsoft.com/office/drawing/2015/06/chart">
              <c:ext xmlns:c16="http://schemas.microsoft.com/office/drawing/2014/chart" uri="{C3380CC4-5D6E-409C-BE32-E72D297353CC}">
                <c16:uniqueId val="{00000003-0B8C-4850-A5E4-4DCA0A17AE70}"/>
              </c:ext>
            </c:extLst>
          </c:dPt>
          <c:dPt>
            <c:idx val="2"/>
            <c:bubble3D val="0"/>
            <c:spPr>
              <a:solidFill>
                <a:srgbClr val="BBBAB0"/>
              </a:solidFill>
              <a:ln>
                <a:solidFill>
                  <a:schemeClr val="bg1">
                    <a:lumMod val="75000"/>
                  </a:schemeClr>
                </a:solidFill>
              </a:ln>
            </c:spPr>
            <c:extLst xmlns:c16r2="http://schemas.microsoft.com/office/drawing/2015/06/chart">
              <c:ext xmlns:c16="http://schemas.microsoft.com/office/drawing/2014/chart" uri="{C3380CC4-5D6E-409C-BE32-E72D297353CC}">
                <c16:uniqueId val="{00000005-0B8C-4850-A5E4-4DCA0A17AE70}"/>
              </c:ext>
            </c:extLst>
          </c:dPt>
          <c:dPt>
            <c:idx val="3"/>
            <c:bubble3D val="0"/>
            <c:spPr>
              <a:solidFill>
                <a:srgbClr val="006A71"/>
              </a:solidFill>
              <a:ln>
                <a:solidFill>
                  <a:schemeClr val="bg1">
                    <a:lumMod val="75000"/>
                  </a:schemeClr>
                </a:solidFill>
              </a:ln>
            </c:spPr>
            <c:extLst xmlns:c16r2="http://schemas.microsoft.com/office/drawing/2015/06/chart">
              <c:ext xmlns:c16="http://schemas.microsoft.com/office/drawing/2014/chart" uri="{C3380CC4-5D6E-409C-BE32-E72D297353CC}">
                <c16:uniqueId val="{00000007-0B8C-4850-A5E4-4DCA0A17AE70}"/>
              </c:ext>
            </c:extLst>
          </c:dPt>
          <c:dPt>
            <c:idx val="4"/>
            <c:bubble3D val="0"/>
            <c:spPr>
              <a:solidFill>
                <a:srgbClr val="99CCFF"/>
              </a:solidFill>
              <a:ln>
                <a:solidFill>
                  <a:schemeClr val="bg1">
                    <a:lumMod val="75000"/>
                  </a:schemeClr>
                </a:solidFill>
              </a:ln>
            </c:spPr>
            <c:extLst xmlns:c16r2="http://schemas.microsoft.com/office/drawing/2015/06/chart">
              <c:ext xmlns:c16="http://schemas.microsoft.com/office/drawing/2014/chart" uri="{C3380CC4-5D6E-409C-BE32-E72D297353CC}">
                <c16:uniqueId val="{00000009-0B8C-4850-A5E4-4DCA0A17AE70}"/>
              </c:ext>
            </c:extLst>
          </c:dPt>
          <c:cat>
            <c:strRef>
              <c:f>Sheet1!$A$2:$A$6</c:f>
              <c:strCache>
                <c:ptCount val="5"/>
                <c:pt idx="0">
                  <c:v>Environmental attributes</c:v>
                </c:pt>
                <c:pt idx="1">
                  <c:v>Flexibility</c:v>
                </c:pt>
                <c:pt idx="2">
                  <c:v>Ancilliary services</c:v>
                </c:pt>
                <c:pt idx="3">
                  <c:v>Energy</c:v>
                </c:pt>
                <c:pt idx="4">
                  <c:v>Capacity </c:v>
                </c:pt>
              </c:strCache>
            </c:strRef>
          </c:cat>
          <c:val>
            <c:numRef>
              <c:f>Sheet1!$B$2:$B$6</c:f>
              <c:numCache>
                <c:formatCode>General</c:formatCode>
                <c:ptCount val="5"/>
                <c:pt idx="0">
                  <c:v>8</c:v>
                </c:pt>
                <c:pt idx="1">
                  <c:v>8</c:v>
                </c:pt>
                <c:pt idx="2">
                  <c:v>8</c:v>
                </c:pt>
                <c:pt idx="3">
                  <c:v>8</c:v>
                </c:pt>
                <c:pt idx="4">
                  <c:v>8</c:v>
                </c:pt>
              </c:numCache>
            </c:numRef>
          </c:val>
          <c:extLst xmlns:c16r2="http://schemas.microsoft.com/office/drawing/2015/06/chart">
            <c:ext xmlns:c16="http://schemas.microsoft.com/office/drawing/2014/chart" uri="{C3380CC4-5D6E-409C-BE32-E72D297353CC}">
              <c16:uniqueId val="{0000000A-0B8C-4850-A5E4-4DCA0A17AE70}"/>
            </c:ext>
          </c:extLst>
        </c:ser>
        <c:dLbls>
          <c:showLegendKey val="0"/>
          <c:showVal val="0"/>
          <c:showCatName val="0"/>
          <c:showSerName val="0"/>
          <c:showPercent val="0"/>
          <c:showBubbleSize val="0"/>
          <c:showLeaderLines val="1"/>
        </c:dLbls>
        <c:firstSliceAng val="325"/>
      </c:pieChart>
    </c:plotArea>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1B7308-CC75-43DB-BA22-CC00D6706792}" type="doc">
      <dgm:prSet loTypeId="urn:microsoft.com/office/officeart/2005/8/layout/hList1" loCatId="list" qsTypeId="urn:microsoft.com/office/officeart/2005/8/quickstyle/simple5" qsCatId="simple" csTypeId="urn:microsoft.com/office/officeart/2005/8/colors/accent1_2" csCatId="accent1" phldr="1"/>
      <dgm:spPr/>
      <dgm:t>
        <a:bodyPr/>
        <a:lstStyle/>
        <a:p>
          <a:endParaRPr lang="en-CA"/>
        </a:p>
      </dgm:t>
    </dgm:pt>
    <dgm:pt modelId="{F4531F61-7254-4ACB-A59B-C815BEA188FE}">
      <dgm:prSet phldrT="[Text]" custT="1"/>
      <dgm:spPr>
        <a:solidFill>
          <a:srgbClr val="003366"/>
        </a:solidFill>
        <a:effectLst/>
        <a:scene3d>
          <a:camera prst="orthographicFront">
            <a:rot lat="0" lon="0" rev="0"/>
          </a:camera>
          <a:lightRig rig="threePt" dir="t">
            <a:rot lat="0" lon="0" rev="1200000"/>
          </a:lightRig>
        </a:scene3d>
        <a:sp3d/>
      </dgm:spPr>
      <dgm:t>
        <a:bodyPr/>
        <a:lstStyle/>
        <a:p>
          <a:pPr lvl="0" algn="ctr" defTabSz="800100" rtl="0" fontAlgn="base">
            <a:lnSpc>
              <a:spcPct val="100000"/>
            </a:lnSpc>
            <a:spcBef>
              <a:spcPct val="0"/>
            </a:spcBef>
            <a:spcAft>
              <a:spcPts val="0"/>
            </a:spcAft>
          </a:pPr>
          <a:r>
            <a:rPr lang="en-CA" sz="1800" b="1" kern="1200" dirty="0" smtClean="0">
              <a:solidFill>
                <a:schemeClr val="bg1"/>
              </a:solidFill>
              <a:latin typeface="+mn-lt"/>
              <a:ea typeface="+mn-ea"/>
              <a:cs typeface="Tahoma"/>
            </a:rPr>
            <a:t>Incremental</a:t>
          </a:r>
          <a:endParaRPr lang="en-CA" sz="1800" b="1" kern="1200" dirty="0">
            <a:solidFill>
              <a:schemeClr val="bg1"/>
            </a:solidFill>
            <a:latin typeface="+mn-lt"/>
            <a:ea typeface="+mn-ea"/>
            <a:cs typeface="Tahoma"/>
          </a:endParaRPr>
        </a:p>
      </dgm:t>
    </dgm:pt>
    <dgm:pt modelId="{94210321-31CB-402B-9FC5-647069CD5676}" type="parTrans" cxnId="{7408FDD5-BF27-4E36-AF26-3154AEE9F40A}">
      <dgm:prSet/>
      <dgm:spPr/>
      <dgm:t>
        <a:bodyPr/>
        <a:lstStyle/>
        <a:p>
          <a:endParaRPr lang="en-CA">
            <a:latin typeface="+mn-lt"/>
          </a:endParaRPr>
        </a:p>
      </dgm:t>
    </dgm:pt>
    <dgm:pt modelId="{36F45A0C-C505-499D-B084-5011BAE43C53}" type="sibTrans" cxnId="{7408FDD5-BF27-4E36-AF26-3154AEE9F40A}">
      <dgm:prSet/>
      <dgm:spPr/>
      <dgm:t>
        <a:bodyPr/>
        <a:lstStyle/>
        <a:p>
          <a:endParaRPr lang="en-CA">
            <a:latin typeface="+mn-lt"/>
          </a:endParaRPr>
        </a:p>
      </dgm:t>
    </dgm:pt>
    <dgm:pt modelId="{16154BF7-FEAD-4AF5-9266-E8192C67BE4A}">
      <dgm:prSet phldrT="[Text]" custT="1"/>
      <dgm:spPr>
        <a:solidFill>
          <a:schemeClr val="bg1">
            <a:lumMod val="95000"/>
            <a:alpha val="90000"/>
          </a:schemeClr>
        </a:solidFill>
        <a:effectLst/>
      </dgm:spPr>
      <dgm:t>
        <a:bodyPr/>
        <a:lstStyle/>
        <a:p>
          <a:pPr marL="285750" lvl="0" indent="-285750" algn="l" rtl="0" fontAlgn="base">
            <a:lnSpc>
              <a:spcPct val="100000"/>
            </a:lnSpc>
            <a:spcBef>
              <a:spcPct val="0"/>
            </a:spcBef>
            <a:spcAft>
              <a:spcPts val="600"/>
            </a:spcAft>
            <a:buFont typeface="Arial"/>
            <a:buChar char="•"/>
          </a:pPr>
          <a:r>
            <a:rPr lang="en-CA" sz="1600" kern="1200" dirty="0" smtClean="0">
              <a:solidFill>
                <a:schemeClr val="dk1">
                  <a:hueOff val="0"/>
                  <a:satOff val="0"/>
                  <a:lumOff val="0"/>
                  <a:alphaOff val="0"/>
                </a:schemeClr>
              </a:solidFill>
              <a:latin typeface="+mn-lt"/>
              <a:ea typeface="+mn-ea"/>
              <a:cs typeface="Tahoma"/>
            </a:rPr>
            <a:t>Will secure resources to meet system adequacy needs that are not met by contract or rate regulation</a:t>
          </a:r>
          <a:endParaRPr lang="en-CA" sz="1600" kern="1200" dirty="0">
            <a:solidFill>
              <a:schemeClr val="dk1">
                <a:hueOff val="0"/>
                <a:satOff val="0"/>
                <a:lumOff val="0"/>
                <a:alphaOff val="0"/>
              </a:schemeClr>
            </a:solidFill>
            <a:latin typeface="+mn-lt"/>
            <a:ea typeface="+mn-ea"/>
            <a:cs typeface="Tahoma"/>
          </a:endParaRPr>
        </a:p>
      </dgm:t>
    </dgm:pt>
    <dgm:pt modelId="{4CF6FD30-5532-497B-9B68-469A2EA15DBF}" type="parTrans" cxnId="{35DDCEB3-F145-4D6A-8893-CA616BE0E719}">
      <dgm:prSet/>
      <dgm:spPr/>
      <dgm:t>
        <a:bodyPr/>
        <a:lstStyle/>
        <a:p>
          <a:endParaRPr lang="en-CA">
            <a:latin typeface="+mn-lt"/>
          </a:endParaRPr>
        </a:p>
      </dgm:t>
    </dgm:pt>
    <dgm:pt modelId="{B4334874-4AB3-47AD-A6EF-4F228A48A7A1}" type="sibTrans" cxnId="{35DDCEB3-F145-4D6A-8893-CA616BE0E719}">
      <dgm:prSet/>
      <dgm:spPr/>
      <dgm:t>
        <a:bodyPr/>
        <a:lstStyle/>
        <a:p>
          <a:endParaRPr lang="en-CA">
            <a:latin typeface="+mn-lt"/>
          </a:endParaRPr>
        </a:p>
      </dgm:t>
    </dgm:pt>
    <dgm:pt modelId="{A2EB2F2F-C9BB-4A97-BD88-0F7ADEDB27A0}">
      <dgm:prSet phldrT="[Text]" custT="1"/>
      <dgm:spPr>
        <a:solidFill>
          <a:schemeClr val="bg1">
            <a:lumMod val="95000"/>
            <a:alpha val="90000"/>
          </a:schemeClr>
        </a:solidFill>
        <a:effectLst/>
      </dgm:spPr>
      <dgm:t>
        <a:bodyPr/>
        <a:lstStyle/>
        <a:p>
          <a:pPr marL="285750" lvl="0" indent="-285750" algn="l" rtl="0" fontAlgn="base">
            <a:lnSpc>
              <a:spcPct val="100000"/>
            </a:lnSpc>
            <a:spcBef>
              <a:spcPct val="0"/>
            </a:spcBef>
            <a:spcAft>
              <a:spcPts val="600"/>
            </a:spcAft>
            <a:buFont typeface="Arial"/>
            <a:buChar char="•"/>
          </a:pPr>
          <a:r>
            <a:rPr lang="en-CA" sz="1600" kern="1200" dirty="0" smtClean="0">
              <a:solidFill>
                <a:schemeClr val="dk1">
                  <a:hueOff val="0"/>
                  <a:satOff val="0"/>
                  <a:lumOff val="0"/>
                  <a:alphaOff val="0"/>
                </a:schemeClr>
              </a:solidFill>
              <a:latin typeface="+mn-lt"/>
              <a:ea typeface="+mn-ea"/>
              <a:cs typeface="Tahoma"/>
            </a:rPr>
            <a:t>Contracted and rate regulated capacity will not be eligible to participate</a:t>
          </a:r>
          <a:endParaRPr lang="en-CA" sz="1600" kern="1200" dirty="0">
            <a:solidFill>
              <a:schemeClr val="dk1">
                <a:hueOff val="0"/>
                <a:satOff val="0"/>
                <a:lumOff val="0"/>
                <a:alphaOff val="0"/>
              </a:schemeClr>
            </a:solidFill>
            <a:latin typeface="+mn-lt"/>
            <a:ea typeface="+mn-ea"/>
            <a:cs typeface="Tahoma"/>
          </a:endParaRPr>
        </a:p>
      </dgm:t>
    </dgm:pt>
    <dgm:pt modelId="{42490916-A385-4573-8B95-C36335753161}" type="parTrans" cxnId="{61F551AF-7BC3-4BA9-B0E4-E740542CC142}">
      <dgm:prSet/>
      <dgm:spPr/>
      <dgm:t>
        <a:bodyPr/>
        <a:lstStyle/>
        <a:p>
          <a:endParaRPr lang="en-CA">
            <a:latin typeface="+mn-lt"/>
          </a:endParaRPr>
        </a:p>
      </dgm:t>
    </dgm:pt>
    <dgm:pt modelId="{67BF173F-EF19-4490-A21E-97694F54BBE8}" type="sibTrans" cxnId="{61F551AF-7BC3-4BA9-B0E4-E740542CC142}">
      <dgm:prSet/>
      <dgm:spPr/>
      <dgm:t>
        <a:bodyPr/>
        <a:lstStyle/>
        <a:p>
          <a:endParaRPr lang="en-CA">
            <a:latin typeface="+mn-lt"/>
          </a:endParaRPr>
        </a:p>
      </dgm:t>
    </dgm:pt>
    <dgm:pt modelId="{C87CEC15-730C-4A7D-92E1-1FAB87702F7E}">
      <dgm:prSet phldrT="[Text]" custT="1"/>
      <dgm:spPr>
        <a:solidFill>
          <a:srgbClr val="003366"/>
        </a:solidFill>
        <a:effectLst/>
        <a:scene3d>
          <a:camera prst="orthographicFront">
            <a:rot lat="0" lon="0" rev="0"/>
          </a:camera>
          <a:lightRig rig="threePt" dir="t">
            <a:rot lat="0" lon="0" rev="1200000"/>
          </a:lightRig>
        </a:scene3d>
        <a:sp3d/>
      </dgm:spPr>
      <dgm:t>
        <a:bodyPr/>
        <a:lstStyle/>
        <a:p>
          <a:r>
            <a:rPr lang="en-CA" sz="1800" b="1" kern="1200" dirty="0" smtClean="0">
              <a:solidFill>
                <a:schemeClr val="bg1"/>
              </a:solidFill>
              <a:latin typeface="+mn-lt"/>
              <a:ea typeface="+mn-ea"/>
              <a:cs typeface="Tahoma"/>
            </a:rPr>
            <a:t>Capacity</a:t>
          </a:r>
          <a:r>
            <a:rPr lang="en-CA" sz="1700" b="1" kern="1200" dirty="0" smtClean="0">
              <a:latin typeface="+mn-lt"/>
            </a:rPr>
            <a:t> </a:t>
          </a:r>
          <a:endParaRPr lang="en-CA" sz="1700" b="1" kern="1200" dirty="0">
            <a:latin typeface="+mn-lt"/>
          </a:endParaRPr>
        </a:p>
      </dgm:t>
    </dgm:pt>
    <dgm:pt modelId="{6CF0688A-211A-4E64-8610-9A0F8614307A}" type="parTrans" cxnId="{9667035A-F0DB-40C9-9F6B-BDE7146FA43D}">
      <dgm:prSet/>
      <dgm:spPr/>
      <dgm:t>
        <a:bodyPr/>
        <a:lstStyle/>
        <a:p>
          <a:endParaRPr lang="en-CA">
            <a:latin typeface="+mn-lt"/>
          </a:endParaRPr>
        </a:p>
      </dgm:t>
    </dgm:pt>
    <dgm:pt modelId="{240A787B-BB35-42AE-9418-01402F93BDE4}" type="sibTrans" cxnId="{9667035A-F0DB-40C9-9F6B-BDE7146FA43D}">
      <dgm:prSet/>
      <dgm:spPr/>
      <dgm:t>
        <a:bodyPr/>
        <a:lstStyle/>
        <a:p>
          <a:endParaRPr lang="en-CA">
            <a:latin typeface="+mn-lt"/>
          </a:endParaRPr>
        </a:p>
      </dgm:t>
    </dgm:pt>
    <dgm:pt modelId="{574FC3C7-AEB0-4345-9F7B-980A2A86EE09}">
      <dgm:prSet phldrT="[Text]" custT="1"/>
      <dgm:spPr>
        <a:solidFill>
          <a:schemeClr val="bg1">
            <a:lumMod val="95000"/>
            <a:alpha val="90000"/>
          </a:schemeClr>
        </a:solidFill>
        <a:effectLst/>
      </dgm:spPr>
      <dgm:t>
        <a:bodyPr/>
        <a:lstStyle/>
        <a:p>
          <a:pPr marL="285750" lvl="0" indent="-285750" algn="l" rtl="0" fontAlgn="base">
            <a:lnSpc>
              <a:spcPct val="100000"/>
            </a:lnSpc>
            <a:spcBef>
              <a:spcPct val="0"/>
            </a:spcBef>
            <a:spcAft>
              <a:spcPts val="600"/>
            </a:spcAft>
            <a:buFont typeface="Arial"/>
            <a:buChar char="•"/>
          </a:pPr>
          <a:r>
            <a:rPr lang="en-CA" sz="1600" kern="1200" dirty="0" smtClean="0">
              <a:solidFill>
                <a:schemeClr val="dk1">
                  <a:hueOff val="0"/>
                  <a:satOff val="0"/>
                  <a:lumOff val="0"/>
                  <a:alphaOff val="0"/>
                </a:schemeClr>
              </a:solidFill>
              <a:latin typeface="+mn-lt"/>
              <a:ea typeface="+mn-ea"/>
              <a:cs typeface="Tahoma"/>
            </a:rPr>
            <a:t>Will procure a single uniform capacity product</a:t>
          </a:r>
          <a:endParaRPr lang="en-CA" sz="1600" kern="1200" dirty="0">
            <a:solidFill>
              <a:schemeClr val="dk1">
                <a:hueOff val="0"/>
                <a:satOff val="0"/>
                <a:lumOff val="0"/>
                <a:alphaOff val="0"/>
              </a:schemeClr>
            </a:solidFill>
            <a:latin typeface="+mn-lt"/>
            <a:ea typeface="+mn-ea"/>
            <a:cs typeface="Tahoma"/>
          </a:endParaRPr>
        </a:p>
      </dgm:t>
    </dgm:pt>
    <dgm:pt modelId="{CB748CF6-83FB-4B74-820D-AD340B29416B}" type="parTrans" cxnId="{94F4959F-3F2A-4214-A8B1-5C827E53BCA6}">
      <dgm:prSet/>
      <dgm:spPr/>
      <dgm:t>
        <a:bodyPr/>
        <a:lstStyle/>
        <a:p>
          <a:endParaRPr lang="en-CA">
            <a:latin typeface="+mn-lt"/>
          </a:endParaRPr>
        </a:p>
      </dgm:t>
    </dgm:pt>
    <dgm:pt modelId="{87164E3F-0B3A-42C5-887C-7F9DCCE2198E}" type="sibTrans" cxnId="{94F4959F-3F2A-4214-A8B1-5C827E53BCA6}">
      <dgm:prSet/>
      <dgm:spPr/>
      <dgm:t>
        <a:bodyPr/>
        <a:lstStyle/>
        <a:p>
          <a:endParaRPr lang="en-CA">
            <a:latin typeface="+mn-lt"/>
          </a:endParaRPr>
        </a:p>
      </dgm:t>
    </dgm:pt>
    <dgm:pt modelId="{85D4F731-1861-416A-B00F-E24BBFFF354D}">
      <dgm:prSet phldrT="[Text]" custT="1"/>
      <dgm:spPr>
        <a:solidFill>
          <a:schemeClr val="bg1">
            <a:lumMod val="95000"/>
            <a:alpha val="90000"/>
          </a:schemeClr>
        </a:solidFill>
        <a:effectLst/>
      </dgm:spPr>
      <dgm:t>
        <a:bodyPr/>
        <a:lstStyle/>
        <a:p>
          <a:pPr marL="285750" lvl="0" indent="-285750" algn="l" rtl="0" fontAlgn="base">
            <a:lnSpc>
              <a:spcPct val="100000"/>
            </a:lnSpc>
            <a:spcBef>
              <a:spcPct val="0"/>
            </a:spcBef>
            <a:spcAft>
              <a:spcPts val="600"/>
            </a:spcAft>
            <a:buFont typeface="Arial"/>
            <a:buChar char="•"/>
          </a:pPr>
          <a:r>
            <a:rPr lang="en-CA" sz="1600" kern="1200" dirty="0" smtClean="0">
              <a:solidFill>
                <a:schemeClr val="dk1">
                  <a:hueOff val="0"/>
                  <a:satOff val="0"/>
                  <a:lumOff val="0"/>
                  <a:alphaOff val="0"/>
                </a:schemeClr>
              </a:solidFill>
              <a:latin typeface="+mn-lt"/>
              <a:ea typeface="+mn-ea"/>
              <a:cs typeface="Tahoma"/>
            </a:rPr>
            <a:t>Other products and services will be incentivized via other revenue streams</a:t>
          </a:r>
          <a:endParaRPr lang="en-CA" sz="1600" kern="1200" dirty="0">
            <a:solidFill>
              <a:schemeClr val="dk1">
                <a:hueOff val="0"/>
                <a:satOff val="0"/>
                <a:lumOff val="0"/>
                <a:alphaOff val="0"/>
              </a:schemeClr>
            </a:solidFill>
            <a:latin typeface="+mn-lt"/>
            <a:ea typeface="+mn-ea"/>
            <a:cs typeface="Tahoma"/>
          </a:endParaRPr>
        </a:p>
      </dgm:t>
    </dgm:pt>
    <dgm:pt modelId="{F241A608-7EB9-41F1-BA3B-B2B0D3225BC9}" type="parTrans" cxnId="{164FA905-B0B5-4B31-807C-90D0DFA81BC7}">
      <dgm:prSet/>
      <dgm:spPr/>
      <dgm:t>
        <a:bodyPr/>
        <a:lstStyle/>
        <a:p>
          <a:endParaRPr lang="en-CA">
            <a:latin typeface="+mn-lt"/>
          </a:endParaRPr>
        </a:p>
      </dgm:t>
    </dgm:pt>
    <dgm:pt modelId="{EF9247FB-BE8A-4F02-B29C-B2F11EBD1F2E}" type="sibTrans" cxnId="{164FA905-B0B5-4B31-807C-90D0DFA81BC7}">
      <dgm:prSet/>
      <dgm:spPr/>
      <dgm:t>
        <a:bodyPr/>
        <a:lstStyle/>
        <a:p>
          <a:endParaRPr lang="en-CA">
            <a:latin typeface="+mn-lt"/>
          </a:endParaRPr>
        </a:p>
      </dgm:t>
    </dgm:pt>
    <dgm:pt modelId="{1A57CA0D-26C9-4C53-AC07-3C53E11725A8}">
      <dgm:prSet phldrT="[Text]" custT="1"/>
      <dgm:spPr>
        <a:solidFill>
          <a:srgbClr val="003366"/>
        </a:solidFill>
        <a:scene3d>
          <a:camera prst="orthographicFront">
            <a:rot lat="0" lon="0" rev="0"/>
          </a:camera>
          <a:lightRig rig="threePt" dir="t">
            <a:rot lat="0" lon="0" rev="1200000"/>
          </a:lightRig>
        </a:scene3d>
        <a:sp3d/>
      </dgm:spPr>
      <dgm:t>
        <a:bodyPr/>
        <a:lstStyle/>
        <a:p>
          <a:r>
            <a:rPr lang="en-CA" sz="1800" b="1" kern="1200" dirty="0" smtClean="0">
              <a:solidFill>
                <a:schemeClr val="bg1"/>
              </a:solidFill>
              <a:latin typeface="+mn-lt"/>
              <a:ea typeface="+mn-ea"/>
              <a:cs typeface="Tahoma"/>
            </a:rPr>
            <a:t>Auction</a:t>
          </a:r>
          <a:endParaRPr lang="en-CA" sz="1800" b="1" kern="1200" dirty="0">
            <a:solidFill>
              <a:schemeClr val="bg1"/>
            </a:solidFill>
            <a:latin typeface="+mn-lt"/>
            <a:ea typeface="+mn-ea"/>
            <a:cs typeface="Tahoma"/>
          </a:endParaRPr>
        </a:p>
      </dgm:t>
    </dgm:pt>
    <dgm:pt modelId="{327BD65D-54F7-4D27-BC95-632B61EFA9CC}" type="parTrans" cxnId="{AB20F84D-5122-4F77-8FC5-62DD63D5757F}">
      <dgm:prSet/>
      <dgm:spPr/>
      <dgm:t>
        <a:bodyPr/>
        <a:lstStyle/>
        <a:p>
          <a:endParaRPr lang="en-CA">
            <a:latin typeface="+mn-lt"/>
          </a:endParaRPr>
        </a:p>
      </dgm:t>
    </dgm:pt>
    <dgm:pt modelId="{3865EE1E-0A17-4D8B-B6D2-4B25EB530DD3}" type="sibTrans" cxnId="{AB20F84D-5122-4F77-8FC5-62DD63D5757F}">
      <dgm:prSet/>
      <dgm:spPr/>
      <dgm:t>
        <a:bodyPr/>
        <a:lstStyle/>
        <a:p>
          <a:endParaRPr lang="en-CA">
            <a:latin typeface="+mn-lt"/>
          </a:endParaRPr>
        </a:p>
      </dgm:t>
    </dgm:pt>
    <dgm:pt modelId="{605845CE-96E2-4A07-98D2-80FAB9277BF2}">
      <dgm:prSet phldrT="[Text]" custT="1"/>
      <dgm:spPr>
        <a:solidFill>
          <a:schemeClr val="bg1">
            <a:lumMod val="95000"/>
            <a:alpha val="90000"/>
          </a:schemeClr>
        </a:solidFill>
        <a:effectLst/>
      </dgm:spPr>
      <dgm:t>
        <a:bodyPr/>
        <a:lstStyle/>
        <a:p>
          <a:pPr marL="285750" lvl="0" indent="-285750" algn="l" rtl="0" fontAlgn="base">
            <a:lnSpc>
              <a:spcPct val="100000"/>
            </a:lnSpc>
            <a:spcBef>
              <a:spcPct val="0"/>
            </a:spcBef>
            <a:spcAft>
              <a:spcPts val="600"/>
            </a:spcAft>
            <a:buFont typeface="Arial"/>
            <a:buChar char="•"/>
          </a:pPr>
          <a:r>
            <a:rPr lang="en-CA" sz="1600" kern="1200" dirty="0" smtClean="0">
              <a:solidFill>
                <a:schemeClr val="dk1">
                  <a:hueOff val="0"/>
                  <a:satOff val="0"/>
                  <a:lumOff val="0"/>
                  <a:alphaOff val="0"/>
                </a:schemeClr>
              </a:solidFill>
              <a:latin typeface="+mn-lt"/>
              <a:ea typeface="+mn-ea"/>
              <a:cs typeface="Tahoma"/>
            </a:rPr>
            <a:t>A stable long-term mechanism that will secure capacity in a technology agnostic manner from diverse resource types</a:t>
          </a:r>
          <a:endParaRPr lang="en-CA" sz="1600" kern="1200" dirty="0">
            <a:solidFill>
              <a:schemeClr val="dk1">
                <a:hueOff val="0"/>
                <a:satOff val="0"/>
                <a:lumOff val="0"/>
                <a:alphaOff val="0"/>
              </a:schemeClr>
            </a:solidFill>
            <a:latin typeface="+mn-lt"/>
            <a:ea typeface="+mn-ea"/>
            <a:cs typeface="Tahoma"/>
          </a:endParaRPr>
        </a:p>
      </dgm:t>
    </dgm:pt>
    <dgm:pt modelId="{DB23B12D-75AF-4650-8E8D-032006A0B229}" type="parTrans" cxnId="{8AEF2516-3988-427B-86FB-08EAD9FDF205}">
      <dgm:prSet/>
      <dgm:spPr/>
      <dgm:t>
        <a:bodyPr/>
        <a:lstStyle/>
        <a:p>
          <a:endParaRPr lang="en-CA">
            <a:latin typeface="+mn-lt"/>
          </a:endParaRPr>
        </a:p>
      </dgm:t>
    </dgm:pt>
    <dgm:pt modelId="{A0869FDD-62C9-4528-9304-B162CB2FD7B1}" type="sibTrans" cxnId="{8AEF2516-3988-427B-86FB-08EAD9FDF205}">
      <dgm:prSet/>
      <dgm:spPr/>
      <dgm:t>
        <a:bodyPr/>
        <a:lstStyle/>
        <a:p>
          <a:endParaRPr lang="en-CA">
            <a:latin typeface="+mn-lt"/>
          </a:endParaRPr>
        </a:p>
      </dgm:t>
    </dgm:pt>
    <dgm:pt modelId="{0A144DF4-C4C0-4FAE-8CD9-1DC77D43D5B0}">
      <dgm:prSet phldrT="[Text]" custT="1"/>
      <dgm:spPr>
        <a:solidFill>
          <a:schemeClr val="bg1">
            <a:lumMod val="95000"/>
            <a:alpha val="90000"/>
          </a:schemeClr>
        </a:solidFill>
        <a:effectLst/>
      </dgm:spPr>
      <dgm:t>
        <a:bodyPr/>
        <a:lstStyle/>
        <a:p>
          <a:pPr marL="285750" lvl="0" indent="-285750" algn="l" rtl="0" fontAlgn="base">
            <a:lnSpc>
              <a:spcPct val="100000"/>
            </a:lnSpc>
            <a:spcBef>
              <a:spcPct val="0"/>
            </a:spcBef>
            <a:spcAft>
              <a:spcPts val="600"/>
            </a:spcAft>
            <a:buFont typeface="Arial"/>
            <a:buChar char="•"/>
          </a:pPr>
          <a:r>
            <a:rPr lang="en-CA" sz="1600" kern="1200" dirty="0" smtClean="0">
              <a:solidFill>
                <a:schemeClr val="dk1">
                  <a:hueOff val="0"/>
                  <a:satOff val="0"/>
                  <a:lumOff val="0"/>
                  <a:alphaOff val="0"/>
                </a:schemeClr>
              </a:solidFill>
              <a:latin typeface="+mn-lt"/>
              <a:ea typeface="+mn-ea"/>
              <a:cs typeface="Tahoma"/>
            </a:rPr>
            <a:t>Fundamental change in risk allocation from contract paradigm</a:t>
          </a:r>
          <a:endParaRPr lang="en-CA" sz="1600" kern="1200" dirty="0">
            <a:solidFill>
              <a:schemeClr val="dk1">
                <a:hueOff val="0"/>
                <a:satOff val="0"/>
                <a:lumOff val="0"/>
                <a:alphaOff val="0"/>
              </a:schemeClr>
            </a:solidFill>
            <a:latin typeface="+mn-lt"/>
            <a:ea typeface="+mn-ea"/>
            <a:cs typeface="Tahoma"/>
          </a:endParaRPr>
        </a:p>
      </dgm:t>
    </dgm:pt>
    <dgm:pt modelId="{22B98AC5-8AF1-4A8D-9BF1-C7DF9D9F0327}" type="parTrans" cxnId="{A3313CC4-A993-4465-AFDF-B870F77FA487}">
      <dgm:prSet/>
      <dgm:spPr/>
      <dgm:t>
        <a:bodyPr/>
        <a:lstStyle/>
        <a:p>
          <a:endParaRPr lang="en-CA">
            <a:latin typeface="+mn-lt"/>
          </a:endParaRPr>
        </a:p>
      </dgm:t>
    </dgm:pt>
    <dgm:pt modelId="{603D572A-F695-4608-80CF-CE79E9473460}" type="sibTrans" cxnId="{A3313CC4-A993-4465-AFDF-B870F77FA487}">
      <dgm:prSet/>
      <dgm:spPr/>
      <dgm:t>
        <a:bodyPr/>
        <a:lstStyle/>
        <a:p>
          <a:endParaRPr lang="en-CA">
            <a:latin typeface="+mn-lt"/>
          </a:endParaRPr>
        </a:p>
      </dgm:t>
    </dgm:pt>
    <dgm:pt modelId="{9599D2F2-C26D-42EC-BC1B-B0F991321E0F}" type="pres">
      <dgm:prSet presAssocID="{A21B7308-CC75-43DB-BA22-CC00D6706792}" presName="Name0" presStyleCnt="0">
        <dgm:presLayoutVars>
          <dgm:dir/>
          <dgm:animLvl val="lvl"/>
          <dgm:resizeHandles val="exact"/>
        </dgm:presLayoutVars>
      </dgm:prSet>
      <dgm:spPr/>
      <dgm:t>
        <a:bodyPr/>
        <a:lstStyle/>
        <a:p>
          <a:endParaRPr lang="en-CA"/>
        </a:p>
      </dgm:t>
    </dgm:pt>
    <dgm:pt modelId="{6609F623-70E2-4BC3-9C10-AF1850F19F46}" type="pres">
      <dgm:prSet presAssocID="{F4531F61-7254-4ACB-A59B-C815BEA188FE}" presName="composite" presStyleCnt="0"/>
      <dgm:spPr/>
    </dgm:pt>
    <dgm:pt modelId="{6E3B4D1B-F19D-4D0D-80CE-0F340DAFAE26}" type="pres">
      <dgm:prSet presAssocID="{F4531F61-7254-4ACB-A59B-C815BEA188FE}" presName="parTx" presStyleLbl="alignNode1" presStyleIdx="0" presStyleCnt="3" custScaleY="100000">
        <dgm:presLayoutVars>
          <dgm:chMax val="0"/>
          <dgm:chPref val="0"/>
          <dgm:bulletEnabled val="1"/>
        </dgm:presLayoutVars>
      </dgm:prSet>
      <dgm:spPr/>
      <dgm:t>
        <a:bodyPr/>
        <a:lstStyle/>
        <a:p>
          <a:endParaRPr lang="en-CA"/>
        </a:p>
      </dgm:t>
    </dgm:pt>
    <dgm:pt modelId="{44E9047E-8A07-410A-844B-58A15B081B4A}" type="pres">
      <dgm:prSet presAssocID="{F4531F61-7254-4ACB-A59B-C815BEA188FE}" presName="desTx" presStyleLbl="alignAccFollowNode1" presStyleIdx="0" presStyleCnt="3" custLinFactNeighborX="-534">
        <dgm:presLayoutVars>
          <dgm:bulletEnabled val="1"/>
        </dgm:presLayoutVars>
      </dgm:prSet>
      <dgm:spPr/>
      <dgm:t>
        <a:bodyPr/>
        <a:lstStyle/>
        <a:p>
          <a:endParaRPr lang="en-CA"/>
        </a:p>
      </dgm:t>
    </dgm:pt>
    <dgm:pt modelId="{A6E41375-D3A1-4F41-AF5F-430D5F79C517}" type="pres">
      <dgm:prSet presAssocID="{36F45A0C-C505-499D-B084-5011BAE43C53}" presName="space" presStyleCnt="0"/>
      <dgm:spPr/>
    </dgm:pt>
    <dgm:pt modelId="{F247A352-CBFC-4F25-AFC3-4F52598354B7}" type="pres">
      <dgm:prSet presAssocID="{C87CEC15-730C-4A7D-92E1-1FAB87702F7E}" presName="composite" presStyleCnt="0"/>
      <dgm:spPr/>
    </dgm:pt>
    <dgm:pt modelId="{48216314-92CD-467F-A435-3F62252CAB9A}" type="pres">
      <dgm:prSet presAssocID="{C87CEC15-730C-4A7D-92E1-1FAB87702F7E}" presName="parTx" presStyleLbl="alignNode1" presStyleIdx="1" presStyleCnt="3">
        <dgm:presLayoutVars>
          <dgm:chMax val="0"/>
          <dgm:chPref val="0"/>
          <dgm:bulletEnabled val="1"/>
        </dgm:presLayoutVars>
      </dgm:prSet>
      <dgm:spPr/>
      <dgm:t>
        <a:bodyPr/>
        <a:lstStyle/>
        <a:p>
          <a:endParaRPr lang="en-CA"/>
        </a:p>
      </dgm:t>
    </dgm:pt>
    <dgm:pt modelId="{FA2791DF-7D5A-4597-B8FD-66661A7BD0E0}" type="pres">
      <dgm:prSet presAssocID="{C87CEC15-730C-4A7D-92E1-1FAB87702F7E}" presName="desTx" presStyleLbl="alignAccFollowNode1" presStyleIdx="1" presStyleCnt="3" custLinFactNeighborX="-534">
        <dgm:presLayoutVars>
          <dgm:bulletEnabled val="1"/>
        </dgm:presLayoutVars>
      </dgm:prSet>
      <dgm:spPr/>
      <dgm:t>
        <a:bodyPr/>
        <a:lstStyle/>
        <a:p>
          <a:endParaRPr lang="en-CA"/>
        </a:p>
      </dgm:t>
    </dgm:pt>
    <dgm:pt modelId="{97A63891-31EA-44B2-AB6D-4BB2C30B7A41}" type="pres">
      <dgm:prSet presAssocID="{240A787B-BB35-42AE-9418-01402F93BDE4}" presName="space" presStyleCnt="0"/>
      <dgm:spPr/>
    </dgm:pt>
    <dgm:pt modelId="{F36FAEA0-0AC1-47D9-8654-A0444413CBE3}" type="pres">
      <dgm:prSet presAssocID="{1A57CA0D-26C9-4C53-AC07-3C53E11725A8}" presName="composite" presStyleCnt="0"/>
      <dgm:spPr/>
    </dgm:pt>
    <dgm:pt modelId="{CE7C1A14-A6A0-49C5-95FB-9C36EDF95708}" type="pres">
      <dgm:prSet presAssocID="{1A57CA0D-26C9-4C53-AC07-3C53E11725A8}" presName="parTx" presStyleLbl="alignNode1" presStyleIdx="2" presStyleCnt="3">
        <dgm:presLayoutVars>
          <dgm:chMax val="0"/>
          <dgm:chPref val="0"/>
          <dgm:bulletEnabled val="1"/>
        </dgm:presLayoutVars>
      </dgm:prSet>
      <dgm:spPr/>
      <dgm:t>
        <a:bodyPr/>
        <a:lstStyle/>
        <a:p>
          <a:endParaRPr lang="en-CA"/>
        </a:p>
      </dgm:t>
    </dgm:pt>
    <dgm:pt modelId="{6DAED3CC-015B-435D-946D-9416273E43AC}" type="pres">
      <dgm:prSet presAssocID="{1A57CA0D-26C9-4C53-AC07-3C53E11725A8}" presName="desTx" presStyleLbl="alignAccFollowNode1" presStyleIdx="2" presStyleCnt="3" custLinFactNeighborX="-534">
        <dgm:presLayoutVars>
          <dgm:bulletEnabled val="1"/>
        </dgm:presLayoutVars>
      </dgm:prSet>
      <dgm:spPr/>
      <dgm:t>
        <a:bodyPr/>
        <a:lstStyle/>
        <a:p>
          <a:endParaRPr lang="en-CA"/>
        </a:p>
      </dgm:t>
    </dgm:pt>
  </dgm:ptLst>
  <dgm:cxnLst>
    <dgm:cxn modelId="{A3313CC4-A993-4465-AFDF-B870F77FA487}" srcId="{1A57CA0D-26C9-4C53-AC07-3C53E11725A8}" destId="{0A144DF4-C4C0-4FAE-8CD9-1DC77D43D5B0}" srcOrd="1" destOrd="0" parTransId="{22B98AC5-8AF1-4A8D-9BF1-C7DF9D9F0327}" sibTransId="{603D572A-F695-4608-80CF-CE79E9473460}"/>
    <dgm:cxn modelId="{83DF38E1-2773-49B1-AE13-7B4FAB15258A}" type="presOf" srcId="{1A57CA0D-26C9-4C53-AC07-3C53E11725A8}" destId="{CE7C1A14-A6A0-49C5-95FB-9C36EDF95708}" srcOrd="0" destOrd="0" presId="urn:microsoft.com/office/officeart/2005/8/layout/hList1"/>
    <dgm:cxn modelId="{EADA0618-1990-4D5F-8D34-AAA0C4B8D674}" type="presOf" srcId="{F4531F61-7254-4ACB-A59B-C815BEA188FE}" destId="{6E3B4D1B-F19D-4D0D-80CE-0F340DAFAE26}" srcOrd="0" destOrd="0" presId="urn:microsoft.com/office/officeart/2005/8/layout/hList1"/>
    <dgm:cxn modelId="{61F551AF-7BC3-4BA9-B0E4-E740542CC142}" srcId="{F4531F61-7254-4ACB-A59B-C815BEA188FE}" destId="{A2EB2F2F-C9BB-4A97-BD88-0F7ADEDB27A0}" srcOrd="1" destOrd="0" parTransId="{42490916-A385-4573-8B95-C36335753161}" sibTransId="{67BF173F-EF19-4490-A21E-97694F54BBE8}"/>
    <dgm:cxn modelId="{86981D35-27B6-4382-A5A8-EE3B3D543342}" type="presOf" srcId="{A21B7308-CC75-43DB-BA22-CC00D6706792}" destId="{9599D2F2-C26D-42EC-BC1B-B0F991321E0F}" srcOrd="0" destOrd="0" presId="urn:microsoft.com/office/officeart/2005/8/layout/hList1"/>
    <dgm:cxn modelId="{B3080BB9-F5CC-4002-BB82-39E3AE18EB25}" type="presOf" srcId="{0A144DF4-C4C0-4FAE-8CD9-1DC77D43D5B0}" destId="{6DAED3CC-015B-435D-946D-9416273E43AC}" srcOrd="0" destOrd="1" presId="urn:microsoft.com/office/officeart/2005/8/layout/hList1"/>
    <dgm:cxn modelId="{35DDCEB3-F145-4D6A-8893-CA616BE0E719}" srcId="{F4531F61-7254-4ACB-A59B-C815BEA188FE}" destId="{16154BF7-FEAD-4AF5-9266-E8192C67BE4A}" srcOrd="0" destOrd="0" parTransId="{4CF6FD30-5532-497B-9B68-469A2EA15DBF}" sibTransId="{B4334874-4AB3-47AD-A6EF-4F228A48A7A1}"/>
    <dgm:cxn modelId="{8AEF2516-3988-427B-86FB-08EAD9FDF205}" srcId="{1A57CA0D-26C9-4C53-AC07-3C53E11725A8}" destId="{605845CE-96E2-4A07-98D2-80FAB9277BF2}" srcOrd="0" destOrd="0" parTransId="{DB23B12D-75AF-4650-8E8D-032006A0B229}" sibTransId="{A0869FDD-62C9-4528-9304-B162CB2FD7B1}"/>
    <dgm:cxn modelId="{7408FDD5-BF27-4E36-AF26-3154AEE9F40A}" srcId="{A21B7308-CC75-43DB-BA22-CC00D6706792}" destId="{F4531F61-7254-4ACB-A59B-C815BEA188FE}" srcOrd="0" destOrd="0" parTransId="{94210321-31CB-402B-9FC5-647069CD5676}" sibTransId="{36F45A0C-C505-499D-B084-5011BAE43C53}"/>
    <dgm:cxn modelId="{AB20F84D-5122-4F77-8FC5-62DD63D5757F}" srcId="{A21B7308-CC75-43DB-BA22-CC00D6706792}" destId="{1A57CA0D-26C9-4C53-AC07-3C53E11725A8}" srcOrd="2" destOrd="0" parTransId="{327BD65D-54F7-4D27-BC95-632B61EFA9CC}" sibTransId="{3865EE1E-0A17-4D8B-B6D2-4B25EB530DD3}"/>
    <dgm:cxn modelId="{FDC6700D-4543-4F88-A62D-4318A65BB36B}" type="presOf" srcId="{85D4F731-1861-416A-B00F-E24BBFFF354D}" destId="{FA2791DF-7D5A-4597-B8FD-66661A7BD0E0}" srcOrd="0" destOrd="1" presId="urn:microsoft.com/office/officeart/2005/8/layout/hList1"/>
    <dgm:cxn modelId="{164FA905-B0B5-4B31-807C-90D0DFA81BC7}" srcId="{C87CEC15-730C-4A7D-92E1-1FAB87702F7E}" destId="{85D4F731-1861-416A-B00F-E24BBFFF354D}" srcOrd="1" destOrd="0" parTransId="{F241A608-7EB9-41F1-BA3B-B2B0D3225BC9}" sibTransId="{EF9247FB-BE8A-4F02-B29C-B2F11EBD1F2E}"/>
    <dgm:cxn modelId="{5DD7C0A1-472E-4E33-B8CC-7EE209427A5C}" type="presOf" srcId="{605845CE-96E2-4A07-98D2-80FAB9277BF2}" destId="{6DAED3CC-015B-435D-946D-9416273E43AC}" srcOrd="0" destOrd="0" presId="urn:microsoft.com/office/officeart/2005/8/layout/hList1"/>
    <dgm:cxn modelId="{9667035A-F0DB-40C9-9F6B-BDE7146FA43D}" srcId="{A21B7308-CC75-43DB-BA22-CC00D6706792}" destId="{C87CEC15-730C-4A7D-92E1-1FAB87702F7E}" srcOrd="1" destOrd="0" parTransId="{6CF0688A-211A-4E64-8610-9A0F8614307A}" sibTransId="{240A787B-BB35-42AE-9418-01402F93BDE4}"/>
    <dgm:cxn modelId="{50141448-EA15-47AA-9E02-00938C1A8E1B}" type="presOf" srcId="{16154BF7-FEAD-4AF5-9266-E8192C67BE4A}" destId="{44E9047E-8A07-410A-844B-58A15B081B4A}" srcOrd="0" destOrd="0" presId="urn:microsoft.com/office/officeart/2005/8/layout/hList1"/>
    <dgm:cxn modelId="{0FA6FC79-3EC0-4977-B43A-7A0ADF34791B}" type="presOf" srcId="{C87CEC15-730C-4A7D-92E1-1FAB87702F7E}" destId="{48216314-92CD-467F-A435-3F62252CAB9A}" srcOrd="0" destOrd="0" presId="urn:microsoft.com/office/officeart/2005/8/layout/hList1"/>
    <dgm:cxn modelId="{7DEE7EA2-42B4-4DB7-AF86-366492C9059D}" type="presOf" srcId="{574FC3C7-AEB0-4345-9F7B-980A2A86EE09}" destId="{FA2791DF-7D5A-4597-B8FD-66661A7BD0E0}" srcOrd="0" destOrd="0" presId="urn:microsoft.com/office/officeart/2005/8/layout/hList1"/>
    <dgm:cxn modelId="{F364D03B-FECC-42B6-A900-D7F9DE174F64}" type="presOf" srcId="{A2EB2F2F-C9BB-4A97-BD88-0F7ADEDB27A0}" destId="{44E9047E-8A07-410A-844B-58A15B081B4A}" srcOrd="0" destOrd="1" presId="urn:microsoft.com/office/officeart/2005/8/layout/hList1"/>
    <dgm:cxn modelId="{94F4959F-3F2A-4214-A8B1-5C827E53BCA6}" srcId="{C87CEC15-730C-4A7D-92E1-1FAB87702F7E}" destId="{574FC3C7-AEB0-4345-9F7B-980A2A86EE09}" srcOrd="0" destOrd="0" parTransId="{CB748CF6-83FB-4B74-820D-AD340B29416B}" sibTransId="{87164E3F-0B3A-42C5-887C-7F9DCCE2198E}"/>
    <dgm:cxn modelId="{B53C8BEB-E41E-4392-BB44-E64A61E66A02}" type="presParOf" srcId="{9599D2F2-C26D-42EC-BC1B-B0F991321E0F}" destId="{6609F623-70E2-4BC3-9C10-AF1850F19F46}" srcOrd="0" destOrd="0" presId="urn:microsoft.com/office/officeart/2005/8/layout/hList1"/>
    <dgm:cxn modelId="{5BE7F9AC-5F95-4D5A-9ADB-2F03D48C9B85}" type="presParOf" srcId="{6609F623-70E2-4BC3-9C10-AF1850F19F46}" destId="{6E3B4D1B-F19D-4D0D-80CE-0F340DAFAE26}" srcOrd="0" destOrd="0" presId="urn:microsoft.com/office/officeart/2005/8/layout/hList1"/>
    <dgm:cxn modelId="{803F4625-7342-4A42-9565-CA8D3CB29EFE}" type="presParOf" srcId="{6609F623-70E2-4BC3-9C10-AF1850F19F46}" destId="{44E9047E-8A07-410A-844B-58A15B081B4A}" srcOrd="1" destOrd="0" presId="urn:microsoft.com/office/officeart/2005/8/layout/hList1"/>
    <dgm:cxn modelId="{76FC13B7-CF8D-4DBE-8A9B-27671731CD92}" type="presParOf" srcId="{9599D2F2-C26D-42EC-BC1B-B0F991321E0F}" destId="{A6E41375-D3A1-4F41-AF5F-430D5F79C517}" srcOrd="1" destOrd="0" presId="urn:microsoft.com/office/officeart/2005/8/layout/hList1"/>
    <dgm:cxn modelId="{73DF3EB9-9B06-4AAF-8718-7D8DDC9C8A51}" type="presParOf" srcId="{9599D2F2-C26D-42EC-BC1B-B0F991321E0F}" destId="{F247A352-CBFC-4F25-AFC3-4F52598354B7}" srcOrd="2" destOrd="0" presId="urn:microsoft.com/office/officeart/2005/8/layout/hList1"/>
    <dgm:cxn modelId="{3BA29792-DE92-4808-B870-D1C14AAC939C}" type="presParOf" srcId="{F247A352-CBFC-4F25-AFC3-4F52598354B7}" destId="{48216314-92CD-467F-A435-3F62252CAB9A}" srcOrd="0" destOrd="0" presId="urn:microsoft.com/office/officeart/2005/8/layout/hList1"/>
    <dgm:cxn modelId="{55F3624B-F58D-4F79-B685-8E89745ECE96}" type="presParOf" srcId="{F247A352-CBFC-4F25-AFC3-4F52598354B7}" destId="{FA2791DF-7D5A-4597-B8FD-66661A7BD0E0}" srcOrd="1" destOrd="0" presId="urn:microsoft.com/office/officeart/2005/8/layout/hList1"/>
    <dgm:cxn modelId="{76770A8F-EEB6-48FB-A1F0-B84FA50C938F}" type="presParOf" srcId="{9599D2F2-C26D-42EC-BC1B-B0F991321E0F}" destId="{97A63891-31EA-44B2-AB6D-4BB2C30B7A41}" srcOrd="3" destOrd="0" presId="urn:microsoft.com/office/officeart/2005/8/layout/hList1"/>
    <dgm:cxn modelId="{B53E2E03-7880-41D8-8260-61058D4AAE65}" type="presParOf" srcId="{9599D2F2-C26D-42EC-BC1B-B0F991321E0F}" destId="{F36FAEA0-0AC1-47D9-8654-A0444413CBE3}" srcOrd="4" destOrd="0" presId="urn:microsoft.com/office/officeart/2005/8/layout/hList1"/>
    <dgm:cxn modelId="{1F57A060-005B-447C-AC45-CF1558E097BC}" type="presParOf" srcId="{F36FAEA0-0AC1-47D9-8654-A0444413CBE3}" destId="{CE7C1A14-A6A0-49C5-95FB-9C36EDF95708}" srcOrd="0" destOrd="0" presId="urn:microsoft.com/office/officeart/2005/8/layout/hList1"/>
    <dgm:cxn modelId="{75B1D09A-9CCF-43DC-8454-38376AF65028}" type="presParOf" srcId="{F36FAEA0-0AC1-47D9-8654-A0444413CBE3}" destId="{6DAED3CC-015B-435D-946D-9416273E43A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3B4D1B-F19D-4D0D-80CE-0F340DAFAE26}">
      <dsp:nvSpPr>
        <dsp:cNvPr id="0" name=""/>
        <dsp:cNvSpPr/>
      </dsp:nvSpPr>
      <dsp:spPr>
        <a:xfrm>
          <a:off x="2439" y="3089"/>
          <a:ext cx="2378472" cy="892800"/>
        </a:xfrm>
        <a:prstGeom prst="rect">
          <a:avLst/>
        </a:prstGeom>
        <a:solidFill>
          <a:srgbClr val="003366"/>
        </a:solidFill>
        <a:ln w="9525" cap="flat" cmpd="sng" algn="ctr">
          <a:solidFill>
            <a:schemeClr val="accent1">
              <a:hueOff val="0"/>
              <a:satOff val="0"/>
              <a:lumOff val="0"/>
              <a:alphaOff val="0"/>
            </a:schemeClr>
          </a:solidFill>
          <a:prstDash val="solid"/>
        </a:ln>
        <a:effectLst/>
        <a:scene3d>
          <a:camera prst="orthographicFront">
            <a:rot lat="0" lon="0" rev="0"/>
          </a:camera>
          <a:lightRig rig="threePt" dir="t">
            <a:rot lat="0" lon="0" rev="1200000"/>
          </a:lightRig>
        </a:scene3d>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fontAlgn="base">
            <a:lnSpc>
              <a:spcPct val="100000"/>
            </a:lnSpc>
            <a:spcBef>
              <a:spcPct val="0"/>
            </a:spcBef>
            <a:spcAft>
              <a:spcPts val="0"/>
            </a:spcAft>
          </a:pPr>
          <a:r>
            <a:rPr lang="en-CA" sz="1800" b="1" kern="1200" dirty="0" smtClean="0">
              <a:solidFill>
                <a:schemeClr val="bg1"/>
              </a:solidFill>
              <a:latin typeface="+mn-lt"/>
              <a:ea typeface="+mn-ea"/>
              <a:cs typeface="Tahoma"/>
            </a:rPr>
            <a:t>Incremental</a:t>
          </a:r>
          <a:endParaRPr lang="en-CA" sz="1800" b="1" kern="1200" dirty="0">
            <a:solidFill>
              <a:schemeClr val="bg1"/>
            </a:solidFill>
            <a:latin typeface="+mn-lt"/>
            <a:ea typeface="+mn-ea"/>
            <a:cs typeface="Tahoma"/>
          </a:endParaRPr>
        </a:p>
      </dsp:txBody>
      <dsp:txXfrm>
        <a:off x="2439" y="3089"/>
        <a:ext cx="2378472" cy="892800"/>
      </dsp:txXfrm>
    </dsp:sp>
    <dsp:sp modelId="{44E9047E-8A07-410A-844B-58A15B081B4A}">
      <dsp:nvSpPr>
        <dsp:cNvPr id="0" name=""/>
        <dsp:cNvSpPr/>
      </dsp:nvSpPr>
      <dsp:spPr>
        <a:xfrm>
          <a:off x="0" y="895889"/>
          <a:ext cx="2378472" cy="3063420"/>
        </a:xfrm>
        <a:prstGeom prst="rect">
          <a:avLst/>
        </a:prstGeom>
        <a:solidFill>
          <a:schemeClr val="bg1">
            <a:lumMod val="95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85344" tIns="85344" rIns="113792" bIns="128016" numCol="1" spcCol="1270" anchor="t" anchorCtr="0">
          <a:noAutofit/>
        </a:bodyPr>
        <a:lstStyle/>
        <a:p>
          <a:pPr marL="285750" lvl="0" indent="-285750" algn="l" defTabSz="711200" rtl="0" fontAlgn="base">
            <a:lnSpc>
              <a:spcPct val="100000"/>
            </a:lnSpc>
            <a:spcBef>
              <a:spcPct val="0"/>
            </a:spcBef>
            <a:spcAft>
              <a:spcPts val="600"/>
            </a:spcAft>
            <a:buFont typeface="Arial"/>
            <a:buChar char="••"/>
          </a:pPr>
          <a:r>
            <a:rPr lang="en-CA" sz="1600" kern="1200" dirty="0" smtClean="0">
              <a:solidFill>
                <a:schemeClr val="dk1">
                  <a:hueOff val="0"/>
                  <a:satOff val="0"/>
                  <a:lumOff val="0"/>
                  <a:alphaOff val="0"/>
                </a:schemeClr>
              </a:solidFill>
              <a:latin typeface="+mn-lt"/>
              <a:ea typeface="+mn-ea"/>
              <a:cs typeface="Tahoma"/>
            </a:rPr>
            <a:t>Will secure resources to meet system adequacy needs that are not met by contract or rate regulation</a:t>
          </a:r>
          <a:endParaRPr lang="en-CA" sz="1600" kern="1200" dirty="0">
            <a:solidFill>
              <a:schemeClr val="dk1">
                <a:hueOff val="0"/>
                <a:satOff val="0"/>
                <a:lumOff val="0"/>
                <a:alphaOff val="0"/>
              </a:schemeClr>
            </a:solidFill>
            <a:latin typeface="+mn-lt"/>
            <a:ea typeface="+mn-ea"/>
            <a:cs typeface="Tahoma"/>
          </a:endParaRPr>
        </a:p>
        <a:p>
          <a:pPr marL="285750" lvl="0" indent="-285750" algn="l" defTabSz="711200" rtl="0" fontAlgn="base">
            <a:lnSpc>
              <a:spcPct val="100000"/>
            </a:lnSpc>
            <a:spcBef>
              <a:spcPct val="0"/>
            </a:spcBef>
            <a:spcAft>
              <a:spcPts val="600"/>
            </a:spcAft>
            <a:buFont typeface="Arial"/>
            <a:buChar char="••"/>
          </a:pPr>
          <a:r>
            <a:rPr lang="en-CA" sz="1600" kern="1200" dirty="0" smtClean="0">
              <a:solidFill>
                <a:schemeClr val="dk1">
                  <a:hueOff val="0"/>
                  <a:satOff val="0"/>
                  <a:lumOff val="0"/>
                  <a:alphaOff val="0"/>
                </a:schemeClr>
              </a:solidFill>
              <a:latin typeface="+mn-lt"/>
              <a:ea typeface="+mn-ea"/>
              <a:cs typeface="Tahoma"/>
            </a:rPr>
            <a:t>Contracted and rate regulated capacity will not be eligible to participate</a:t>
          </a:r>
          <a:endParaRPr lang="en-CA" sz="1600" kern="1200" dirty="0">
            <a:solidFill>
              <a:schemeClr val="dk1">
                <a:hueOff val="0"/>
                <a:satOff val="0"/>
                <a:lumOff val="0"/>
                <a:alphaOff val="0"/>
              </a:schemeClr>
            </a:solidFill>
            <a:latin typeface="+mn-lt"/>
            <a:ea typeface="+mn-ea"/>
            <a:cs typeface="Tahoma"/>
          </a:endParaRPr>
        </a:p>
      </dsp:txBody>
      <dsp:txXfrm>
        <a:off x="0" y="895889"/>
        <a:ext cx="2378472" cy="3063420"/>
      </dsp:txXfrm>
    </dsp:sp>
    <dsp:sp modelId="{48216314-92CD-467F-A435-3F62252CAB9A}">
      <dsp:nvSpPr>
        <dsp:cNvPr id="0" name=""/>
        <dsp:cNvSpPr/>
      </dsp:nvSpPr>
      <dsp:spPr>
        <a:xfrm>
          <a:off x="2713897" y="3089"/>
          <a:ext cx="2378472" cy="892800"/>
        </a:xfrm>
        <a:prstGeom prst="rect">
          <a:avLst/>
        </a:prstGeom>
        <a:solidFill>
          <a:srgbClr val="003366"/>
        </a:solidFill>
        <a:ln w="9525" cap="flat" cmpd="sng" algn="ctr">
          <a:solidFill>
            <a:schemeClr val="accent1">
              <a:hueOff val="0"/>
              <a:satOff val="0"/>
              <a:lumOff val="0"/>
              <a:alphaOff val="0"/>
            </a:schemeClr>
          </a:solidFill>
          <a:prstDash val="solid"/>
        </a:ln>
        <a:effectLst/>
        <a:scene3d>
          <a:camera prst="orthographicFront">
            <a:rot lat="0" lon="0" rev="0"/>
          </a:camera>
          <a:lightRig rig="threePt" dir="t">
            <a:rot lat="0" lon="0" rev="1200000"/>
          </a:lightRig>
        </a:scene3d>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CA" sz="1800" b="1" kern="1200" dirty="0" smtClean="0">
              <a:solidFill>
                <a:schemeClr val="bg1"/>
              </a:solidFill>
              <a:latin typeface="+mn-lt"/>
              <a:ea typeface="+mn-ea"/>
              <a:cs typeface="Tahoma"/>
            </a:rPr>
            <a:t>Capacity</a:t>
          </a:r>
          <a:r>
            <a:rPr lang="en-CA" sz="1700" b="1" kern="1200" dirty="0" smtClean="0">
              <a:latin typeface="+mn-lt"/>
            </a:rPr>
            <a:t> </a:t>
          </a:r>
          <a:endParaRPr lang="en-CA" sz="1700" b="1" kern="1200" dirty="0">
            <a:latin typeface="+mn-lt"/>
          </a:endParaRPr>
        </a:p>
      </dsp:txBody>
      <dsp:txXfrm>
        <a:off x="2713897" y="3089"/>
        <a:ext cx="2378472" cy="892800"/>
      </dsp:txXfrm>
    </dsp:sp>
    <dsp:sp modelId="{FA2791DF-7D5A-4597-B8FD-66661A7BD0E0}">
      <dsp:nvSpPr>
        <dsp:cNvPr id="0" name=""/>
        <dsp:cNvSpPr/>
      </dsp:nvSpPr>
      <dsp:spPr>
        <a:xfrm>
          <a:off x="2701196" y="895889"/>
          <a:ext cx="2378472" cy="3063420"/>
        </a:xfrm>
        <a:prstGeom prst="rect">
          <a:avLst/>
        </a:prstGeom>
        <a:solidFill>
          <a:schemeClr val="bg1">
            <a:lumMod val="95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85344" tIns="85344" rIns="113792" bIns="128016" numCol="1" spcCol="1270" anchor="t" anchorCtr="0">
          <a:noAutofit/>
        </a:bodyPr>
        <a:lstStyle/>
        <a:p>
          <a:pPr marL="285750" lvl="0" indent="-285750" algn="l" defTabSz="711200" rtl="0" fontAlgn="base">
            <a:lnSpc>
              <a:spcPct val="100000"/>
            </a:lnSpc>
            <a:spcBef>
              <a:spcPct val="0"/>
            </a:spcBef>
            <a:spcAft>
              <a:spcPts val="600"/>
            </a:spcAft>
            <a:buFont typeface="Arial"/>
            <a:buChar char="••"/>
          </a:pPr>
          <a:r>
            <a:rPr lang="en-CA" sz="1600" kern="1200" dirty="0" smtClean="0">
              <a:solidFill>
                <a:schemeClr val="dk1">
                  <a:hueOff val="0"/>
                  <a:satOff val="0"/>
                  <a:lumOff val="0"/>
                  <a:alphaOff val="0"/>
                </a:schemeClr>
              </a:solidFill>
              <a:latin typeface="+mn-lt"/>
              <a:ea typeface="+mn-ea"/>
              <a:cs typeface="Tahoma"/>
            </a:rPr>
            <a:t>Will procure a single uniform capacity product</a:t>
          </a:r>
          <a:endParaRPr lang="en-CA" sz="1600" kern="1200" dirty="0">
            <a:solidFill>
              <a:schemeClr val="dk1">
                <a:hueOff val="0"/>
                <a:satOff val="0"/>
                <a:lumOff val="0"/>
                <a:alphaOff val="0"/>
              </a:schemeClr>
            </a:solidFill>
            <a:latin typeface="+mn-lt"/>
            <a:ea typeface="+mn-ea"/>
            <a:cs typeface="Tahoma"/>
          </a:endParaRPr>
        </a:p>
        <a:p>
          <a:pPr marL="285750" lvl="0" indent="-285750" algn="l" defTabSz="711200" rtl="0" fontAlgn="base">
            <a:lnSpc>
              <a:spcPct val="100000"/>
            </a:lnSpc>
            <a:spcBef>
              <a:spcPct val="0"/>
            </a:spcBef>
            <a:spcAft>
              <a:spcPts val="600"/>
            </a:spcAft>
            <a:buFont typeface="Arial"/>
            <a:buChar char="••"/>
          </a:pPr>
          <a:r>
            <a:rPr lang="en-CA" sz="1600" kern="1200" dirty="0" smtClean="0">
              <a:solidFill>
                <a:schemeClr val="dk1">
                  <a:hueOff val="0"/>
                  <a:satOff val="0"/>
                  <a:lumOff val="0"/>
                  <a:alphaOff val="0"/>
                </a:schemeClr>
              </a:solidFill>
              <a:latin typeface="+mn-lt"/>
              <a:ea typeface="+mn-ea"/>
              <a:cs typeface="Tahoma"/>
            </a:rPr>
            <a:t>Other products and services will be incentivized via other revenue streams</a:t>
          </a:r>
          <a:endParaRPr lang="en-CA" sz="1600" kern="1200" dirty="0">
            <a:solidFill>
              <a:schemeClr val="dk1">
                <a:hueOff val="0"/>
                <a:satOff val="0"/>
                <a:lumOff val="0"/>
                <a:alphaOff val="0"/>
              </a:schemeClr>
            </a:solidFill>
            <a:latin typeface="+mn-lt"/>
            <a:ea typeface="+mn-ea"/>
            <a:cs typeface="Tahoma"/>
          </a:endParaRPr>
        </a:p>
      </dsp:txBody>
      <dsp:txXfrm>
        <a:off x="2701196" y="895889"/>
        <a:ext cx="2378472" cy="3063420"/>
      </dsp:txXfrm>
    </dsp:sp>
    <dsp:sp modelId="{CE7C1A14-A6A0-49C5-95FB-9C36EDF95708}">
      <dsp:nvSpPr>
        <dsp:cNvPr id="0" name=""/>
        <dsp:cNvSpPr/>
      </dsp:nvSpPr>
      <dsp:spPr>
        <a:xfrm>
          <a:off x="5425356" y="3089"/>
          <a:ext cx="2378472" cy="892800"/>
        </a:xfrm>
        <a:prstGeom prst="rect">
          <a:avLst/>
        </a:prstGeom>
        <a:solidFill>
          <a:srgbClr val="003366"/>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CA" sz="1800" b="1" kern="1200" dirty="0" smtClean="0">
              <a:solidFill>
                <a:schemeClr val="bg1"/>
              </a:solidFill>
              <a:latin typeface="+mn-lt"/>
              <a:ea typeface="+mn-ea"/>
              <a:cs typeface="Tahoma"/>
            </a:rPr>
            <a:t>Auction</a:t>
          </a:r>
          <a:endParaRPr lang="en-CA" sz="1800" b="1" kern="1200" dirty="0">
            <a:solidFill>
              <a:schemeClr val="bg1"/>
            </a:solidFill>
            <a:latin typeface="+mn-lt"/>
            <a:ea typeface="+mn-ea"/>
            <a:cs typeface="Tahoma"/>
          </a:endParaRPr>
        </a:p>
      </dsp:txBody>
      <dsp:txXfrm>
        <a:off x="5425356" y="3089"/>
        <a:ext cx="2378472" cy="892800"/>
      </dsp:txXfrm>
    </dsp:sp>
    <dsp:sp modelId="{6DAED3CC-015B-435D-946D-9416273E43AC}">
      <dsp:nvSpPr>
        <dsp:cNvPr id="0" name=""/>
        <dsp:cNvSpPr/>
      </dsp:nvSpPr>
      <dsp:spPr>
        <a:xfrm>
          <a:off x="5412655" y="895889"/>
          <a:ext cx="2378472" cy="3063420"/>
        </a:xfrm>
        <a:prstGeom prst="rect">
          <a:avLst/>
        </a:prstGeom>
        <a:solidFill>
          <a:schemeClr val="bg1">
            <a:lumMod val="95000"/>
            <a:alpha val="9000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85344" tIns="85344" rIns="113792" bIns="128016" numCol="1" spcCol="1270" anchor="t" anchorCtr="0">
          <a:noAutofit/>
        </a:bodyPr>
        <a:lstStyle/>
        <a:p>
          <a:pPr marL="285750" lvl="0" indent="-285750" algn="l" defTabSz="711200" rtl="0" fontAlgn="base">
            <a:lnSpc>
              <a:spcPct val="100000"/>
            </a:lnSpc>
            <a:spcBef>
              <a:spcPct val="0"/>
            </a:spcBef>
            <a:spcAft>
              <a:spcPts val="600"/>
            </a:spcAft>
            <a:buFont typeface="Arial"/>
            <a:buChar char="••"/>
          </a:pPr>
          <a:r>
            <a:rPr lang="en-CA" sz="1600" kern="1200" dirty="0" smtClean="0">
              <a:solidFill>
                <a:schemeClr val="dk1">
                  <a:hueOff val="0"/>
                  <a:satOff val="0"/>
                  <a:lumOff val="0"/>
                  <a:alphaOff val="0"/>
                </a:schemeClr>
              </a:solidFill>
              <a:latin typeface="+mn-lt"/>
              <a:ea typeface="+mn-ea"/>
              <a:cs typeface="Tahoma"/>
            </a:rPr>
            <a:t>A stable long-term mechanism that will secure capacity in a technology agnostic manner from diverse resource types</a:t>
          </a:r>
          <a:endParaRPr lang="en-CA" sz="1600" kern="1200" dirty="0">
            <a:solidFill>
              <a:schemeClr val="dk1">
                <a:hueOff val="0"/>
                <a:satOff val="0"/>
                <a:lumOff val="0"/>
                <a:alphaOff val="0"/>
              </a:schemeClr>
            </a:solidFill>
            <a:latin typeface="+mn-lt"/>
            <a:ea typeface="+mn-ea"/>
            <a:cs typeface="Tahoma"/>
          </a:endParaRPr>
        </a:p>
        <a:p>
          <a:pPr marL="285750" lvl="0" indent="-285750" algn="l" defTabSz="711200" rtl="0" fontAlgn="base">
            <a:lnSpc>
              <a:spcPct val="100000"/>
            </a:lnSpc>
            <a:spcBef>
              <a:spcPct val="0"/>
            </a:spcBef>
            <a:spcAft>
              <a:spcPts val="600"/>
            </a:spcAft>
            <a:buFont typeface="Arial"/>
            <a:buChar char="••"/>
          </a:pPr>
          <a:r>
            <a:rPr lang="en-CA" sz="1600" kern="1200" dirty="0" smtClean="0">
              <a:solidFill>
                <a:schemeClr val="dk1">
                  <a:hueOff val="0"/>
                  <a:satOff val="0"/>
                  <a:lumOff val="0"/>
                  <a:alphaOff val="0"/>
                </a:schemeClr>
              </a:solidFill>
              <a:latin typeface="+mn-lt"/>
              <a:ea typeface="+mn-ea"/>
              <a:cs typeface="Tahoma"/>
            </a:rPr>
            <a:t>Fundamental change in risk allocation from contract paradigm</a:t>
          </a:r>
          <a:endParaRPr lang="en-CA" sz="1600" kern="1200" dirty="0">
            <a:solidFill>
              <a:schemeClr val="dk1">
                <a:hueOff val="0"/>
                <a:satOff val="0"/>
                <a:lumOff val="0"/>
                <a:alphaOff val="0"/>
              </a:schemeClr>
            </a:solidFill>
            <a:latin typeface="+mn-lt"/>
            <a:ea typeface="+mn-ea"/>
            <a:cs typeface="Tahoma"/>
          </a:endParaRPr>
        </a:p>
      </dsp:txBody>
      <dsp:txXfrm>
        <a:off x="5412655" y="895889"/>
        <a:ext cx="2378472" cy="306342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0.19885</cdr:x>
      <cdr:y>0.13769</cdr:y>
    </cdr:from>
    <cdr:to>
      <cdr:x>0.82554</cdr:x>
      <cdr:y>0.77394</cdr:y>
    </cdr:to>
    <cdr:grpSp>
      <cdr:nvGrpSpPr>
        <cdr:cNvPr id="6" name="Group 5"/>
        <cdr:cNvGrpSpPr/>
      </cdr:nvGrpSpPr>
      <cdr:grpSpPr>
        <a:xfrm xmlns:a="http://schemas.openxmlformats.org/drawingml/2006/main">
          <a:off x="983813" y="500565"/>
          <a:ext cx="3100559" cy="2313054"/>
          <a:chOff x="927390" y="504027"/>
          <a:chExt cx="3134033" cy="2285833"/>
        </a:xfrm>
      </cdr:grpSpPr>
      <cdr:sp macro="" textlink="">
        <cdr:nvSpPr>
          <cdr:cNvPr id="3" name="TextBox 1"/>
          <cdr:cNvSpPr txBox="1"/>
        </cdr:nvSpPr>
        <cdr:spPr>
          <a:xfrm xmlns:a="http://schemas.openxmlformats.org/drawingml/2006/main">
            <a:off x="2723656" y="1446398"/>
            <a:ext cx="1337767" cy="33456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CA" sz="16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Capacity</a:t>
            </a:r>
            <a:endParaRPr lang="en-CA" sz="1600" b="1" dirty="0">
              <a:solidFill>
                <a:schemeClr val="bg1"/>
              </a:solidFill>
              <a:latin typeface="Tahoma" panose="020B0604030504040204" pitchFamily="34" charset="0"/>
              <a:ea typeface="Tahoma" panose="020B0604030504040204" pitchFamily="34" charset="0"/>
              <a:cs typeface="Tahoma" panose="020B0604030504040204" pitchFamily="34" charset="0"/>
            </a:endParaRPr>
          </a:p>
        </cdr:txBody>
      </cdr:sp>
      <cdr:sp macro="" textlink="">
        <cdr:nvSpPr>
          <cdr:cNvPr id="4" name="TextBox 1"/>
          <cdr:cNvSpPr txBox="1"/>
        </cdr:nvSpPr>
        <cdr:spPr>
          <a:xfrm xmlns:a="http://schemas.openxmlformats.org/drawingml/2006/main">
            <a:off x="1827616" y="504027"/>
            <a:ext cx="1177400" cy="33456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CA" sz="16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Energy</a:t>
            </a:r>
            <a:endParaRPr lang="en-CA" sz="1600" b="1" dirty="0">
              <a:solidFill>
                <a:schemeClr val="bg1"/>
              </a:solidFill>
              <a:latin typeface="Tahoma" panose="020B0604030504040204" pitchFamily="34" charset="0"/>
              <a:ea typeface="Tahoma" panose="020B0604030504040204" pitchFamily="34" charset="0"/>
              <a:cs typeface="Tahoma" panose="020B0604030504040204" pitchFamily="34" charset="0"/>
            </a:endParaRPr>
          </a:p>
        </cdr:txBody>
      </cdr:sp>
      <cdr:sp macro="" textlink="">
        <cdr:nvSpPr>
          <cdr:cNvPr id="2" name="TextBox 1"/>
          <cdr:cNvSpPr txBox="1"/>
        </cdr:nvSpPr>
        <cdr:spPr>
          <a:xfrm xmlns:a="http://schemas.openxmlformats.org/drawingml/2006/main">
            <a:off x="927390" y="2306211"/>
            <a:ext cx="1478080" cy="334569"/>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CA" sz="16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Flexibility</a:t>
            </a:r>
            <a:endParaRPr lang="en-CA" sz="1600" b="1" dirty="0">
              <a:solidFill>
                <a:schemeClr val="bg1"/>
              </a:solidFill>
              <a:latin typeface="Tahoma" panose="020B0604030504040204" pitchFamily="34" charset="0"/>
              <a:ea typeface="Tahoma" panose="020B0604030504040204" pitchFamily="34" charset="0"/>
              <a:cs typeface="Tahoma" panose="020B0604030504040204" pitchFamily="34" charset="0"/>
            </a:endParaRPr>
          </a:p>
        </cdr:txBody>
      </cdr:sp>
      <cdr:sp macro="" textlink="">
        <cdr:nvSpPr>
          <cdr:cNvPr id="5" name="TextBox 1"/>
          <cdr:cNvSpPr txBox="1"/>
        </cdr:nvSpPr>
        <cdr:spPr>
          <a:xfrm xmlns:a="http://schemas.openxmlformats.org/drawingml/2006/main">
            <a:off x="2386943" y="2211968"/>
            <a:ext cx="1422411" cy="57789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CA" sz="16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Ancillary</a:t>
            </a:r>
          </a:p>
          <a:p xmlns:a="http://schemas.openxmlformats.org/drawingml/2006/main">
            <a:pPr algn="ctr"/>
            <a:r>
              <a:rPr lang="en-CA" sz="16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Services</a:t>
            </a:r>
            <a:endParaRPr lang="en-CA" sz="1600" b="1" dirty="0">
              <a:solidFill>
                <a:schemeClr val="bg1"/>
              </a:solidFill>
              <a:latin typeface="Tahoma" panose="020B0604030504040204" pitchFamily="34" charset="0"/>
              <a:ea typeface="Tahoma" panose="020B0604030504040204" pitchFamily="34" charset="0"/>
              <a:cs typeface="Tahoma" panose="020B0604030504040204" pitchFamily="34" charset="0"/>
            </a:endParaRPr>
          </a:p>
        </cdr:txBody>
      </cdr:sp>
    </cdr:grp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charset="0"/>
                <a:ea typeface="+mn-ea"/>
              </a:defRPr>
            </a:lvl1pPr>
          </a:lstStyle>
          <a:p>
            <a:pPr>
              <a:defRPr/>
            </a:pPr>
            <a:endParaRPr lang="en-CA"/>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01DC9CB7-BE09-4E5A-BFC3-2D00EC53C0B8}" type="datetimeFigureOut">
              <a:rPr lang="en-CA" altLang="en-US"/>
              <a:pPr>
                <a:defRPr/>
              </a:pPr>
              <a:t>2019/09/25</a:t>
            </a:fld>
            <a:endParaRPr lang="en-CA" alt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atin typeface="Arial" charset="0"/>
                <a:ea typeface="+mn-ea"/>
              </a:defRPr>
            </a:lvl1pPr>
          </a:lstStyle>
          <a:p>
            <a:pPr>
              <a:defRPr/>
            </a:pPr>
            <a:endParaRPr lang="en-CA"/>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63FE5E25-4722-4544-BA24-7D9B1258369E}" type="slidenum">
              <a:rPr lang="en-CA" altLang="en-US"/>
              <a:pPr>
                <a:defRPr/>
              </a:pPr>
              <a:t>‹#›</a:t>
            </a:fld>
            <a:endParaRPr lang="en-CA" altLang="en-US"/>
          </a:p>
        </p:txBody>
      </p:sp>
    </p:spTree>
    <p:extLst>
      <p:ext uri="{BB962C8B-B14F-4D97-AF65-F5344CB8AC3E}">
        <p14:creationId xmlns:p14="http://schemas.microsoft.com/office/powerpoint/2010/main" val="1838769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4" tIns="46582" rIns="93164" bIns="46582" numCol="1" anchor="ctr" anchorCtr="0" compatLnSpc="1">
            <a:prstTxWarp prst="textNoShape">
              <a:avLst/>
            </a:prstTxWarp>
          </a:bodyPr>
          <a:lstStyle>
            <a:lvl1pPr>
              <a:defRPr sz="1200">
                <a:latin typeface="Arial" charset="0"/>
                <a:ea typeface="+mn-ea"/>
              </a:defRPr>
            </a:lvl1pPr>
          </a:lstStyle>
          <a:p>
            <a:pPr>
              <a:defRPr/>
            </a:pPr>
            <a:endParaRPr lang="en-US"/>
          </a:p>
        </p:txBody>
      </p:sp>
      <p:sp>
        <p:nvSpPr>
          <p:cNvPr id="11267"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64" tIns="46582" rIns="93164" bIns="46582" numCol="1" anchor="ctr" anchorCtr="0" compatLnSpc="1">
            <a:prstTxWarp prst="textNoShape">
              <a:avLst/>
            </a:prstTxWarp>
          </a:bodyPr>
          <a:lstStyle>
            <a:lvl1pPr algn="r">
              <a:defRPr sz="1200">
                <a:latin typeface="Arial" charset="0"/>
                <a:ea typeface="+mn-ea"/>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64" tIns="46582" rIns="93164" bIns="46582" numCol="1" anchor="ctr"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a:defRPr sz="1200">
                <a:latin typeface="Arial" charset="0"/>
                <a:ea typeface="+mn-ea"/>
              </a:defRPr>
            </a:lvl1pPr>
          </a:lstStyle>
          <a:p>
            <a:pPr>
              <a:defRPr/>
            </a:pPr>
            <a:endParaRPr lang="en-US"/>
          </a:p>
        </p:txBody>
      </p:sp>
      <p:sp>
        <p:nvSpPr>
          <p:cNvPr id="11271"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algn="r">
              <a:defRPr sz="1200" smtClean="0"/>
            </a:lvl1pPr>
          </a:lstStyle>
          <a:p>
            <a:pPr>
              <a:defRPr/>
            </a:pPr>
            <a:fld id="{167B5317-7790-42A8-82C8-51EF595516EA}" type="slidenum">
              <a:rPr lang="en-US" altLang="en-US"/>
              <a:pPr>
                <a:defRPr/>
              </a:pPr>
              <a:t>‹#›</a:t>
            </a:fld>
            <a:endParaRPr lang="en-US" altLang="en-US"/>
          </a:p>
        </p:txBody>
      </p:sp>
    </p:spTree>
    <p:extLst>
      <p:ext uri="{BB962C8B-B14F-4D97-AF65-F5344CB8AC3E}">
        <p14:creationId xmlns:p14="http://schemas.microsoft.com/office/powerpoint/2010/main" val="11195843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p:txBody>
      </p:sp>
      <p:sp>
        <p:nvSpPr>
          <p:cNvPr id="4" name="Slide Number Placeholder 3"/>
          <p:cNvSpPr>
            <a:spLocks noGrp="1"/>
          </p:cNvSpPr>
          <p:nvPr>
            <p:ph type="sldNum" sz="quarter" idx="10"/>
          </p:nvPr>
        </p:nvSpPr>
        <p:spPr/>
        <p:txBody>
          <a:bodyPr/>
          <a:lstStyle/>
          <a:p>
            <a:pPr>
              <a:defRPr/>
            </a:pPr>
            <a:fld id="{167B5317-7790-42A8-82C8-51EF595516EA}" type="slidenum">
              <a:rPr lang="en-US" altLang="en-US" smtClean="0"/>
              <a:pPr>
                <a:defRPr/>
              </a:pPr>
              <a:t>1</a:t>
            </a:fld>
            <a:endParaRPr lang="en-US" altLang="en-US"/>
          </a:p>
        </p:txBody>
      </p:sp>
    </p:spTree>
    <p:extLst>
      <p:ext uri="{BB962C8B-B14F-4D97-AF65-F5344CB8AC3E}">
        <p14:creationId xmlns:p14="http://schemas.microsoft.com/office/powerpoint/2010/main" val="1889826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2413" y="304800"/>
            <a:ext cx="3889375" cy="2916238"/>
          </a:xfrm>
        </p:spPr>
      </p:sp>
      <p:sp>
        <p:nvSpPr>
          <p:cNvPr id="3" name="Notes Placeholder 2"/>
          <p:cNvSpPr>
            <a:spLocks noGrp="1"/>
          </p:cNvSpPr>
          <p:nvPr>
            <p:ph type="body" idx="1"/>
          </p:nvPr>
        </p:nvSpPr>
        <p:spPr>
          <a:xfrm>
            <a:off x="381001" y="3352800"/>
            <a:ext cx="6248400" cy="5029200"/>
          </a:xfrm>
        </p:spPr>
        <p:txBody>
          <a:bodyPr/>
          <a:lstStyle/>
          <a:p/>
        </p:txBody>
      </p:sp>
      <p:sp>
        <p:nvSpPr>
          <p:cNvPr id="4" name="Slide Number Placeholder 3"/>
          <p:cNvSpPr>
            <a:spLocks noGrp="1"/>
          </p:cNvSpPr>
          <p:nvPr>
            <p:ph type="sldNum" sz="quarter" idx="10"/>
          </p:nvPr>
        </p:nvSpPr>
        <p:spPr/>
        <p:txBody>
          <a:bodyPr/>
          <a:lstStyle/>
          <a:p>
            <a:fld id="{39909B1A-F38D-4E5D-81C8-BF9CFFFECB71}" type="slidenum">
              <a:rPr lang="en-US" smtClean="0">
                <a:solidFill>
                  <a:prstClr val="white"/>
                </a:solidFill>
              </a:rPr>
              <a:pPr/>
              <a:t>2</a:t>
            </a:fld>
            <a:endParaRPr lang="en-US">
              <a:solidFill>
                <a:prstClr val="white"/>
              </a:solidFill>
            </a:endParaRPr>
          </a:p>
        </p:txBody>
      </p:sp>
    </p:spTree>
    <p:extLst>
      <p:ext uri="{BB962C8B-B14F-4D97-AF65-F5344CB8AC3E}">
        <p14:creationId xmlns:p14="http://schemas.microsoft.com/office/powerpoint/2010/main" val="1127931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p:txBody>
      </p:sp>
      <p:sp>
        <p:nvSpPr>
          <p:cNvPr id="4" name="Slide Number Placeholder 3"/>
          <p:cNvSpPr>
            <a:spLocks noGrp="1"/>
          </p:cNvSpPr>
          <p:nvPr>
            <p:ph type="sldNum" sz="quarter" idx="10"/>
          </p:nvPr>
        </p:nvSpPr>
        <p:spPr/>
        <p:txBody>
          <a:bodyPr/>
          <a:lstStyle/>
          <a:p>
            <a:fld id="{4A7A4972-C095-4AC5-AF47-DBC52399095C}" type="slidenum">
              <a:rPr lang="en-CA" smtClean="0"/>
              <a:t>7</a:t>
            </a:fld>
            <a:endParaRPr lang="en-CA" dirty="0"/>
          </a:p>
        </p:txBody>
      </p:sp>
    </p:spTree>
    <p:extLst>
      <p:ext uri="{BB962C8B-B14F-4D97-AF65-F5344CB8AC3E}">
        <p14:creationId xmlns:p14="http://schemas.microsoft.com/office/powerpoint/2010/main" val="4020232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p:txBody>
      </p:sp>
      <p:sp>
        <p:nvSpPr>
          <p:cNvPr id="4" name="Slide Number Placeholder 3"/>
          <p:cNvSpPr>
            <a:spLocks noGrp="1"/>
          </p:cNvSpPr>
          <p:nvPr>
            <p:ph type="sldNum" sz="quarter" idx="10"/>
          </p:nvPr>
        </p:nvSpPr>
        <p:spPr/>
        <p:txBody>
          <a:bodyPr/>
          <a:lstStyle/>
          <a:p>
            <a:pPr>
              <a:defRPr/>
            </a:pPr>
            <a:fld id="{167B5317-7790-42A8-82C8-51EF595516EA}" type="slidenum">
              <a:rPr lang="en-US" altLang="en-US" smtClean="0"/>
              <a:pPr>
                <a:defRPr/>
              </a:pPr>
              <a:t>10</a:t>
            </a:fld>
            <a:endParaRPr lang="en-US" altLang="en-US" dirty="0"/>
          </a:p>
        </p:txBody>
      </p:sp>
    </p:spTree>
    <p:extLst>
      <p:ext uri="{BB962C8B-B14F-4D97-AF65-F5344CB8AC3E}">
        <p14:creationId xmlns:p14="http://schemas.microsoft.com/office/powerpoint/2010/main" val="784848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p:txBody>
      </p:sp>
      <p:sp>
        <p:nvSpPr>
          <p:cNvPr id="4" name="Slide Number Placeholder 3"/>
          <p:cNvSpPr>
            <a:spLocks noGrp="1"/>
          </p:cNvSpPr>
          <p:nvPr>
            <p:ph type="sldNum" sz="quarter" idx="10"/>
          </p:nvPr>
        </p:nvSpPr>
        <p:spPr/>
        <p:txBody>
          <a:bodyPr/>
          <a:lstStyle/>
          <a:p>
            <a:pPr>
              <a:defRPr/>
            </a:pPr>
            <a:fld id="{167B5317-7790-42A8-82C8-51EF595516EA}" type="slidenum">
              <a:rPr lang="en-US" altLang="en-US" smtClean="0"/>
              <a:pPr>
                <a:defRPr/>
              </a:pPr>
              <a:t>12</a:t>
            </a:fld>
            <a:endParaRPr lang="en-US" altLang="en-US" dirty="0"/>
          </a:p>
        </p:txBody>
      </p:sp>
    </p:spTree>
    <p:extLst>
      <p:ext uri="{BB962C8B-B14F-4D97-AF65-F5344CB8AC3E}">
        <p14:creationId xmlns:p14="http://schemas.microsoft.com/office/powerpoint/2010/main" val="4003817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chor="t" anchorCtr="0"/>
          <a:lstStyle/>
          <a:p/>
        </p:txBody>
      </p:sp>
      <p:sp>
        <p:nvSpPr>
          <p:cNvPr id="4" name="Slide Number Placeholder 3"/>
          <p:cNvSpPr>
            <a:spLocks noGrp="1"/>
          </p:cNvSpPr>
          <p:nvPr>
            <p:ph type="sldNum" sz="quarter" idx="10"/>
          </p:nvPr>
        </p:nvSpPr>
        <p:spPr/>
        <p:txBody>
          <a:bodyPr/>
          <a:lstStyle/>
          <a:p>
            <a:pPr>
              <a:defRPr/>
            </a:pPr>
            <a:fld id="{167B5317-7790-42A8-82C8-51EF595516EA}" type="slidenum">
              <a:rPr lang="en-US" altLang="en-US" smtClean="0">
                <a:solidFill>
                  <a:prstClr val="white"/>
                </a:solidFill>
              </a:rPr>
              <a:pPr>
                <a:defRPr/>
              </a:pPr>
              <a:t>19</a:t>
            </a:fld>
            <a:endParaRPr lang="en-US" altLang="en-US" dirty="0">
              <a:solidFill>
                <a:prstClr val="white"/>
              </a:solidFill>
            </a:endParaRPr>
          </a:p>
        </p:txBody>
      </p:sp>
    </p:spTree>
    <p:extLst>
      <p:ext uri="{BB962C8B-B14F-4D97-AF65-F5344CB8AC3E}">
        <p14:creationId xmlns:p14="http://schemas.microsoft.com/office/powerpoint/2010/main" val="6984023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5" name="Picture 6" descr="IESO ppt cov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7"/>
          <p:cNvCxnSpPr>
            <a:cxnSpLocks noChangeShapeType="1"/>
          </p:cNvCxnSpPr>
          <p:nvPr userDrawn="1"/>
        </p:nvCxnSpPr>
        <p:spPr bwMode="auto">
          <a:xfrm>
            <a:off x="533400" y="3886200"/>
            <a:ext cx="8610600" cy="1588"/>
          </a:xfrm>
          <a:prstGeom prst="line">
            <a:avLst/>
          </a:prstGeom>
          <a:noFill/>
          <a:ln w="9525">
            <a:solidFill>
              <a:schemeClr val="bg1"/>
            </a:solidFill>
            <a:prstDash val="lgDash"/>
            <a:round/>
            <a:headEnd/>
            <a:tailEnd/>
          </a:ln>
          <a:extLst>
            <a:ext uri="{909E8E84-426E-40DD-AFC4-6F175D3DCCD1}">
              <a14:hiddenFill xmlns:a14="http://schemas.microsoft.com/office/drawing/2010/main">
                <a:noFill/>
              </a14:hiddenFill>
            </a:ext>
          </a:extLst>
        </p:spPr>
      </p:cxnSp>
      <p:pic>
        <p:nvPicPr>
          <p:cNvPr id="8" name="Picture 9" descr="ieso_E_twolinetag_rgb_300dpi.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665913" y="6043613"/>
            <a:ext cx="1325562"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3"/>
          <p:cNvSpPr>
            <a:spLocks noGrp="1" noChangeArrowheads="1"/>
          </p:cNvSpPr>
          <p:nvPr>
            <p:ph type="ctrTitle"/>
          </p:nvPr>
        </p:nvSpPr>
        <p:spPr>
          <a:xfrm>
            <a:off x="685800" y="1219200"/>
            <a:ext cx="7467600" cy="1241425"/>
          </a:xfrm>
        </p:spPr>
        <p:txBody>
          <a:bodyPr/>
          <a:lstStyle>
            <a:lvl1pPr algn="l">
              <a:defRPr sz="3600">
                <a:solidFill>
                  <a:srgbClr val="FFD250"/>
                </a:solidFill>
              </a:defRPr>
            </a:lvl1pPr>
          </a:lstStyle>
          <a:p>
            <a:r>
              <a:rPr lang="en-US" smtClean="0"/>
              <a:t>Click to edit Master title style</a:t>
            </a:r>
            <a:endParaRPr lang="en-CA" dirty="0"/>
          </a:p>
        </p:txBody>
      </p:sp>
      <p:sp>
        <p:nvSpPr>
          <p:cNvPr id="13" name="Rectangle 4"/>
          <p:cNvSpPr>
            <a:spLocks noGrp="1" noChangeArrowheads="1"/>
          </p:cNvSpPr>
          <p:nvPr>
            <p:ph type="subTitle" idx="1" hasCustomPrompt="1"/>
          </p:nvPr>
        </p:nvSpPr>
        <p:spPr bwMode="white">
          <a:xfrm>
            <a:off x="685800" y="2590800"/>
            <a:ext cx="6400800" cy="762000"/>
          </a:xfrm>
        </p:spPr>
        <p:txBody>
          <a:bodyPr/>
          <a:lstStyle>
            <a:lvl1pPr marL="0" indent="0">
              <a:buFontTx/>
              <a:buNone/>
              <a:defRPr sz="2400">
                <a:solidFill>
                  <a:schemeClr val="bg1"/>
                </a:solidFill>
                <a:latin typeface="+mj-lt"/>
              </a:defRPr>
            </a:lvl1pPr>
          </a:lstStyle>
          <a:p>
            <a:r>
              <a:rPr lang="en-US" dirty="0" smtClean="0"/>
              <a:t>Click to edit Master </a:t>
            </a:r>
            <a:r>
              <a:rPr lang="en-US" dirty="0" err="1" smtClean="0"/>
              <a:t>subasddfatitle</a:t>
            </a:r>
            <a:r>
              <a:rPr lang="en-US" dirty="0" smtClean="0"/>
              <a:t> style</a:t>
            </a:r>
            <a:endParaRPr lang="en-CA" dirty="0"/>
          </a:p>
        </p:txBody>
      </p:sp>
      <p:sp>
        <p:nvSpPr>
          <p:cNvPr id="6" name="Text Placeholder 5"/>
          <p:cNvSpPr>
            <a:spLocks noGrp="1"/>
          </p:cNvSpPr>
          <p:nvPr>
            <p:ph type="body" sz="quarter" idx="10" hasCustomPrompt="1"/>
          </p:nvPr>
        </p:nvSpPr>
        <p:spPr>
          <a:xfrm>
            <a:off x="709654" y="4038600"/>
            <a:ext cx="4724400" cy="457200"/>
          </a:xfrm>
        </p:spPr>
        <p:txBody>
          <a:bodyPr/>
          <a:lstStyle>
            <a:lvl1pPr marL="0" indent="0">
              <a:buNone/>
              <a:defRPr sz="2400">
                <a:solidFill>
                  <a:schemeClr val="bg1"/>
                </a:solidFill>
                <a:latin typeface="+mj-lt"/>
              </a:defRPr>
            </a:lvl1pPr>
          </a:lstStyle>
          <a:p>
            <a:pPr lvl="0"/>
            <a:r>
              <a:rPr lang="en-US" dirty="0" smtClean="0"/>
              <a:t>Click to edit Master </a:t>
            </a:r>
            <a:r>
              <a:rPr lang="en-US" dirty="0" err="1" smtClean="0"/>
              <a:t>tet</a:t>
            </a:r>
            <a:r>
              <a:rPr lang="en-US" dirty="0" smtClean="0"/>
              <a:t> styles</a:t>
            </a:r>
          </a:p>
        </p:txBody>
      </p:sp>
    </p:spTree>
    <p:extLst>
      <p:ext uri="{BB962C8B-B14F-4D97-AF65-F5344CB8AC3E}">
        <p14:creationId xmlns:p14="http://schemas.microsoft.com/office/powerpoint/2010/main" val="2300093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1F9867A2-4BB5-4A75-BF26-3ABFB894A1F1}" type="slidenum">
              <a:rPr lang="en-CA" altLang="en-US" sz="1200" smtClean="0">
                <a:solidFill>
                  <a:schemeClr val="tx1"/>
                </a:solidFill>
                <a:latin typeface="Palatino Linotype" pitchFamily="18" charset="0"/>
              </a:rPr>
              <a:pPr algn="r" eaLnBrk="1" hangingPunct="1">
                <a:defRPr/>
              </a:pPr>
              <a:t>‹#›</a:t>
            </a:fld>
            <a:endParaRPr lang="en-CA" altLang="en-US" sz="1200" smtClean="0">
              <a:solidFill>
                <a:schemeClr val="tx1"/>
              </a:solidFill>
              <a:latin typeface="Palatino Linotype" pitchFamily="18" charset="0"/>
            </a:endParaRPr>
          </a:p>
        </p:txBody>
      </p:sp>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Tree>
    <p:extLst>
      <p:ext uri="{BB962C8B-B14F-4D97-AF65-F5344CB8AC3E}">
        <p14:creationId xmlns:p14="http://schemas.microsoft.com/office/powerpoint/2010/main" val="1914448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CFCA964C-2638-4F44-8137-72A0238B41FA}" type="slidenum">
              <a:rPr lang="en-CA" altLang="en-US" sz="1200" smtClean="0">
                <a:solidFill>
                  <a:schemeClr val="tx1"/>
                </a:solidFill>
                <a:latin typeface="Palatino Linotype" pitchFamily="18" charset="0"/>
              </a:rPr>
              <a:pPr algn="r" eaLnBrk="1" hangingPunct="1">
                <a:defRPr/>
              </a:pPr>
              <a:t>‹#›</a:t>
            </a:fld>
            <a:endParaRPr lang="en-CA" altLang="en-US" sz="1200" smtClean="0">
              <a:solidFill>
                <a:schemeClr val="tx1"/>
              </a:solidFill>
              <a:latin typeface="Palatino Linotype" pitchFamily="18" charset="0"/>
            </a:endParaRPr>
          </a:p>
        </p:txBody>
      </p:sp>
      <p:sp>
        <p:nvSpPr>
          <p:cNvPr id="2" name="Vertical Title 1"/>
          <p:cNvSpPr>
            <a:spLocks noGrp="1"/>
          </p:cNvSpPr>
          <p:nvPr>
            <p:ph type="title" orient="vert"/>
          </p:nvPr>
        </p:nvSpPr>
        <p:spPr>
          <a:xfrm>
            <a:off x="6800850" y="0"/>
            <a:ext cx="2114550" cy="6126163"/>
          </a:xfrm>
        </p:spPr>
        <p:txBody>
          <a:bodyPr vert="eaVert"/>
          <a:lstStyle/>
          <a:p>
            <a:r>
              <a:rPr lang="en-US" smtClean="0"/>
              <a:t>Click to edit Master title style</a:t>
            </a:r>
            <a:endParaRPr lang="en-CA" dirty="0"/>
          </a:p>
        </p:txBody>
      </p:sp>
      <p:sp>
        <p:nvSpPr>
          <p:cNvPr id="3" name="Vertical Text Placeholder 2"/>
          <p:cNvSpPr>
            <a:spLocks noGrp="1"/>
          </p:cNvSpPr>
          <p:nvPr>
            <p:ph type="body" orient="vert" idx="1"/>
          </p:nvPr>
        </p:nvSpPr>
        <p:spPr>
          <a:xfrm>
            <a:off x="457200" y="0"/>
            <a:ext cx="6191250" cy="6126163"/>
          </a:xfrm>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Tree>
    <p:extLst>
      <p:ext uri="{BB962C8B-B14F-4D97-AF65-F5344CB8AC3E}">
        <p14:creationId xmlns:p14="http://schemas.microsoft.com/office/powerpoint/2010/main" val="3031444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6" name="Text Placeholder 5"/>
          <p:cNvSpPr>
            <a:spLocks noGrp="1"/>
          </p:cNvSpPr>
          <p:nvPr>
            <p:ph type="body" sz="quarter" idx="11"/>
          </p:nvPr>
        </p:nvSpPr>
        <p:spPr>
          <a:xfrm>
            <a:off x="533400" y="304800"/>
            <a:ext cx="8153400" cy="762000"/>
          </a:xfrm>
        </p:spPr>
        <p:txBody>
          <a:bodyPr/>
          <a:lstStyle>
            <a:lvl1pPr marL="0" indent="0">
              <a:buNone/>
              <a:defRPr sz="3200">
                <a:solidFill>
                  <a:srgbClr val="006A71"/>
                </a:solidFill>
                <a:latin typeface="Tahoma" panose="020B0604030504040204" pitchFamily="34" charset="0"/>
                <a:ea typeface="Tahoma" panose="020B0604030504040204" pitchFamily="34" charset="0"/>
                <a:cs typeface="Tahoma" panose="020B0604030504040204" pitchFamily="34" charset="0"/>
              </a:defRPr>
            </a:lvl1pPr>
          </a:lstStyle>
          <a:p>
            <a:pPr lvl="0"/>
            <a:r>
              <a:rPr lang="en-US" dirty="0"/>
              <a:t>Click to edit Master text styles</a:t>
            </a:r>
          </a:p>
        </p:txBody>
      </p:sp>
      <p:sp>
        <p:nvSpPr>
          <p:cNvPr id="5" name="Rectangle 6"/>
          <p:cNvSpPr>
            <a:spLocks noGrp="1" noChangeArrowheads="1"/>
          </p:cNvSpPr>
          <p:nvPr>
            <p:ph type="sldNum" sz="quarter" idx="4"/>
          </p:nvPr>
        </p:nvSpPr>
        <p:spPr bwMode="auto">
          <a:xfrm>
            <a:off x="8153400" y="6324600"/>
            <a:ext cx="533400" cy="5333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mj-lt"/>
              </a:defRPr>
            </a:lvl1pPr>
          </a:lstStyle>
          <a:p>
            <a:fld id="{1CC39DA2-9D1F-4287-9053-008CCD6B2EEC}" type="slidenum">
              <a:rPr lang="en-CA" smtClean="0"/>
              <a:pPr/>
              <a:t>‹#›</a:t>
            </a:fld>
            <a:endParaRPr lang="en-CA" dirty="0"/>
          </a:p>
        </p:txBody>
      </p:sp>
    </p:spTree>
    <p:extLst>
      <p:ext uri="{BB962C8B-B14F-4D97-AF65-F5344CB8AC3E}">
        <p14:creationId xmlns:p14="http://schemas.microsoft.com/office/powerpoint/2010/main" val="1123714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fontAlgn="base">
              <a:spcBef>
                <a:spcPct val="0"/>
              </a:spcBef>
              <a:spcAft>
                <a:spcPct val="0"/>
              </a:spcAft>
            </a:pPr>
            <a:endParaRPr lang="en-CA" sz="2800">
              <a:solidFill>
                <a:srgbClr val="FFFFFF"/>
              </a:solidFill>
              <a:latin typeface="Arial" pitchFamily="34" charset="0"/>
              <a:ea typeface="ＭＳ Ｐゴシック" pitchFamily="34" charset="-128"/>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fontAlgn="base">
              <a:spcBef>
                <a:spcPct val="0"/>
              </a:spcBef>
              <a:spcAft>
                <a:spcPct val="0"/>
              </a:spcAft>
            </a:pPr>
            <a:endParaRPr lang="en-CA" sz="2800">
              <a:solidFill>
                <a:srgbClr val="FFFFFF"/>
              </a:solidFill>
              <a:latin typeface="Arial" pitchFamily="34" charset="0"/>
              <a:ea typeface="ＭＳ Ｐゴシック" pitchFamily="34" charset="-128"/>
            </a:endParaRPr>
          </a:p>
        </p:txBody>
      </p:sp>
    </p:spTree>
    <p:extLst>
      <p:ext uri="{BB962C8B-B14F-4D97-AF65-F5344CB8AC3E}">
        <p14:creationId xmlns:p14="http://schemas.microsoft.com/office/powerpoint/2010/main" val="794503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5" name="Picture 6" descr="IESO ppt cov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7"/>
          <p:cNvCxnSpPr>
            <a:cxnSpLocks noChangeShapeType="1"/>
          </p:cNvCxnSpPr>
          <p:nvPr userDrawn="1"/>
        </p:nvCxnSpPr>
        <p:spPr bwMode="auto">
          <a:xfrm>
            <a:off x="533400" y="3886200"/>
            <a:ext cx="8610600" cy="1588"/>
          </a:xfrm>
          <a:prstGeom prst="line">
            <a:avLst/>
          </a:prstGeom>
          <a:noFill/>
          <a:ln w="9525">
            <a:solidFill>
              <a:schemeClr val="bg1"/>
            </a:solidFill>
            <a:prstDash val="lgDash"/>
            <a:round/>
            <a:headEnd/>
            <a:tailEnd/>
          </a:ln>
          <a:extLst>
            <a:ext uri="{909E8E84-426E-40DD-AFC4-6F175D3DCCD1}">
              <a14:hiddenFill xmlns:a14="http://schemas.microsoft.com/office/drawing/2010/main">
                <a:noFill/>
              </a14:hiddenFill>
            </a:ext>
          </a:extLst>
        </p:spPr>
      </p:cxnSp>
      <p:pic>
        <p:nvPicPr>
          <p:cNvPr id="8" name="Picture 9" descr="ieso_E_twolinetag_rgb_300dpi.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665913" y="6043613"/>
            <a:ext cx="1325562"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3"/>
          <p:cNvSpPr>
            <a:spLocks noGrp="1" noChangeArrowheads="1"/>
          </p:cNvSpPr>
          <p:nvPr>
            <p:ph type="ctrTitle"/>
          </p:nvPr>
        </p:nvSpPr>
        <p:spPr>
          <a:xfrm>
            <a:off x="685800" y="1219200"/>
            <a:ext cx="7467600" cy="1241425"/>
          </a:xfrm>
        </p:spPr>
        <p:txBody>
          <a:bodyPr/>
          <a:lstStyle>
            <a:lvl1pPr algn="l">
              <a:defRPr sz="3600">
                <a:solidFill>
                  <a:srgbClr val="FFD250"/>
                </a:solidFill>
              </a:defRPr>
            </a:lvl1pPr>
          </a:lstStyle>
          <a:p>
            <a:r>
              <a:rPr lang="en-US" smtClean="0"/>
              <a:t>Click to edit Master title style</a:t>
            </a:r>
            <a:endParaRPr lang="en-CA" dirty="0"/>
          </a:p>
        </p:txBody>
      </p:sp>
      <p:sp>
        <p:nvSpPr>
          <p:cNvPr id="13" name="Rectangle 4"/>
          <p:cNvSpPr>
            <a:spLocks noGrp="1" noChangeArrowheads="1"/>
          </p:cNvSpPr>
          <p:nvPr>
            <p:ph type="subTitle" idx="1" hasCustomPrompt="1"/>
          </p:nvPr>
        </p:nvSpPr>
        <p:spPr bwMode="white">
          <a:xfrm>
            <a:off x="685800" y="2590800"/>
            <a:ext cx="6400800" cy="762000"/>
          </a:xfrm>
        </p:spPr>
        <p:txBody>
          <a:bodyPr/>
          <a:lstStyle>
            <a:lvl1pPr marL="0" indent="0">
              <a:buFontTx/>
              <a:buNone/>
              <a:defRPr sz="2400">
                <a:solidFill>
                  <a:schemeClr val="bg1"/>
                </a:solidFill>
                <a:latin typeface="+mj-lt"/>
              </a:defRPr>
            </a:lvl1pPr>
          </a:lstStyle>
          <a:p>
            <a:r>
              <a:rPr lang="en-US" dirty="0" smtClean="0"/>
              <a:t>Click to edit Master </a:t>
            </a:r>
            <a:r>
              <a:rPr lang="en-US" dirty="0" err="1" smtClean="0"/>
              <a:t>subasddfatitle</a:t>
            </a:r>
            <a:r>
              <a:rPr lang="en-US" dirty="0" smtClean="0"/>
              <a:t> style</a:t>
            </a:r>
            <a:endParaRPr lang="en-CA" dirty="0"/>
          </a:p>
        </p:txBody>
      </p:sp>
      <p:sp>
        <p:nvSpPr>
          <p:cNvPr id="6" name="Text Placeholder 5"/>
          <p:cNvSpPr>
            <a:spLocks noGrp="1"/>
          </p:cNvSpPr>
          <p:nvPr>
            <p:ph type="body" sz="quarter" idx="10" hasCustomPrompt="1"/>
          </p:nvPr>
        </p:nvSpPr>
        <p:spPr>
          <a:xfrm>
            <a:off x="709654" y="4038600"/>
            <a:ext cx="4724400" cy="457200"/>
          </a:xfrm>
        </p:spPr>
        <p:txBody>
          <a:bodyPr/>
          <a:lstStyle>
            <a:lvl1pPr marL="0" indent="0">
              <a:buNone/>
              <a:defRPr sz="2400">
                <a:solidFill>
                  <a:schemeClr val="bg1"/>
                </a:solidFill>
                <a:latin typeface="+mj-lt"/>
              </a:defRPr>
            </a:lvl1pPr>
          </a:lstStyle>
          <a:p>
            <a:pPr lvl="0"/>
            <a:r>
              <a:rPr lang="en-US" dirty="0" smtClean="0"/>
              <a:t>Click to edit Master </a:t>
            </a:r>
            <a:r>
              <a:rPr lang="en-US" dirty="0" err="1" smtClean="0"/>
              <a:t>tet</a:t>
            </a:r>
            <a:r>
              <a:rPr lang="en-US" dirty="0" smtClean="0"/>
              <a:t> styles</a:t>
            </a:r>
          </a:p>
        </p:txBody>
      </p:sp>
    </p:spTree>
    <p:extLst>
      <p:ext uri="{BB962C8B-B14F-4D97-AF65-F5344CB8AC3E}">
        <p14:creationId xmlns:p14="http://schemas.microsoft.com/office/powerpoint/2010/main" val="909359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6" name="Text Placeholder 5"/>
          <p:cNvSpPr>
            <a:spLocks noGrp="1"/>
          </p:cNvSpPr>
          <p:nvPr>
            <p:ph type="body" sz="quarter" idx="11"/>
          </p:nvPr>
        </p:nvSpPr>
        <p:spPr>
          <a:xfrm>
            <a:off x="533400" y="304800"/>
            <a:ext cx="8153400" cy="762000"/>
          </a:xfrm>
        </p:spPr>
        <p:txBody>
          <a:bodyPr/>
          <a:lstStyle>
            <a:lvl1pPr marL="0" indent="0">
              <a:buNone/>
              <a:defRPr sz="3200">
                <a:solidFill>
                  <a:srgbClr val="006A71"/>
                </a:solidFill>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text styles</a:t>
            </a:r>
          </a:p>
        </p:txBody>
      </p:sp>
      <p:sp>
        <p:nvSpPr>
          <p:cNvPr id="4" name="Rectangle 3"/>
          <p:cNvSpPr>
            <a:spLocks noGrp="1" noChangeArrowheads="1"/>
          </p:cNvSpPr>
          <p:nvPr>
            <p:ph type="sldNum" sz="quarter" idx="12"/>
          </p:nvPr>
        </p:nvSpPr>
        <p:spPr>
          <a:xfrm>
            <a:off x="8153400" y="6324600"/>
            <a:ext cx="533400" cy="533400"/>
          </a:xfrm>
        </p:spPr>
        <p:txBody>
          <a:bodyPr/>
          <a:lstStyle>
            <a:lvl1pPr>
              <a:defRPr smtClean="0"/>
            </a:lvl1pPr>
          </a:lstStyle>
          <a:p>
            <a:pPr>
              <a:defRPr/>
            </a:pPr>
            <a:fld id="{DA7A1C77-1E87-43F1-8757-86483A9E80E3}" type="slidenum">
              <a:rPr lang="en-CA" altLang="en-US">
                <a:solidFill>
                  <a:srgbClr val="000000"/>
                </a:solidFill>
              </a:rPr>
              <a:pPr>
                <a:defRPr/>
              </a:pPr>
              <a:t>‹#›</a:t>
            </a:fld>
            <a:endParaRPr lang="en-CA" altLang="en-US">
              <a:solidFill>
                <a:srgbClr val="000000"/>
              </a:solidFill>
            </a:endParaRPr>
          </a:p>
        </p:txBody>
      </p:sp>
    </p:spTree>
    <p:extLst>
      <p:ext uri="{BB962C8B-B14F-4D97-AF65-F5344CB8AC3E}">
        <p14:creationId xmlns:p14="http://schemas.microsoft.com/office/powerpoint/2010/main" val="2053261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AFA9F399-5C60-43C4-B884-9801E1BFA94A}" type="slidenum">
              <a:rPr lang="en-CA" altLang="en-US" sz="1200" smtClean="0">
                <a:solidFill>
                  <a:srgbClr val="000000"/>
                </a:solidFill>
                <a:latin typeface="Palatino Linotype" pitchFamily="18" charset="0"/>
              </a:rPr>
              <a:pPr algn="r" eaLnBrk="1" hangingPunct="1">
                <a:defRPr/>
              </a:pPr>
              <a:t>‹#›</a:t>
            </a:fld>
            <a:endParaRPr lang="en-CA" altLang="en-US" sz="1200" smtClean="0">
              <a:solidFill>
                <a:srgbClr val="000000"/>
              </a:solidFill>
              <a:latin typeface="Palatino Linotype" pitchFamily="18" charset="0"/>
            </a:endParaRPr>
          </a:p>
        </p:txBody>
      </p:sp>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mn-l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631809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67819315-7FE2-414D-B4F4-86323DD88BAA}" type="slidenum">
              <a:rPr lang="en-CA" altLang="en-US" sz="1200" smtClean="0">
                <a:solidFill>
                  <a:srgbClr val="000000"/>
                </a:solidFill>
                <a:latin typeface="Palatino Linotype" pitchFamily="18" charset="0"/>
              </a:rPr>
              <a:pPr algn="r" eaLnBrk="1" hangingPunct="1">
                <a:defRPr/>
              </a:pPr>
              <a:t>‹#›</a:t>
            </a:fld>
            <a:endParaRPr lang="en-CA" altLang="en-US" sz="1200" smtClean="0">
              <a:solidFill>
                <a:srgbClr val="000000"/>
              </a:solidFill>
              <a:latin typeface="Palatino Linotype" pitchFamily="18" charset="0"/>
            </a:endParaRPr>
          </a:p>
        </p:txBody>
      </p:sp>
      <p:sp>
        <p:nvSpPr>
          <p:cNvPr id="2" name="Title 1"/>
          <p:cNvSpPr>
            <a:spLocks noGrp="1"/>
          </p:cNvSpPr>
          <p:nvPr>
            <p:ph type="title"/>
          </p:nvPr>
        </p:nvSpPr>
        <p:spPr/>
        <p:txBody>
          <a:bodyPr/>
          <a:lstStyle/>
          <a:p>
            <a:r>
              <a:rPr lang="en-US" smtClean="0"/>
              <a:t>Click to edit Master title style</a:t>
            </a:r>
            <a:endParaRPr lang="en-CA" dirty="0"/>
          </a:p>
        </p:txBody>
      </p:sp>
      <p:sp>
        <p:nvSpPr>
          <p:cNvPr id="3" name="Content Placeholder 2"/>
          <p:cNvSpPr>
            <a:spLocks noGrp="1"/>
          </p:cNvSpPr>
          <p:nvPr>
            <p:ph sz="half" idx="1"/>
          </p:nvPr>
        </p:nvSpPr>
        <p:spPr>
          <a:xfrm>
            <a:off x="457200" y="1600200"/>
            <a:ext cx="4038600" cy="4525963"/>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Content Placeholder 3"/>
          <p:cNvSpPr>
            <a:spLocks noGrp="1"/>
          </p:cNvSpPr>
          <p:nvPr>
            <p:ph sz="half" idx="2"/>
          </p:nvPr>
        </p:nvSpPr>
        <p:spPr>
          <a:xfrm>
            <a:off x="4648200" y="1600200"/>
            <a:ext cx="4038600" cy="4525963"/>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Tree>
    <p:extLst>
      <p:ext uri="{BB962C8B-B14F-4D97-AF65-F5344CB8AC3E}">
        <p14:creationId xmlns:p14="http://schemas.microsoft.com/office/powerpoint/2010/main" val="37415587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7" name="Rectangle 6"/>
          <p:cNvSpPr>
            <a:spLocks noGrp="1" noChangeArrowheads="1"/>
          </p:cNvSpPr>
          <p:nvPr>
            <p:ph type="sldNum" sz="quarter" idx="10"/>
          </p:nvPr>
        </p:nvSpPr>
        <p:spPr>
          <a:xfrm>
            <a:off x="8153400" y="6324600"/>
            <a:ext cx="533400" cy="533400"/>
          </a:xfrm>
        </p:spPr>
        <p:txBody>
          <a:bodyPr/>
          <a:lstStyle>
            <a:lvl1pPr>
              <a:defRPr smtClean="0"/>
            </a:lvl1pPr>
          </a:lstStyle>
          <a:p>
            <a:pPr>
              <a:defRPr/>
            </a:pPr>
            <a:fld id="{DC4B251C-2132-4F17-8BF7-FE54953595D6}" type="slidenum">
              <a:rPr lang="en-CA" altLang="en-US">
                <a:solidFill>
                  <a:srgbClr val="000000"/>
                </a:solidFill>
              </a:rPr>
              <a:pPr>
                <a:defRPr/>
              </a:pPr>
              <a:t>‹#›</a:t>
            </a:fld>
            <a:endParaRPr lang="en-CA" altLang="en-US">
              <a:solidFill>
                <a:srgbClr val="000000"/>
              </a:solidFill>
            </a:endParaRPr>
          </a:p>
        </p:txBody>
      </p:sp>
    </p:spTree>
    <p:extLst>
      <p:ext uri="{BB962C8B-B14F-4D97-AF65-F5344CB8AC3E}">
        <p14:creationId xmlns:p14="http://schemas.microsoft.com/office/powerpoint/2010/main" val="34527032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B8BCB9EB-514B-43B5-9B6D-662A7EC5B386}" type="slidenum">
              <a:rPr lang="en-CA" altLang="en-US" sz="1200" smtClean="0">
                <a:solidFill>
                  <a:srgbClr val="000000"/>
                </a:solidFill>
                <a:latin typeface="Palatino Linotype" pitchFamily="18" charset="0"/>
              </a:rPr>
              <a:pPr algn="r" eaLnBrk="1" hangingPunct="1">
                <a:defRPr/>
              </a:pPr>
              <a:t>‹#›</a:t>
            </a:fld>
            <a:endParaRPr lang="en-CA" altLang="en-US" sz="1200" smtClean="0">
              <a:solidFill>
                <a:srgbClr val="000000"/>
              </a:solidFill>
              <a:latin typeface="Palatino Linotype" pitchFamily="18" charset="0"/>
            </a:endParaRPr>
          </a:p>
        </p:txBody>
      </p:sp>
      <p:sp>
        <p:nvSpPr>
          <p:cNvPr id="2" name="Title 1"/>
          <p:cNvSpPr>
            <a:spLocks noGrp="1"/>
          </p:cNvSpPr>
          <p:nvPr>
            <p:ph type="title"/>
          </p:nvPr>
        </p:nvSpPr>
        <p:spPr/>
        <p:txBody>
          <a:bodyPr/>
          <a:lstStyle/>
          <a:p>
            <a:r>
              <a:rPr lang="en-US" smtClean="0"/>
              <a:t>Click to edit Master title style</a:t>
            </a:r>
            <a:endParaRPr lang="en-CA" dirty="0"/>
          </a:p>
        </p:txBody>
      </p:sp>
    </p:spTree>
    <p:extLst>
      <p:ext uri="{BB962C8B-B14F-4D97-AF65-F5344CB8AC3E}">
        <p14:creationId xmlns:p14="http://schemas.microsoft.com/office/powerpoint/2010/main" val="1018241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6" name="Text Placeholder 5"/>
          <p:cNvSpPr>
            <a:spLocks noGrp="1"/>
          </p:cNvSpPr>
          <p:nvPr>
            <p:ph type="body" sz="quarter" idx="11"/>
          </p:nvPr>
        </p:nvSpPr>
        <p:spPr>
          <a:xfrm>
            <a:off x="533400" y="304800"/>
            <a:ext cx="8153400" cy="762000"/>
          </a:xfrm>
        </p:spPr>
        <p:txBody>
          <a:bodyPr/>
          <a:lstStyle>
            <a:lvl1pPr marL="0" indent="0">
              <a:buNone/>
              <a:defRPr sz="3200">
                <a:solidFill>
                  <a:srgbClr val="006A71"/>
                </a:solidFill>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text styles</a:t>
            </a:r>
          </a:p>
        </p:txBody>
      </p:sp>
      <p:sp>
        <p:nvSpPr>
          <p:cNvPr id="4" name="Rectangle 3"/>
          <p:cNvSpPr>
            <a:spLocks noGrp="1" noChangeArrowheads="1"/>
          </p:cNvSpPr>
          <p:nvPr>
            <p:ph type="sldNum" sz="quarter" idx="12"/>
          </p:nvPr>
        </p:nvSpPr>
        <p:spPr>
          <a:xfrm>
            <a:off x="8153400" y="6324600"/>
            <a:ext cx="533400" cy="533400"/>
          </a:xfrm>
        </p:spPr>
        <p:txBody>
          <a:bodyPr/>
          <a:lstStyle>
            <a:lvl1pPr>
              <a:defRPr smtClean="0"/>
            </a:lvl1pPr>
          </a:lstStyle>
          <a:p>
            <a:pPr>
              <a:defRPr/>
            </a:pPr>
            <a:fld id="{DA7A1C77-1E87-43F1-8757-86483A9E80E3}" type="slidenum">
              <a:rPr lang="en-CA" altLang="en-US"/>
              <a:pPr>
                <a:defRPr/>
              </a:pPr>
              <a:t>‹#›</a:t>
            </a:fld>
            <a:endParaRPr lang="en-CA" altLang="en-US"/>
          </a:p>
        </p:txBody>
      </p:sp>
    </p:spTree>
    <p:extLst>
      <p:ext uri="{BB962C8B-B14F-4D97-AF65-F5344CB8AC3E}">
        <p14:creationId xmlns:p14="http://schemas.microsoft.com/office/powerpoint/2010/main" val="5071607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1828BEAA-B762-4248-8A92-D18EFE8AB155}" type="slidenum">
              <a:rPr lang="en-CA" altLang="en-US" sz="1200" smtClean="0">
                <a:solidFill>
                  <a:srgbClr val="000000"/>
                </a:solidFill>
                <a:latin typeface="Palatino Linotype" pitchFamily="18" charset="0"/>
              </a:rPr>
              <a:pPr algn="r" eaLnBrk="1" hangingPunct="1">
                <a:defRPr/>
              </a:pPr>
              <a:t>‹#›</a:t>
            </a:fld>
            <a:endParaRPr lang="en-CA" altLang="en-US" sz="1200" smtClean="0">
              <a:solidFill>
                <a:srgbClr val="000000"/>
              </a:solidFill>
              <a:latin typeface="Palatino Linotype" pitchFamily="18" charset="0"/>
            </a:endParaRPr>
          </a:p>
        </p:txBody>
      </p:sp>
    </p:spTree>
    <p:extLst>
      <p:ext uri="{BB962C8B-B14F-4D97-AF65-F5344CB8AC3E}">
        <p14:creationId xmlns:p14="http://schemas.microsoft.com/office/powerpoint/2010/main" val="27396502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214D7F00-3C07-46DF-B557-DABB7A3A1BB9}" type="slidenum">
              <a:rPr lang="en-CA" altLang="en-US" sz="1200" smtClean="0">
                <a:solidFill>
                  <a:srgbClr val="000000"/>
                </a:solidFill>
                <a:latin typeface="Palatino Linotype" pitchFamily="18" charset="0"/>
              </a:rPr>
              <a:pPr algn="r" eaLnBrk="1" hangingPunct="1">
                <a:defRPr/>
              </a:pPr>
              <a:t>‹#›</a:t>
            </a:fld>
            <a:endParaRPr lang="en-CA" altLang="en-US" sz="1200" smtClean="0">
              <a:solidFill>
                <a:srgbClr val="000000"/>
              </a:solidFill>
              <a:latin typeface="Palatino Linotype" pitchFamily="18"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latin typeface="+mn-lt"/>
              </a:defRPr>
            </a:lvl1pPr>
            <a:lvl2pPr>
              <a:defRPr sz="2800">
                <a:latin typeface="+mn-lt"/>
              </a:defRPr>
            </a:lvl2pPr>
            <a:lvl3pPr>
              <a:defRPr sz="2400">
                <a:latin typeface="+mn-lt"/>
              </a:defRPr>
            </a:lvl3pPr>
            <a:lvl4pPr>
              <a:defRPr sz="2000">
                <a:latin typeface="+mn-lt"/>
              </a:defRPr>
            </a:lvl4pPr>
            <a:lvl5pPr>
              <a:defRPr sz="2000">
                <a:latin typeface="+mn-lt"/>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039577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621DB774-4660-4669-9FF7-A4B55DB20DD3}" type="slidenum">
              <a:rPr lang="en-CA" altLang="en-US" sz="1200" smtClean="0">
                <a:solidFill>
                  <a:srgbClr val="000000"/>
                </a:solidFill>
                <a:latin typeface="Palatino Linotype" pitchFamily="18" charset="0"/>
              </a:rPr>
              <a:pPr algn="r" eaLnBrk="1" hangingPunct="1">
                <a:defRPr/>
              </a:pPr>
              <a:t>‹#›</a:t>
            </a:fld>
            <a:endParaRPr lang="en-CA" altLang="en-US" sz="1200" smtClean="0">
              <a:solidFill>
                <a:srgbClr val="000000"/>
              </a:solidFill>
              <a:latin typeface="Palatino Linotype" pitchFamily="18"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08031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1F9867A2-4BB5-4A75-BF26-3ABFB894A1F1}" type="slidenum">
              <a:rPr lang="en-CA" altLang="en-US" sz="1200" smtClean="0">
                <a:solidFill>
                  <a:srgbClr val="000000"/>
                </a:solidFill>
                <a:latin typeface="Palatino Linotype" pitchFamily="18" charset="0"/>
              </a:rPr>
              <a:pPr algn="r" eaLnBrk="1" hangingPunct="1">
                <a:defRPr/>
              </a:pPr>
              <a:t>‹#›</a:t>
            </a:fld>
            <a:endParaRPr lang="en-CA" altLang="en-US" sz="1200" smtClean="0">
              <a:solidFill>
                <a:srgbClr val="000000"/>
              </a:solidFill>
              <a:latin typeface="Palatino Linotype" pitchFamily="18" charset="0"/>
            </a:endParaRPr>
          </a:p>
        </p:txBody>
      </p:sp>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Tree>
    <p:extLst>
      <p:ext uri="{BB962C8B-B14F-4D97-AF65-F5344CB8AC3E}">
        <p14:creationId xmlns:p14="http://schemas.microsoft.com/office/powerpoint/2010/main" val="30763681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CFCA964C-2638-4F44-8137-72A0238B41FA}" type="slidenum">
              <a:rPr lang="en-CA" altLang="en-US" sz="1200" smtClean="0">
                <a:solidFill>
                  <a:srgbClr val="000000"/>
                </a:solidFill>
                <a:latin typeface="Palatino Linotype" pitchFamily="18" charset="0"/>
              </a:rPr>
              <a:pPr algn="r" eaLnBrk="1" hangingPunct="1">
                <a:defRPr/>
              </a:pPr>
              <a:t>‹#›</a:t>
            </a:fld>
            <a:endParaRPr lang="en-CA" altLang="en-US" sz="1200" smtClean="0">
              <a:solidFill>
                <a:srgbClr val="000000"/>
              </a:solidFill>
              <a:latin typeface="Palatino Linotype" pitchFamily="18" charset="0"/>
            </a:endParaRPr>
          </a:p>
        </p:txBody>
      </p:sp>
      <p:sp>
        <p:nvSpPr>
          <p:cNvPr id="2" name="Vertical Title 1"/>
          <p:cNvSpPr>
            <a:spLocks noGrp="1"/>
          </p:cNvSpPr>
          <p:nvPr>
            <p:ph type="title" orient="vert"/>
          </p:nvPr>
        </p:nvSpPr>
        <p:spPr>
          <a:xfrm>
            <a:off x="6800850" y="0"/>
            <a:ext cx="2114550" cy="6126163"/>
          </a:xfrm>
        </p:spPr>
        <p:txBody>
          <a:bodyPr vert="eaVert"/>
          <a:lstStyle/>
          <a:p>
            <a:r>
              <a:rPr lang="en-US" smtClean="0"/>
              <a:t>Click to edit Master title style</a:t>
            </a:r>
            <a:endParaRPr lang="en-CA" dirty="0"/>
          </a:p>
        </p:txBody>
      </p:sp>
      <p:sp>
        <p:nvSpPr>
          <p:cNvPr id="3" name="Vertical Text Placeholder 2"/>
          <p:cNvSpPr>
            <a:spLocks noGrp="1"/>
          </p:cNvSpPr>
          <p:nvPr>
            <p:ph type="body" orient="vert" idx="1"/>
          </p:nvPr>
        </p:nvSpPr>
        <p:spPr>
          <a:xfrm>
            <a:off x="457200" y="0"/>
            <a:ext cx="6191250" cy="6126163"/>
          </a:xfrm>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Tree>
    <p:extLst>
      <p:ext uri="{BB962C8B-B14F-4D97-AF65-F5344CB8AC3E}">
        <p14:creationId xmlns:p14="http://schemas.microsoft.com/office/powerpoint/2010/main" val="39190564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6" name="Text Placeholder 5"/>
          <p:cNvSpPr>
            <a:spLocks noGrp="1"/>
          </p:cNvSpPr>
          <p:nvPr>
            <p:ph type="body" sz="quarter" idx="11"/>
          </p:nvPr>
        </p:nvSpPr>
        <p:spPr>
          <a:xfrm>
            <a:off x="533400" y="304800"/>
            <a:ext cx="8153400" cy="762000"/>
          </a:xfrm>
        </p:spPr>
        <p:txBody>
          <a:bodyPr/>
          <a:lstStyle>
            <a:lvl1pPr marL="0" indent="0">
              <a:buNone/>
              <a:defRPr sz="3200">
                <a:solidFill>
                  <a:srgbClr val="006A71"/>
                </a:solidFill>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text styles</a:t>
            </a:r>
          </a:p>
        </p:txBody>
      </p:sp>
      <p:sp>
        <p:nvSpPr>
          <p:cNvPr id="5" name="Rectangle 6"/>
          <p:cNvSpPr>
            <a:spLocks noGrp="1" noChangeArrowheads="1"/>
          </p:cNvSpPr>
          <p:nvPr>
            <p:ph type="sldNum" sz="quarter" idx="4"/>
          </p:nvPr>
        </p:nvSpPr>
        <p:spPr bwMode="auto">
          <a:xfrm>
            <a:off x="8153400" y="6324600"/>
            <a:ext cx="533400" cy="5333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mj-lt"/>
              </a:defRPr>
            </a:lvl1pPr>
          </a:lstStyle>
          <a:p>
            <a:fld id="{1CC39DA2-9D1F-4287-9053-008CCD6B2EEC}" type="slidenum">
              <a:rPr lang="en-CA" smtClean="0">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408840158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6" name="Text Placeholder 5"/>
          <p:cNvSpPr>
            <a:spLocks noGrp="1"/>
          </p:cNvSpPr>
          <p:nvPr>
            <p:ph type="body" sz="quarter" idx="11"/>
          </p:nvPr>
        </p:nvSpPr>
        <p:spPr>
          <a:xfrm>
            <a:off x="533400" y="304800"/>
            <a:ext cx="8153400" cy="762000"/>
          </a:xfrm>
        </p:spPr>
        <p:txBody>
          <a:bodyPr/>
          <a:lstStyle>
            <a:lvl1pPr marL="0" indent="0">
              <a:buNone/>
              <a:defRPr sz="3200">
                <a:solidFill>
                  <a:srgbClr val="006A71"/>
                </a:solidFill>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text styles</a:t>
            </a:r>
          </a:p>
        </p:txBody>
      </p:sp>
      <p:sp>
        <p:nvSpPr>
          <p:cNvPr id="5" name="Rectangle 6"/>
          <p:cNvSpPr>
            <a:spLocks noGrp="1" noChangeArrowheads="1"/>
          </p:cNvSpPr>
          <p:nvPr>
            <p:ph type="sldNum" sz="quarter" idx="4"/>
          </p:nvPr>
        </p:nvSpPr>
        <p:spPr bwMode="auto">
          <a:xfrm>
            <a:off x="8153400" y="6324600"/>
            <a:ext cx="533400" cy="5333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mj-lt"/>
              </a:defRPr>
            </a:lvl1pPr>
          </a:lstStyle>
          <a:p>
            <a:fld id="{1CC39DA2-9D1F-4287-9053-008CCD6B2EEC}" type="slidenum">
              <a:rPr lang="en-CA" smtClean="0">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691766009"/>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aseline="0">
                <a:solidFill>
                  <a:schemeClr val="tx1"/>
                </a:solidFill>
                <a:latin typeface="Palatino Linotype" panose="02040502050505030304" pitchFamily="18" charset="0"/>
              </a:defRPr>
            </a:lvl1pPr>
            <a:lvl2pPr>
              <a:defRPr baseline="0">
                <a:solidFill>
                  <a:schemeClr val="tx1"/>
                </a:solidFill>
                <a:latin typeface="Palatino Linotype" panose="02040502050505030304" pitchFamily="18" charset="0"/>
              </a:defRPr>
            </a:lvl2pPr>
            <a:lvl3pPr>
              <a:defRPr baseline="0">
                <a:solidFill>
                  <a:schemeClr val="tx1"/>
                </a:solidFill>
                <a:latin typeface="Palatino Linotype" panose="02040502050505030304" pitchFamily="18" charset="0"/>
              </a:defRPr>
            </a:lvl3pPr>
            <a:lvl4pPr>
              <a:defRPr baseline="0">
                <a:solidFill>
                  <a:schemeClr val="tx1"/>
                </a:solidFill>
                <a:latin typeface="Palatino Linotype" panose="02040502050505030304" pitchFamily="18" charset="0"/>
              </a:defRPr>
            </a:lvl4pPr>
            <a:lvl5pPr>
              <a:defRPr baseline="0">
                <a:solidFill>
                  <a:schemeClr val="tx1"/>
                </a:solidFill>
                <a:latin typeface="Palatino Linotype" panose="0204050205050503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6" name="Text Placeholder 5"/>
          <p:cNvSpPr>
            <a:spLocks noGrp="1"/>
          </p:cNvSpPr>
          <p:nvPr>
            <p:ph type="body" sz="quarter" idx="11"/>
          </p:nvPr>
        </p:nvSpPr>
        <p:spPr>
          <a:xfrm>
            <a:off x="533400" y="304800"/>
            <a:ext cx="8153400" cy="762000"/>
          </a:xfrm>
        </p:spPr>
        <p:txBody>
          <a:bodyPr/>
          <a:lstStyle>
            <a:lvl1pPr marL="0" indent="0">
              <a:buNone/>
              <a:defRPr sz="3200">
                <a:solidFill>
                  <a:srgbClr val="006A71"/>
                </a:solidFill>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text styles</a:t>
            </a:r>
          </a:p>
        </p:txBody>
      </p:sp>
      <p:sp>
        <p:nvSpPr>
          <p:cNvPr id="5" name="Rectangle 6"/>
          <p:cNvSpPr>
            <a:spLocks noGrp="1" noChangeArrowheads="1"/>
          </p:cNvSpPr>
          <p:nvPr>
            <p:ph type="sldNum" sz="quarter" idx="4"/>
          </p:nvPr>
        </p:nvSpPr>
        <p:spPr bwMode="auto">
          <a:xfrm>
            <a:off x="8153400" y="6324600"/>
            <a:ext cx="533400" cy="5333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mj-lt"/>
              </a:defRPr>
            </a:lvl1pPr>
          </a:lstStyle>
          <a:p>
            <a:fld id="{1CC39DA2-9D1F-4287-9053-008CCD6B2EEC}" type="slidenum">
              <a:rPr lang="en-CA" smtClean="0">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952124955"/>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Click to edit Master title style</a:t>
            </a:r>
            <a:endParaRPr lang="en-CA" dirty="0"/>
          </a:p>
        </p:txBody>
      </p:sp>
      <p:sp>
        <p:nvSpPr>
          <p:cNvPr id="3" name="Content Placeholder 2"/>
          <p:cNvSpPr>
            <a:spLocks noGrp="1"/>
          </p:cNvSpPr>
          <p:nvPr>
            <p:ph idx="1"/>
          </p:nvPr>
        </p:nvSpPr>
        <p:spPr/>
        <p:txBody>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CA" dirty="0"/>
          </a:p>
        </p:txBody>
      </p:sp>
      <p:sp>
        <p:nvSpPr>
          <p:cNvPr id="4" name="Slide Number Placeholder 3"/>
          <p:cNvSpPr>
            <a:spLocks noGrp="1"/>
          </p:cNvSpPr>
          <p:nvPr>
            <p:ph type="sldNum" sz="quarter" idx="10"/>
          </p:nvPr>
        </p:nvSpPr>
        <p:spPr/>
        <p:txBody>
          <a:bodyPr/>
          <a:lstStyle>
            <a:lvl1pPr>
              <a:defRPr/>
            </a:lvl1pPr>
          </a:lstStyle>
          <a:p>
            <a:fld id="{517C0228-87A3-4389-9BA1-FE6E37F994E0}" type="slidenum">
              <a:rPr lang="en-CA">
                <a:solidFill>
                  <a:srgbClr val="000000"/>
                </a:solidFill>
              </a:rPr>
              <a:pPr/>
              <a:t>‹#›</a:t>
            </a:fld>
            <a:endParaRPr lang="en-CA">
              <a:solidFill>
                <a:srgbClr val="000000"/>
              </a:solidFill>
            </a:endParaRPr>
          </a:p>
        </p:txBody>
      </p:sp>
    </p:spTree>
    <p:extLst>
      <p:ext uri="{BB962C8B-B14F-4D97-AF65-F5344CB8AC3E}">
        <p14:creationId xmlns:p14="http://schemas.microsoft.com/office/powerpoint/2010/main" val="409145941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6" name="Text Placeholder 5"/>
          <p:cNvSpPr>
            <a:spLocks noGrp="1"/>
          </p:cNvSpPr>
          <p:nvPr>
            <p:ph type="body" sz="quarter" idx="11"/>
          </p:nvPr>
        </p:nvSpPr>
        <p:spPr>
          <a:xfrm>
            <a:off x="533400" y="304800"/>
            <a:ext cx="8153400" cy="762000"/>
          </a:xfrm>
        </p:spPr>
        <p:txBody>
          <a:bodyPr/>
          <a:lstStyle>
            <a:lvl1pPr marL="0" indent="0">
              <a:buNone/>
              <a:defRPr sz="3200">
                <a:solidFill>
                  <a:srgbClr val="006A71"/>
                </a:solidFill>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text styles</a:t>
            </a:r>
          </a:p>
        </p:txBody>
      </p:sp>
      <p:sp>
        <p:nvSpPr>
          <p:cNvPr id="4" name="Rectangle 3"/>
          <p:cNvSpPr>
            <a:spLocks noGrp="1" noChangeArrowheads="1"/>
          </p:cNvSpPr>
          <p:nvPr>
            <p:ph type="sldNum" sz="quarter" idx="12"/>
          </p:nvPr>
        </p:nvSpPr>
        <p:spPr>
          <a:xfrm>
            <a:off x="8153400" y="6324600"/>
            <a:ext cx="533400" cy="533400"/>
          </a:xfrm>
        </p:spPr>
        <p:txBody>
          <a:bodyPr/>
          <a:lstStyle>
            <a:lvl1pPr>
              <a:defRPr smtClean="0"/>
            </a:lvl1pPr>
          </a:lstStyle>
          <a:p>
            <a:pPr>
              <a:defRPr/>
            </a:pPr>
            <a:fld id="{DA7A1C77-1E87-43F1-8757-86483A9E80E3}" type="slidenum">
              <a:rPr lang="en-CA" altLang="en-US">
                <a:solidFill>
                  <a:srgbClr val="000000"/>
                </a:solidFill>
              </a:rPr>
              <a:pPr>
                <a:defRPr/>
              </a:pPr>
              <a:t>‹#›</a:t>
            </a:fld>
            <a:endParaRPr lang="en-CA" altLang="en-US">
              <a:solidFill>
                <a:srgbClr val="000000"/>
              </a:solidFill>
            </a:endParaRPr>
          </a:p>
        </p:txBody>
      </p:sp>
    </p:spTree>
    <p:extLst>
      <p:ext uri="{BB962C8B-B14F-4D97-AF65-F5344CB8AC3E}">
        <p14:creationId xmlns:p14="http://schemas.microsoft.com/office/powerpoint/2010/main" val="240025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AFA9F399-5C60-43C4-B884-9801E1BFA94A}" type="slidenum">
              <a:rPr lang="en-CA" altLang="en-US" sz="1200" smtClean="0">
                <a:solidFill>
                  <a:schemeClr val="tx1"/>
                </a:solidFill>
                <a:latin typeface="Palatino Linotype" pitchFamily="18" charset="0"/>
              </a:rPr>
              <a:pPr algn="r" eaLnBrk="1" hangingPunct="1">
                <a:defRPr/>
              </a:pPr>
              <a:t>‹#›</a:t>
            </a:fld>
            <a:endParaRPr lang="en-CA" altLang="en-US" sz="1200" smtClean="0">
              <a:solidFill>
                <a:schemeClr val="tx1"/>
              </a:solidFill>
              <a:latin typeface="Palatino Linotype" pitchFamily="18" charset="0"/>
            </a:endParaRPr>
          </a:p>
        </p:txBody>
      </p:sp>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mn-l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330973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6" name="Text Placeholder 5"/>
          <p:cNvSpPr>
            <a:spLocks noGrp="1"/>
          </p:cNvSpPr>
          <p:nvPr>
            <p:ph type="body" sz="quarter" idx="11"/>
          </p:nvPr>
        </p:nvSpPr>
        <p:spPr>
          <a:xfrm>
            <a:off x="533400" y="304800"/>
            <a:ext cx="8153400" cy="762000"/>
          </a:xfrm>
        </p:spPr>
        <p:txBody>
          <a:bodyPr/>
          <a:lstStyle>
            <a:lvl1pPr marL="0" indent="0">
              <a:buNone/>
              <a:defRPr sz="3200">
                <a:solidFill>
                  <a:srgbClr val="006A71"/>
                </a:solidFill>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text styles</a:t>
            </a:r>
          </a:p>
        </p:txBody>
      </p:sp>
      <p:sp>
        <p:nvSpPr>
          <p:cNvPr id="4" name="Rectangle 3"/>
          <p:cNvSpPr>
            <a:spLocks noGrp="1" noChangeArrowheads="1"/>
          </p:cNvSpPr>
          <p:nvPr>
            <p:ph type="sldNum" sz="quarter" idx="12"/>
          </p:nvPr>
        </p:nvSpPr>
        <p:spPr>
          <a:xfrm>
            <a:off x="8153400" y="6324600"/>
            <a:ext cx="533400" cy="533400"/>
          </a:xfrm>
        </p:spPr>
        <p:txBody>
          <a:bodyPr/>
          <a:lstStyle>
            <a:lvl1pPr>
              <a:defRPr smtClean="0"/>
            </a:lvl1pPr>
          </a:lstStyle>
          <a:p>
            <a:pPr>
              <a:defRPr/>
            </a:pPr>
            <a:fld id="{DA7A1C77-1E87-43F1-8757-86483A9E80E3}" type="slidenum">
              <a:rPr lang="en-CA" altLang="en-US">
                <a:solidFill>
                  <a:srgbClr val="000000"/>
                </a:solidFill>
              </a:rPr>
              <a:pPr>
                <a:defRPr/>
              </a:pPr>
              <a:t>‹#›</a:t>
            </a:fld>
            <a:endParaRPr lang="en-CA" altLang="en-US">
              <a:solidFill>
                <a:srgbClr val="000000"/>
              </a:solidFill>
            </a:endParaRPr>
          </a:p>
        </p:txBody>
      </p:sp>
    </p:spTree>
    <p:extLst>
      <p:ext uri="{BB962C8B-B14F-4D97-AF65-F5344CB8AC3E}">
        <p14:creationId xmlns:p14="http://schemas.microsoft.com/office/powerpoint/2010/main" val="32936171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6" name="Text Placeholder 5"/>
          <p:cNvSpPr>
            <a:spLocks noGrp="1"/>
          </p:cNvSpPr>
          <p:nvPr>
            <p:ph type="body" sz="quarter" idx="11"/>
          </p:nvPr>
        </p:nvSpPr>
        <p:spPr>
          <a:xfrm>
            <a:off x="533400" y="304800"/>
            <a:ext cx="8153400" cy="762000"/>
          </a:xfrm>
        </p:spPr>
        <p:txBody>
          <a:bodyPr/>
          <a:lstStyle>
            <a:lvl1pPr marL="0" indent="0">
              <a:buNone/>
              <a:defRPr sz="3200">
                <a:solidFill>
                  <a:srgbClr val="006A71"/>
                </a:solidFill>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text styles</a:t>
            </a:r>
          </a:p>
        </p:txBody>
      </p:sp>
      <p:sp>
        <p:nvSpPr>
          <p:cNvPr id="4" name="Rectangle 3"/>
          <p:cNvSpPr>
            <a:spLocks noGrp="1" noChangeArrowheads="1"/>
          </p:cNvSpPr>
          <p:nvPr>
            <p:ph type="sldNum" sz="quarter" idx="12"/>
          </p:nvPr>
        </p:nvSpPr>
        <p:spPr>
          <a:xfrm>
            <a:off x="8153400" y="6324600"/>
            <a:ext cx="533400" cy="533400"/>
          </a:xfrm>
        </p:spPr>
        <p:txBody>
          <a:bodyPr/>
          <a:lstStyle>
            <a:lvl1pPr>
              <a:defRPr smtClean="0"/>
            </a:lvl1pPr>
          </a:lstStyle>
          <a:p>
            <a:pPr>
              <a:defRPr/>
            </a:pPr>
            <a:fld id="{DA7A1C77-1E87-43F1-8757-86483A9E80E3}" type="slidenum">
              <a:rPr lang="en-CA" altLang="en-US"/>
              <a:pPr>
                <a:defRPr/>
              </a:pPr>
              <a:t>‹#›</a:t>
            </a:fld>
            <a:endParaRPr lang="en-CA" altLang="en-US"/>
          </a:p>
        </p:txBody>
      </p:sp>
    </p:spTree>
    <p:extLst>
      <p:ext uri="{BB962C8B-B14F-4D97-AF65-F5344CB8AC3E}">
        <p14:creationId xmlns:p14="http://schemas.microsoft.com/office/powerpoint/2010/main" val="3962788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67819315-7FE2-414D-B4F4-86323DD88BAA}" type="slidenum">
              <a:rPr lang="en-CA" altLang="en-US" sz="1200" smtClean="0">
                <a:solidFill>
                  <a:schemeClr val="tx1"/>
                </a:solidFill>
                <a:latin typeface="Palatino Linotype" pitchFamily="18" charset="0"/>
              </a:rPr>
              <a:pPr algn="r" eaLnBrk="1" hangingPunct="1">
                <a:defRPr/>
              </a:pPr>
              <a:t>‹#›</a:t>
            </a:fld>
            <a:endParaRPr lang="en-CA" altLang="en-US" sz="1200" smtClean="0">
              <a:solidFill>
                <a:schemeClr val="tx1"/>
              </a:solidFill>
              <a:latin typeface="Palatino Linotype" pitchFamily="18" charset="0"/>
            </a:endParaRPr>
          </a:p>
        </p:txBody>
      </p:sp>
      <p:sp>
        <p:nvSpPr>
          <p:cNvPr id="2" name="Title 1"/>
          <p:cNvSpPr>
            <a:spLocks noGrp="1"/>
          </p:cNvSpPr>
          <p:nvPr>
            <p:ph type="title"/>
          </p:nvPr>
        </p:nvSpPr>
        <p:spPr/>
        <p:txBody>
          <a:bodyPr/>
          <a:lstStyle/>
          <a:p>
            <a:r>
              <a:rPr lang="en-US" smtClean="0"/>
              <a:t>Click to edit Master title style</a:t>
            </a:r>
            <a:endParaRPr lang="en-CA" dirty="0"/>
          </a:p>
        </p:txBody>
      </p:sp>
      <p:sp>
        <p:nvSpPr>
          <p:cNvPr id="3" name="Content Placeholder 2"/>
          <p:cNvSpPr>
            <a:spLocks noGrp="1"/>
          </p:cNvSpPr>
          <p:nvPr>
            <p:ph sz="half" idx="1"/>
          </p:nvPr>
        </p:nvSpPr>
        <p:spPr>
          <a:xfrm>
            <a:off x="457200" y="1600200"/>
            <a:ext cx="4038600" cy="4525963"/>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Content Placeholder 3"/>
          <p:cNvSpPr>
            <a:spLocks noGrp="1"/>
          </p:cNvSpPr>
          <p:nvPr>
            <p:ph sz="half" idx="2"/>
          </p:nvPr>
        </p:nvSpPr>
        <p:spPr>
          <a:xfrm>
            <a:off x="4648200" y="1600200"/>
            <a:ext cx="4038600" cy="4525963"/>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Tree>
    <p:extLst>
      <p:ext uri="{BB962C8B-B14F-4D97-AF65-F5344CB8AC3E}">
        <p14:creationId xmlns:p14="http://schemas.microsoft.com/office/powerpoint/2010/main" val="1804895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7" name="Rectangle 6"/>
          <p:cNvSpPr>
            <a:spLocks noGrp="1" noChangeArrowheads="1"/>
          </p:cNvSpPr>
          <p:nvPr>
            <p:ph type="sldNum" sz="quarter" idx="10"/>
          </p:nvPr>
        </p:nvSpPr>
        <p:spPr>
          <a:xfrm>
            <a:off x="8153400" y="6324600"/>
            <a:ext cx="533400" cy="533400"/>
          </a:xfrm>
        </p:spPr>
        <p:txBody>
          <a:bodyPr/>
          <a:lstStyle>
            <a:lvl1pPr>
              <a:defRPr smtClean="0"/>
            </a:lvl1pPr>
          </a:lstStyle>
          <a:p>
            <a:pPr>
              <a:defRPr/>
            </a:pPr>
            <a:fld id="{DC4B251C-2132-4F17-8BF7-FE54953595D6}" type="slidenum">
              <a:rPr lang="en-CA" altLang="en-US"/>
              <a:pPr>
                <a:defRPr/>
              </a:pPr>
              <a:t>‹#›</a:t>
            </a:fld>
            <a:endParaRPr lang="en-CA" altLang="en-US"/>
          </a:p>
        </p:txBody>
      </p:sp>
    </p:spTree>
    <p:extLst>
      <p:ext uri="{BB962C8B-B14F-4D97-AF65-F5344CB8AC3E}">
        <p14:creationId xmlns:p14="http://schemas.microsoft.com/office/powerpoint/2010/main" val="2244703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B8BCB9EB-514B-43B5-9B6D-662A7EC5B386}" type="slidenum">
              <a:rPr lang="en-CA" altLang="en-US" sz="1200" smtClean="0">
                <a:solidFill>
                  <a:schemeClr val="tx1"/>
                </a:solidFill>
                <a:latin typeface="Palatino Linotype" pitchFamily="18" charset="0"/>
              </a:rPr>
              <a:pPr algn="r" eaLnBrk="1" hangingPunct="1">
                <a:defRPr/>
              </a:pPr>
              <a:t>‹#›</a:t>
            </a:fld>
            <a:endParaRPr lang="en-CA" altLang="en-US" sz="1200" smtClean="0">
              <a:solidFill>
                <a:schemeClr val="tx1"/>
              </a:solidFill>
              <a:latin typeface="Palatino Linotype" pitchFamily="18" charset="0"/>
            </a:endParaRPr>
          </a:p>
        </p:txBody>
      </p:sp>
      <p:sp>
        <p:nvSpPr>
          <p:cNvPr id="2" name="Title 1"/>
          <p:cNvSpPr>
            <a:spLocks noGrp="1"/>
          </p:cNvSpPr>
          <p:nvPr>
            <p:ph type="title"/>
          </p:nvPr>
        </p:nvSpPr>
        <p:spPr/>
        <p:txBody>
          <a:bodyPr/>
          <a:lstStyle/>
          <a:p>
            <a:r>
              <a:rPr lang="en-US" smtClean="0"/>
              <a:t>Click to edit Master title style</a:t>
            </a:r>
            <a:endParaRPr lang="en-CA" dirty="0"/>
          </a:p>
        </p:txBody>
      </p:sp>
    </p:spTree>
    <p:extLst>
      <p:ext uri="{BB962C8B-B14F-4D97-AF65-F5344CB8AC3E}">
        <p14:creationId xmlns:p14="http://schemas.microsoft.com/office/powerpoint/2010/main" val="2879947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1828BEAA-B762-4248-8A92-D18EFE8AB155}" type="slidenum">
              <a:rPr lang="en-CA" altLang="en-US" sz="1200" smtClean="0">
                <a:solidFill>
                  <a:schemeClr val="tx1"/>
                </a:solidFill>
                <a:latin typeface="Palatino Linotype" pitchFamily="18" charset="0"/>
              </a:rPr>
              <a:pPr algn="r" eaLnBrk="1" hangingPunct="1">
                <a:defRPr/>
              </a:pPr>
              <a:t>‹#›</a:t>
            </a:fld>
            <a:endParaRPr lang="en-CA" altLang="en-US" sz="1200" smtClean="0">
              <a:solidFill>
                <a:schemeClr val="tx1"/>
              </a:solidFill>
              <a:latin typeface="Palatino Linotype" pitchFamily="18" charset="0"/>
            </a:endParaRPr>
          </a:p>
        </p:txBody>
      </p:sp>
    </p:spTree>
    <p:extLst>
      <p:ext uri="{BB962C8B-B14F-4D97-AF65-F5344CB8AC3E}">
        <p14:creationId xmlns:p14="http://schemas.microsoft.com/office/powerpoint/2010/main" val="358254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214D7F00-3C07-46DF-B557-DABB7A3A1BB9}" type="slidenum">
              <a:rPr lang="en-CA" altLang="en-US" sz="1200" smtClean="0">
                <a:solidFill>
                  <a:schemeClr val="tx1"/>
                </a:solidFill>
                <a:latin typeface="Palatino Linotype" pitchFamily="18" charset="0"/>
              </a:rPr>
              <a:pPr algn="r" eaLnBrk="1" hangingPunct="1">
                <a:defRPr/>
              </a:pPr>
              <a:t>‹#›</a:t>
            </a:fld>
            <a:endParaRPr lang="en-CA" altLang="en-US" sz="1200" smtClean="0">
              <a:solidFill>
                <a:schemeClr val="tx1"/>
              </a:solidFill>
              <a:latin typeface="Palatino Linotype" pitchFamily="18"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latin typeface="+mn-lt"/>
              </a:defRPr>
            </a:lvl1pPr>
            <a:lvl2pPr>
              <a:defRPr sz="2800">
                <a:latin typeface="+mn-lt"/>
              </a:defRPr>
            </a:lvl2pPr>
            <a:lvl3pPr>
              <a:defRPr sz="2400">
                <a:latin typeface="+mn-lt"/>
              </a:defRPr>
            </a:lvl3pPr>
            <a:lvl4pPr>
              <a:defRPr sz="2000">
                <a:latin typeface="+mn-lt"/>
              </a:defRPr>
            </a:lvl4pPr>
            <a:lvl5pPr>
              <a:defRPr sz="2000">
                <a:latin typeface="+mn-lt"/>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2160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6"/>
          <p:cNvSpPr txBox="1">
            <a:spLocks noChangeArrowheads="1"/>
          </p:cNvSpPr>
          <p:nvPr userDrawn="1"/>
        </p:nvSpPr>
        <p:spPr bwMode="auto">
          <a:xfrm>
            <a:off x="8153400" y="6324600"/>
            <a:ext cx="533400" cy="533400"/>
          </a:xfrm>
          <a:prstGeom prst="rect">
            <a:avLst/>
          </a:prstGeom>
          <a:noFill/>
          <a:ln w="9525">
            <a:noFill/>
            <a:miter lim="800000"/>
            <a:headEnd/>
            <a:tailEnd/>
          </a:ln>
          <a:effectLst/>
        </p:spPr>
        <p:txBody>
          <a:bodyPr/>
          <a:lstStyle>
            <a:lvl1pPr eaLnBrk="0" hangingPunct="0">
              <a:defRPr sz="2800">
                <a:solidFill>
                  <a:schemeClr val="bg1"/>
                </a:solidFill>
                <a:latin typeface="Arial" pitchFamily="34" charset="0"/>
                <a:ea typeface="ＭＳ Ｐゴシック" pitchFamily="34" charset="-128"/>
              </a:defRPr>
            </a:lvl1pPr>
            <a:lvl2pPr marL="742950" indent="-285750" eaLnBrk="0" hangingPunct="0">
              <a:defRPr sz="2800">
                <a:solidFill>
                  <a:schemeClr val="bg1"/>
                </a:solidFill>
                <a:latin typeface="Arial" pitchFamily="34" charset="0"/>
                <a:ea typeface="ＭＳ Ｐゴシック" pitchFamily="34" charset="-128"/>
              </a:defRPr>
            </a:lvl2pPr>
            <a:lvl3pPr marL="1143000" indent="-228600" eaLnBrk="0" hangingPunct="0">
              <a:defRPr sz="2800">
                <a:solidFill>
                  <a:schemeClr val="bg1"/>
                </a:solidFill>
                <a:latin typeface="Arial" pitchFamily="34" charset="0"/>
                <a:ea typeface="ＭＳ Ｐゴシック" pitchFamily="34" charset="-128"/>
              </a:defRPr>
            </a:lvl3pPr>
            <a:lvl4pPr marL="1600200" indent="-228600" eaLnBrk="0" hangingPunct="0">
              <a:defRPr sz="2800">
                <a:solidFill>
                  <a:schemeClr val="bg1"/>
                </a:solidFill>
                <a:latin typeface="Arial" pitchFamily="34" charset="0"/>
                <a:ea typeface="ＭＳ Ｐゴシック" pitchFamily="34" charset="-128"/>
              </a:defRPr>
            </a:lvl4pPr>
            <a:lvl5pPr marL="2057400" indent="-228600" eaLnBrk="0" hangingPunct="0">
              <a:defRPr sz="2800">
                <a:solidFill>
                  <a:schemeClr val="bg1"/>
                </a:solidFill>
                <a:latin typeface="Arial" pitchFamily="34" charset="0"/>
                <a:ea typeface="ＭＳ Ｐゴシック" pitchFamily="34" charset="-128"/>
              </a:defRPr>
            </a:lvl5pPr>
            <a:lvl6pPr marL="25146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6pPr>
            <a:lvl7pPr marL="29718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7pPr>
            <a:lvl8pPr marL="34290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8pPr>
            <a:lvl9pPr marL="3886200" indent="-228600" eaLnBrk="0" fontAlgn="base" hangingPunct="0">
              <a:spcBef>
                <a:spcPct val="0"/>
              </a:spcBef>
              <a:spcAft>
                <a:spcPct val="0"/>
              </a:spcAft>
              <a:defRPr sz="2800">
                <a:solidFill>
                  <a:schemeClr val="bg1"/>
                </a:solidFill>
                <a:latin typeface="Arial" pitchFamily="34" charset="0"/>
                <a:ea typeface="ＭＳ Ｐゴシック" pitchFamily="34" charset="-128"/>
              </a:defRPr>
            </a:lvl9pPr>
          </a:lstStyle>
          <a:p>
            <a:pPr algn="r" eaLnBrk="1" hangingPunct="1">
              <a:defRPr/>
            </a:pPr>
            <a:fld id="{621DB774-4660-4669-9FF7-A4B55DB20DD3}" type="slidenum">
              <a:rPr lang="en-CA" altLang="en-US" sz="1200" smtClean="0">
                <a:solidFill>
                  <a:schemeClr val="tx1"/>
                </a:solidFill>
                <a:latin typeface="Palatino Linotype" pitchFamily="18" charset="0"/>
              </a:rPr>
              <a:pPr algn="r" eaLnBrk="1" hangingPunct="1">
                <a:defRPr/>
              </a:pPr>
              <a:t>‹#›</a:t>
            </a:fld>
            <a:endParaRPr lang="en-CA" altLang="en-US" sz="1200" smtClean="0">
              <a:solidFill>
                <a:schemeClr val="tx1"/>
              </a:solidFill>
              <a:latin typeface="Palatino Linotype" pitchFamily="18"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60386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21" Type="http://schemas.openxmlformats.org/officeDocument/2006/relationships/image" Target="../media/image2.png"/><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20" Type="http://schemas.openxmlformats.org/officeDocument/2006/relationships/image" Target="../media/image1.jpe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theme" Target="../theme/theme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white">
          <a:xfrm>
            <a:off x="457200" y="685800"/>
            <a:ext cx="8458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t" anchorCtr="0" compatLnSpc="1">
            <a:prstTxWarp prst="textNoShape">
              <a:avLst/>
            </a:prstTxWarp>
          </a:bodyPr>
          <a:lstStyle/>
          <a:p>
            <a:pPr lvl="0"/>
            <a:r>
              <a:rPr lang="en-US" altLang="en-US" smtClean="0"/>
              <a:t>Click to edit Master title style</a:t>
            </a:r>
            <a:endParaRPr lang="en-CA" alt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dirty="0" smtClean="0"/>
          </a:p>
        </p:txBody>
      </p:sp>
      <p:pic>
        <p:nvPicPr>
          <p:cNvPr id="1028" name="Picture 1" descr="IESO ppt banner bottom.jp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5657850"/>
            <a:ext cx="6629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6"/>
          <p:cNvSpPr>
            <a:spLocks noGrp="1" noChangeArrowheads="1"/>
          </p:cNvSpPr>
          <p:nvPr>
            <p:ph type="sldNum" sz="quarter" idx="4"/>
          </p:nvPr>
        </p:nvSpPr>
        <p:spPr bwMode="auto">
          <a:xfrm>
            <a:off x="8153400" y="6324600"/>
            <a:ext cx="533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solidFill>
                  <a:schemeClr val="tx1"/>
                </a:solidFill>
                <a:latin typeface="Palatino Linotype" pitchFamily="18" charset="0"/>
              </a:defRPr>
            </a:lvl1pPr>
          </a:lstStyle>
          <a:p>
            <a:pPr>
              <a:defRPr/>
            </a:pPr>
            <a:fld id="{79007D57-3966-4EB5-B5C5-B005FB7200AD}" type="slidenum">
              <a:rPr lang="en-CA" altLang="en-US"/>
              <a:pPr>
                <a:defRPr/>
              </a:pPr>
              <a:t>‹#›</a:t>
            </a:fld>
            <a:endParaRPr lang="en-CA" altLang="en-US"/>
          </a:p>
        </p:txBody>
      </p:sp>
      <p:pic>
        <p:nvPicPr>
          <p:cNvPr id="1030" name="Picture 2" descr="ieso_E_twolinetag_rgb_300dpi.png"/>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6665913" y="6043613"/>
            <a:ext cx="1325562"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50" r:id="rId13"/>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3200" dirty="0">
          <a:solidFill>
            <a:srgbClr val="006A71"/>
          </a:solidFill>
          <a:latin typeface="Tahoma"/>
          <a:ea typeface="ＭＳ Ｐゴシック" pitchFamily="34" charset="-128"/>
          <a:cs typeface="Titillium WebRegular"/>
        </a:defRPr>
      </a:lvl1pPr>
      <a:lvl2pPr algn="l" rtl="0" eaLnBrk="1" fontAlgn="base" hangingPunct="1">
        <a:spcBef>
          <a:spcPct val="0"/>
        </a:spcBef>
        <a:spcAft>
          <a:spcPct val="0"/>
        </a:spcAft>
        <a:defRPr sz="3200">
          <a:solidFill>
            <a:srgbClr val="006A71"/>
          </a:solidFill>
          <a:latin typeface="Tahoma" charset="0"/>
          <a:ea typeface="ＭＳ Ｐゴシック" pitchFamily="34" charset="-128"/>
          <a:cs typeface="Titillium WebRegular"/>
        </a:defRPr>
      </a:lvl2pPr>
      <a:lvl3pPr algn="l" rtl="0" eaLnBrk="1" fontAlgn="base" hangingPunct="1">
        <a:spcBef>
          <a:spcPct val="0"/>
        </a:spcBef>
        <a:spcAft>
          <a:spcPct val="0"/>
        </a:spcAft>
        <a:defRPr sz="3200">
          <a:solidFill>
            <a:srgbClr val="006A71"/>
          </a:solidFill>
          <a:latin typeface="Tahoma" charset="0"/>
          <a:ea typeface="ＭＳ Ｐゴシック" pitchFamily="34" charset="-128"/>
          <a:cs typeface="Titillium WebRegular"/>
        </a:defRPr>
      </a:lvl3pPr>
      <a:lvl4pPr algn="l" rtl="0" eaLnBrk="1" fontAlgn="base" hangingPunct="1">
        <a:spcBef>
          <a:spcPct val="0"/>
        </a:spcBef>
        <a:spcAft>
          <a:spcPct val="0"/>
        </a:spcAft>
        <a:defRPr sz="3200">
          <a:solidFill>
            <a:srgbClr val="006A71"/>
          </a:solidFill>
          <a:latin typeface="Tahoma" charset="0"/>
          <a:ea typeface="ＭＳ Ｐゴシック" pitchFamily="34" charset="-128"/>
          <a:cs typeface="Titillium WebRegular"/>
        </a:defRPr>
      </a:lvl4pPr>
      <a:lvl5pPr algn="l" rtl="0" eaLnBrk="1" fontAlgn="base" hangingPunct="1">
        <a:spcBef>
          <a:spcPct val="0"/>
        </a:spcBef>
        <a:spcAft>
          <a:spcPct val="0"/>
        </a:spcAft>
        <a:defRPr sz="3200">
          <a:solidFill>
            <a:srgbClr val="006A71"/>
          </a:solidFill>
          <a:latin typeface="Tahoma" charset="0"/>
          <a:ea typeface="ＭＳ Ｐゴシック" pitchFamily="34" charset="-128"/>
          <a:cs typeface="Titillium WebRegular"/>
        </a:defRPr>
      </a:lvl5pPr>
      <a:lvl6pPr marL="457200" algn="r" rtl="0" eaLnBrk="1" fontAlgn="base" hangingPunct="1">
        <a:spcBef>
          <a:spcPct val="0"/>
        </a:spcBef>
        <a:spcAft>
          <a:spcPct val="0"/>
        </a:spcAft>
        <a:defRPr sz="3200">
          <a:solidFill>
            <a:schemeClr val="bg1"/>
          </a:solidFill>
          <a:latin typeface="Tahoma" charset="0"/>
        </a:defRPr>
      </a:lvl6pPr>
      <a:lvl7pPr marL="914400" algn="r" rtl="0" eaLnBrk="1" fontAlgn="base" hangingPunct="1">
        <a:spcBef>
          <a:spcPct val="0"/>
        </a:spcBef>
        <a:spcAft>
          <a:spcPct val="0"/>
        </a:spcAft>
        <a:defRPr sz="3200">
          <a:solidFill>
            <a:schemeClr val="bg1"/>
          </a:solidFill>
          <a:latin typeface="Tahoma" charset="0"/>
        </a:defRPr>
      </a:lvl7pPr>
      <a:lvl8pPr marL="1371600" algn="r" rtl="0" eaLnBrk="1" fontAlgn="base" hangingPunct="1">
        <a:spcBef>
          <a:spcPct val="0"/>
        </a:spcBef>
        <a:spcAft>
          <a:spcPct val="0"/>
        </a:spcAft>
        <a:defRPr sz="3200">
          <a:solidFill>
            <a:schemeClr val="bg1"/>
          </a:solidFill>
          <a:latin typeface="Tahoma" charset="0"/>
        </a:defRPr>
      </a:lvl8pPr>
      <a:lvl9pPr marL="1828800" algn="r" rtl="0" eaLnBrk="1" fontAlgn="base" hangingPunct="1">
        <a:spcBef>
          <a:spcPct val="0"/>
        </a:spcBef>
        <a:spcAft>
          <a:spcPct val="0"/>
        </a:spcAft>
        <a:defRPr sz="3200">
          <a:solidFill>
            <a:schemeClr val="bg1"/>
          </a:solidFill>
          <a:latin typeface="Tahoma"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ＭＳ Ｐゴシック" pitchFamily="34" charset="-128"/>
          <a:cs typeface="Georgia"/>
        </a:defRPr>
      </a:lvl1pPr>
      <a:lvl2pPr marL="742950" indent="-285750" algn="l" rtl="0" eaLnBrk="1" fontAlgn="base" hangingPunct="1">
        <a:spcBef>
          <a:spcPct val="20000"/>
        </a:spcBef>
        <a:spcAft>
          <a:spcPct val="0"/>
        </a:spcAft>
        <a:buChar char="–"/>
        <a:defRPr sz="2400">
          <a:solidFill>
            <a:schemeClr val="tx1"/>
          </a:solidFill>
          <a:latin typeface="+mn-lt"/>
          <a:ea typeface="ＭＳ Ｐゴシック" pitchFamily="34" charset="-128"/>
          <a:cs typeface="Georgia"/>
        </a:defRPr>
      </a:lvl2pPr>
      <a:lvl3pPr marL="11430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3pPr>
      <a:lvl4pPr marL="16002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4pPr>
      <a:lvl5pPr marL="20574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white">
          <a:xfrm>
            <a:off x="457200" y="685800"/>
            <a:ext cx="8458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t" anchorCtr="0" compatLnSpc="1">
            <a:prstTxWarp prst="textNoShape">
              <a:avLst/>
            </a:prstTxWarp>
          </a:bodyPr>
          <a:lstStyle/>
          <a:p>
            <a:pPr lvl="0"/>
            <a:r>
              <a:rPr lang="en-US" altLang="en-US" smtClean="0"/>
              <a:t>Click to edit Master title style</a:t>
            </a:r>
            <a:endParaRPr lang="en-CA" alt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dirty="0" smtClean="0"/>
          </a:p>
        </p:txBody>
      </p:sp>
      <p:pic>
        <p:nvPicPr>
          <p:cNvPr id="1028" name="Picture 1" descr="IESO ppt banner bottom.jpg"/>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0" y="5657850"/>
            <a:ext cx="6629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6"/>
          <p:cNvSpPr>
            <a:spLocks noGrp="1" noChangeArrowheads="1"/>
          </p:cNvSpPr>
          <p:nvPr>
            <p:ph type="sldNum" sz="quarter" idx="4"/>
          </p:nvPr>
        </p:nvSpPr>
        <p:spPr bwMode="auto">
          <a:xfrm>
            <a:off x="8153400" y="6324600"/>
            <a:ext cx="533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solidFill>
                  <a:schemeClr val="tx1"/>
                </a:solidFill>
                <a:latin typeface="Palatino Linotype" pitchFamily="18" charset="0"/>
              </a:defRPr>
            </a:lvl1pPr>
          </a:lstStyle>
          <a:p>
            <a:pPr>
              <a:defRPr/>
            </a:pPr>
            <a:fld id="{79007D57-3966-4EB5-B5C5-B005FB7200AD}" type="slidenum">
              <a:rPr lang="en-CA" altLang="en-US">
                <a:solidFill>
                  <a:srgbClr val="000000"/>
                </a:solidFill>
              </a:rPr>
              <a:pPr>
                <a:defRPr/>
              </a:pPr>
              <a:t>‹#›</a:t>
            </a:fld>
            <a:endParaRPr lang="en-CA" altLang="en-US">
              <a:solidFill>
                <a:srgbClr val="000000"/>
              </a:solidFill>
            </a:endParaRPr>
          </a:p>
        </p:txBody>
      </p:sp>
      <p:pic>
        <p:nvPicPr>
          <p:cNvPr id="1030" name="Picture 2" descr="ieso_E_twolinetag_rgb_300dpi.png"/>
          <p:cNvPicPr>
            <a:picLocks noChangeAspect="1"/>
          </p:cNvPicPr>
          <p:nvPr/>
        </p:nvPicPr>
        <p:blipFill>
          <a:blip r:embed="rId21">
            <a:extLst>
              <a:ext uri="{28A0092B-C50C-407E-A947-70E740481C1C}">
                <a14:useLocalDpi xmlns:a14="http://schemas.microsoft.com/office/drawing/2010/main" val="0"/>
              </a:ext>
            </a:extLst>
          </a:blip>
          <a:srcRect/>
          <a:stretch>
            <a:fillRect/>
          </a:stretch>
        </p:blipFill>
        <p:spPr bwMode="auto">
          <a:xfrm>
            <a:off x="6665913" y="6043613"/>
            <a:ext cx="1325562"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7872052"/>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3" r:id="rId13"/>
    <p:sldLayoutId id="2147483744" r:id="rId14"/>
    <p:sldLayoutId id="2147483745" r:id="rId15"/>
    <p:sldLayoutId id="2147483746" r:id="rId16"/>
    <p:sldLayoutId id="2147483747" r:id="rId17"/>
    <p:sldLayoutId id="2147483748" r:id="rId18"/>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3200" dirty="0">
          <a:solidFill>
            <a:srgbClr val="006A71"/>
          </a:solidFill>
          <a:latin typeface="Tahoma"/>
          <a:ea typeface="ＭＳ Ｐゴシック" pitchFamily="34" charset="-128"/>
          <a:cs typeface="Titillium WebRegular"/>
        </a:defRPr>
      </a:lvl1pPr>
      <a:lvl2pPr algn="l" rtl="0" eaLnBrk="1" fontAlgn="base" hangingPunct="1">
        <a:spcBef>
          <a:spcPct val="0"/>
        </a:spcBef>
        <a:spcAft>
          <a:spcPct val="0"/>
        </a:spcAft>
        <a:defRPr sz="3200">
          <a:solidFill>
            <a:srgbClr val="006A71"/>
          </a:solidFill>
          <a:latin typeface="Tahoma" charset="0"/>
          <a:ea typeface="ＭＳ Ｐゴシック" pitchFamily="34" charset="-128"/>
          <a:cs typeface="Titillium WebRegular"/>
        </a:defRPr>
      </a:lvl2pPr>
      <a:lvl3pPr algn="l" rtl="0" eaLnBrk="1" fontAlgn="base" hangingPunct="1">
        <a:spcBef>
          <a:spcPct val="0"/>
        </a:spcBef>
        <a:spcAft>
          <a:spcPct val="0"/>
        </a:spcAft>
        <a:defRPr sz="3200">
          <a:solidFill>
            <a:srgbClr val="006A71"/>
          </a:solidFill>
          <a:latin typeface="Tahoma" charset="0"/>
          <a:ea typeface="ＭＳ Ｐゴシック" pitchFamily="34" charset="-128"/>
          <a:cs typeface="Titillium WebRegular"/>
        </a:defRPr>
      </a:lvl3pPr>
      <a:lvl4pPr algn="l" rtl="0" eaLnBrk="1" fontAlgn="base" hangingPunct="1">
        <a:spcBef>
          <a:spcPct val="0"/>
        </a:spcBef>
        <a:spcAft>
          <a:spcPct val="0"/>
        </a:spcAft>
        <a:defRPr sz="3200">
          <a:solidFill>
            <a:srgbClr val="006A71"/>
          </a:solidFill>
          <a:latin typeface="Tahoma" charset="0"/>
          <a:ea typeface="ＭＳ Ｐゴシック" pitchFamily="34" charset="-128"/>
          <a:cs typeface="Titillium WebRegular"/>
        </a:defRPr>
      </a:lvl4pPr>
      <a:lvl5pPr algn="l" rtl="0" eaLnBrk="1" fontAlgn="base" hangingPunct="1">
        <a:spcBef>
          <a:spcPct val="0"/>
        </a:spcBef>
        <a:spcAft>
          <a:spcPct val="0"/>
        </a:spcAft>
        <a:defRPr sz="3200">
          <a:solidFill>
            <a:srgbClr val="006A71"/>
          </a:solidFill>
          <a:latin typeface="Tahoma" charset="0"/>
          <a:ea typeface="ＭＳ Ｐゴシック" pitchFamily="34" charset="-128"/>
          <a:cs typeface="Titillium WebRegular"/>
        </a:defRPr>
      </a:lvl5pPr>
      <a:lvl6pPr marL="457200" algn="r" rtl="0" eaLnBrk="1" fontAlgn="base" hangingPunct="1">
        <a:spcBef>
          <a:spcPct val="0"/>
        </a:spcBef>
        <a:spcAft>
          <a:spcPct val="0"/>
        </a:spcAft>
        <a:defRPr sz="3200">
          <a:solidFill>
            <a:schemeClr val="bg1"/>
          </a:solidFill>
          <a:latin typeface="Tahoma" charset="0"/>
        </a:defRPr>
      </a:lvl6pPr>
      <a:lvl7pPr marL="914400" algn="r" rtl="0" eaLnBrk="1" fontAlgn="base" hangingPunct="1">
        <a:spcBef>
          <a:spcPct val="0"/>
        </a:spcBef>
        <a:spcAft>
          <a:spcPct val="0"/>
        </a:spcAft>
        <a:defRPr sz="3200">
          <a:solidFill>
            <a:schemeClr val="bg1"/>
          </a:solidFill>
          <a:latin typeface="Tahoma" charset="0"/>
        </a:defRPr>
      </a:lvl7pPr>
      <a:lvl8pPr marL="1371600" algn="r" rtl="0" eaLnBrk="1" fontAlgn="base" hangingPunct="1">
        <a:spcBef>
          <a:spcPct val="0"/>
        </a:spcBef>
        <a:spcAft>
          <a:spcPct val="0"/>
        </a:spcAft>
        <a:defRPr sz="3200">
          <a:solidFill>
            <a:schemeClr val="bg1"/>
          </a:solidFill>
          <a:latin typeface="Tahoma" charset="0"/>
        </a:defRPr>
      </a:lvl8pPr>
      <a:lvl9pPr marL="1828800" algn="r" rtl="0" eaLnBrk="1" fontAlgn="base" hangingPunct="1">
        <a:spcBef>
          <a:spcPct val="0"/>
        </a:spcBef>
        <a:spcAft>
          <a:spcPct val="0"/>
        </a:spcAft>
        <a:defRPr sz="3200">
          <a:solidFill>
            <a:schemeClr val="bg1"/>
          </a:solidFill>
          <a:latin typeface="Tahoma"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ＭＳ Ｐゴシック" pitchFamily="34" charset="-128"/>
          <a:cs typeface="Georgia"/>
        </a:defRPr>
      </a:lvl1pPr>
      <a:lvl2pPr marL="742950" indent="-285750" algn="l" rtl="0" eaLnBrk="1" fontAlgn="base" hangingPunct="1">
        <a:spcBef>
          <a:spcPct val="20000"/>
        </a:spcBef>
        <a:spcAft>
          <a:spcPct val="0"/>
        </a:spcAft>
        <a:buChar char="–"/>
        <a:defRPr sz="2400">
          <a:solidFill>
            <a:schemeClr val="tx1"/>
          </a:solidFill>
          <a:latin typeface="+mn-lt"/>
          <a:ea typeface="ＭＳ Ｐゴシック" pitchFamily="34" charset="-128"/>
          <a:cs typeface="Georgia"/>
        </a:defRPr>
      </a:lvl2pPr>
      <a:lvl3pPr marL="11430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3pPr>
      <a:lvl4pPr marL="16002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4pPr>
      <a:lvl5pPr marL="20574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chart" Target="../charts/chart1.xml"/><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533400" y="1219201"/>
            <a:ext cx="7467600" cy="1219200"/>
          </a:xfrm>
        </p:spPr>
        <p:txBody>
          <a:bodyPr/>
          <a:lstStyle/>
          <a:p>
            <a:pPr>
              <a:spcBef>
                <a:spcPts val="0"/>
              </a:spcBef>
              <a:spcAft>
                <a:spcPts val="0"/>
              </a:spcAft>
            </a:pPr>
            <a:r>
              <a:rPr lang="en-CA" dirty="0" smtClean="0"/>
              <a:t>Market Evolution and the Market Renewal Program (MRP)</a:t>
            </a:r>
            <a:r>
              <a:rPr lang="en-CA" sz="2800" dirty="0" smtClean="0"/>
              <a:t/>
            </a:r>
            <a:br>
              <a:rPr lang="en-CA" sz="2800" dirty="0" smtClean="0"/>
            </a:br>
            <a:r>
              <a:rPr lang="en-CA" sz="2800" dirty="0" smtClean="0"/>
              <a:t/>
            </a:r>
            <a:br>
              <a:rPr lang="en-CA" sz="2800" dirty="0" smtClean="0"/>
            </a:br>
            <a:r>
              <a:rPr lang="en-CA" sz="2800" dirty="0" smtClean="0"/>
              <a:t/>
            </a:r>
            <a:br>
              <a:rPr lang="en-CA" sz="2800" dirty="0" smtClean="0"/>
            </a:br>
            <a:r>
              <a:rPr lang="en-CA" sz="2800" dirty="0"/>
              <a:t/>
            </a:r>
            <a:br>
              <a:rPr lang="en-CA" sz="2800" dirty="0"/>
            </a:br>
            <a:endParaRPr lang="en-CA" altLang="en-US" sz="2400" dirty="0" smtClean="0">
              <a:latin typeface="Tahoma" pitchFamily="34" charset="0"/>
            </a:endParaRPr>
          </a:p>
        </p:txBody>
      </p:sp>
      <p:sp>
        <p:nvSpPr>
          <p:cNvPr id="4" name="Subtitle 2"/>
          <p:cNvSpPr txBox="1">
            <a:spLocks/>
          </p:cNvSpPr>
          <p:nvPr/>
        </p:nvSpPr>
        <p:spPr bwMode="white">
          <a:xfrm>
            <a:off x="641498" y="4038600"/>
            <a:ext cx="6400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Tx/>
              <a:buNone/>
              <a:defRPr sz="2400">
                <a:solidFill>
                  <a:schemeClr val="bg1"/>
                </a:solidFill>
                <a:latin typeface="+mj-lt"/>
                <a:ea typeface="ＭＳ Ｐゴシック" pitchFamily="34" charset="-128"/>
                <a:cs typeface="Georgia"/>
              </a:defRPr>
            </a:lvl1pPr>
            <a:lvl2pPr marL="742950" indent="-285750" algn="l" rtl="0" eaLnBrk="1" fontAlgn="base" hangingPunct="1">
              <a:spcBef>
                <a:spcPct val="20000"/>
              </a:spcBef>
              <a:spcAft>
                <a:spcPct val="0"/>
              </a:spcAft>
              <a:buChar char="–"/>
              <a:defRPr sz="2400">
                <a:solidFill>
                  <a:schemeClr val="tx1"/>
                </a:solidFill>
                <a:latin typeface="+mn-lt"/>
                <a:ea typeface="ＭＳ Ｐゴシック" pitchFamily="34" charset="-128"/>
                <a:cs typeface="Georgia"/>
              </a:defRPr>
            </a:lvl2pPr>
            <a:lvl3pPr marL="11430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3pPr>
            <a:lvl4pPr marL="16002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4pPr>
            <a:lvl5pPr marL="20574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a:lstStyle>
          <a:p>
            <a:r>
              <a:rPr lang="en-CA" kern="0" dirty="0" smtClean="0"/>
              <a:t>April 30, 2019</a:t>
            </a:r>
          </a:p>
        </p:txBody>
      </p:sp>
      <p:sp>
        <p:nvSpPr>
          <p:cNvPr id="5" name="Subtitle 2"/>
          <p:cNvSpPr txBox="1">
            <a:spLocks/>
          </p:cNvSpPr>
          <p:nvPr/>
        </p:nvSpPr>
        <p:spPr bwMode="white">
          <a:xfrm>
            <a:off x="609600" y="3352800"/>
            <a:ext cx="6400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Tx/>
              <a:buNone/>
              <a:defRPr sz="2400">
                <a:solidFill>
                  <a:schemeClr val="bg1"/>
                </a:solidFill>
                <a:latin typeface="+mj-lt"/>
                <a:ea typeface="ＭＳ Ｐゴシック" pitchFamily="34" charset="-128"/>
                <a:cs typeface="Georgia"/>
              </a:defRPr>
            </a:lvl1pPr>
            <a:lvl2pPr marL="742950" indent="-285750" algn="l" rtl="0" eaLnBrk="1" fontAlgn="base" hangingPunct="1">
              <a:spcBef>
                <a:spcPct val="20000"/>
              </a:spcBef>
              <a:spcAft>
                <a:spcPct val="0"/>
              </a:spcAft>
              <a:buChar char="–"/>
              <a:defRPr sz="2400">
                <a:solidFill>
                  <a:schemeClr val="tx1"/>
                </a:solidFill>
                <a:latin typeface="+mn-lt"/>
                <a:ea typeface="ＭＳ Ｐゴシック" pitchFamily="34" charset="-128"/>
                <a:cs typeface="Georgia"/>
              </a:defRPr>
            </a:lvl2pPr>
            <a:lvl3pPr marL="11430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3pPr>
            <a:lvl4pPr marL="16002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4pPr>
            <a:lvl5pPr marL="20574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a:lstStyle>
          <a:p>
            <a:pPr>
              <a:defRPr/>
            </a:pPr>
            <a:r>
              <a:rPr lang="en-CA" kern="0" dirty="0" smtClean="0"/>
              <a:t>Prepared for IESO Board of Directors</a:t>
            </a:r>
            <a:endParaRPr lang="en-CA" kern="0" dirty="0"/>
          </a:p>
        </p:txBody>
      </p:sp>
    </p:spTree>
    <p:extLst>
      <p:ext uri="{BB962C8B-B14F-4D97-AF65-F5344CB8AC3E}">
        <p14:creationId xmlns:p14="http://schemas.microsoft.com/office/powerpoint/2010/main" val="26956279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7200" y="292608"/>
            <a:ext cx="8153400" cy="762000"/>
          </a:xfrm>
        </p:spPr>
        <p:txBody>
          <a:bodyPr/>
          <a:lstStyle/>
          <a:p>
            <a:r>
              <a:rPr lang="en-CA" dirty="0" smtClean="0"/>
              <a:t>Staged Transition… </a:t>
            </a:r>
          </a:p>
          <a:p>
            <a:r>
              <a:rPr lang="en-CA" sz="2400" dirty="0" smtClean="0"/>
              <a:t>from Demand Response Auction (DRA) thru Transitional Capacity Auction (TCA) to ICA</a:t>
            </a:r>
            <a:endParaRPr lang="en-CA" sz="2400" dirty="0"/>
          </a:p>
        </p:txBody>
      </p:sp>
      <p:sp>
        <p:nvSpPr>
          <p:cNvPr id="4" name="Slide Number Placeholder 3"/>
          <p:cNvSpPr>
            <a:spLocks noGrp="1"/>
          </p:cNvSpPr>
          <p:nvPr>
            <p:ph type="sldNum" sz="quarter" idx="4"/>
          </p:nvPr>
        </p:nvSpPr>
        <p:spPr/>
        <p:txBody>
          <a:bodyPr/>
          <a:lstStyle/>
          <a:p>
            <a:fld id="{1CC39DA2-9D1F-4287-9053-008CCD6B2EEC}" type="slidenum">
              <a:rPr lang="en-CA" smtClean="0"/>
              <a:pPr/>
              <a:t>10</a:t>
            </a:fld>
            <a:endParaRPr lang="en-CA" dirty="0"/>
          </a:p>
        </p:txBody>
      </p:sp>
      <p:sp>
        <p:nvSpPr>
          <p:cNvPr id="6" name="Pentagon 59"/>
          <p:cNvSpPr>
            <a:spLocks noChangeArrowheads="1"/>
          </p:cNvSpPr>
          <p:nvPr/>
        </p:nvSpPr>
        <p:spPr bwMode="auto">
          <a:xfrm>
            <a:off x="152400" y="2298701"/>
            <a:ext cx="8915400" cy="297062"/>
          </a:xfrm>
          <a:prstGeom prst="homePlate">
            <a:avLst>
              <a:gd name="adj" fmla="val 49971"/>
            </a:avLst>
          </a:prstGeom>
          <a:solidFill>
            <a:srgbClr val="54BCEB">
              <a:alpha val="30000"/>
            </a:srgbClr>
          </a:solidFill>
          <a:ln>
            <a:noFill/>
          </a:ln>
        </p:spPr>
        <p:txBody>
          <a:bodyPr/>
          <a:lstStyle/>
          <a:p>
            <a:pPr eaLnBrk="0" hangingPunct="0"/>
            <a:endParaRPr lang="en-US">
              <a:solidFill>
                <a:srgbClr val="000000"/>
              </a:solidFill>
            </a:endParaRPr>
          </a:p>
        </p:txBody>
      </p:sp>
      <p:sp>
        <p:nvSpPr>
          <p:cNvPr id="8" name="TextBox 7"/>
          <p:cNvSpPr txBox="1">
            <a:spLocks noChangeArrowheads="1"/>
          </p:cNvSpPr>
          <p:nvPr/>
        </p:nvSpPr>
        <p:spPr bwMode="auto">
          <a:xfrm>
            <a:off x="1135062" y="2057401"/>
            <a:ext cx="6810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ヒラギノ角ゴ Pro W3" charset="0"/>
                <a:cs typeface="ヒラギノ角ゴ Pro W3" charset="0"/>
              </a:defRPr>
            </a:lvl1pPr>
            <a:lvl2pPr marL="742950" indent="-285750" eaLnBrk="0" hangingPunct="0">
              <a:defRPr sz="2400">
                <a:solidFill>
                  <a:schemeClr val="tx1"/>
                </a:solidFill>
                <a:latin typeface="Arial" charset="0"/>
                <a:ea typeface="ヒラギノ角ゴ Pro W3" charset="0"/>
                <a:cs typeface="ヒラギノ角ゴ Pro W3" charset="0"/>
              </a:defRPr>
            </a:lvl2pPr>
            <a:lvl3pPr marL="1143000" indent="-228600" eaLnBrk="0" hangingPunct="0">
              <a:defRPr sz="2400">
                <a:solidFill>
                  <a:schemeClr val="tx1"/>
                </a:solidFill>
                <a:latin typeface="Arial" charset="0"/>
                <a:ea typeface="ヒラギノ角ゴ Pro W3" charset="0"/>
                <a:cs typeface="ヒラギノ角ゴ Pro W3" charset="0"/>
              </a:defRPr>
            </a:lvl3pPr>
            <a:lvl4pPr marL="1600200" indent="-228600" eaLnBrk="0" hangingPunct="0">
              <a:defRPr sz="2400">
                <a:solidFill>
                  <a:schemeClr val="tx1"/>
                </a:solidFill>
                <a:latin typeface="Arial" charset="0"/>
                <a:ea typeface="ヒラギノ角ゴ Pro W3" charset="0"/>
                <a:cs typeface="ヒラギノ角ゴ Pro W3" charset="0"/>
              </a:defRPr>
            </a:lvl4pPr>
            <a:lvl5pPr marL="2057400" indent="-228600" eaLnBrk="0" hangingPunct="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ctr" eaLnBrk="1" hangingPunct="1"/>
            <a:r>
              <a:rPr lang="en-US" sz="1200" b="1" dirty="0">
                <a:solidFill>
                  <a:srgbClr val="000000"/>
                </a:solidFill>
              </a:rPr>
              <a:t>2018</a:t>
            </a:r>
          </a:p>
        </p:txBody>
      </p:sp>
      <p:sp>
        <p:nvSpPr>
          <p:cNvPr id="9" name="TextBox 8"/>
          <p:cNvSpPr txBox="1">
            <a:spLocks noChangeArrowheads="1"/>
          </p:cNvSpPr>
          <p:nvPr/>
        </p:nvSpPr>
        <p:spPr bwMode="auto">
          <a:xfrm>
            <a:off x="2097089" y="2057401"/>
            <a:ext cx="6032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ヒラギノ角ゴ Pro W3" charset="0"/>
                <a:cs typeface="ヒラギノ角ゴ Pro W3" charset="0"/>
              </a:defRPr>
            </a:lvl1pPr>
            <a:lvl2pPr marL="742950" indent="-285750" eaLnBrk="0" hangingPunct="0">
              <a:defRPr sz="2400">
                <a:solidFill>
                  <a:schemeClr val="tx1"/>
                </a:solidFill>
                <a:latin typeface="Arial" charset="0"/>
                <a:ea typeface="ヒラギノ角ゴ Pro W3" charset="0"/>
                <a:cs typeface="ヒラギノ角ゴ Pro W3" charset="0"/>
              </a:defRPr>
            </a:lvl2pPr>
            <a:lvl3pPr marL="1143000" indent="-228600" eaLnBrk="0" hangingPunct="0">
              <a:defRPr sz="2400">
                <a:solidFill>
                  <a:schemeClr val="tx1"/>
                </a:solidFill>
                <a:latin typeface="Arial" charset="0"/>
                <a:ea typeface="ヒラギノ角ゴ Pro W3" charset="0"/>
                <a:cs typeface="ヒラギノ角ゴ Pro W3" charset="0"/>
              </a:defRPr>
            </a:lvl3pPr>
            <a:lvl4pPr marL="1600200" indent="-228600" eaLnBrk="0" hangingPunct="0">
              <a:defRPr sz="2400">
                <a:solidFill>
                  <a:schemeClr val="tx1"/>
                </a:solidFill>
                <a:latin typeface="Arial" charset="0"/>
                <a:ea typeface="ヒラギノ角ゴ Pro W3" charset="0"/>
                <a:cs typeface="ヒラギノ角ゴ Pro W3" charset="0"/>
              </a:defRPr>
            </a:lvl4pPr>
            <a:lvl5pPr marL="2057400" indent="-228600" eaLnBrk="0" hangingPunct="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ctr" eaLnBrk="1" hangingPunct="1"/>
            <a:r>
              <a:rPr lang="en-US" sz="1200" b="1" dirty="0">
                <a:solidFill>
                  <a:srgbClr val="000000"/>
                </a:solidFill>
              </a:rPr>
              <a:t>2019</a:t>
            </a:r>
          </a:p>
        </p:txBody>
      </p:sp>
      <p:sp>
        <p:nvSpPr>
          <p:cNvPr id="10" name="TextBox 9"/>
          <p:cNvSpPr txBox="1">
            <a:spLocks noChangeArrowheads="1"/>
          </p:cNvSpPr>
          <p:nvPr/>
        </p:nvSpPr>
        <p:spPr bwMode="auto">
          <a:xfrm>
            <a:off x="3146424" y="2057401"/>
            <a:ext cx="54864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ヒラギノ角ゴ Pro W3" charset="0"/>
                <a:cs typeface="ヒラギノ角ゴ Pro W3" charset="0"/>
              </a:defRPr>
            </a:lvl1pPr>
            <a:lvl2pPr marL="742950" indent="-285750" eaLnBrk="0" hangingPunct="0">
              <a:defRPr sz="2400">
                <a:solidFill>
                  <a:schemeClr val="tx1"/>
                </a:solidFill>
                <a:latin typeface="Arial" charset="0"/>
                <a:ea typeface="ヒラギノ角ゴ Pro W3" charset="0"/>
                <a:cs typeface="ヒラギノ角ゴ Pro W3" charset="0"/>
              </a:defRPr>
            </a:lvl2pPr>
            <a:lvl3pPr marL="1143000" indent="-228600" eaLnBrk="0" hangingPunct="0">
              <a:defRPr sz="2400">
                <a:solidFill>
                  <a:schemeClr val="tx1"/>
                </a:solidFill>
                <a:latin typeface="Arial" charset="0"/>
                <a:ea typeface="ヒラギノ角ゴ Pro W3" charset="0"/>
                <a:cs typeface="ヒラギノ角ゴ Pro W3" charset="0"/>
              </a:defRPr>
            </a:lvl3pPr>
            <a:lvl4pPr marL="1600200" indent="-228600" eaLnBrk="0" hangingPunct="0">
              <a:defRPr sz="2400">
                <a:solidFill>
                  <a:schemeClr val="tx1"/>
                </a:solidFill>
                <a:latin typeface="Arial" charset="0"/>
                <a:ea typeface="ヒラギノ角ゴ Pro W3" charset="0"/>
                <a:cs typeface="ヒラギノ角ゴ Pro W3" charset="0"/>
              </a:defRPr>
            </a:lvl4pPr>
            <a:lvl5pPr marL="2057400" indent="-228600" eaLnBrk="0" hangingPunct="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ctr" eaLnBrk="1" hangingPunct="1"/>
            <a:r>
              <a:rPr lang="en-US" sz="1200" b="1" dirty="0">
                <a:solidFill>
                  <a:srgbClr val="000000"/>
                </a:solidFill>
              </a:rPr>
              <a:t>2020</a:t>
            </a:r>
          </a:p>
        </p:txBody>
      </p:sp>
      <p:sp>
        <p:nvSpPr>
          <p:cNvPr id="11" name="TextBox 10"/>
          <p:cNvSpPr txBox="1">
            <a:spLocks noChangeArrowheads="1"/>
          </p:cNvSpPr>
          <p:nvPr/>
        </p:nvSpPr>
        <p:spPr bwMode="auto">
          <a:xfrm>
            <a:off x="7972424" y="2057401"/>
            <a:ext cx="54864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ヒラギノ角ゴ Pro W3" charset="0"/>
                <a:cs typeface="ヒラギノ角ゴ Pro W3" charset="0"/>
              </a:defRPr>
            </a:lvl1pPr>
            <a:lvl2pPr marL="742950" indent="-285750" eaLnBrk="0" hangingPunct="0">
              <a:defRPr sz="2400">
                <a:solidFill>
                  <a:schemeClr val="tx1"/>
                </a:solidFill>
                <a:latin typeface="Arial" charset="0"/>
                <a:ea typeface="ヒラギノ角ゴ Pro W3" charset="0"/>
                <a:cs typeface="ヒラギノ角ゴ Pro W3" charset="0"/>
              </a:defRPr>
            </a:lvl2pPr>
            <a:lvl3pPr marL="1143000" indent="-228600" eaLnBrk="0" hangingPunct="0">
              <a:defRPr sz="2400">
                <a:solidFill>
                  <a:schemeClr val="tx1"/>
                </a:solidFill>
                <a:latin typeface="Arial" charset="0"/>
                <a:ea typeface="ヒラギノ角ゴ Pro W3" charset="0"/>
                <a:cs typeface="ヒラギノ角ゴ Pro W3" charset="0"/>
              </a:defRPr>
            </a:lvl3pPr>
            <a:lvl4pPr marL="1600200" indent="-228600" eaLnBrk="0" hangingPunct="0">
              <a:defRPr sz="2400">
                <a:solidFill>
                  <a:schemeClr val="tx1"/>
                </a:solidFill>
                <a:latin typeface="Arial" charset="0"/>
                <a:ea typeface="ヒラギノ角ゴ Pro W3" charset="0"/>
                <a:cs typeface="ヒラギノ角ゴ Pro W3" charset="0"/>
              </a:defRPr>
            </a:lvl4pPr>
            <a:lvl5pPr marL="2057400" indent="-228600" eaLnBrk="0" hangingPunct="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ctr" eaLnBrk="1" hangingPunct="1"/>
            <a:r>
              <a:rPr lang="en-US" sz="1200" b="1" dirty="0">
                <a:solidFill>
                  <a:srgbClr val="000000"/>
                </a:solidFill>
              </a:rPr>
              <a:t>2025</a:t>
            </a:r>
          </a:p>
        </p:txBody>
      </p:sp>
      <p:sp>
        <p:nvSpPr>
          <p:cNvPr id="12" name="TextBox 11"/>
          <p:cNvSpPr txBox="1">
            <a:spLocks noChangeArrowheads="1"/>
          </p:cNvSpPr>
          <p:nvPr/>
        </p:nvSpPr>
        <p:spPr bwMode="auto">
          <a:xfrm>
            <a:off x="4111624" y="2057401"/>
            <a:ext cx="54864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ヒラギノ角ゴ Pro W3" charset="0"/>
                <a:cs typeface="ヒラギノ角ゴ Pro W3" charset="0"/>
              </a:defRPr>
            </a:lvl1pPr>
            <a:lvl2pPr marL="742950" indent="-285750" eaLnBrk="0" hangingPunct="0">
              <a:defRPr sz="2400">
                <a:solidFill>
                  <a:schemeClr val="tx1"/>
                </a:solidFill>
                <a:latin typeface="Arial" charset="0"/>
                <a:ea typeface="ヒラギノ角ゴ Pro W3" charset="0"/>
                <a:cs typeface="ヒラギノ角ゴ Pro W3" charset="0"/>
              </a:defRPr>
            </a:lvl2pPr>
            <a:lvl3pPr marL="1143000" indent="-228600" eaLnBrk="0" hangingPunct="0">
              <a:defRPr sz="2400">
                <a:solidFill>
                  <a:schemeClr val="tx1"/>
                </a:solidFill>
                <a:latin typeface="Arial" charset="0"/>
                <a:ea typeface="ヒラギノ角ゴ Pro W3" charset="0"/>
                <a:cs typeface="ヒラギノ角ゴ Pro W3" charset="0"/>
              </a:defRPr>
            </a:lvl3pPr>
            <a:lvl4pPr marL="1600200" indent="-228600" eaLnBrk="0" hangingPunct="0">
              <a:defRPr sz="2400">
                <a:solidFill>
                  <a:schemeClr val="tx1"/>
                </a:solidFill>
                <a:latin typeface="Arial" charset="0"/>
                <a:ea typeface="ヒラギノ角ゴ Pro W3" charset="0"/>
                <a:cs typeface="ヒラギノ角ゴ Pro W3" charset="0"/>
              </a:defRPr>
            </a:lvl4pPr>
            <a:lvl5pPr marL="2057400" indent="-228600" eaLnBrk="0" hangingPunct="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ctr" eaLnBrk="1" hangingPunct="1"/>
            <a:r>
              <a:rPr lang="en-US" sz="1200" b="1">
                <a:solidFill>
                  <a:srgbClr val="000000"/>
                </a:solidFill>
              </a:rPr>
              <a:t>2021</a:t>
            </a:r>
          </a:p>
        </p:txBody>
      </p:sp>
      <p:sp>
        <p:nvSpPr>
          <p:cNvPr id="13" name="TextBox 12"/>
          <p:cNvSpPr txBox="1">
            <a:spLocks noChangeArrowheads="1"/>
          </p:cNvSpPr>
          <p:nvPr/>
        </p:nvSpPr>
        <p:spPr bwMode="auto">
          <a:xfrm>
            <a:off x="5076824" y="2057401"/>
            <a:ext cx="54864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ヒラギノ角ゴ Pro W3" charset="0"/>
                <a:cs typeface="ヒラギノ角ゴ Pro W3" charset="0"/>
              </a:defRPr>
            </a:lvl1pPr>
            <a:lvl2pPr marL="742950" indent="-285750" eaLnBrk="0" hangingPunct="0">
              <a:defRPr sz="2400">
                <a:solidFill>
                  <a:schemeClr val="tx1"/>
                </a:solidFill>
                <a:latin typeface="Arial" charset="0"/>
                <a:ea typeface="ヒラギノ角ゴ Pro W3" charset="0"/>
                <a:cs typeface="ヒラギノ角ゴ Pro W3" charset="0"/>
              </a:defRPr>
            </a:lvl2pPr>
            <a:lvl3pPr marL="1143000" indent="-228600" eaLnBrk="0" hangingPunct="0">
              <a:defRPr sz="2400">
                <a:solidFill>
                  <a:schemeClr val="tx1"/>
                </a:solidFill>
                <a:latin typeface="Arial" charset="0"/>
                <a:ea typeface="ヒラギノ角ゴ Pro W3" charset="0"/>
                <a:cs typeface="ヒラギノ角ゴ Pro W3" charset="0"/>
              </a:defRPr>
            </a:lvl3pPr>
            <a:lvl4pPr marL="1600200" indent="-228600" eaLnBrk="0" hangingPunct="0">
              <a:defRPr sz="2400">
                <a:solidFill>
                  <a:schemeClr val="tx1"/>
                </a:solidFill>
                <a:latin typeface="Arial" charset="0"/>
                <a:ea typeface="ヒラギノ角ゴ Pro W3" charset="0"/>
                <a:cs typeface="ヒラギノ角ゴ Pro W3" charset="0"/>
              </a:defRPr>
            </a:lvl4pPr>
            <a:lvl5pPr marL="2057400" indent="-228600" eaLnBrk="0" hangingPunct="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ctr" eaLnBrk="1" hangingPunct="1"/>
            <a:r>
              <a:rPr lang="en-US" sz="1200" b="1">
                <a:solidFill>
                  <a:srgbClr val="000000"/>
                </a:solidFill>
              </a:rPr>
              <a:t>2022</a:t>
            </a:r>
          </a:p>
        </p:txBody>
      </p:sp>
      <p:sp>
        <p:nvSpPr>
          <p:cNvPr id="14" name="TextBox 13"/>
          <p:cNvSpPr txBox="1">
            <a:spLocks noChangeArrowheads="1"/>
          </p:cNvSpPr>
          <p:nvPr/>
        </p:nvSpPr>
        <p:spPr bwMode="auto">
          <a:xfrm>
            <a:off x="6042024" y="2057401"/>
            <a:ext cx="54864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ヒラギノ角ゴ Pro W3" charset="0"/>
                <a:cs typeface="ヒラギノ角ゴ Pro W3" charset="0"/>
              </a:defRPr>
            </a:lvl1pPr>
            <a:lvl2pPr marL="742950" indent="-285750" eaLnBrk="0" hangingPunct="0">
              <a:defRPr sz="2400">
                <a:solidFill>
                  <a:schemeClr val="tx1"/>
                </a:solidFill>
                <a:latin typeface="Arial" charset="0"/>
                <a:ea typeface="ヒラギノ角ゴ Pro W3" charset="0"/>
                <a:cs typeface="ヒラギノ角ゴ Pro W3" charset="0"/>
              </a:defRPr>
            </a:lvl2pPr>
            <a:lvl3pPr marL="1143000" indent="-228600" eaLnBrk="0" hangingPunct="0">
              <a:defRPr sz="2400">
                <a:solidFill>
                  <a:schemeClr val="tx1"/>
                </a:solidFill>
                <a:latin typeface="Arial" charset="0"/>
                <a:ea typeface="ヒラギノ角ゴ Pro W3" charset="0"/>
                <a:cs typeface="ヒラギノ角ゴ Pro W3" charset="0"/>
              </a:defRPr>
            </a:lvl3pPr>
            <a:lvl4pPr marL="1600200" indent="-228600" eaLnBrk="0" hangingPunct="0">
              <a:defRPr sz="2400">
                <a:solidFill>
                  <a:schemeClr val="tx1"/>
                </a:solidFill>
                <a:latin typeface="Arial" charset="0"/>
                <a:ea typeface="ヒラギノ角ゴ Pro W3" charset="0"/>
                <a:cs typeface="ヒラギノ角ゴ Pro W3" charset="0"/>
              </a:defRPr>
            </a:lvl4pPr>
            <a:lvl5pPr marL="2057400" indent="-228600" eaLnBrk="0" hangingPunct="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ctr" eaLnBrk="1" hangingPunct="1"/>
            <a:r>
              <a:rPr lang="en-US" sz="1200" b="1">
                <a:solidFill>
                  <a:srgbClr val="000000"/>
                </a:solidFill>
              </a:rPr>
              <a:t>2023</a:t>
            </a:r>
          </a:p>
        </p:txBody>
      </p:sp>
      <p:sp>
        <p:nvSpPr>
          <p:cNvPr id="15" name="TextBox 14"/>
          <p:cNvSpPr txBox="1">
            <a:spLocks noChangeArrowheads="1"/>
          </p:cNvSpPr>
          <p:nvPr/>
        </p:nvSpPr>
        <p:spPr bwMode="auto">
          <a:xfrm>
            <a:off x="7007224" y="2057401"/>
            <a:ext cx="54864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ヒラギノ角ゴ Pro W3" charset="0"/>
                <a:cs typeface="ヒラギノ角ゴ Pro W3" charset="0"/>
              </a:defRPr>
            </a:lvl1pPr>
            <a:lvl2pPr marL="742950" indent="-285750" eaLnBrk="0" hangingPunct="0">
              <a:defRPr sz="2400">
                <a:solidFill>
                  <a:schemeClr val="tx1"/>
                </a:solidFill>
                <a:latin typeface="Arial" charset="0"/>
                <a:ea typeface="ヒラギノ角ゴ Pro W3" charset="0"/>
                <a:cs typeface="ヒラギノ角ゴ Pro W3" charset="0"/>
              </a:defRPr>
            </a:lvl2pPr>
            <a:lvl3pPr marL="1143000" indent="-228600" eaLnBrk="0" hangingPunct="0">
              <a:defRPr sz="2400">
                <a:solidFill>
                  <a:schemeClr val="tx1"/>
                </a:solidFill>
                <a:latin typeface="Arial" charset="0"/>
                <a:ea typeface="ヒラギノ角ゴ Pro W3" charset="0"/>
                <a:cs typeface="ヒラギノ角ゴ Pro W3" charset="0"/>
              </a:defRPr>
            </a:lvl3pPr>
            <a:lvl4pPr marL="1600200" indent="-228600" eaLnBrk="0" hangingPunct="0">
              <a:defRPr sz="2400">
                <a:solidFill>
                  <a:schemeClr val="tx1"/>
                </a:solidFill>
                <a:latin typeface="Arial" charset="0"/>
                <a:ea typeface="ヒラギノ角ゴ Pro W3" charset="0"/>
                <a:cs typeface="ヒラギノ角ゴ Pro W3" charset="0"/>
              </a:defRPr>
            </a:lvl4pPr>
            <a:lvl5pPr marL="2057400" indent="-228600" eaLnBrk="0" hangingPunct="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ctr" eaLnBrk="1" hangingPunct="1"/>
            <a:r>
              <a:rPr lang="en-US" sz="1200" b="1">
                <a:solidFill>
                  <a:srgbClr val="000000"/>
                </a:solidFill>
              </a:rPr>
              <a:t>2024</a:t>
            </a:r>
          </a:p>
        </p:txBody>
      </p:sp>
      <p:cxnSp>
        <p:nvCxnSpPr>
          <p:cNvPr id="16" name="Straight Connector 15"/>
          <p:cNvCxnSpPr/>
          <p:nvPr/>
        </p:nvCxnSpPr>
        <p:spPr bwMode="auto">
          <a:xfrm>
            <a:off x="1476375" y="2298701"/>
            <a:ext cx="0" cy="49249"/>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7" name="Straight Connector 16"/>
          <p:cNvCxnSpPr/>
          <p:nvPr/>
        </p:nvCxnSpPr>
        <p:spPr bwMode="auto">
          <a:xfrm>
            <a:off x="2419350" y="2298701"/>
            <a:ext cx="0" cy="49249"/>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Straight Connector 17"/>
          <p:cNvCxnSpPr/>
          <p:nvPr/>
        </p:nvCxnSpPr>
        <p:spPr bwMode="auto">
          <a:xfrm>
            <a:off x="3406775" y="2298701"/>
            <a:ext cx="0" cy="49249"/>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Straight Connector 18"/>
          <p:cNvCxnSpPr/>
          <p:nvPr/>
        </p:nvCxnSpPr>
        <p:spPr bwMode="auto">
          <a:xfrm>
            <a:off x="4371975" y="2298701"/>
            <a:ext cx="0" cy="49249"/>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Straight Connector 19"/>
          <p:cNvCxnSpPr/>
          <p:nvPr/>
        </p:nvCxnSpPr>
        <p:spPr bwMode="auto">
          <a:xfrm>
            <a:off x="5337175" y="2298701"/>
            <a:ext cx="0" cy="49249"/>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Connector 20"/>
          <p:cNvCxnSpPr/>
          <p:nvPr/>
        </p:nvCxnSpPr>
        <p:spPr bwMode="auto">
          <a:xfrm>
            <a:off x="6302375" y="2298701"/>
            <a:ext cx="0" cy="49249"/>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Connector 21"/>
          <p:cNvCxnSpPr/>
          <p:nvPr/>
        </p:nvCxnSpPr>
        <p:spPr bwMode="auto">
          <a:xfrm>
            <a:off x="7267575" y="2298701"/>
            <a:ext cx="0" cy="49249"/>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Connector 22"/>
          <p:cNvCxnSpPr/>
          <p:nvPr/>
        </p:nvCxnSpPr>
        <p:spPr bwMode="auto">
          <a:xfrm>
            <a:off x="8232775" y="2298701"/>
            <a:ext cx="0" cy="49249"/>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4" name="TextBox 7"/>
          <p:cNvSpPr txBox="1">
            <a:spLocks noChangeArrowheads="1"/>
          </p:cNvSpPr>
          <p:nvPr/>
        </p:nvSpPr>
        <p:spPr bwMode="auto">
          <a:xfrm>
            <a:off x="192881" y="2057400"/>
            <a:ext cx="6810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ヒラギノ角ゴ Pro W3" charset="0"/>
                <a:cs typeface="ヒラギノ角ゴ Pro W3" charset="0"/>
              </a:defRPr>
            </a:lvl1pPr>
            <a:lvl2pPr marL="742950" indent="-285750" eaLnBrk="0" hangingPunct="0">
              <a:defRPr sz="2400">
                <a:solidFill>
                  <a:schemeClr val="tx1"/>
                </a:solidFill>
                <a:latin typeface="Arial" charset="0"/>
                <a:ea typeface="ヒラギノ角ゴ Pro W3" charset="0"/>
                <a:cs typeface="ヒラギノ角ゴ Pro W3" charset="0"/>
              </a:defRPr>
            </a:lvl2pPr>
            <a:lvl3pPr marL="1143000" indent="-228600" eaLnBrk="0" hangingPunct="0">
              <a:defRPr sz="2400">
                <a:solidFill>
                  <a:schemeClr val="tx1"/>
                </a:solidFill>
                <a:latin typeface="Arial" charset="0"/>
                <a:ea typeface="ヒラギノ角ゴ Pro W3" charset="0"/>
                <a:cs typeface="ヒラギノ角ゴ Pro W3" charset="0"/>
              </a:defRPr>
            </a:lvl3pPr>
            <a:lvl4pPr marL="1600200" indent="-228600" eaLnBrk="0" hangingPunct="0">
              <a:defRPr sz="2400">
                <a:solidFill>
                  <a:schemeClr val="tx1"/>
                </a:solidFill>
                <a:latin typeface="Arial" charset="0"/>
                <a:ea typeface="ヒラギノ角ゴ Pro W3" charset="0"/>
                <a:cs typeface="ヒラギノ角ゴ Pro W3" charset="0"/>
              </a:defRPr>
            </a:lvl4pPr>
            <a:lvl5pPr marL="2057400" indent="-228600" eaLnBrk="0" hangingPunct="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algn="ctr" eaLnBrk="1" hangingPunct="1"/>
            <a:r>
              <a:rPr lang="en-US" sz="1200" b="1" dirty="0" smtClean="0">
                <a:solidFill>
                  <a:srgbClr val="000000"/>
                </a:solidFill>
              </a:rPr>
              <a:t>2017</a:t>
            </a:r>
            <a:endParaRPr lang="en-US" sz="1200" b="1" dirty="0">
              <a:solidFill>
                <a:srgbClr val="000000"/>
              </a:solidFill>
            </a:endParaRPr>
          </a:p>
        </p:txBody>
      </p:sp>
      <p:cxnSp>
        <p:nvCxnSpPr>
          <p:cNvPr id="25" name="Straight Connector 24"/>
          <p:cNvCxnSpPr/>
          <p:nvPr/>
        </p:nvCxnSpPr>
        <p:spPr bwMode="auto">
          <a:xfrm>
            <a:off x="533400" y="2298701"/>
            <a:ext cx="0" cy="49249"/>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6" name="Rectangle 25"/>
          <p:cNvSpPr/>
          <p:nvPr/>
        </p:nvSpPr>
        <p:spPr bwMode="auto">
          <a:xfrm>
            <a:off x="3420744" y="2664224"/>
            <a:ext cx="951232" cy="1600201"/>
          </a:xfrm>
          <a:prstGeom prst="rect">
            <a:avLst/>
          </a:prstGeom>
          <a:solidFill>
            <a:srgbClr val="99CCFF"/>
          </a:solidFill>
          <a:ln w="19050" cap="flat" cmpd="sng" algn="ctr">
            <a:solidFill>
              <a:schemeClr val="accent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CA" sz="2200" b="0" i="0" u="none" strike="noStrike" cap="none" normalizeH="0" baseline="0" dirty="0" smtClean="0">
                <a:ln>
                  <a:noFill/>
                </a:ln>
                <a:solidFill>
                  <a:schemeClr val="tx1"/>
                </a:solidFill>
                <a:effectLst/>
                <a:latin typeface="Arial" charset="0"/>
              </a:rPr>
              <a:t>TCA Ph1</a:t>
            </a:r>
          </a:p>
        </p:txBody>
      </p:sp>
      <p:sp>
        <p:nvSpPr>
          <p:cNvPr id="27" name="Right Arrow 26"/>
          <p:cNvSpPr/>
          <p:nvPr/>
        </p:nvSpPr>
        <p:spPr bwMode="auto">
          <a:xfrm>
            <a:off x="6400801" y="2664225"/>
            <a:ext cx="2499359" cy="1600205"/>
          </a:xfrm>
          <a:prstGeom prst="rightArrow">
            <a:avLst>
              <a:gd name="adj1" fmla="val 100000"/>
              <a:gd name="adj2" fmla="val 40162"/>
            </a:avLst>
          </a:prstGeom>
          <a:solidFill>
            <a:srgbClr val="49A942"/>
          </a:solidFill>
          <a:ln w="19050" cap="flat" cmpd="sng" algn="ctr">
            <a:solidFill>
              <a:schemeClr val="accent2">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CA" sz="2200" b="0" i="0" u="none" strike="noStrike" cap="none" normalizeH="0" baseline="0" dirty="0" smtClean="0">
                <a:ln>
                  <a:noFill/>
                </a:ln>
                <a:solidFill>
                  <a:schemeClr val="bg1"/>
                </a:solidFill>
                <a:effectLst/>
                <a:latin typeface="Arial" charset="0"/>
              </a:rPr>
              <a:t>Incremental Capacity Auction</a:t>
            </a:r>
          </a:p>
        </p:txBody>
      </p:sp>
      <p:sp>
        <p:nvSpPr>
          <p:cNvPr id="28" name="Left Arrow 27"/>
          <p:cNvSpPr/>
          <p:nvPr/>
        </p:nvSpPr>
        <p:spPr bwMode="auto">
          <a:xfrm>
            <a:off x="192881" y="2667000"/>
            <a:ext cx="3159919" cy="1219200"/>
          </a:xfrm>
          <a:prstGeom prst="leftArrow">
            <a:avLst>
              <a:gd name="adj1" fmla="val 100000"/>
              <a:gd name="adj2" fmla="val 33594"/>
            </a:avLst>
          </a:prstGeom>
          <a:solidFill>
            <a:schemeClr val="tx1">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CA" sz="2200" b="0" i="0" u="none" strike="noStrike" cap="none" normalizeH="0" baseline="0" dirty="0" smtClean="0">
                <a:ln>
                  <a:noFill/>
                </a:ln>
                <a:solidFill>
                  <a:schemeClr val="bg1"/>
                </a:solidFill>
                <a:effectLst/>
                <a:latin typeface="Arial" charset="0"/>
              </a:rPr>
              <a:t>Long Term Contracts</a:t>
            </a:r>
          </a:p>
        </p:txBody>
      </p:sp>
      <p:sp>
        <p:nvSpPr>
          <p:cNvPr id="29" name="Left Arrow 28"/>
          <p:cNvSpPr/>
          <p:nvPr/>
        </p:nvSpPr>
        <p:spPr bwMode="auto">
          <a:xfrm>
            <a:off x="192881" y="3962400"/>
            <a:ext cx="3159919" cy="304800"/>
          </a:xfrm>
          <a:prstGeom prst="leftArrow">
            <a:avLst>
              <a:gd name="adj1" fmla="val 100000"/>
              <a:gd name="adj2" fmla="val 137500"/>
            </a:avLst>
          </a:prstGeom>
          <a:solidFill>
            <a:srgbClr val="461E64"/>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CA" sz="2200" b="0" i="0" u="none" strike="noStrike" cap="none" normalizeH="0" baseline="0" dirty="0" smtClean="0">
                <a:ln>
                  <a:noFill/>
                </a:ln>
                <a:solidFill>
                  <a:schemeClr val="bg1"/>
                </a:solidFill>
                <a:effectLst/>
                <a:latin typeface="Arial" charset="0"/>
              </a:rPr>
              <a:t>DR Auction</a:t>
            </a:r>
          </a:p>
        </p:txBody>
      </p:sp>
      <p:sp>
        <p:nvSpPr>
          <p:cNvPr id="30" name="Rectangle 29"/>
          <p:cNvSpPr/>
          <p:nvPr/>
        </p:nvSpPr>
        <p:spPr bwMode="auto">
          <a:xfrm>
            <a:off x="4471669" y="2667000"/>
            <a:ext cx="1830705" cy="1600201"/>
          </a:xfrm>
          <a:prstGeom prst="rect">
            <a:avLst/>
          </a:prstGeom>
          <a:solidFill>
            <a:srgbClr val="003366"/>
          </a:solidFill>
          <a:ln w="1905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CA" sz="2200" b="0" i="0" u="none" strike="noStrike" cap="none" normalizeH="0" baseline="0" dirty="0" smtClean="0">
                <a:ln>
                  <a:noFill/>
                </a:ln>
                <a:solidFill>
                  <a:schemeClr val="bg1"/>
                </a:solidFill>
                <a:effectLst/>
                <a:latin typeface="Arial" charset="0"/>
              </a:rPr>
              <a:t>TCA</a:t>
            </a:r>
          </a:p>
          <a:p>
            <a:pPr marL="0" marR="0" indent="0" algn="ctr" defTabSz="914400" rtl="0" eaLnBrk="1" fontAlgn="base" latinLnBrk="0" hangingPunct="1">
              <a:lnSpc>
                <a:spcPct val="100000"/>
              </a:lnSpc>
              <a:spcBef>
                <a:spcPct val="0"/>
              </a:spcBef>
              <a:spcAft>
                <a:spcPct val="0"/>
              </a:spcAft>
              <a:buClrTx/>
              <a:buSzTx/>
              <a:buFontTx/>
              <a:buNone/>
              <a:tabLst/>
            </a:pPr>
            <a:r>
              <a:rPr kumimoji="0" lang="en-CA" sz="2200" b="0" i="0" u="none" strike="noStrike" cap="none" normalizeH="0" baseline="0" dirty="0" smtClean="0">
                <a:ln>
                  <a:noFill/>
                </a:ln>
                <a:solidFill>
                  <a:schemeClr val="bg1"/>
                </a:solidFill>
                <a:effectLst/>
                <a:latin typeface="Arial" charset="0"/>
              </a:rPr>
              <a:t>Ph2</a:t>
            </a:r>
          </a:p>
        </p:txBody>
      </p:sp>
      <p:cxnSp>
        <p:nvCxnSpPr>
          <p:cNvPr id="31" name="Straight Arrow Connector 30"/>
          <p:cNvCxnSpPr/>
          <p:nvPr/>
        </p:nvCxnSpPr>
        <p:spPr bwMode="auto">
          <a:xfrm flipV="1">
            <a:off x="638017" y="4495800"/>
            <a:ext cx="7848600" cy="38100"/>
          </a:xfrm>
          <a:prstGeom prst="straightConnector1">
            <a:avLst/>
          </a:prstGeom>
          <a:ln w="57150">
            <a:headEnd type="none" w="med" len="med"/>
            <a:tailEnd type="arrow"/>
          </a:ln>
        </p:spPr>
        <p:style>
          <a:lnRef idx="2">
            <a:schemeClr val="dk1"/>
          </a:lnRef>
          <a:fillRef idx="0">
            <a:schemeClr val="dk1"/>
          </a:fillRef>
          <a:effectRef idx="1">
            <a:schemeClr val="dk1"/>
          </a:effectRef>
          <a:fontRef idx="minor">
            <a:schemeClr val="tx1"/>
          </a:fontRef>
        </p:style>
      </p:cxnSp>
      <p:sp>
        <p:nvSpPr>
          <p:cNvPr id="32" name="TextBox 31"/>
          <p:cNvSpPr txBox="1"/>
          <p:nvPr/>
        </p:nvSpPr>
        <p:spPr>
          <a:xfrm>
            <a:off x="3511392" y="4533900"/>
            <a:ext cx="2396810" cy="338554"/>
          </a:xfrm>
          <a:prstGeom prst="rect">
            <a:avLst/>
          </a:prstGeom>
          <a:noFill/>
        </p:spPr>
        <p:txBody>
          <a:bodyPr wrap="none" rtlCol="0">
            <a:spAutoFit/>
          </a:bodyPr>
          <a:lstStyle/>
          <a:p>
            <a:r>
              <a:rPr lang="en-CA" sz="1600" b="1" i="1" dirty="0" smtClean="0">
                <a:solidFill>
                  <a:schemeClr val="tx1"/>
                </a:solidFill>
                <a:cs typeface="Arial" panose="020B0604020202020204" pitchFamily="34" charset="0"/>
              </a:rPr>
              <a:t>Increased Competition</a:t>
            </a:r>
            <a:endParaRPr lang="en-CA" sz="1600" b="1" i="1" dirty="0">
              <a:solidFill>
                <a:schemeClr val="tx1"/>
              </a:solidFill>
              <a:cs typeface="Arial" panose="020B0604020202020204" pitchFamily="34" charset="0"/>
            </a:endParaRPr>
          </a:p>
        </p:txBody>
      </p:sp>
    </p:spTree>
    <p:extLst>
      <p:ext uri="{BB962C8B-B14F-4D97-AF65-F5344CB8AC3E}">
        <p14:creationId xmlns:p14="http://schemas.microsoft.com/office/powerpoint/2010/main" val="449139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7200" y="304800"/>
            <a:ext cx="8153400" cy="762000"/>
          </a:xfrm>
        </p:spPr>
        <p:txBody>
          <a:bodyPr/>
          <a:lstStyle/>
          <a:p>
            <a:r>
              <a:rPr lang="en-CA" dirty="0" smtClean="0"/>
              <a:t>Transition from the DR Auction</a:t>
            </a:r>
            <a:endParaRPr lang="en-CA" dirty="0"/>
          </a:p>
        </p:txBody>
      </p:sp>
      <p:sp>
        <p:nvSpPr>
          <p:cNvPr id="4" name="Slide Number Placeholder 3"/>
          <p:cNvSpPr>
            <a:spLocks noGrp="1"/>
          </p:cNvSpPr>
          <p:nvPr>
            <p:ph type="sldNum" sz="quarter" idx="12"/>
          </p:nvPr>
        </p:nvSpPr>
        <p:spPr/>
        <p:txBody>
          <a:bodyPr/>
          <a:lstStyle/>
          <a:p>
            <a:pPr>
              <a:defRPr/>
            </a:pPr>
            <a:fld id="{DA7A1C77-1E87-43F1-8757-86483A9E80E3}" type="slidenum">
              <a:rPr lang="en-CA" altLang="en-US" smtClean="0"/>
              <a:pPr>
                <a:defRPr/>
              </a:pPr>
              <a:t>11</a:t>
            </a:fld>
            <a:endParaRPr lang="en-CA" altLang="en-US" dirty="0"/>
          </a:p>
        </p:txBody>
      </p:sp>
      <p:sp>
        <p:nvSpPr>
          <p:cNvPr id="7" name="Content Placeholder 1"/>
          <p:cNvSpPr txBox="1">
            <a:spLocks/>
          </p:cNvSpPr>
          <p:nvPr/>
        </p:nvSpPr>
        <p:spPr bwMode="auto">
          <a:xfrm>
            <a:off x="533400" y="1143000"/>
            <a:ext cx="8229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800">
                <a:solidFill>
                  <a:schemeClr val="tx1"/>
                </a:solidFill>
                <a:latin typeface="+mn-lt"/>
                <a:ea typeface="ＭＳ Ｐゴシック" pitchFamily="34" charset="-128"/>
                <a:cs typeface="Georgia"/>
              </a:defRPr>
            </a:lvl1pPr>
            <a:lvl2pPr marL="742950" indent="-285750" algn="l" rtl="0" eaLnBrk="1" fontAlgn="base" hangingPunct="1">
              <a:spcBef>
                <a:spcPct val="20000"/>
              </a:spcBef>
              <a:spcAft>
                <a:spcPct val="0"/>
              </a:spcAft>
              <a:buChar char="–"/>
              <a:defRPr sz="2400">
                <a:solidFill>
                  <a:schemeClr val="tx1"/>
                </a:solidFill>
                <a:latin typeface="+mn-lt"/>
                <a:ea typeface="ＭＳ Ｐゴシック" pitchFamily="34" charset="-128"/>
                <a:cs typeface="Georgia"/>
              </a:defRPr>
            </a:lvl2pPr>
            <a:lvl3pPr marL="11430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3pPr>
            <a:lvl4pPr marL="16002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4pPr>
            <a:lvl5pPr marL="20574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a:lstStyle>
          <a:p>
            <a:pPr>
              <a:spcBef>
                <a:spcPts val="480"/>
              </a:spcBef>
              <a:spcAft>
                <a:spcPts val="600"/>
              </a:spcAft>
            </a:pPr>
            <a:r>
              <a:rPr lang="en-CA" sz="2000" dirty="0" smtClean="0"/>
              <a:t>The </a:t>
            </a:r>
            <a:r>
              <a:rPr lang="en-CA" sz="2000" dirty="0"/>
              <a:t>Demand Response Auction (DRA) is an existing mechanism used to competitively acquire Demand Response </a:t>
            </a:r>
            <a:r>
              <a:rPr lang="en-CA" sz="2000" dirty="0" smtClean="0"/>
              <a:t>capacity:</a:t>
            </a:r>
          </a:p>
          <a:p>
            <a:pPr lvl="1">
              <a:spcBef>
                <a:spcPts val="480"/>
              </a:spcBef>
              <a:spcAft>
                <a:spcPts val="600"/>
              </a:spcAft>
            </a:pPr>
            <a:r>
              <a:rPr lang="en-CA" sz="1600" dirty="0" smtClean="0"/>
              <a:t>Demand </a:t>
            </a:r>
            <a:r>
              <a:rPr lang="en-CA" sz="1600" dirty="0"/>
              <a:t>Response is the changing of electricity consumption patterns by end-use consumers in response to market </a:t>
            </a:r>
            <a:r>
              <a:rPr lang="en-CA" sz="1600" dirty="0" smtClean="0"/>
              <a:t>prices</a:t>
            </a:r>
            <a:endParaRPr lang="en-US" sz="1600" dirty="0" smtClean="0"/>
          </a:p>
          <a:p>
            <a:pPr lvl="1">
              <a:spcBef>
                <a:spcPts val="480"/>
              </a:spcBef>
              <a:spcAft>
                <a:spcPts val="600"/>
              </a:spcAft>
            </a:pPr>
            <a:r>
              <a:rPr lang="en-US" sz="1600" dirty="0" smtClean="0"/>
              <a:t>DR </a:t>
            </a:r>
            <a:r>
              <a:rPr lang="en-US" sz="1600" dirty="0"/>
              <a:t>Auction replaced contract-based programs which existed for ~10 </a:t>
            </a:r>
            <a:r>
              <a:rPr lang="en-US" sz="1600" dirty="0" smtClean="0"/>
              <a:t>years</a:t>
            </a:r>
          </a:p>
          <a:p>
            <a:pPr lvl="1">
              <a:spcBef>
                <a:spcPts val="480"/>
              </a:spcBef>
              <a:spcAft>
                <a:spcPts val="600"/>
              </a:spcAft>
            </a:pPr>
            <a:r>
              <a:rPr lang="en-US" sz="1600" dirty="0" smtClean="0"/>
              <a:t>The </a:t>
            </a:r>
            <a:r>
              <a:rPr lang="en-US" sz="1600" dirty="0"/>
              <a:t>DR Auction has run successfully each year since 2015 and has seen increasing participation and decreasing auction prices (40% decrease) since its inception </a:t>
            </a:r>
            <a:endParaRPr lang="en-US" sz="1600" dirty="0" smtClean="0"/>
          </a:p>
          <a:p>
            <a:pPr>
              <a:spcBef>
                <a:spcPts val="480"/>
              </a:spcBef>
              <a:spcAft>
                <a:spcPts val="600"/>
              </a:spcAft>
            </a:pPr>
            <a:r>
              <a:rPr lang="en-CA" sz="2000" dirty="0" smtClean="0"/>
              <a:t>As </a:t>
            </a:r>
            <a:r>
              <a:rPr lang="en-CA" sz="2000" dirty="0"/>
              <a:t>an interim measure until the more comprehensive ICA is implemented, the IESO is enhancing the existing </a:t>
            </a:r>
            <a:r>
              <a:rPr lang="en-CA" sz="2000" dirty="0" smtClean="0"/>
              <a:t>DRA</a:t>
            </a:r>
          </a:p>
          <a:p>
            <a:pPr lvl="1">
              <a:spcBef>
                <a:spcPts val="480"/>
              </a:spcBef>
              <a:spcAft>
                <a:spcPts val="600"/>
              </a:spcAft>
            </a:pPr>
            <a:r>
              <a:rPr lang="en-US" sz="1600" dirty="0" smtClean="0"/>
              <a:t>Re-named </a:t>
            </a:r>
            <a:r>
              <a:rPr lang="en-US" sz="1600" dirty="0"/>
              <a:t>the Transitional Capacity Auction (</a:t>
            </a:r>
            <a:r>
              <a:rPr lang="en-US" sz="1600" dirty="0" smtClean="0"/>
              <a:t>TCA)</a:t>
            </a:r>
            <a:endParaRPr lang="en-CA" sz="1600" dirty="0" smtClean="0"/>
          </a:p>
          <a:p>
            <a:pPr>
              <a:spcBef>
                <a:spcPts val="480"/>
              </a:spcBef>
              <a:spcAft>
                <a:spcPts val="600"/>
              </a:spcAft>
            </a:pPr>
            <a:r>
              <a:rPr lang="en-CA" sz="2000" dirty="0" smtClean="0"/>
              <a:t>The </a:t>
            </a:r>
            <a:r>
              <a:rPr lang="en-CA" sz="2000" dirty="0"/>
              <a:t>goal during this auction transition is to acquire incremental capacity and bridge the gap between when needs emerge in 2020 and when resources acquired through the ICA are available in 2025</a:t>
            </a:r>
          </a:p>
          <a:p>
            <a:pPr defTabSz="900113">
              <a:spcBef>
                <a:spcPts val="480"/>
              </a:spcBef>
              <a:spcAft>
                <a:spcPts val="600"/>
              </a:spcAft>
              <a:buFont typeface="Arial" panose="020B0604020202020204" pitchFamily="34" charset="0"/>
              <a:buChar char="•"/>
            </a:pPr>
            <a:endParaRPr lang="en-CA" sz="2000" dirty="0"/>
          </a:p>
          <a:p>
            <a:endParaRPr lang="en-CA" sz="1800" dirty="0"/>
          </a:p>
          <a:p>
            <a:pPr>
              <a:spcBef>
                <a:spcPts val="480"/>
              </a:spcBef>
              <a:spcAft>
                <a:spcPts val="600"/>
              </a:spcAft>
            </a:pPr>
            <a:endParaRPr lang="en-CA" sz="2000" dirty="0"/>
          </a:p>
          <a:p>
            <a:pPr defTabSz="900113">
              <a:spcBef>
                <a:spcPts val="480"/>
              </a:spcBef>
              <a:spcAft>
                <a:spcPts val="600"/>
              </a:spcAft>
              <a:buFont typeface="Arial" panose="020B0604020202020204" pitchFamily="34" charset="0"/>
              <a:buChar char="•"/>
            </a:pPr>
            <a:endParaRPr lang="en-CA" sz="2000" kern="0" dirty="0" smtClean="0"/>
          </a:p>
          <a:p>
            <a:endParaRPr lang="en-CA" sz="1800" kern="0" dirty="0" smtClean="0"/>
          </a:p>
          <a:p>
            <a:endParaRPr lang="en-CA" sz="1800" kern="0" dirty="0" smtClean="0"/>
          </a:p>
          <a:p>
            <a:endParaRPr lang="en-CA" sz="1800" kern="0" dirty="0"/>
          </a:p>
        </p:txBody>
      </p:sp>
    </p:spTree>
    <p:extLst>
      <p:ext uri="{BB962C8B-B14F-4D97-AF65-F5344CB8AC3E}">
        <p14:creationId xmlns:p14="http://schemas.microsoft.com/office/powerpoint/2010/main" val="1845106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7200" y="304800"/>
            <a:ext cx="8305800" cy="762000"/>
          </a:xfrm>
        </p:spPr>
        <p:txBody>
          <a:bodyPr/>
          <a:lstStyle/>
          <a:p>
            <a:r>
              <a:rPr lang="en-CA" dirty="0"/>
              <a:t>Transitional Capacity Auction</a:t>
            </a:r>
          </a:p>
        </p:txBody>
      </p:sp>
      <p:sp>
        <p:nvSpPr>
          <p:cNvPr id="4" name="Slide Number Placeholder 3"/>
          <p:cNvSpPr>
            <a:spLocks noGrp="1"/>
          </p:cNvSpPr>
          <p:nvPr>
            <p:ph type="sldNum" sz="quarter" idx="12"/>
          </p:nvPr>
        </p:nvSpPr>
        <p:spPr/>
        <p:txBody>
          <a:bodyPr/>
          <a:lstStyle/>
          <a:p>
            <a:pPr>
              <a:defRPr/>
            </a:pPr>
            <a:fld id="{DA7A1C77-1E87-43F1-8757-86483A9E80E3}" type="slidenum">
              <a:rPr lang="en-CA" altLang="en-US" smtClean="0"/>
              <a:pPr>
                <a:defRPr/>
              </a:pPr>
              <a:t>12</a:t>
            </a:fld>
            <a:endParaRPr lang="en-CA" altLang="en-US" dirty="0"/>
          </a:p>
        </p:txBody>
      </p:sp>
      <p:sp>
        <p:nvSpPr>
          <p:cNvPr id="5" name="Content Placeholder 1"/>
          <p:cNvSpPr txBox="1">
            <a:spLocks/>
          </p:cNvSpPr>
          <p:nvPr/>
        </p:nvSpPr>
        <p:spPr bwMode="auto">
          <a:xfrm>
            <a:off x="533400" y="1066800"/>
            <a:ext cx="8229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800">
                <a:solidFill>
                  <a:schemeClr val="tx1"/>
                </a:solidFill>
                <a:latin typeface="+mn-lt"/>
                <a:ea typeface="ＭＳ Ｐゴシック" pitchFamily="34" charset="-128"/>
                <a:cs typeface="Georgia"/>
              </a:defRPr>
            </a:lvl1pPr>
            <a:lvl2pPr marL="742950" indent="-285750" algn="l" rtl="0" eaLnBrk="1" fontAlgn="base" hangingPunct="1">
              <a:spcBef>
                <a:spcPct val="20000"/>
              </a:spcBef>
              <a:spcAft>
                <a:spcPct val="0"/>
              </a:spcAft>
              <a:buChar char="–"/>
              <a:defRPr sz="2400">
                <a:solidFill>
                  <a:schemeClr val="tx1"/>
                </a:solidFill>
                <a:latin typeface="+mn-lt"/>
                <a:ea typeface="ＭＳ Ｐゴシック" pitchFamily="34" charset="-128"/>
                <a:cs typeface="Georgia"/>
              </a:defRPr>
            </a:lvl2pPr>
            <a:lvl3pPr marL="11430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3pPr>
            <a:lvl4pPr marL="16002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4pPr>
            <a:lvl5pPr marL="20574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a:lstStyle>
          <a:p>
            <a:pPr>
              <a:spcBef>
                <a:spcPts val="480"/>
              </a:spcBef>
              <a:spcAft>
                <a:spcPts val="600"/>
              </a:spcAft>
            </a:pPr>
            <a:r>
              <a:rPr lang="en-CA" sz="2000" dirty="0" smtClean="0"/>
              <a:t>The </a:t>
            </a:r>
            <a:r>
              <a:rPr lang="en-CA" sz="2000" dirty="0"/>
              <a:t>TCA process that will introduced in December 2019 will seek to increase competition through a phased </a:t>
            </a:r>
            <a:r>
              <a:rPr lang="en-CA" sz="2000" dirty="0" smtClean="0"/>
              <a:t>approach</a:t>
            </a:r>
          </a:p>
          <a:p>
            <a:pPr lvl="1">
              <a:spcBef>
                <a:spcPts val="480"/>
              </a:spcBef>
              <a:spcAft>
                <a:spcPts val="600"/>
              </a:spcAft>
            </a:pPr>
            <a:r>
              <a:rPr lang="en-CA" sz="1600" dirty="0" smtClean="0"/>
              <a:t>Phase </a:t>
            </a:r>
            <a:r>
              <a:rPr lang="en-CA" sz="1600" dirty="0"/>
              <a:t>1 (Dec 2019) – The first phase enables generators who are coming off of long-term contracts the opportunity to compete and continue to provide </a:t>
            </a:r>
            <a:r>
              <a:rPr lang="en-CA" sz="1600" dirty="0" smtClean="0"/>
              <a:t>capacity</a:t>
            </a:r>
          </a:p>
          <a:p>
            <a:pPr lvl="1">
              <a:spcBef>
                <a:spcPts val="480"/>
              </a:spcBef>
              <a:spcAft>
                <a:spcPts val="600"/>
              </a:spcAft>
            </a:pPr>
            <a:r>
              <a:rPr lang="en-CA" sz="1600" dirty="0" smtClean="0"/>
              <a:t>Phase </a:t>
            </a:r>
            <a:r>
              <a:rPr lang="en-CA" sz="1600" dirty="0"/>
              <a:t>2 (2020+) – allow for other resource types to compete (e.g. imports, and generator </a:t>
            </a:r>
            <a:r>
              <a:rPr lang="en-CA" sz="1600" dirty="0" smtClean="0"/>
              <a:t>upgrades)</a:t>
            </a:r>
          </a:p>
          <a:p>
            <a:pPr>
              <a:spcBef>
                <a:spcPts val="480"/>
              </a:spcBef>
              <a:spcAft>
                <a:spcPts val="600"/>
              </a:spcAft>
            </a:pPr>
            <a:r>
              <a:rPr lang="en-CA" sz="2000" dirty="0" smtClean="0"/>
              <a:t>The </a:t>
            </a:r>
            <a:r>
              <a:rPr lang="en-CA" sz="2000" dirty="0"/>
              <a:t>TCA project also intends to implement a few of the simpler ICA features in Phase 2 with the goal to </a:t>
            </a:r>
            <a:r>
              <a:rPr lang="en-CA" sz="2000" dirty="0" smtClean="0"/>
              <a:t>improve:</a:t>
            </a:r>
          </a:p>
          <a:p>
            <a:pPr lvl="1">
              <a:spcBef>
                <a:spcPts val="480"/>
              </a:spcBef>
              <a:spcAft>
                <a:spcPts val="600"/>
              </a:spcAft>
            </a:pPr>
            <a:r>
              <a:rPr lang="en-CA" sz="1600" dirty="0" smtClean="0"/>
              <a:t>Efficiency </a:t>
            </a:r>
            <a:r>
              <a:rPr lang="en-CA" sz="1600" dirty="0"/>
              <a:t>of the auction solution to determine the most optimal outcome for </a:t>
            </a:r>
            <a:r>
              <a:rPr lang="en-CA" sz="1600" dirty="0" smtClean="0"/>
              <a:t>capacity</a:t>
            </a:r>
          </a:p>
          <a:p>
            <a:pPr lvl="1">
              <a:spcBef>
                <a:spcPts val="480"/>
              </a:spcBef>
              <a:spcAft>
                <a:spcPts val="600"/>
              </a:spcAft>
            </a:pPr>
            <a:r>
              <a:rPr lang="en-CA" sz="1600" dirty="0" smtClean="0"/>
              <a:t>Confidence </a:t>
            </a:r>
            <a:r>
              <a:rPr lang="en-CA" sz="1600" dirty="0"/>
              <a:t>of capacity availability in the planning timeframe, and </a:t>
            </a:r>
            <a:endParaRPr lang="en-CA" sz="1600" dirty="0" smtClean="0"/>
          </a:p>
          <a:p>
            <a:pPr lvl="1">
              <a:spcBef>
                <a:spcPts val="480"/>
              </a:spcBef>
              <a:spcAft>
                <a:spcPts val="600"/>
              </a:spcAft>
            </a:pPr>
            <a:r>
              <a:rPr lang="en-CA" sz="1600" dirty="0" smtClean="0"/>
              <a:t>Confidence </a:t>
            </a:r>
            <a:r>
              <a:rPr lang="en-CA" sz="1600" dirty="0"/>
              <a:t>of energy delivery in </a:t>
            </a:r>
            <a:r>
              <a:rPr lang="en-CA" sz="1600" dirty="0" smtClean="0"/>
              <a:t>real-time</a:t>
            </a:r>
          </a:p>
          <a:p>
            <a:pPr>
              <a:spcBef>
                <a:spcPts val="480"/>
              </a:spcBef>
              <a:spcAft>
                <a:spcPts val="600"/>
              </a:spcAft>
            </a:pPr>
            <a:r>
              <a:rPr lang="en-CA" sz="2000" dirty="0" smtClean="0"/>
              <a:t>It </a:t>
            </a:r>
            <a:r>
              <a:rPr lang="en-CA" sz="2000" dirty="0"/>
              <a:t>will also provide IESO and Market Participants the opportunity to realize learnings prior to introducing the ICA</a:t>
            </a:r>
          </a:p>
          <a:p>
            <a:pPr defTabSz="900113">
              <a:spcBef>
                <a:spcPts val="480"/>
              </a:spcBef>
              <a:spcAft>
                <a:spcPts val="600"/>
              </a:spcAft>
              <a:buFont typeface="Arial" panose="020B0604020202020204" pitchFamily="34" charset="0"/>
              <a:buChar char="•"/>
            </a:pPr>
            <a:endParaRPr lang="en-CA" sz="2000" kern="0" dirty="0" smtClean="0"/>
          </a:p>
          <a:p>
            <a:endParaRPr lang="en-CA" sz="1800" kern="0" dirty="0" smtClean="0"/>
          </a:p>
          <a:p>
            <a:endParaRPr lang="en-CA" sz="1800" kern="0" dirty="0" smtClean="0"/>
          </a:p>
          <a:p>
            <a:endParaRPr lang="en-CA" sz="1800" kern="0" dirty="0"/>
          </a:p>
        </p:txBody>
      </p:sp>
    </p:spTree>
    <p:extLst>
      <p:ext uri="{BB962C8B-B14F-4D97-AF65-F5344CB8AC3E}">
        <p14:creationId xmlns:p14="http://schemas.microsoft.com/office/powerpoint/2010/main" val="20656498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457200"/>
            <a:ext cx="8153400" cy="533400"/>
          </a:xfrm>
          <a:prstGeom prst="rect">
            <a:avLst/>
          </a:prstGeom>
          <a:noFill/>
        </p:spPr>
        <p:txBody>
          <a:bodyPr wrap="square" rtlCol="0">
            <a:spAutoFit/>
          </a:bodyPr>
          <a:lstStyle/>
          <a:p>
            <a:pPr fontAlgn="base">
              <a:spcBef>
                <a:spcPct val="0"/>
              </a:spcBef>
              <a:spcAft>
                <a:spcPct val="0"/>
              </a:spcAft>
            </a:pPr>
            <a:r>
              <a:rPr lang="en-CA" sz="2800" dirty="0">
                <a:solidFill>
                  <a:srgbClr val="006A71"/>
                </a:solidFill>
                <a:latin typeface="Tahoma" panose="020B0604030504040204" pitchFamily="34" charset="0"/>
                <a:ea typeface="Tahoma" panose="020B0604030504040204" pitchFamily="34" charset="0"/>
                <a:cs typeface="Tahoma" panose="020B0604030504040204" pitchFamily="34" charset="0"/>
              </a:rPr>
              <a:t>Market Renewal Program (MRP) Risks</a:t>
            </a:r>
          </a:p>
        </p:txBody>
      </p:sp>
      <p:sp>
        <p:nvSpPr>
          <p:cNvPr id="7" name="Content Placeholder 1"/>
          <p:cNvSpPr txBox="1">
            <a:spLocks/>
          </p:cNvSpPr>
          <p:nvPr/>
        </p:nvSpPr>
        <p:spPr bwMode="auto">
          <a:xfrm>
            <a:off x="533400" y="1066800"/>
            <a:ext cx="8229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800">
                <a:solidFill>
                  <a:schemeClr val="tx1"/>
                </a:solidFill>
                <a:latin typeface="+mn-lt"/>
                <a:ea typeface="ＭＳ Ｐゴシック" pitchFamily="34" charset="-128"/>
                <a:cs typeface="Georgia"/>
              </a:defRPr>
            </a:lvl1pPr>
            <a:lvl2pPr marL="742950" indent="-285750" algn="l" rtl="0" eaLnBrk="1" fontAlgn="base" hangingPunct="1">
              <a:spcBef>
                <a:spcPct val="20000"/>
              </a:spcBef>
              <a:spcAft>
                <a:spcPct val="0"/>
              </a:spcAft>
              <a:buChar char="–"/>
              <a:defRPr sz="2400">
                <a:solidFill>
                  <a:schemeClr val="tx1"/>
                </a:solidFill>
                <a:latin typeface="+mn-lt"/>
                <a:ea typeface="ＭＳ Ｐゴシック" pitchFamily="34" charset="-128"/>
                <a:cs typeface="Georgia"/>
              </a:defRPr>
            </a:lvl2pPr>
            <a:lvl3pPr marL="11430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3pPr>
            <a:lvl4pPr marL="16002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4pPr>
            <a:lvl5pPr marL="2057400" indent="-228600" algn="l" rtl="0" eaLnBrk="1" fontAlgn="base" hangingPunct="1">
              <a:spcBef>
                <a:spcPct val="20000"/>
              </a:spcBef>
              <a:spcAft>
                <a:spcPct val="0"/>
              </a:spcAft>
              <a:buChar char="»"/>
              <a:defRPr>
                <a:solidFill>
                  <a:schemeClr val="tx1"/>
                </a:solidFill>
                <a:latin typeface="+mn-lt"/>
                <a:ea typeface="ＭＳ Ｐゴシック" pitchFamily="34" charset="-128"/>
                <a:cs typeface="Georgia"/>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a:lstStyle>
          <a:p>
            <a:pPr marL="0" indent="0">
              <a:spcBef>
                <a:spcPts val="480"/>
              </a:spcBef>
              <a:spcAft>
                <a:spcPts val="600"/>
              </a:spcAft>
              <a:buNone/>
            </a:pPr>
            <a:r>
              <a:rPr lang="en-CA" sz="1800" b="1" dirty="0" smtClean="0">
                <a:solidFill>
                  <a:srgbClr val="000000"/>
                </a:solidFill>
                <a:cs typeface="Arial" panose="020B0604020202020204" pitchFamily="34" charset="0"/>
              </a:rPr>
              <a:t>KPMG </a:t>
            </a:r>
            <a:r>
              <a:rPr lang="en-CA" sz="1800" b="1" dirty="0">
                <a:solidFill>
                  <a:srgbClr val="000000"/>
                </a:solidFill>
                <a:cs typeface="Arial" panose="020B0604020202020204" pitchFamily="34" charset="0"/>
              </a:rPr>
              <a:t>was engaged in 2018 to execute a risk assessment on the IESO Market Renewal Program (MRP) throughout each of the program’s </a:t>
            </a:r>
            <a:r>
              <a:rPr lang="en-CA" sz="1800" b="1" dirty="0" smtClean="0">
                <a:solidFill>
                  <a:srgbClr val="000000"/>
                </a:solidFill>
                <a:cs typeface="Arial" panose="020B0604020202020204" pitchFamily="34" charset="0"/>
              </a:rPr>
              <a:t>phases.</a:t>
            </a:r>
          </a:p>
          <a:p>
            <a:pPr>
              <a:spcBef>
                <a:spcPts val="480"/>
              </a:spcBef>
              <a:spcAft>
                <a:spcPts val="600"/>
              </a:spcAft>
            </a:pPr>
            <a:r>
              <a:rPr lang="en-CA" sz="1800" dirty="0" smtClean="0">
                <a:solidFill>
                  <a:srgbClr val="000000"/>
                </a:solidFill>
                <a:cs typeface="Arial" panose="020B0604020202020204" pitchFamily="34" charset="0"/>
              </a:rPr>
              <a:t>The </a:t>
            </a:r>
            <a:r>
              <a:rPr lang="en-CA" sz="1800" dirty="0">
                <a:solidFill>
                  <a:srgbClr val="000000"/>
                </a:solidFill>
                <a:cs typeface="Arial" panose="020B0604020202020204" pitchFamily="34" charset="0"/>
              </a:rPr>
              <a:t>scope of work </a:t>
            </a:r>
            <a:r>
              <a:rPr lang="en-CA" sz="1800" dirty="0" smtClean="0">
                <a:solidFill>
                  <a:srgbClr val="000000"/>
                </a:solidFill>
                <a:cs typeface="Arial" panose="020B0604020202020204" pitchFamily="34" charset="0"/>
              </a:rPr>
              <a:t>includes:</a:t>
            </a:r>
          </a:p>
          <a:p>
            <a:pPr lvl="1">
              <a:spcBef>
                <a:spcPts val="480"/>
              </a:spcBef>
              <a:spcAft>
                <a:spcPts val="600"/>
              </a:spcAft>
            </a:pPr>
            <a:r>
              <a:rPr lang="en-CA" sz="1400" dirty="0" smtClean="0">
                <a:solidFill>
                  <a:srgbClr val="000000"/>
                </a:solidFill>
                <a:cs typeface="Arial" panose="020B0604020202020204" pitchFamily="34" charset="0"/>
              </a:rPr>
              <a:t>Define </a:t>
            </a:r>
            <a:r>
              <a:rPr lang="en-CA" sz="1400" dirty="0">
                <a:solidFill>
                  <a:srgbClr val="000000"/>
                </a:solidFill>
                <a:cs typeface="Arial" panose="020B0604020202020204" pitchFamily="34" charset="0"/>
              </a:rPr>
              <a:t>a risk assessment </a:t>
            </a:r>
            <a:r>
              <a:rPr lang="en-CA" sz="1400" dirty="0" smtClean="0">
                <a:solidFill>
                  <a:srgbClr val="000000"/>
                </a:solidFill>
                <a:cs typeface="Arial" panose="020B0604020202020204" pitchFamily="34" charset="0"/>
              </a:rPr>
              <a:t>methodology</a:t>
            </a:r>
          </a:p>
          <a:p>
            <a:pPr lvl="1">
              <a:spcBef>
                <a:spcPts val="480"/>
              </a:spcBef>
              <a:spcAft>
                <a:spcPts val="600"/>
              </a:spcAft>
            </a:pPr>
            <a:r>
              <a:rPr lang="en-CA" sz="1400" dirty="0" smtClean="0">
                <a:solidFill>
                  <a:srgbClr val="000000"/>
                </a:solidFill>
                <a:cs typeface="Arial" panose="020B0604020202020204" pitchFamily="34" charset="0"/>
              </a:rPr>
              <a:t>Work </a:t>
            </a:r>
            <a:r>
              <a:rPr lang="en-CA" sz="1400" dirty="0">
                <a:solidFill>
                  <a:srgbClr val="000000"/>
                </a:solidFill>
                <a:cs typeface="Arial" panose="020B0604020202020204" pitchFamily="34" charset="0"/>
              </a:rPr>
              <a:t>with IESO staff and external parties to conduct interviews </a:t>
            </a:r>
            <a:endParaRPr lang="en-CA" sz="1400" dirty="0" smtClean="0">
              <a:solidFill>
                <a:srgbClr val="000000"/>
              </a:solidFill>
              <a:cs typeface="Arial" panose="020B0604020202020204" pitchFamily="34" charset="0"/>
            </a:endParaRPr>
          </a:p>
          <a:p>
            <a:pPr lvl="1">
              <a:spcBef>
                <a:spcPts val="480"/>
              </a:spcBef>
              <a:spcAft>
                <a:spcPts val="600"/>
              </a:spcAft>
            </a:pPr>
            <a:r>
              <a:rPr lang="en-CA" sz="1400" dirty="0" smtClean="0">
                <a:solidFill>
                  <a:srgbClr val="000000"/>
                </a:solidFill>
                <a:cs typeface="Arial" panose="020B0604020202020204" pitchFamily="34" charset="0"/>
              </a:rPr>
              <a:t>Identify </a:t>
            </a:r>
            <a:r>
              <a:rPr lang="en-CA" sz="1400" dirty="0">
                <a:solidFill>
                  <a:srgbClr val="000000"/>
                </a:solidFill>
                <a:cs typeface="Arial" panose="020B0604020202020204" pitchFamily="34" charset="0"/>
              </a:rPr>
              <a:t>risk, define a methodology, assess the risks within the risk </a:t>
            </a:r>
            <a:r>
              <a:rPr lang="en-CA" sz="1400" dirty="0" smtClean="0">
                <a:solidFill>
                  <a:srgbClr val="000000"/>
                </a:solidFill>
                <a:cs typeface="Arial" panose="020B0604020202020204" pitchFamily="34" charset="0"/>
              </a:rPr>
              <a:t>log</a:t>
            </a:r>
          </a:p>
          <a:p>
            <a:pPr lvl="1">
              <a:spcBef>
                <a:spcPts val="480"/>
              </a:spcBef>
              <a:spcAft>
                <a:spcPts val="600"/>
              </a:spcAft>
            </a:pPr>
            <a:r>
              <a:rPr lang="en-CA" sz="1400" dirty="0" smtClean="0">
                <a:solidFill>
                  <a:srgbClr val="000000"/>
                </a:solidFill>
                <a:cs typeface="Arial" panose="020B0604020202020204" pitchFamily="34" charset="0"/>
              </a:rPr>
              <a:t>Recommend </a:t>
            </a:r>
            <a:r>
              <a:rPr lang="en-CA" sz="1400" dirty="0">
                <a:solidFill>
                  <a:srgbClr val="000000"/>
                </a:solidFill>
                <a:cs typeface="Arial" panose="020B0604020202020204" pitchFamily="34" charset="0"/>
              </a:rPr>
              <a:t>mitigation plans and report the results of the assessment to the IESO Board of Directors, executive leadership team (ELT), the MRP Executive Steering Committee, and </a:t>
            </a:r>
            <a:r>
              <a:rPr lang="en-CA" sz="1400" dirty="0" smtClean="0">
                <a:solidFill>
                  <a:srgbClr val="000000"/>
                </a:solidFill>
                <a:cs typeface="Arial" panose="020B0604020202020204" pitchFamily="34" charset="0"/>
              </a:rPr>
              <a:t>stakeholders</a:t>
            </a:r>
          </a:p>
          <a:p>
            <a:pPr>
              <a:spcBef>
                <a:spcPts val="480"/>
              </a:spcBef>
              <a:spcAft>
                <a:spcPts val="600"/>
              </a:spcAft>
            </a:pPr>
            <a:r>
              <a:rPr lang="en-CA" sz="1800" dirty="0" smtClean="0">
                <a:solidFill>
                  <a:srgbClr val="000000"/>
                </a:solidFill>
                <a:cs typeface="Arial" panose="020B0604020202020204" pitchFamily="34" charset="0"/>
              </a:rPr>
              <a:t>As </a:t>
            </a:r>
            <a:r>
              <a:rPr lang="en-CA" sz="1800" dirty="0">
                <a:solidFill>
                  <a:srgbClr val="000000"/>
                </a:solidFill>
                <a:cs typeface="Arial" panose="020B0604020202020204" pitchFamily="34" charset="0"/>
              </a:rPr>
              <a:t>of Q1 2019, KPMG has provided an assessment of systemic and key program risks (see following </a:t>
            </a:r>
            <a:r>
              <a:rPr lang="en-CA" sz="1800" dirty="0" smtClean="0">
                <a:solidFill>
                  <a:srgbClr val="000000"/>
                </a:solidFill>
                <a:cs typeface="Arial" panose="020B0604020202020204" pitchFamily="34" charset="0"/>
              </a:rPr>
              <a:t>slides)</a:t>
            </a:r>
          </a:p>
          <a:p>
            <a:pPr>
              <a:spcBef>
                <a:spcPts val="480"/>
              </a:spcBef>
              <a:spcAft>
                <a:spcPts val="600"/>
              </a:spcAft>
            </a:pPr>
            <a:r>
              <a:rPr lang="en-CA" sz="1800" dirty="0" smtClean="0">
                <a:solidFill>
                  <a:srgbClr val="000000"/>
                </a:solidFill>
                <a:cs typeface="Arial" panose="020B0604020202020204" pitchFamily="34" charset="0"/>
              </a:rPr>
              <a:t>Work </a:t>
            </a:r>
            <a:r>
              <a:rPr lang="en-CA" sz="1800" dirty="0">
                <a:solidFill>
                  <a:srgbClr val="000000"/>
                </a:solidFill>
                <a:cs typeface="Arial" panose="020B0604020202020204" pitchFamily="34" charset="0"/>
              </a:rPr>
              <a:t>is underway </a:t>
            </a:r>
            <a:r>
              <a:rPr lang="en-CA" sz="1800" dirty="0" smtClean="0">
                <a:solidFill>
                  <a:srgbClr val="000000"/>
                </a:solidFill>
                <a:cs typeface="Arial" panose="020B0604020202020204" pitchFamily="34" charset="0"/>
              </a:rPr>
              <a:t>to:</a:t>
            </a:r>
          </a:p>
          <a:p>
            <a:pPr lvl="1">
              <a:spcBef>
                <a:spcPts val="480"/>
              </a:spcBef>
              <a:spcAft>
                <a:spcPts val="600"/>
              </a:spcAft>
            </a:pPr>
            <a:r>
              <a:rPr lang="en-CA" sz="1400" dirty="0" smtClean="0">
                <a:solidFill>
                  <a:srgbClr val="000000"/>
                </a:solidFill>
                <a:cs typeface="Arial" panose="020B0604020202020204" pitchFamily="34" charset="0"/>
              </a:rPr>
              <a:t>Address </a:t>
            </a:r>
            <a:r>
              <a:rPr lang="en-CA" sz="1400" dirty="0">
                <a:solidFill>
                  <a:srgbClr val="000000"/>
                </a:solidFill>
                <a:cs typeface="Arial" panose="020B0604020202020204" pitchFamily="34" charset="0"/>
              </a:rPr>
              <a:t>recommendations in Phase 1 by finalizing mitigation plans </a:t>
            </a:r>
            <a:endParaRPr lang="en-CA" sz="1400" dirty="0" smtClean="0">
              <a:solidFill>
                <a:srgbClr val="000000"/>
              </a:solidFill>
              <a:cs typeface="Arial" panose="020B0604020202020204" pitchFamily="34" charset="0"/>
            </a:endParaRPr>
          </a:p>
          <a:p>
            <a:pPr lvl="1">
              <a:spcBef>
                <a:spcPts val="480"/>
              </a:spcBef>
              <a:spcAft>
                <a:spcPts val="600"/>
              </a:spcAft>
            </a:pPr>
            <a:r>
              <a:rPr lang="en-CA" sz="1400" dirty="0" smtClean="0">
                <a:solidFill>
                  <a:srgbClr val="000000"/>
                </a:solidFill>
                <a:cs typeface="Arial" panose="020B0604020202020204" pitchFamily="34" charset="0"/>
              </a:rPr>
              <a:t>Begin </a:t>
            </a:r>
            <a:r>
              <a:rPr lang="en-CA" sz="1400" dirty="0">
                <a:solidFill>
                  <a:srgbClr val="000000"/>
                </a:solidFill>
                <a:cs typeface="Arial" panose="020B0604020202020204" pitchFamily="34" charset="0"/>
              </a:rPr>
              <a:t>the next Phase of the risk assessment</a:t>
            </a:r>
          </a:p>
          <a:p>
            <a:pPr>
              <a:spcBef>
                <a:spcPts val="480"/>
              </a:spcBef>
              <a:spcAft>
                <a:spcPts val="600"/>
              </a:spcAft>
            </a:pPr>
            <a:endParaRPr lang="en-CA" sz="2000" dirty="0"/>
          </a:p>
          <a:p>
            <a:pPr defTabSz="900113">
              <a:spcBef>
                <a:spcPts val="480"/>
              </a:spcBef>
              <a:spcAft>
                <a:spcPts val="600"/>
              </a:spcAft>
              <a:buFont typeface="Arial" panose="020B0604020202020204" pitchFamily="34" charset="0"/>
              <a:buChar char="•"/>
            </a:pPr>
            <a:endParaRPr lang="en-CA" sz="2000" kern="0" dirty="0" smtClean="0"/>
          </a:p>
          <a:p>
            <a:endParaRPr lang="en-CA" sz="1800" kern="0" dirty="0" smtClean="0"/>
          </a:p>
          <a:p>
            <a:endParaRPr lang="en-CA" sz="1800" kern="0" dirty="0" smtClean="0"/>
          </a:p>
          <a:p>
            <a:endParaRPr lang="en-CA" sz="1800" kern="0" dirty="0"/>
          </a:p>
        </p:txBody>
      </p:sp>
    </p:spTree>
    <p:extLst>
      <p:ext uri="{BB962C8B-B14F-4D97-AF65-F5344CB8AC3E}">
        <p14:creationId xmlns:p14="http://schemas.microsoft.com/office/powerpoint/2010/main" val="4395266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7200" y="292608"/>
            <a:ext cx="8458200" cy="474921"/>
          </a:xfrm>
        </p:spPr>
        <p:txBody>
          <a:bodyPr/>
          <a:lstStyle/>
          <a:p>
            <a:r>
              <a:rPr lang="en-CA" dirty="0" smtClean="0"/>
              <a:t>MRP Risk Assessment–Project Phases:</a:t>
            </a:r>
            <a:endParaRPr lang="en-CA" dirty="0"/>
          </a:p>
        </p:txBody>
      </p:sp>
      <p:sp>
        <p:nvSpPr>
          <p:cNvPr id="5" name="TextBox 4"/>
          <p:cNvSpPr txBox="1"/>
          <p:nvPr/>
        </p:nvSpPr>
        <p:spPr>
          <a:xfrm>
            <a:off x="609600" y="1008965"/>
            <a:ext cx="7620000" cy="707886"/>
          </a:xfrm>
          <a:prstGeom prst="rect">
            <a:avLst/>
          </a:prstGeom>
          <a:noFill/>
        </p:spPr>
        <p:txBody>
          <a:bodyPr wrap="square" rtlCol="0">
            <a:spAutoFit/>
          </a:bodyPr>
          <a:lstStyle/>
          <a:p>
            <a:pPr marL="342900" indent="-342900" fontAlgn="base">
              <a:spcBef>
                <a:spcPct val="0"/>
              </a:spcBef>
              <a:spcAft>
                <a:spcPct val="0"/>
              </a:spcAft>
              <a:buFont typeface="Arial" panose="020B0604020202020204" pitchFamily="34" charset="0"/>
              <a:buChar char="•"/>
            </a:pPr>
            <a:r>
              <a:rPr lang="en-CA" sz="2000" dirty="0">
                <a:solidFill>
                  <a:srgbClr val="000000"/>
                </a:solidFill>
                <a:latin typeface="+mj-lt"/>
                <a:ea typeface="ＭＳ Ｐゴシック" pitchFamily="34" charset="-128"/>
              </a:rPr>
              <a:t>KPMG will provide risk consultancy support during all four phases on MRP</a:t>
            </a:r>
          </a:p>
        </p:txBody>
      </p:sp>
      <p:sp>
        <p:nvSpPr>
          <p:cNvPr id="2" name="Slide Number Placeholder 1"/>
          <p:cNvSpPr>
            <a:spLocks noGrp="1"/>
          </p:cNvSpPr>
          <p:nvPr>
            <p:ph type="sldNum" sz="quarter" idx="12"/>
          </p:nvPr>
        </p:nvSpPr>
        <p:spPr/>
        <p:txBody>
          <a:bodyPr/>
          <a:lstStyle/>
          <a:p>
            <a:pPr>
              <a:defRPr/>
            </a:pPr>
            <a:fld id="{DA7A1C77-1E87-43F1-8757-86483A9E80E3}" type="slidenum">
              <a:rPr lang="en-CA" altLang="en-US">
                <a:solidFill>
                  <a:srgbClr val="000000"/>
                </a:solidFill>
              </a:rPr>
              <a:pPr>
                <a:defRPr/>
              </a:pPr>
              <a:t>14</a:t>
            </a:fld>
            <a:endParaRPr lang="en-CA" altLang="en-US" dirty="0">
              <a:solidFill>
                <a:srgbClr val="0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0200"/>
            <a:ext cx="6320212" cy="4243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55693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6056"/>
          <a:stretch/>
        </p:blipFill>
        <p:spPr bwMode="auto">
          <a:xfrm>
            <a:off x="1371599" y="1143000"/>
            <a:ext cx="6094683" cy="47307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04800" y="228600"/>
            <a:ext cx="8077200" cy="584775"/>
          </a:xfrm>
          <a:prstGeom prst="rect">
            <a:avLst/>
          </a:prstGeom>
          <a:noFill/>
        </p:spPr>
        <p:txBody>
          <a:bodyPr wrap="square" rtlCol="0">
            <a:spAutoFit/>
          </a:bodyPr>
          <a:lstStyle/>
          <a:p>
            <a:pPr fontAlgn="base">
              <a:spcBef>
                <a:spcPct val="0"/>
              </a:spcBef>
              <a:spcAft>
                <a:spcPct val="0"/>
              </a:spcAft>
            </a:pPr>
            <a:r>
              <a:rPr lang="en-CA" sz="3200" dirty="0">
                <a:solidFill>
                  <a:srgbClr val="006A71"/>
                </a:solidFill>
                <a:latin typeface="Tahoma" panose="020B0604030504040204" pitchFamily="34" charset="0"/>
                <a:ea typeface="Tahoma" panose="020B0604030504040204" pitchFamily="34" charset="0"/>
                <a:cs typeface="Tahoma" panose="020B0604030504040204" pitchFamily="34" charset="0"/>
              </a:rPr>
              <a:t>Market Renewal Program Systemic Risks</a:t>
            </a:r>
          </a:p>
        </p:txBody>
      </p:sp>
    </p:spTree>
    <p:extLst>
      <p:ext uri="{BB962C8B-B14F-4D97-AF65-F5344CB8AC3E}">
        <p14:creationId xmlns:p14="http://schemas.microsoft.com/office/powerpoint/2010/main" val="39752748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MRP Key Risks (1 of 2)</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16730094"/>
              </p:ext>
            </p:extLst>
          </p:nvPr>
        </p:nvGraphicFramePr>
        <p:xfrm>
          <a:off x="457200" y="1279209"/>
          <a:ext cx="8458200" cy="4435791"/>
        </p:xfrm>
        <a:graphic>
          <a:graphicData uri="http://schemas.openxmlformats.org/drawingml/2006/table">
            <a:tbl>
              <a:tblPr/>
              <a:tblGrid>
                <a:gridCol w="762000">
                  <a:extLst>
                    <a:ext uri="{9D8B030D-6E8A-4147-A177-3AD203B41FA5}">
                      <a16:colId xmlns="" xmlns:a16="http://schemas.microsoft.com/office/drawing/2014/main" val="3496217501"/>
                    </a:ext>
                  </a:extLst>
                </a:gridCol>
                <a:gridCol w="1078794">
                  <a:extLst>
                    <a:ext uri="{9D8B030D-6E8A-4147-A177-3AD203B41FA5}">
                      <a16:colId xmlns="" xmlns:a16="http://schemas.microsoft.com/office/drawing/2014/main" val="463033744"/>
                    </a:ext>
                  </a:extLst>
                </a:gridCol>
                <a:gridCol w="6617406">
                  <a:extLst>
                    <a:ext uri="{9D8B030D-6E8A-4147-A177-3AD203B41FA5}">
                      <a16:colId xmlns="" xmlns:a16="http://schemas.microsoft.com/office/drawing/2014/main" val="409223859"/>
                    </a:ext>
                  </a:extLst>
                </a:gridCol>
              </a:tblGrid>
              <a:tr h="300204">
                <a:tc>
                  <a:txBody>
                    <a:bodyPr/>
                    <a:lstStyle/>
                    <a:p>
                      <a:pPr algn="ctr" fontAlgn="ctr"/>
                      <a:r>
                        <a:rPr lang="en-CA" sz="1200" b="1" i="0" u="none" strike="noStrike" dirty="0">
                          <a:solidFill>
                            <a:srgbClr val="FFFFFF"/>
                          </a:solidFill>
                          <a:effectLst/>
                          <a:latin typeface="+mj-lt"/>
                          <a:ea typeface="Tahoma" panose="020B0604030504040204" pitchFamily="34" charset="0"/>
                          <a:cs typeface="Tahoma" panose="020B0604030504040204" pitchFamily="34" charset="0"/>
                        </a:rPr>
                        <a:t>Key Risk</a:t>
                      </a:r>
                    </a:p>
                  </a:txBody>
                  <a:tcPr marL="6178" marR="6178" marT="61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A71"/>
                    </a:solidFill>
                  </a:tcPr>
                </a:tc>
                <a:tc>
                  <a:txBody>
                    <a:bodyPr/>
                    <a:lstStyle/>
                    <a:p>
                      <a:pPr algn="l" fontAlgn="ctr"/>
                      <a:r>
                        <a:rPr lang="en-CA" sz="1200" b="1" i="0" u="none" strike="noStrike" dirty="0">
                          <a:solidFill>
                            <a:srgbClr val="FFFFFF"/>
                          </a:solidFill>
                          <a:effectLst/>
                          <a:latin typeface="+mj-lt"/>
                          <a:ea typeface="Tahoma" panose="020B0604030504040204" pitchFamily="34" charset="0"/>
                          <a:cs typeface="Tahoma" panose="020B0604030504040204" pitchFamily="34" charset="0"/>
                        </a:rPr>
                        <a:t>Identified </a:t>
                      </a:r>
                      <a:r>
                        <a:rPr lang="en-CA" sz="1200" b="1" i="0" u="none" strike="noStrike" dirty="0" smtClean="0">
                          <a:solidFill>
                            <a:srgbClr val="FFFFFF"/>
                          </a:solidFill>
                          <a:effectLst/>
                          <a:latin typeface="+mj-lt"/>
                          <a:ea typeface="Tahoma" panose="020B0604030504040204" pitchFamily="34" charset="0"/>
                          <a:cs typeface="Tahoma" panose="020B0604030504040204" pitchFamily="34" charset="0"/>
                        </a:rPr>
                        <a:t>Risk</a:t>
                      </a:r>
                      <a:endParaRPr lang="en-CA" sz="1200" b="1" i="0" u="none" strike="noStrike" dirty="0">
                        <a:solidFill>
                          <a:srgbClr val="FFFFFF"/>
                        </a:solidFill>
                        <a:effectLst/>
                        <a:latin typeface="+mj-lt"/>
                        <a:ea typeface="Tahoma" panose="020B0604030504040204" pitchFamily="34" charset="0"/>
                        <a:cs typeface="Tahoma" panose="020B0604030504040204" pitchFamily="34" charset="0"/>
                      </a:endParaRPr>
                    </a:p>
                  </a:txBody>
                  <a:tcPr marL="55605"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A71"/>
                    </a:solidFill>
                  </a:tcPr>
                </a:tc>
                <a:tc>
                  <a:txBody>
                    <a:bodyPr/>
                    <a:lstStyle/>
                    <a:p>
                      <a:pPr algn="l" fontAlgn="ctr"/>
                      <a:r>
                        <a:rPr lang="en-CA" sz="1200" b="1" i="0" u="none" strike="noStrike" dirty="0">
                          <a:solidFill>
                            <a:srgbClr val="FFFFFF"/>
                          </a:solidFill>
                          <a:effectLst/>
                          <a:latin typeface="+mj-lt"/>
                          <a:ea typeface="Tahoma" panose="020B0604030504040204" pitchFamily="34" charset="0"/>
                          <a:cs typeface="Tahoma" panose="020B0604030504040204" pitchFamily="34" charset="0"/>
                        </a:rPr>
                        <a:t>Risk </a:t>
                      </a:r>
                      <a:r>
                        <a:rPr lang="en-CA" sz="1200" b="1" i="0" u="none" strike="noStrike" dirty="0" smtClean="0">
                          <a:solidFill>
                            <a:srgbClr val="FFFFFF"/>
                          </a:solidFill>
                          <a:effectLst/>
                          <a:latin typeface="+mj-lt"/>
                          <a:ea typeface="Tahoma" panose="020B0604030504040204" pitchFamily="34" charset="0"/>
                          <a:cs typeface="Tahoma" panose="020B0604030504040204" pitchFamily="34" charset="0"/>
                        </a:rPr>
                        <a:t>Description</a:t>
                      </a:r>
                      <a:endParaRPr lang="en-CA" sz="1200" b="1" i="0" u="none" strike="noStrike" dirty="0">
                        <a:solidFill>
                          <a:srgbClr val="FFFFFF"/>
                        </a:solidFill>
                        <a:effectLst/>
                        <a:latin typeface="+mj-lt"/>
                        <a:ea typeface="Tahoma" panose="020B0604030504040204" pitchFamily="34" charset="0"/>
                        <a:cs typeface="Tahoma" panose="020B0604030504040204" pitchFamily="34" charset="0"/>
                      </a:endParaRPr>
                    </a:p>
                  </a:txBody>
                  <a:tcPr marL="55605"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A71"/>
                    </a:solidFill>
                  </a:tcPr>
                </a:tc>
                <a:extLst>
                  <a:ext uri="{0D108BD9-81ED-4DB2-BD59-A6C34878D82A}">
                    <a16:rowId xmlns="" xmlns:a16="http://schemas.microsoft.com/office/drawing/2014/main" val="163929706"/>
                  </a:ext>
                </a:extLst>
              </a:tr>
              <a:tr h="293380">
                <a:tc rowSpan="2">
                  <a:txBody>
                    <a:bodyPr/>
                    <a:lstStyle/>
                    <a:p>
                      <a:pPr algn="ctr" fontAlgn="b"/>
                      <a:r>
                        <a:rPr lang="en-CA" sz="1200" b="0" i="0" u="none" strike="noStrike" dirty="0">
                          <a:solidFill>
                            <a:srgbClr val="000000"/>
                          </a:solidFill>
                          <a:effectLst/>
                          <a:latin typeface="+mj-lt"/>
                          <a:ea typeface="Tahoma" panose="020B0604030504040204" pitchFamily="34" charset="0"/>
                          <a:cs typeface="Tahoma" panose="020B0604030504040204" pitchFamily="34" charset="0"/>
                        </a:rPr>
                        <a:t>1</a:t>
                      </a:r>
                    </a:p>
                  </a:txBody>
                  <a:tcPr marL="6178" marR="6178" marT="61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en-CA" sz="1200" b="0" i="0" u="none" strike="noStrike" dirty="0">
                          <a:solidFill>
                            <a:srgbClr val="000000"/>
                          </a:solidFill>
                          <a:effectLst/>
                          <a:latin typeface="+mj-lt"/>
                          <a:ea typeface="Tahoma" panose="020B0604030504040204" pitchFamily="34" charset="0"/>
                          <a:cs typeface="Tahoma" panose="020B0604030504040204" pitchFamily="34" charset="0"/>
                        </a:rPr>
                        <a:t>Resourcing risk</a:t>
                      </a:r>
                    </a:p>
                  </a:txBody>
                  <a:tcPr marL="55605"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CA" sz="1200" b="0" i="1" u="none" strike="noStrike">
                          <a:solidFill>
                            <a:srgbClr val="000000"/>
                          </a:solidFill>
                          <a:effectLst/>
                          <a:latin typeface="+mj-lt"/>
                          <a:ea typeface="Tahoma" panose="020B0604030504040204" pitchFamily="34" charset="0"/>
                          <a:cs typeface="Tahoma" panose="020B0604030504040204" pitchFamily="34" charset="0"/>
                        </a:rPr>
                        <a:t>Three resourcing risks that may impact the effective execution of the MRP critical path were identified:</a:t>
                      </a:r>
                    </a:p>
                  </a:txBody>
                  <a:tcPr marL="55605"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3455434888"/>
                  </a:ext>
                </a:extLst>
              </a:tr>
              <a:tr h="399816">
                <a:tc vMerge="1">
                  <a:txBody>
                    <a:bodyPr/>
                    <a:lstStyle/>
                    <a:p>
                      <a:endParaRPr lang="en-CA"/>
                    </a:p>
                  </a:txBody>
                  <a:tcPr/>
                </a:tc>
                <a:tc vMerge="1">
                  <a:txBody>
                    <a:bodyPr/>
                    <a:lstStyle/>
                    <a:p>
                      <a:endParaRPr lang="en-CA"/>
                    </a:p>
                  </a:txBody>
                  <a:tcPr/>
                </a:tc>
                <a:tc>
                  <a:txBody>
                    <a:bodyPr/>
                    <a:lstStyle/>
                    <a:p>
                      <a:pPr algn="l" fontAlgn="ctr"/>
                      <a:r>
                        <a:rPr lang="en-CA" sz="1200" b="0" i="0" u="none" strike="noStrike" dirty="0">
                          <a:solidFill>
                            <a:srgbClr val="000000"/>
                          </a:solidFill>
                          <a:effectLst/>
                          <a:latin typeface="+mj-lt"/>
                          <a:ea typeface="Tahoma" panose="020B0604030504040204" pitchFamily="34" charset="0"/>
                          <a:cs typeface="Tahoma" panose="020B0604030504040204" pitchFamily="34" charset="0"/>
                        </a:rPr>
                        <a:t>1.    Labour market constraints for subject matter experts in electricity markets, engineering, project management, and IT impacting the MRP’s ability to attract qualified external resources; </a:t>
                      </a:r>
                    </a:p>
                  </a:txBody>
                  <a:tcPr marL="111211"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40930236"/>
                  </a:ext>
                </a:extLst>
              </a:tr>
              <a:tr h="382077">
                <a:tc>
                  <a:txBody>
                    <a:bodyPr/>
                    <a:lstStyle/>
                    <a:p>
                      <a:pPr algn="ctr" fontAlgn="b"/>
                      <a:r>
                        <a:rPr lang="en-CA" sz="1200" b="0" i="0" u="none" strike="noStrike" dirty="0">
                          <a:solidFill>
                            <a:srgbClr val="000000"/>
                          </a:solidFill>
                          <a:effectLst/>
                          <a:latin typeface="+mj-lt"/>
                          <a:ea typeface="Tahoma" panose="020B0604030504040204" pitchFamily="34" charset="0"/>
                          <a:cs typeface="Tahoma" panose="020B0604030504040204" pitchFamily="34" charset="0"/>
                        </a:rPr>
                        <a:t>2</a:t>
                      </a:r>
                    </a:p>
                  </a:txBody>
                  <a:tcPr marL="6178" marR="6178" marT="61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CA"/>
                    </a:p>
                  </a:txBody>
                  <a:tcPr/>
                </a:tc>
                <a:tc>
                  <a:txBody>
                    <a:bodyPr/>
                    <a:lstStyle/>
                    <a:p>
                      <a:pPr algn="l" fontAlgn="ctr"/>
                      <a:r>
                        <a:rPr lang="en-CA" sz="1200" b="0" i="0" u="none" strike="noStrike" dirty="0">
                          <a:solidFill>
                            <a:srgbClr val="000000"/>
                          </a:solidFill>
                          <a:effectLst/>
                          <a:latin typeface="+mj-lt"/>
                          <a:ea typeface="Tahoma" panose="020B0604030504040204" pitchFamily="34" charset="0"/>
                          <a:cs typeface="Tahoma" panose="020B0604030504040204" pitchFamily="34" charset="0"/>
                        </a:rPr>
                        <a:t>2.    Limited availability of internal resources with required skillsets; and</a:t>
                      </a:r>
                    </a:p>
                  </a:txBody>
                  <a:tcPr marL="111211"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697455235"/>
                  </a:ext>
                </a:extLst>
              </a:tr>
              <a:tr h="293380">
                <a:tc>
                  <a:txBody>
                    <a:bodyPr/>
                    <a:lstStyle/>
                    <a:p>
                      <a:pPr algn="ctr" fontAlgn="b"/>
                      <a:r>
                        <a:rPr lang="en-CA" sz="1200" b="0" i="0" u="none" strike="noStrike" dirty="0">
                          <a:solidFill>
                            <a:srgbClr val="000000"/>
                          </a:solidFill>
                          <a:effectLst/>
                          <a:latin typeface="+mj-lt"/>
                          <a:ea typeface="Tahoma" panose="020B0604030504040204" pitchFamily="34" charset="0"/>
                          <a:cs typeface="Tahoma" panose="020B0604030504040204" pitchFamily="34" charset="0"/>
                        </a:rPr>
                        <a:t>3</a:t>
                      </a:r>
                    </a:p>
                  </a:txBody>
                  <a:tcPr marL="6178" marR="6178" marT="61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CA"/>
                    </a:p>
                  </a:txBody>
                  <a:tcPr/>
                </a:tc>
                <a:tc>
                  <a:txBody>
                    <a:bodyPr/>
                    <a:lstStyle/>
                    <a:p>
                      <a:pPr algn="l" fontAlgn="ctr"/>
                      <a:r>
                        <a:rPr lang="en-CA" sz="1200" b="0" i="0" u="none" strike="noStrike" dirty="0">
                          <a:solidFill>
                            <a:srgbClr val="000000"/>
                          </a:solidFill>
                          <a:effectLst/>
                          <a:latin typeface="+mj-lt"/>
                          <a:ea typeface="Tahoma" panose="020B0604030504040204" pitchFamily="34" charset="0"/>
                          <a:cs typeface="Tahoma" panose="020B0604030504040204" pitchFamily="34" charset="0"/>
                        </a:rPr>
                        <a:t>3.    Competing IESO priorities.</a:t>
                      </a:r>
                    </a:p>
                  </a:txBody>
                  <a:tcPr marL="111211"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491882242"/>
                  </a:ext>
                </a:extLst>
              </a:tr>
              <a:tr h="341141">
                <a:tc rowSpan="2">
                  <a:txBody>
                    <a:bodyPr/>
                    <a:lstStyle/>
                    <a:p>
                      <a:pPr algn="ctr" fontAlgn="b"/>
                      <a:r>
                        <a:rPr lang="en-CA" sz="1200" b="0" i="0" u="none" strike="noStrike" dirty="0">
                          <a:solidFill>
                            <a:srgbClr val="000000"/>
                          </a:solidFill>
                          <a:effectLst/>
                          <a:latin typeface="+mj-lt"/>
                          <a:ea typeface="Tahoma" panose="020B0604030504040204" pitchFamily="34" charset="0"/>
                          <a:cs typeface="Tahoma" panose="020B0604030504040204" pitchFamily="34" charset="0"/>
                        </a:rPr>
                        <a:t>4</a:t>
                      </a:r>
                    </a:p>
                  </a:txBody>
                  <a:tcPr marL="6178" marR="6178" marT="61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External stakeholder risk/ undue stakeholder market influence risk</a:t>
                      </a:r>
                    </a:p>
                  </a:txBody>
                  <a:tcPr marL="55605"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CA" sz="1200" b="0" i="1" u="none" strike="noStrike" dirty="0">
                          <a:solidFill>
                            <a:srgbClr val="000000"/>
                          </a:solidFill>
                          <a:effectLst/>
                          <a:latin typeface="+mj-lt"/>
                          <a:ea typeface="Tahoma" panose="020B0604030504040204" pitchFamily="34" charset="0"/>
                          <a:cs typeface="Tahoma" panose="020B0604030504040204" pitchFamily="34" charset="0"/>
                        </a:rPr>
                        <a:t>Three stakeholder key risks were identified: </a:t>
                      </a:r>
                    </a:p>
                  </a:txBody>
                  <a:tcPr marL="55605"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2003536949"/>
                  </a:ext>
                </a:extLst>
              </a:tr>
              <a:tr h="354786">
                <a:tc vMerge="1">
                  <a:txBody>
                    <a:bodyPr/>
                    <a:lstStyle/>
                    <a:p>
                      <a:endParaRPr lang="en-CA"/>
                    </a:p>
                  </a:txBody>
                  <a:tcPr/>
                </a:tc>
                <a:tc vMerge="1">
                  <a:txBody>
                    <a:bodyPr/>
                    <a:lstStyle/>
                    <a:p>
                      <a:endParaRPr lang="en-CA"/>
                    </a:p>
                  </a:txBody>
                  <a:tcPr/>
                </a:tc>
                <a:tc>
                  <a:txBody>
                    <a:bodyPr/>
                    <a:lstStyle/>
                    <a:p>
                      <a:pPr algn="l" fontAlgn="ctr"/>
                      <a:r>
                        <a:rPr lang="en-CA" sz="1200" b="0" i="0" u="none" strike="noStrike" dirty="0">
                          <a:solidFill>
                            <a:srgbClr val="000000"/>
                          </a:solidFill>
                          <a:effectLst/>
                          <a:latin typeface="+mj-lt"/>
                          <a:ea typeface="Tahoma" panose="020B0604030504040204" pitchFamily="34" charset="0"/>
                          <a:cs typeface="Tahoma" panose="020B0604030504040204" pitchFamily="34" charset="0"/>
                        </a:rPr>
                        <a:t>1.    Lack of involvement of external stakeholders in the design process may impact adoption of MRP in the future; </a:t>
                      </a:r>
                    </a:p>
                  </a:txBody>
                  <a:tcPr marL="111211"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327248155"/>
                  </a:ext>
                </a:extLst>
              </a:tr>
              <a:tr h="477596">
                <a:tc>
                  <a:txBody>
                    <a:bodyPr/>
                    <a:lstStyle/>
                    <a:p>
                      <a:pPr algn="ctr" fontAlgn="b"/>
                      <a:r>
                        <a:rPr lang="en-CA" sz="1200" b="0" i="0" u="none" strike="noStrike" dirty="0">
                          <a:solidFill>
                            <a:srgbClr val="000000"/>
                          </a:solidFill>
                          <a:effectLst/>
                          <a:latin typeface="+mj-lt"/>
                          <a:ea typeface="Tahoma" panose="020B0604030504040204" pitchFamily="34" charset="0"/>
                          <a:cs typeface="Tahoma" panose="020B0604030504040204" pitchFamily="34" charset="0"/>
                        </a:rPr>
                        <a:t>5</a:t>
                      </a:r>
                    </a:p>
                  </a:txBody>
                  <a:tcPr marL="6178" marR="6178" marT="61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CA"/>
                    </a:p>
                  </a:txBody>
                  <a:tcPr/>
                </a:tc>
                <a:tc>
                  <a:txBody>
                    <a:bodyPr/>
                    <a:lstStyle/>
                    <a:p>
                      <a:pPr algn="l" fontAlgn="ctr"/>
                      <a:r>
                        <a:rPr lang="en-CA" sz="1200" b="0" i="0" u="none" strike="noStrike" dirty="0">
                          <a:solidFill>
                            <a:srgbClr val="000000"/>
                          </a:solidFill>
                          <a:effectLst/>
                          <a:latin typeface="+mj-lt"/>
                          <a:ea typeface="Tahoma" panose="020B0604030504040204" pitchFamily="34" charset="0"/>
                          <a:cs typeface="Tahoma" panose="020B0604030504040204" pitchFamily="34" charset="0"/>
                        </a:rPr>
                        <a:t>2.    Certain market participants may exercise significant influence that may impact the market post MRP implementation; and</a:t>
                      </a:r>
                    </a:p>
                  </a:txBody>
                  <a:tcPr marL="111211"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7783934"/>
                  </a:ext>
                </a:extLst>
              </a:tr>
              <a:tr h="341141">
                <a:tc>
                  <a:txBody>
                    <a:bodyPr/>
                    <a:lstStyle/>
                    <a:p>
                      <a:pPr algn="ctr" fontAlgn="b"/>
                      <a:r>
                        <a:rPr lang="en-CA" sz="1200" b="0" i="0" u="none" strike="noStrike" dirty="0">
                          <a:solidFill>
                            <a:srgbClr val="000000"/>
                          </a:solidFill>
                          <a:effectLst/>
                          <a:latin typeface="+mj-lt"/>
                          <a:ea typeface="Tahoma" panose="020B0604030504040204" pitchFamily="34" charset="0"/>
                          <a:cs typeface="Tahoma" panose="020B0604030504040204" pitchFamily="34" charset="0"/>
                        </a:rPr>
                        <a:t>6</a:t>
                      </a:r>
                    </a:p>
                  </a:txBody>
                  <a:tcPr marL="6178" marR="6178" marT="61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CA"/>
                    </a:p>
                  </a:txBody>
                  <a:tcPr/>
                </a:tc>
                <a:tc>
                  <a:txBody>
                    <a:bodyPr/>
                    <a:lstStyle/>
                    <a:p>
                      <a:pPr algn="l" fontAlgn="ctr"/>
                      <a:r>
                        <a:rPr lang="en-CA" sz="1200" b="0" i="0" u="none" strike="noStrike" dirty="0">
                          <a:solidFill>
                            <a:srgbClr val="000000"/>
                          </a:solidFill>
                          <a:effectLst/>
                          <a:latin typeface="+mj-lt"/>
                          <a:ea typeface="Tahoma" panose="020B0604030504040204" pitchFamily="34" charset="0"/>
                          <a:cs typeface="Tahoma" panose="020B0604030504040204" pitchFamily="34" charset="0"/>
                        </a:rPr>
                        <a:t>3.    External stakeholders are unprepared for system operation at go-live date (emerging risk).</a:t>
                      </a:r>
                    </a:p>
                  </a:txBody>
                  <a:tcPr marL="111211"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674457984"/>
                  </a:ext>
                </a:extLst>
              </a:tr>
              <a:tr h="375254">
                <a:tc rowSpan="2">
                  <a:txBody>
                    <a:bodyPr/>
                    <a:lstStyle/>
                    <a:p>
                      <a:pPr algn="ctr" fontAlgn="b"/>
                      <a:r>
                        <a:rPr lang="en-CA" sz="1200" b="0" i="0" u="none" strike="noStrike" dirty="0">
                          <a:solidFill>
                            <a:srgbClr val="000000"/>
                          </a:solidFill>
                          <a:effectLst/>
                          <a:latin typeface="+mj-lt"/>
                          <a:ea typeface="Tahoma" panose="020B0604030504040204" pitchFamily="34" charset="0"/>
                          <a:cs typeface="Tahoma" panose="020B0604030504040204" pitchFamily="34" charset="0"/>
                        </a:rPr>
                        <a:t>7</a:t>
                      </a:r>
                    </a:p>
                  </a:txBody>
                  <a:tcPr marL="6178" marR="6178" marT="61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Regulatory and public policy risk</a:t>
                      </a:r>
                    </a:p>
                  </a:txBody>
                  <a:tcPr marL="55605"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CA" sz="1200" b="0" i="1" u="none" strike="noStrike" dirty="0">
                          <a:solidFill>
                            <a:srgbClr val="000000"/>
                          </a:solidFill>
                          <a:effectLst/>
                          <a:latin typeface="+mj-lt"/>
                          <a:ea typeface="Tahoma" panose="020B0604030504040204" pitchFamily="34" charset="0"/>
                          <a:cs typeface="Tahoma" panose="020B0604030504040204" pitchFamily="34" charset="0"/>
                        </a:rPr>
                        <a:t>Two regulatory and public policy risks were identified:</a:t>
                      </a:r>
                    </a:p>
                  </a:txBody>
                  <a:tcPr marL="55605"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952345044"/>
                  </a:ext>
                </a:extLst>
              </a:tr>
              <a:tr h="368432">
                <a:tc vMerge="1">
                  <a:txBody>
                    <a:bodyPr/>
                    <a:lstStyle/>
                    <a:p>
                      <a:endParaRPr lang="en-CA"/>
                    </a:p>
                  </a:txBody>
                  <a:tcPr/>
                </a:tc>
                <a:tc vMerge="1">
                  <a:txBody>
                    <a:bodyPr/>
                    <a:lstStyle/>
                    <a:p>
                      <a:endParaRPr lang="en-CA"/>
                    </a:p>
                  </a:txBody>
                  <a:tcPr/>
                </a:tc>
                <a:tc>
                  <a:txBody>
                    <a:bodyPr/>
                    <a:lstStyle/>
                    <a:p>
                      <a:pPr algn="l" fontAlgn="ctr"/>
                      <a:r>
                        <a:rPr lang="en-CA" sz="1200" b="0" i="0" u="none" strike="noStrike" dirty="0">
                          <a:solidFill>
                            <a:srgbClr val="000000"/>
                          </a:solidFill>
                          <a:effectLst/>
                          <a:latin typeface="+mj-lt"/>
                          <a:ea typeface="Tahoma" panose="020B0604030504040204" pitchFamily="34" charset="0"/>
                          <a:cs typeface="Tahoma" panose="020B0604030504040204" pitchFamily="34" charset="0"/>
                        </a:rPr>
                        <a:t>1.     The IESO may not be able to demonstrate value-for-money to the regulators for the overall MRP spend; and  </a:t>
                      </a:r>
                    </a:p>
                  </a:txBody>
                  <a:tcPr marL="111211"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641890823"/>
                  </a:ext>
                </a:extLst>
              </a:tr>
              <a:tr h="416192">
                <a:tc>
                  <a:txBody>
                    <a:bodyPr/>
                    <a:lstStyle/>
                    <a:p>
                      <a:pPr algn="ctr" fontAlgn="b"/>
                      <a:r>
                        <a:rPr lang="en-CA" sz="1200" b="0" i="0" u="none" strike="noStrike" dirty="0">
                          <a:solidFill>
                            <a:srgbClr val="000000"/>
                          </a:solidFill>
                          <a:effectLst/>
                          <a:latin typeface="+mj-lt"/>
                          <a:ea typeface="Tahoma" panose="020B0604030504040204" pitchFamily="34" charset="0"/>
                          <a:cs typeface="Tahoma" panose="020B0604030504040204" pitchFamily="34" charset="0"/>
                        </a:rPr>
                        <a:t>8</a:t>
                      </a:r>
                    </a:p>
                  </a:txBody>
                  <a:tcPr marL="6178" marR="6178" marT="61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CA"/>
                    </a:p>
                  </a:txBody>
                  <a:tcPr/>
                </a:tc>
                <a:tc>
                  <a:txBody>
                    <a:bodyPr/>
                    <a:lstStyle/>
                    <a:p>
                      <a:pPr algn="l" fontAlgn="ctr"/>
                      <a:r>
                        <a:rPr lang="en-CA" sz="1200" b="0" i="0" u="none" strike="noStrike" dirty="0">
                          <a:solidFill>
                            <a:srgbClr val="000000"/>
                          </a:solidFill>
                          <a:effectLst/>
                          <a:latin typeface="+mj-lt"/>
                          <a:ea typeface="Tahoma" panose="020B0604030504040204" pitchFamily="34" charset="0"/>
                          <a:cs typeface="Tahoma" panose="020B0604030504040204" pitchFamily="34" charset="0"/>
                        </a:rPr>
                        <a:t>2.     Provincial policy affects the ability to achieve buy-in for MRP policy support and may result in re-scoping the initiative.</a:t>
                      </a:r>
                    </a:p>
                  </a:txBody>
                  <a:tcPr marL="111211"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47616708"/>
                  </a:ext>
                </a:extLst>
              </a:tr>
            </a:tbl>
          </a:graphicData>
        </a:graphic>
      </p:graphicFrame>
      <p:sp>
        <p:nvSpPr>
          <p:cNvPr id="2" name="Slide Number Placeholder 1"/>
          <p:cNvSpPr>
            <a:spLocks noGrp="1"/>
          </p:cNvSpPr>
          <p:nvPr>
            <p:ph type="sldNum" sz="quarter" idx="12"/>
          </p:nvPr>
        </p:nvSpPr>
        <p:spPr/>
        <p:txBody>
          <a:bodyPr/>
          <a:lstStyle/>
          <a:p>
            <a:pPr>
              <a:defRPr/>
            </a:pPr>
            <a:fld id="{DA7A1C77-1E87-43F1-8757-86483A9E80E3}" type="slidenum">
              <a:rPr lang="en-CA" altLang="en-US">
                <a:solidFill>
                  <a:srgbClr val="000000"/>
                </a:solidFill>
              </a:rPr>
              <a:pPr>
                <a:defRPr/>
              </a:pPr>
              <a:t>16</a:t>
            </a:fld>
            <a:endParaRPr lang="en-CA" altLang="en-US">
              <a:solidFill>
                <a:srgbClr val="000000"/>
              </a:solidFill>
            </a:endParaRPr>
          </a:p>
        </p:txBody>
      </p:sp>
    </p:spTree>
    <p:extLst>
      <p:ext uri="{BB962C8B-B14F-4D97-AF65-F5344CB8AC3E}">
        <p14:creationId xmlns:p14="http://schemas.microsoft.com/office/powerpoint/2010/main" val="8436061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01818" y="76200"/>
            <a:ext cx="8153400" cy="762000"/>
          </a:xfrm>
        </p:spPr>
        <p:txBody>
          <a:bodyPr/>
          <a:lstStyle/>
          <a:p>
            <a:r>
              <a:rPr lang="en-US" dirty="0" smtClean="0"/>
              <a:t>MRP Key Risks (continued)</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1443327208"/>
              </p:ext>
            </p:extLst>
          </p:nvPr>
        </p:nvGraphicFramePr>
        <p:xfrm>
          <a:off x="279953" y="685800"/>
          <a:ext cx="8398233" cy="5307597"/>
        </p:xfrm>
        <a:graphic>
          <a:graphicData uri="http://schemas.openxmlformats.org/drawingml/2006/table">
            <a:tbl>
              <a:tblPr/>
              <a:tblGrid>
                <a:gridCol w="777614">
                  <a:extLst>
                    <a:ext uri="{9D8B030D-6E8A-4147-A177-3AD203B41FA5}">
                      <a16:colId xmlns="" xmlns:a16="http://schemas.microsoft.com/office/drawing/2014/main" val="1878002172"/>
                    </a:ext>
                  </a:extLst>
                </a:gridCol>
                <a:gridCol w="2177319">
                  <a:extLst>
                    <a:ext uri="{9D8B030D-6E8A-4147-A177-3AD203B41FA5}">
                      <a16:colId xmlns="" xmlns:a16="http://schemas.microsoft.com/office/drawing/2014/main" val="3352792214"/>
                    </a:ext>
                  </a:extLst>
                </a:gridCol>
                <a:gridCol w="5443300">
                  <a:extLst>
                    <a:ext uri="{9D8B030D-6E8A-4147-A177-3AD203B41FA5}">
                      <a16:colId xmlns="" xmlns:a16="http://schemas.microsoft.com/office/drawing/2014/main" val="3791640547"/>
                    </a:ext>
                  </a:extLst>
                </a:gridCol>
              </a:tblGrid>
              <a:tr h="389504">
                <a:tc>
                  <a:txBody>
                    <a:bodyPr/>
                    <a:lstStyle/>
                    <a:p>
                      <a:pPr algn="ctr" fontAlgn="ctr"/>
                      <a:r>
                        <a:rPr lang="en-CA" sz="1200" b="1" i="0" u="none" strike="noStrike" dirty="0">
                          <a:solidFill>
                            <a:srgbClr val="FFFFFF"/>
                          </a:solidFill>
                          <a:effectLst/>
                          <a:latin typeface="+mj-lt"/>
                          <a:ea typeface="Tahoma" panose="020B0604030504040204" pitchFamily="34" charset="0"/>
                          <a:cs typeface="Tahoma" panose="020B0604030504040204" pitchFamily="34" charset="0"/>
                        </a:rPr>
                        <a:t>Key Risk</a:t>
                      </a:r>
                    </a:p>
                  </a:txBody>
                  <a:tcPr marL="6178" marR="6178" marT="61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A71"/>
                    </a:solidFill>
                  </a:tcPr>
                </a:tc>
                <a:tc>
                  <a:txBody>
                    <a:bodyPr/>
                    <a:lstStyle/>
                    <a:p>
                      <a:pPr algn="l" fontAlgn="ctr"/>
                      <a:r>
                        <a:rPr lang="en-CA" sz="1200" b="1" i="0" u="none" strike="noStrike" dirty="0">
                          <a:solidFill>
                            <a:srgbClr val="FFFFFF"/>
                          </a:solidFill>
                          <a:effectLst/>
                          <a:latin typeface="+mj-lt"/>
                          <a:ea typeface="Tahoma" panose="020B0604030504040204" pitchFamily="34" charset="0"/>
                          <a:cs typeface="Tahoma" panose="020B0604030504040204" pitchFamily="34" charset="0"/>
                        </a:rPr>
                        <a:t>Identified risk</a:t>
                      </a:r>
                    </a:p>
                  </a:txBody>
                  <a:tcPr marL="55605"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A71"/>
                    </a:solidFill>
                  </a:tcPr>
                </a:tc>
                <a:tc>
                  <a:txBody>
                    <a:bodyPr/>
                    <a:lstStyle/>
                    <a:p>
                      <a:pPr algn="l" fontAlgn="ctr"/>
                      <a:r>
                        <a:rPr lang="en-CA" sz="1200" b="1" i="0" u="none" strike="noStrike" dirty="0">
                          <a:solidFill>
                            <a:srgbClr val="FFFFFF"/>
                          </a:solidFill>
                          <a:effectLst/>
                          <a:latin typeface="+mj-lt"/>
                          <a:ea typeface="Tahoma" panose="020B0604030504040204" pitchFamily="34" charset="0"/>
                          <a:cs typeface="Tahoma" panose="020B0604030504040204" pitchFamily="34" charset="0"/>
                        </a:rPr>
                        <a:t>Risk description</a:t>
                      </a:r>
                    </a:p>
                  </a:txBody>
                  <a:tcPr marL="55605"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A71"/>
                    </a:solidFill>
                  </a:tcPr>
                </a:tc>
                <a:extLst>
                  <a:ext uri="{0D108BD9-81ED-4DB2-BD59-A6C34878D82A}">
                    <a16:rowId xmlns="" xmlns:a16="http://schemas.microsoft.com/office/drawing/2014/main" val="4251626408"/>
                  </a:ext>
                </a:extLst>
              </a:tr>
              <a:tr h="325650">
                <a:tc rowSpan="2">
                  <a:txBody>
                    <a:bodyPr/>
                    <a:lstStyle/>
                    <a:p>
                      <a:pPr algn="ctr" fontAlgn="b"/>
                      <a:r>
                        <a:rPr lang="en-CA" sz="1200" b="0" i="0" u="none" strike="noStrike">
                          <a:solidFill>
                            <a:srgbClr val="000000"/>
                          </a:solidFill>
                          <a:effectLst/>
                          <a:latin typeface="+mj-lt"/>
                          <a:ea typeface="Tahoma" panose="020B0604030504040204" pitchFamily="34" charset="0"/>
                          <a:cs typeface="Tahoma" panose="020B0604030504040204" pitchFamily="34" charset="0"/>
                        </a:rPr>
                        <a:t>9</a:t>
                      </a:r>
                    </a:p>
                  </a:txBody>
                  <a:tcPr marL="6178" marR="6178" marT="61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Design risk</a:t>
                      </a:r>
                    </a:p>
                  </a:txBody>
                  <a:tcPr marL="55605"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CA" sz="1200" b="0" i="1" u="none" strike="noStrike" dirty="0">
                          <a:solidFill>
                            <a:srgbClr val="000000"/>
                          </a:solidFill>
                          <a:effectLst/>
                          <a:latin typeface="+mj-lt"/>
                          <a:ea typeface="Tahoma" panose="020B0604030504040204" pitchFamily="34" charset="0"/>
                          <a:cs typeface="Tahoma" panose="020B0604030504040204" pitchFamily="34" charset="0"/>
                        </a:rPr>
                        <a:t>Two design risks were identified:</a:t>
                      </a:r>
                    </a:p>
                  </a:txBody>
                  <a:tcPr marL="55605"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930552040"/>
                  </a:ext>
                </a:extLst>
              </a:tr>
              <a:tr h="359254">
                <a:tc vMerge="1">
                  <a:txBody>
                    <a:bodyPr/>
                    <a:lstStyle/>
                    <a:p>
                      <a:endParaRPr lang="en-CA"/>
                    </a:p>
                  </a:txBody>
                  <a:tcPr/>
                </a:tc>
                <a:tc vMerge="1">
                  <a:txBody>
                    <a:bodyPr/>
                    <a:lstStyle/>
                    <a:p>
                      <a:endParaRPr lang="en-CA"/>
                    </a:p>
                  </a:txBody>
                  <a:tcPr/>
                </a:tc>
                <a:tc>
                  <a:txBody>
                    <a:bodyPr/>
                    <a:lstStyle/>
                    <a:p>
                      <a:pPr algn="l" fontAlgn="ctr"/>
                      <a:r>
                        <a:rPr lang="en-CA" sz="1200" b="0" i="0" u="none" strike="noStrike" dirty="0">
                          <a:solidFill>
                            <a:srgbClr val="000000"/>
                          </a:solidFill>
                          <a:effectLst/>
                          <a:latin typeface="+mj-lt"/>
                          <a:ea typeface="Tahoma" panose="020B0604030504040204" pitchFamily="34" charset="0"/>
                          <a:cs typeface="Tahoma" panose="020B0604030504040204" pitchFamily="34" charset="0"/>
                        </a:rPr>
                        <a:t>1.     ICA may be overbuilt resulting in unnecessary complexity, exceeding the needs of the Ontario market; and</a:t>
                      </a:r>
                    </a:p>
                  </a:txBody>
                  <a:tcPr marL="111211"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472032018"/>
                  </a:ext>
                </a:extLst>
              </a:tr>
              <a:tr h="359254">
                <a:tc>
                  <a:txBody>
                    <a:bodyPr/>
                    <a:lstStyle/>
                    <a:p>
                      <a:pPr algn="ctr" fontAlgn="b"/>
                      <a:r>
                        <a:rPr lang="en-CA" sz="1200" b="0" i="0" u="none" strike="noStrike">
                          <a:solidFill>
                            <a:srgbClr val="000000"/>
                          </a:solidFill>
                          <a:effectLst/>
                          <a:latin typeface="+mj-lt"/>
                          <a:ea typeface="Tahoma" panose="020B0604030504040204" pitchFamily="34" charset="0"/>
                          <a:cs typeface="Tahoma" panose="020B0604030504040204" pitchFamily="34" charset="0"/>
                        </a:rPr>
                        <a:t>10</a:t>
                      </a:r>
                    </a:p>
                  </a:txBody>
                  <a:tcPr marL="6178" marR="6178" marT="61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CA"/>
                    </a:p>
                  </a:txBody>
                  <a:tcPr/>
                </a:tc>
                <a:tc>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2.     Overall MRP design unfairly discriminates against certain resources, locations, consumers, etc.</a:t>
                      </a:r>
                    </a:p>
                  </a:txBody>
                  <a:tcPr marL="111211"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77988059"/>
                  </a:ext>
                </a:extLst>
              </a:tr>
              <a:tr h="712541">
                <a:tc>
                  <a:txBody>
                    <a:bodyPr/>
                    <a:lstStyle/>
                    <a:p>
                      <a:pPr algn="ctr" fontAlgn="b"/>
                      <a:r>
                        <a:rPr lang="en-CA" sz="1200" b="0" i="0" u="none" strike="noStrike">
                          <a:solidFill>
                            <a:srgbClr val="000000"/>
                          </a:solidFill>
                          <a:effectLst/>
                          <a:latin typeface="+mj-lt"/>
                          <a:ea typeface="Tahoma" panose="020B0604030504040204" pitchFamily="34" charset="0"/>
                          <a:cs typeface="Tahoma" panose="020B0604030504040204" pitchFamily="34" charset="0"/>
                        </a:rPr>
                        <a:t>11</a:t>
                      </a:r>
                    </a:p>
                  </a:txBody>
                  <a:tcPr marL="6178" marR="6178" marT="61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System interdependency/ integration risk</a:t>
                      </a:r>
                    </a:p>
                  </a:txBody>
                  <a:tcPr marL="55605"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The lack of an agreed strategy for a system integration approach (i.e. using an external system integrator vs. internal resources and Accenture support) may lead to significant delays in MRP milestones and cost overruns. This extends to existing system integration requirements including DSO/Settlements. </a:t>
                      </a:r>
                    </a:p>
                  </a:txBody>
                  <a:tcPr marL="55605"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4084672"/>
                  </a:ext>
                </a:extLst>
              </a:tr>
              <a:tr h="712541">
                <a:tc>
                  <a:txBody>
                    <a:bodyPr/>
                    <a:lstStyle/>
                    <a:p>
                      <a:pPr algn="ctr" fontAlgn="b"/>
                      <a:r>
                        <a:rPr lang="en-CA" sz="1200" b="0" i="0" u="none" strike="noStrike">
                          <a:solidFill>
                            <a:srgbClr val="000000"/>
                          </a:solidFill>
                          <a:effectLst/>
                          <a:latin typeface="+mj-lt"/>
                          <a:ea typeface="Tahoma" panose="020B0604030504040204" pitchFamily="34" charset="0"/>
                          <a:cs typeface="Tahoma" panose="020B0604030504040204" pitchFamily="34" charset="0"/>
                        </a:rPr>
                        <a:t>12</a:t>
                      </a:r>
                    </a:p>
                  </a:txBody>
                  <a:tcPr marL="6178" marR="6178" marT="61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Contract management risk</a:t>
                      </a:r>
                    </a:p>
                  </a:txBody>
                  <a:tcPr marL="55605"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There is a risk that a strategy has not been fully developed to renegotiate ~4,200 contracts.  Specifically, the lack of a clearly defined prioritization or criticality criteria and plan to review, draft, and finalize contracts may result in negotiation delays and stakeholder reputation risk.</a:t>
                      </a:r>
                    </a:p>
                  </a:txBody>
                  <a:tcPr marL="55605"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72525587"/>
                  </a:ext>
                </a:extLst>
              </a:tr>
              <a:tr h="889184">
                <a:tc>
                  <a:txBody>
                    <a:bodyPr/>
                    <a:lstStyle/>
                    <a:p>
                      <a:pPr algn="ctr" fontAlgn="b"/>
                      <a:r>
                        <a:rPr lang="en-CA" sz="1200" b="0" i="0" u="none" strike="noStrike">
                          <a:solidFill>
                            <a:srgbClr val="000000"/>
                          </a:solidFill>
                          <a:effectLst/>
                          <a:latin typeface="+mj-lt"/>
                          <a:ea typeface="Tahoma" panose="020B0604030504040204" pitchFamily="34" charset="0"/>
                          <a:cs typeface="Tahoma" panose="020B0604030504040204" pitchFamily="34" charset="0"/>
                        </a:rPr>
                        <a:t>13</a:t>
                      </a:r>
                    </a:p>
                  </a:txBody>
                  <a:tcPr marL="6178" marR="6178" marT="61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MRP Program governance risk</a:t>
                      </a:r>
                    </a:p>
                  </a:txBody>
                  <a:tcPr marL="55605"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IESO does not perform projects of the MRP magnitude on a frequent basis.  Managing the intricacies of these types of complex and interdependent initiatives including implementing an effective governance model is a major challenge for the organization.  This may lead to poor project outcomes and significant financial and reputational impacts.</a:t>
                      </a:r>
                    </a:p>
                  </a:txBody>
                  <a:tcPr marL="55605"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96268980"/>
                  </a:ext>
                </a:extLst>
              </a:tr>
              <a:tr h="374179">
                <a:tc>
                  <a:txBody>
                    <a:bodyPr/>
                    <a:lstStyle/>
                    <a:p>
                      <a:pPr algn="ctr" fontAlgn="b"/>
                      <a:r>
                        <a:rPr lang="en-CA" sz="1200" b="0" i="0" u="none" strike="noStrike">
                          <a:solidFill>
                            <a:srgbClr val="000000"/>
                          </a:solidFill>
                          <a:effectLst/>
                          <a:latin typeface="+mj-lt"/>
                          <a:ea typeface="Tahoma" panose="020B0604030504040204" pitchFamily="34" charset="0"/>
                          <a:cs typeface="Tahoma" panose="020B0604030504040204" pitchFamily="34" charset="0"/>
                        </a:rPr>
                        <a:t>14</a:t>
                      </a:r>
                    </a:p>
                  </a:txBody>
                  <a:tcPr marL="6178" marR="6178" marT="61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MRP benefits risk (Emerging) </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The Market Renewal Program is unable to achieve the estimated benefits outlined in the Benefits Case</a:t>
                      </a:r>
                    </a:p>
                  </a:txBody>
                  <a:tcPr marL="6178"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65167312"/>
                  </a:ext>
                </a:extLst>
              </a:tr>
              <a:tr h="261798">
                <a:tc rowSpan="2">
                  <a:txBody>
                    <a:bodyPr/>
                    <a:lstStyle/>
                    <a:p>
                      <a:pPr algn="ctr" fontAlgn="b"/>
                      <a:r>
                        <a:rPr lang="en-CA" sz="1200" b="0" i="0" u="none" strike="noStrike">
                          <a:solidFill>
                            <a:srgbClr val="000000"/>
                          </a:solidFill>
                          <a:effectLst/>
                          <a:latin typeface="+mj-lt"/>
                          <a:ea typeface="Tahoma" panose="020B0604030504040204" pitchFamily="34" charset="0"/>
                          <a:cs typeface="Tahoma" panose="020B0604030504040204" pitchFamily="34" charset="0"/>
                        </a:rPr>
                        <a:t>15</a:t>
                      </a:r>
                    </a:p>
                  </a:txBody>
                  <a:tcPr marL="6178" marR="6178" marT="61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Internal stakeholder risk (see Systemic Risk #1 and #2)</a:t>
                      </a:r>
                    </a:p>
                  </a:txBody>
                  <a:tcPr marL="55605"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CA" sz="1200" b="0" i="1" u="none" strike="noStrike" dirty="0">
                          <a:solidFill>
                            <a:srgbClr val="000000"/>
                          </a:solidFill>
                          <a:effectLst/>
                          <a:latin typeface="+mj-lt"/>
                          <a:ea typeface="Tahoma" panose="020B0604030504040204" pitchFamily="34" charset="0"/>
                          <a:cs typeface="Tahoma" panose="020B0604030504040204" pitchFamily="34" charset="0"/>
                        </a:rPr>
                        <a:t>Two internal stakeholder risks were identified: </a:t>
                      </a:r>
                    </a:p>
                  </a:txBody>
                  <a:tcPr marL="55605"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3202821931"/>
                  </a:ext>
                </a:extLst>
              </a:tr>
              <a:tr h="535897">
                <a:tc vMerge="1">
                  <a:txBody>
                    <a:bodyPr/>
                    <a:lstStyle/>
                    <a:p>
                      <a:endParaRPr lang="en-CA"/>
                    </a:p>
                  </a:txBody>
                  <a:tcPr/>
                </a:tc>
                <a:tc vMerge="1">
                  <a:txBody>
                    <a:bodyPr/>
                    <a:lstStyle/>
                    <a:p>
                      <a:endParaRPr lang="en-CA"/>
                    </a:p>
                  </a:txBody>
                  <a:tcPr/>
                </a:tc>
                <a:tc>
                  <a:txBody>
                    <a:bodyPr/>
                    <a:lstStyle/>
                    <a:p>
                      <a:pPr algn="l" fontAlgn="ctr"/>
                      <a:r>
                        <a:rPr lang="en-CA" sz="1200" b="0" i="0" u="none" strike="noStrike">
                          <a:solidFill>
                            <a:srgbClr val="000000"/>
                          </a:solidFill>
                          <a:effectLst/>
                          <a:latin typeface="+mj-lt"/>
                          <a:ea typeface="Tahoma" panose="020B0604030504040204" pitchFamily="34" charset="0"/>
                          <a:cs typeface="Tahoma" panose="020B0604030504040204" pitchFamily="34" charset="0"/>
                        </a:rPr>
                        <a:t>1.     Difficulty reaching agreement with internal stakeholders challenges decision-making and could cause delays and jeopardize stakeholder support; and</a:t>
                      </a:r>
                    </a:p>
                  </a:txBody>
                  <a:tcPr marL="111211"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63521751"/>
                  </a:ext>
                </a:extLst>
              </a:tr>
              <a:tr h="261798">
                <a:tc>
                  <a:txBody>
                    <a:bodyPr/>
                    <a:lstStyle/>
                    <a:p>
                      <a:pPr algn="ctr" fontAlgn="b"/>
                      <a:r>
                        <a:rPr lang="en-CA" sz="1200" b="0" i="0" u="none" strike="noStrike">
                          <a:solidFill>
                            <a:srgbClr val="000000"/>
                          </a:solidFill>
                          <a:effectLst/>
                          <a:latin typeface="+mj-lt"/>
                          <a:ea typeface="Tahoma" panose="020B0604030504040204" pitchFamily="34" charset="0"/>
                          <a:cs typeface="Tahoma" panose="020B0604030504040204" pitchFamily="34" charset="0"/>
                        </a:rPr>
                        <a:t>16</a:t>
                      </a:r>
                    </a:p>
                  </a:txBody>
                  <a:tcPr marL="6178" marR="6178" marT="61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CA"/>
                    </a:p>
                  </a:txBody>
                  <a:tcPr/>
                </a:tc>
                <a:tc>
                  <a:txBody>
                    <a:bodyPr/>
                    <a:lstStyle/>
                    <a:p>
                      <a:pPr algn="l" fontAlgn="ctr"/>
                      <a:r>
                        <a:rPr lang="en-CA" sz="1200" b="0" i="0" u="none" strike="noStrike" dirty="0">
                          <a:solidFill>
                            <a:srgbClr val="000000"/>
                          </a:solidFill>
                          <a:effectLst/>
                          <a:latin typeface="+mj-lt"/>
                          <a:ea typeface="Tahoma" panose="020B0604030504040204" pitchFamily="34" charset="0"/>
                          <a:cs typeface="Tahoma" panose="020B0604030504040204" pitchFamily="34" charset="0"/>
                        </a:rPr>
                        <a:t>2.     Lack of internal stakeholder support for the Market Renewal Program.</a:t>
                      </a:r>
                    </a:p>
                  </a:txBody>
                  <a:tcPr marL="111211" marR="6178" marT="61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4817773"/>
                  </a:ext>
                </a:extLst>
              </a:tr>
            </a:tbl>
          </a:graphicData>
        </a:graphic>
      </p:graphicFrame>
      <p:sp>
        <p:nvSpPr>
          <p:cNvPr id="4" name="Slide Number Placeholder 3"/>
          <p:cNvSpPr>
            <a:spLocks noGrp="1"/>
          </p:cNvSpPr>
          <p:nvPr>
            <p:ph type="sldNum" sz="quarter" idx="12"/>
          </p:nvPr>
        </p:nvSpPr>
        <p:spPr/>
        <p:txBody>
          <a:bodyPr/>
          <a:lstStyle/>
          <a:p>
            <a:pPr>
              <a:defRPr/>
            </a:pPr>
            <a:fld id="{DA7A1C77-1E87-43F1-8757-86483A9E80E3}" type="slidenum">
              <a:rPr lang="en-CA" altLang="en-US">
                <a:solidFill>
                  <a:srgbClr val="000000"/>
                </a:solidFill>
              </a:rPr>
              <a:pPr>
                <a:defRPr/>
              </a:pPr>
              <a:t>17</a:t>
            </a:fld>
            <a:endParaRPr lang="en-CA" altLang="en-US">
              <a:solidFill>
                <a:srgbClr val="000000"/>
              </a:solidFill>
            </a:endParaRPr>
          </a:p>
        </p:txBody>
      </p:sp>
    </p:spTree>
    <p:extLst>
      <p:ext uri="{BB962C8B-B14F-4D97-AF65-F5344CB8AC3E}">
        <p14:creationId xmlns:p14="http://schemas.microsoft.com/office/powerpoint/2010/main" val="7847588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990600"/>
            <a:ext cx="8229600" cy="685799"/>
          </a:xfrm>
        </p:spPr>
        <p:txBody>
          <a:bodyPr/>
          <a:lstStyle/>
          <a:p>
            <a:pPr marL="0" indent="0">
              <a:buNone/>
            </a:pPr>
            <a:r>
              <a:rPr lang="en-CA" sz="1800" dirty="0" smtClean="0"/>
              <a:t>One of the goals of market renewal is to find ways to operate the grid cost </a:t>
            </a:r>
            <a:r>
              <a:rPr lang="en-CA" sz="1800" dirty="0"/>
              <a:t>effectively </a:t>
            </a:r>
            <a:r>
              <a:rPr lang="en-CA" sz="1800" dirty="0" smtClean="0"/>
              <a:t>as the sector and technologies continue to change</a:t>
            </a:r>
            <a:endParaRPr lang="en-CA" sz="1800" dirty="0"/>
          </a:p>
        </p:txBody>
      </p:sp>
      <p:sp>
        <p:nvSpPr>
          <p:cNvPr id="3" name="Text Placeholder 2"/>
          <p:cNvSpPr>
            <a:spLocks noGrp="1"/>
          </p:cNvSpPr>
          <p:nvPr>
            <p:ph type="body" sz="quarter" idx="11"/>
          </p:nvPr>
        </p:nvSpPr>
        <p:spPr/>
        <p:txBody>
          <a:bodyPr/>
          <a:lstStyle/>
          <a:p>
            <a:r>
              <a:rPr lang="en-CA" dirty="0" smtClean="0"/>
              <a:t>Electricity Sector Changes</a:t>
            </a:r>
            <a:endParaRPr lang="en-CA" dirty="0"/>
          </a:p>
        </p:txBody>
      </p:sp>
      <p:sp>
        <p:nvSpPr>
          <p:cNvPr id="4" name="Slide Number Placeholder 3"/>
          <p:cNvSpPr>
            <a:spLocks noGrp="1"/>
          </p:cNvSpPr>
          <p:nvPr>
            <p:ph type="sldNum" sz="quarter" idx="12"/>
          </p:nvPr>
        </p:nvSpPr>
        <p:spPr/>
        <p:txBody>
          <a:bodyPr/>
          <a:lstStyle/>
          <a:p>
            <a:pPr>
              <a:defRPr/>
            </a:pPr>
            <a:fld id="{DA7A1C77-1E87-43F1-8757-86483A9E80E3}" type="slidenum">
              <a:rPr lang="en-CA" altLang="en-US" smtClean="0"/>
              <a:pPr>
                <a:defRPr/>
              </a:pPr>
              <a:t>18</a:t>
            </a:fld>
            <a:endParaRPr lang="en-CA" alt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 y="1670499"/>
            <a:ext cx="7848600" cy="2702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Rectangle 22"/>
          <p:cNvSpPr/>
          <p:nvPr/>
        </p:nvSpPr>
        <p:spPr>
          <a:xfrm>
            <a:off x="517451" y="4372689"/>
            <a:ext cx="3733800" cy="1323439"/>
          </a:xfrm>
          <a:prstGeom prst="rect">
            <a:avLst/>
          </a:prstGeom>
          <a:noFill/>
        </p:spPr>
        <p:txBody>
          <a:bodyPr wrap="square">
            <a:spAutoFit/>
          </a:bodyPr>
          <a:lstStyle/>
          <a:p>
            <a:pPr lvl="0"/>
            <a:r>
              <a:rPr lang="en-CA" sz="1600" dirty="0">
                <a:solidFill>
                  <a:srgbClr val="000000"/>
                </a:solidFill>
                <a:latin typeface="Palatino Linotype"/>
              </a:rPr>
              <a:t>Traditional </a:t>
            </a:r>
            <a:r>
              <a:rPr lang="en-CA" sz="1600" dirty="0" smtClean="0">
                <a:solidFill>
                  <a:srgbClr val="000000"/>
                </a:solidFill>
                <a:latin typeface="Palatino Linotype"/>
              </a:rPr>
              <a:t>solution focused on</a:t>
            </a:r>
          </a:p>
          <a:p>
            <a:pPr lvl="0"/>
            <a:r>
              <a:rPr lang="en-CA" sz="1600" dirty="0" smtClean="0">
                <a:solidFill>
                  <a:srgbClr val="000000"/>
                </a:solidFill>
                <a:latin typeface="Palatino Linotype"/>
              </a:rPr>
              <a:t>procuring </a:t>
            </a:r>
            <a:r>
              <a:rPr lang="en-CA" sz="1600" dirty="0">
                <a:solidFill>
                  <a:srgbClr val="000000"/>
                </a:solidFill>
                <a:latin typeface="Palatino Linotype"/>
              </a:rPr>
              <a:t>by technology </a:t>
            </a:r>
            <a:r>
              <a:rPr lang="en-CA" sz="1600" dirty="0" smtClean="0">
                <a:solidFill>
                  <a:srgbClr val="000000"/>
                </a:solidFill>
                <a:latin typeface="Palatino Linotype"/>
              </a:rPr>
              <a:t>type for forecasted individual needs resulting in reliability but at a higher-than needed cost</a:t>
            </a:r>
          </a:p>
        </p:txBody>
      </p:sp>
      <p:sp>
        <p:nvSpPr>
          <p:cNvPr id="25" name="Right Arrow 24"/>
          <p:cNvSpPr/>
          <p:nvPr/>
        </p:nvSpPr>
        <p:spPr bwMode="auto">
          <a:xfrm>
            <a:off x="4114800" y="4372689"/>
            <a:ext cx="762000" cy="1298516"/>
          </a:xfrm>
          <a:prstGeom prst="rightArrow">
            <a:avLst/>
          </a:prstGeom>
          <a:solidFill>
            <a:schemeClr val="accent6">
              <a:lumMod val="40000"/>
              <a:lumOff val="60000"/>
            </a:schemeClr>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dirty="0" smtClean="0">
                <a:ln>
                  <a:noFill/>
                </a:ln>
                <a:solidFill>
                  <a:schemeClr val="tx1"/>
                </a:solidFill>
                <a:effectLst/>
                <a:latin typeface="Arial" charset="0"/>
              </a:rPr>
              <a:t>OR</a:t>
            </a:r>
          </a:p>
        </p:txBody>
      </p:sp>
      <p:sp>
        <p:nvSpPr>
          <p:cNvPr id="27" name="Right Arrow 26"/>
          <p:cNvSpPr/>
          <p:nvPr/>
        </p:nvSpPr>
        <p:spPr bwMode="auto">
          <a:xfrm>
            <a:off x="2938131" y="2977368"/>
            <a:ext cx="381000" cy="838200"/>
          </a:xfrm>
          <a:prstGeom prst="rightArrow">
            <a:avLst/>
          </a:prstGeom>
          <a:solidFill>
            <a:schemeClr val="accent2">
              <a:lumMod val="20000"/>
              <a:lumOff val="80000"/>
            </a:schemeClr>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800" b="0" i="0" u="none" strike="noStrike" cap="none" normalizeH="0" baseline="0" smtClean="0">
              <a:ln>
                <a:noFill/>
              </a:ln>
              <a:solidFill>
                <a:schemeClr val="bg1"/>
              </a:solidFill>
              <a:effectLst/>
              <a:latin typeface="Arial" charset="0"/>
            </a:endParaRPr>
          </a:p>
        </p:txBody>
      </p:sp>
      <p:sp>
        <p:nvSpPr>
          <p:cNvPr id="91" name="Right Arrow 90"/>
          <p:cNvSpPr/>
          <p:nvPr/>
        </p:nvSpPr>
        <p:spPr bwMode="auto">
          <a:xfrm>
            <a:off x="5608674" y="2977368"/>
            <a:ext cx="381000" cy="838200"/>
          </a:xfrm>
          <a:prstGeom prst="rightArrow">
            <a:avLst/>
          </a:prstGeom>
          <a:solidFill>
            <a:schemeClr val="accent2">
              <a:lumMod val="60000"/>
              <a:lumOff val="40000"/>
            </a:schemeClr>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800" b="0" i="0" u="none" strike="noStrike" cap="none" normalizeH="0" baseline="0" smtClean="0">
              <a:ln>
                <a:noFill/>
              </a:ln>
              <a:solidFill>
                <a:schemeClr val="bg1"/>
              </a:solidFill>
              <a:effectLst/>
              <a:latin typeface="Arial" charset="0"/>
            </a:endParaRPr>
          </a:p>
        </p:txBody>
      </p:sp>
      <p:sp>
        <p:nvSpPr>
          <p:cNvPr id="6" name="TextBox 5"/>
          <p:cNvSpPr txBox="1"/>
          <p:nvPr/>
        </p:nvSpPr>
        <p:spPr>
          <a:xfrm>
            <a:off x="5105400" y="4364764"/>
            <a:ext cx="3657600" cy="1569660"/>
          </a:xfrm>
          <a:prstGeom prst="rect">
            <a:avLst/>
          </a:prstGeom>
          <a:noFill/>
        </p:spPr>
        <p:txBody>
          <a:bodyPr wrap="square" rtlCol="0">
            <a:spAutoFit/>
          </a:bodyPr>
          <a:lstStyle/>
          <a:p>
            <a:r>
              <a:rPr lang="en-CA" sz="1600" dirty="0">
                <a:solidFill>
                  <a:schemeClr val="tx1"/>
                </a:solidFill>
                <a:latin typeface="+mj-lt"/>
              </a:rPr>
              <a:t>Market Renewal provides an alternative approach that lays the foundation to enable resources to compete to provide multiple products and services in multiple timeframes, resulting in reliability at lowest cost </a:t>
            </a:r>
          </a:p>
        </p:txBody>
      </p:sp>
    </p:spTree>
    <p:extLst>
      <p:ext uri="{BB962C8B-B14F-4D97-AF65-F5344CB8AC3E}">
        <p14:creationId xmlns:p14="http://schemas.microsoft.com/office/powerpoint/2010/main" val="1390211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Placeholder 2"/>
          <p:cNvSpPr>
            <a:spLocks noGrp="1"/>
          </p:cNvSpPr>
          <p:nvPr>
            <p:ph type="body" sz="quarter" idx="11"/>
          </p:nvPr>
        </p:nvSpPr>
        <p:spPr>
          <a:xfrm>
            <a:off x="457200" y="292608"/>
            <a:ext cx="8153400" cy="762000"/>
          </a:xfrm>
        </p:spPr>
        <p:txBody>
          <a:bodyPr/>
          <a:lstStyle/>
          <a:p>
            <a:pPr eaLnBrk="1" hangingPunct="1"/>
            <a:r>
              <a:rPr lang="en-US" altLang="en-US" dirty="0" smtClean="0">
                <a:ea typeface="ＭＳ Ｐゴシック" pitchFamily="34" charset="-128"/>
              </a:rPr>
              <a:t>Vision for the Future</a:t>
            </a:r>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Palatino Linotype" pitchFamily="18" charset="0"/>
                <a:ea typeface="ＭＳ Ｐゴシック" pitchFamily="34" charset="-128"/>
                <a:cs typeface="Georgia" pitchFamily="18" charset="0"/>
              </a:defRPr>
            </a:lvl1pPr>
            <a:lvl2pPr marL="742950" indent="-285750" eaLnBrk="0" hangingPunct="0">
              <a:spcBef>
                <a:spcPct val="20000"/>
              </a:spcBef>
              <a:buChar char="–"/>
              <a:defRPr sz="2400">
                <a:solidFill>
                  <a:schemeClr val="tx1"/>
                </a:solidFill>
                <a:latin typeface="Palatino Linotype" pitchFamily="18" charset="0"/>
                <a:ea typeface="ＭＳ Ｐゴシック" pitchFamily="34" charset="-128"/>
                <a:cs typeface="Georgia" pitchFamily="18" charset="0"/>
              </a:defRPr>
            </a:lvl2pPr>
            <a:lvl3pPr marL="1143000" indent="-228600" eaLnBrk="0" hangingPunct="0">
              <a:spcBef>
                <a:spcPct val="20000"/>
              </a:spcBef>
              <a:buChar char="•"/>
              <a:defRPr>
                <a:solidFill>
                  <a:schemeClr val="tx1"/>
                </a:solidFill>
                <a:latin typeface="Palatino Linotype" pitchFamily="18" charset="0"/>
                <a:ea typeface="ＭＳ Ｐゴシック" pitchFamily="34" charset="-128"/>
                <a:cs typeface="Georgia" pitchFamily="18" charset="0"/>
              </a:defRPr>
            </a:lvl3pPr>
            <a:lvl4pPr marL="1600200" indent="-228600" eaLnBrk="0" hangingPunct="0">
              <a:spcBef>
                <a:spcPct val="20000"/>
              </a:spcBef>
              <a:buChar char="–"/>
              <a:defRPr>
                <a:solidFill>
                  <a:schemeClr val="tx1"/>
                </a:solidFill>
                <a:latin typeface="Palatino Linotype" pitchFamily="18" charset="0"/>
                <a:ea typeface="ＭＳ Ｐゴシック" pitchFamily="34" charset="-128"/>
                <a:cs typeface="Georgia" pitchFamily="18" charset="0"/>
              </a:defRPr>
            </a:lvl4pPr>
            <a:lvl5pPr marL="2057400" indent="-228600" eaLnBrk="0" hangingPunct="0">
              <a:spcBef>
                <a:spcPct val="20000"/>
              </a:spcBef>
              <a:buChar char="»"/>
              <a:defRPr>
                <a:solidFill>
                  <a:schemeClr val="tx1"/>
                </a:solidFill>
                <a:latin typeface="Palatino Linotype" pitchFamily="18" charset="0"/>
                <a:ea typeface="ＭＳ Ｐゴシック" pitchFamily="34" charset="-128"/>
                <a:cs typeface="Georgia" pitchFamily="18" charset="0"/>
              </a:defRPr>
            </a:lvl5pPr>
            <a:lvl6pPr marL="2514600" indent="-228600" eaLnBrk="0" fontAlgn="base" hangingPunct="0">
              <a:spcBef>
                <a:spcPct val="20000"/>
              </a:spcBef>
              <a:spcAft>
                <a:spcPct val="0"/>
              </a:spcAft>
              <a:buChar char="»"/>
              <a:defRPr>
                <a:solidFill>
                  <a:schemeClr val="tx1"/>
                </a:solidFill>
                <a:latin typeface="Palatino Linotype" pitchFamily="18" charset="0"/>
                <a:ea typeface="ＭＳ Ｐゴシック" pitchFamily="34" charset="-128"/>
                <a:cs typeface="Georgia" pitchFamily="18" charset="0"/>
              </a:defRPr>
            </a:lvl6pPr>
            <a:lvl7pPr marL="2971800" indent="-228600" eaLnBrk="0" fontAlgn="base" hangingPunct="0">
              <a:spcBef>
                <a:spcPct val="20000"/>
              </a:spcBef>
              <a:spcAft>
                <a:spcPct val="0"/>
              </a:spcAft>
              <a:buChar char="»"/>
              <a:defRPr>
                <a:solidFill>
                  <a:schemeClr val="tx1"/>
                </a:solidFill>
                <a:latin typeface="Palatino Linotype" pitchFamily="18" charset="0"/>
                <a:ea typeface="ＭＳ Ｐゴシック" pitchFamily="34" charset="-128"/>
                <a:cs typeface="Georgia" pitchFamily="18" charset="0"/>
              </a:defRPr>
            </a:lvl7pPr>
            <a:lvl8pPr marL="3429000" indent="-228600" eaLnBrk="0" fontAlgn="base" hangingPunct="0">
              <a:spcBef>
                <a:spcPct val="20000"/>
              </a:spcBef>
              <a:spcAft>
                <a:spcPct val="0"/>
              </a:spcAft>
              <a:buChar char="»"/>
              <a:defRPr>
                <a:solidFill>
                  <a:schemeClr val="tx1"/>
                </a:solidFill>
                <a:latin typeface="Palatino Linotype" pitchFamily="18" charset="0"/>
                <a:ea typeface="ＭＳ Ｐゴシック" pitchFamily="34" charset="-128"/>
                <a:cs typeface="Georgia" pitchFamily="18" charset="0"/>
              </a:defRPr>
            </a:lvl8pPr>
            <a:lvl9pPr marL="3886200" indent="-228600" eaLnBrk="0" fontAlgn="base" hangingPunct="0">
              <a:spcBef>
                <a:spcPct val="20000"/>
              </a:spcBef>
              <a:spcAft>
                <a:spcPct val="0"/>
              </a:spcAft>
              <a:buChar char="»"/>
              <a:defRPr>
                <a:solidFill>
                  <a:schemeClr val="tx1"/>
                </a:solidFill>
                <a:latin typeface="Palatino Linotype" pitchFamily="18" charset="0"/>
                <a:ea typeface="ＭＳ Ｐゴシック" pitchFamily="34" charset="-128"/>
                <a:cs typeface="Georgia" pitchFamily="18" charset="0"/>
              </a:defRPr>
            </a:lvl9pPr>
          </a:lstStyle>
          <a:p>
            <a:pPr eaLnBrk="1" hangingPunct="1">
              <a:spcBef>
                <a:spcPct val="0"/>
              </a:spcBef>
              <a:buFontTx/>
              <a:buNone/>
            </a:pPr>
            <a:fld id="{2250D10A-C1A7-49A9-95F8-7F68CAA84E09}" type="slidenum">
              <a:rPr lang="en-CA" altLang="en-US" sz="1200">
                <a:solidFill>
                  <a:srgbClr val="000000"/>
                </a:solidFill>
              </a:rPr>
              <a:pPr eaLnBrk="1" hangingPunct="1">
                <a:spcBef>
                  <a:spcPct val="0"/>
                </a:spcBef>
                <a:buFontTx/>
                <a:buNone/>
              </a:pPr>
              <a:t>19</a:t>
            </a:fld>
            <a:endParaRPr lang="en-CA" altLang="en-US" sz="1200" dirty="0">
              <a:solidFill>
                <a:srgbClr val="000000"/>
              </a:solidFill>
            </a:endParaRPr>
          </a:p>
        </p:txBody>
      </p:sp>
      <p:sp>
        <p:nvSpPr>
          <p:cNvPr id="6" name="TextBox 5"/>
          <p:cNvSpPr txBox="1"/>
          <p:nvPr/>
        </p:nvSpPr>
        <p:spPr>
          <a:xfrm>
            <a:off x="3247535" y="914400"/>
            <a:ext cx="5486400" cy="400110"/>
          </a:xfrm>
          <a:prstGeom prst="rect">
            <a:avLst/>
          </a:prstGeom>
          <a:noFill/>
        </p:spPr>
        <p:txBody>
          <a:bodyPr wrap="square" rtlCol="0">
            <a:spAutoFit/>
          </a:bodyPr>
          <a:lstStyle/>
          <a:p>
            <a:pPr algn="ctr" fontAlgn="base">
              <a:spcBef>
                <a:spcPct val="0"/>
              </a:spcBef>
              <a:spcAft>
                <a:spcPct val="0"/>
              </a:spcAft>
            </a:pPr>
            <a:r>
              <a:rPr lang="en-CA" sz="2000" i="1" dirty="0" smtClean="0">
                <a:solidFill>
                  <a:srgbClr val="000000"/>
                </a:solidFill>
                <a:latin typeface="+mj-lt"/>
                <a:ea typeface="ＭＳ Ｐゴシック" pitchFamily="34" charset="-128"/>
              </a:rPr>
              <a:t>Unbundled Services and Revenue Streams </a:t>
            </a:r>
            <a:endParaRPr lang="en-CA" sz="2000" i="1" dirty="0">
              <a:solidFill>
                <a:srgbClr val="000000"/>
              </a:solidFill>
              <a:latin typeface="+mj-lt"/>
              <a:ea typeface="ＭＳ Ｐゴシック" pitchFamily="34" charset="-128"/>
            </a:endParaRPr>
          </a:p>
        </p:txBody>
      </p:sp>
      <p:graphicFrame>
        <p:nvGraphicFramePr>
          <p:cNvPr id="5" name="Chart 4"/>
          <p:cNvGraphicFramePr/>
          <p:nvPr>
            <p:extLst>
              <p:ext uri="{D42A27DB-BD31-4B8C-83A1-F6EECF244321}">
                <p14:modId xmlns:p14="http://schemas.microsoft.com/office/powerpoint/2010/main" val="1964948693"/>
              </p:ext>
            </p:extLst>
          </p:nvPr>
        </p:nvGraphicFramePr>
        <p:xfrm>
          <a:off x="3562961" y="1296960"/>
          <a:ext cx="4947515" cy="3635449"/>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1"/>
          <p:cNvSpPr txBox="1"/>
          <p:nvPr/>
        </p:nvSpPr>
        <p:spPr>
          <a:xfrm>
            <a:off x="4118454" y="2677180"/>
            <a:ext cx="1981206" cy="492443"/>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fontAlgn="base">
              <a:spcBef>
                <a:spcPct val="0"/>
              </a:spcBef>
              <a:spcAft>
                <a:spcPct val="0"/>
              </a:spcAft>
            </a:pPr>
            <a:r>
              <a:rPr lang="en-CA" sz="13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Environmental attributes</a:t>
            </a:r>
            <a:endParaRPr lang="en-CA" sz="13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82045" y="1506885"/>
            <a:ext cx="1124870" cy="8359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Right Arrow 31"/>
          <p:cNvSpPr/>
          <p:nvPr/>
        </p:nvSpPr>
        <p:spPr bwMode="auto">
          <a:xfrm>
            <a:off x="4210519" y="1768775"/>
            <a:ext cx="326423" cy="312188"/>
          </a:xfrm>
          <a:prstGeom prst="rightArrow">
            <a:avLst/>
          </a:prstGeom>
          <a:solidFill>
            <a:srgbClr val="006A7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CA" sz="2800" dirty="0" smtClean="0">
              <a:solidFill>
                <a:srgbClr val="FFFFFF"/>
              </a:solidFill>
              <a:latin typeface="Arial" charset="0"/>
              <a:ea typeface="ＭＳ Ｐゴシック" pitchFamily="34" charset="-128"/>
            </a:endParaRPr>
          </a:p>
        </p:txBody>
      </p:sp>
      <p:sp>
        <p:nvSpPr>
          <p:cNvPr id="18" name="Bent-Up Arrow 17"/>
          <p:cNvSpPr/>
          <p:nvPr/>
        </p:nvSpPr>
        <p:spPr bwMode="auto">
          <a:xfrm rot="5400000" flipH="1">
            <a:off x="4132106" y="4173803"/>
            <a:ext cx="354131" cy="388524"/>
          </a:xfrm>
          <a:prstGeom prst="bentUpArrow">
            <a:avLst/>
          </a:prstGeom>
          <a:solidFill>
            <a:srgbClr val="006A7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CA" sz="2800" dirty="0" smtClean="0">
              <a:solidFill>
                <a:srgbClr val="FFFFFF"/>
              </a:solidFill>
              <a:latin typeface="Arial" charset="0"/>
              <a:ea typeface="ＭＳ Ｐゴシック" pitchFamily="34" charset="-128"/>
            </a:endParaRPr>
          </a:p>
        </p:txBody>
      </p:sp>
      <p:pic>
        <p:nvPicPr>
          <p:cNvPr id="19" name="Picture 4"/>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3505200" y="4620516"/>
            <a:ext cx="1215929" cy="69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aspen\euc\Communications Image Library\Photos, Images, Infographics, Maps\.Useful Imagery for Presentations as of October 2018\Icons\Battery@2x-8.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75110" y="3112708"/>
            <a:ext cx="9398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aspen\euc\Communications Image Library\Photos, Images, Infographics, Maps\.Useful Imagery for Presentations as of October 2018\Icons\Gas-plant@2x-8.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463304" y="4556973"/>
            <a:ext cx="1319865" cy="92825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aspen\euc\Communications Image Library\Photos, Images, Infographics, Maps\.Useful Imagery for Presentations as of October 2018\Icons\Hydro@2x-8.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827543" y="2927336"/>
            <a:ext cx="1219200" cy="66888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5" descr="\\aspen\euc\Communications Image Library\Photos, Images, Infographics, Maps\.Useful Imagery for Presentations as of October 2018\Icons\Solar@2x-8.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83073" y="5292248"/>
            <a:ext cx="1502526" cy="78226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spen\euc\Communications Image Library\Photos, Images, Infographics, Maps\.Useful Imagery for Presentations as of October 2018\Icons\Wind-turbines@2x-8.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718425" y="1506885"/>
            <a:ext cx="809625" cy="777875"/>
          </a:xfrm>
          <a:prstGeom prst="rect">
            <a:avLst/>
          </a:prstGeom>
          <a:noFill/>
          <a:extLst>
            <a:ext uri="{909E8E84-426E-40DD-AFC4-6F175D3DCCD1}">
              <a14:hiddenFill xmlns:a14="http://schemas.microsoft.com/office/drawing/2010/main">
                <a:solidFill>
                  <a:srgbClr val="FFFFFF"/>
                </a:solidFill>
              </a14:hiddenFill>
            </a:ext>
          </a:extLst>
        </p:spPr>
      </p:pic>
      <p:sp>
        <p:nvSpPr>
          <p:cNvPr id="49" name="Right Arrow 48"/>
          <p:cNvSpPr/>
          <p:nvPr/>
        </p:nvSpPr>
        <p:spPr bwMode="auto">
          <a:xfrm rot="10800000">
            <a:off x="7148811" y="1583634"/>
            <a:ext cx="326423" cy="312188"/>
          </a:xfrm>
          <a:prstGeom prst="rightArrow">
            <a:avLst/>
          </a:prstGeom>
          <a:solidFill>
            <a:srgbClr val="006A7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CA" sz="2800" dirty="0" smtClean="0">
              <a:solidFill>
                <a:srgbClr val="FFFFFF"/>
              </a:solidFill>
              <a:latin typeface="Arial" charset="0"/>
              <a:ea typeface="ＭＳ Ｐゴシック" pitchFamily="34" charset="-128"/>
            </a:endParaRPr>
          </a:p>
        </p:txBody>
      </p:sp>
      <p:sp>
        <p:nvSpPr>
          <p:cNvPr id="50" name="Right Arrow 49"/>
          <p:cNvSpPr/>
          <p:nvPr/>
        </p:nvSpPr>
        <p:spPr bwMode="auto">
          <a:xfrm rot="10800000">
            <a:off x="7796813" y="2521086"/>
            <a:ext cx="326423" cy="312188"/>
          </a:xfrm>
          <a:prstGeom prst="rightArrow">
            <a:avLst/>
          </a:prstGeom>
          <a:solidFill>
            <a:srgbClr val="006A7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CA" sz="2800" dirty="0" smtClean="0">
              <a:solidFill>
                <a:srgbClr val="FFFFFF"/>
              </a:solidFill>
              <a:latin typeface="Arial" charset="0"/>
              <a:ea typeface="ＭＳ Ｐゴシック" pitchFamily="34" charset="-128"/>
            </a:endParaRPr>
          </a:p>
        </p:txBody>
      </p:sp>
      <p:sp>
        <p:nvSpPr>
          <p:cNvPr id="51" name="Right Arrow 50"/>
          <p:cNvSpPr/>
          <p:nvPr/>
        </p:nvSpPr>
        <p:spPr bwMode="auto">
          <a:xfrm rot="10800000">
            <a:off x="7387008" y="4254354"/>
            <a:ext cx="326423" cy="312188"/>
          </a:xfrm>
          <a:prstGeom prst="rightArrow">
            <a:avLst/>
          </a:prstGeom>
          <a:solidFill>
            <a:srgbClr val="006A7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CA" sz="2800" dirty="0" smtClean="0">
              <a:solidFill>
                <a:srgbClr val="FFFFFF"/>
              </a:solidFill>
              <a:latin typeface="Arial" charset="0"/>
              <a:ea typeface="ＭＳ Ｐゴシック" pitchFamily="34" charset="-128"/>
            </a:endParaRPr>
          </a:p>
        </p:txBody>
      </p:sp>
      <p:sp>
        <p:nvSpPr>
          <p:cNvPr id="53" name="Right Arrow 52"/>
          <p:cNvSpPr/>
          <p:nvPr/>
        </p:nvSpPr>
        <p:spPr bwMode="auto">
          <a:xfrm>
            <a:off x="3749527" y="2755871"/>
            <a:ext cx="326423" cy="312188"/>
          </a:xfrm>
          <a:prstGeom prst="rightArrow">
            <a:avLst/>
          </a:prstGeom>
          <a:solidFill>
            <a:srgbClr val="006A7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CA" sz="2800" dirty="0" smtClean="0">
              <a:solidFill>
                <a:srgbClr val="FFFFFF"/>
              </a:solidFill>
              <a:latin typeface="Arial" charset="0"/>
              <a:ea typeface="ＭＳ Ｐゴシック" pitchFamily="34" charset="-128"/>
            </a:endParaRPr>
          </a:p>
        </p:txBody>
      </p:sp>
      <p:sp>
        <p:nvSpPr>
          <p:cNvPr id="4" name="TextBox 3"/>
          <p:cNvSpPr txBox="1"/>
          <p:nvPr/>
        </p:nvSpPr>
        <p:spPr>
          <a:xfrm>
            <a:off x="602887" y="1423430"/>
            <a:ext cx="2292713" cy="3970318"/>
          </a:xfrm>
          <a:prstGeom prst="rect">
            <a:avLst/>
          </a:prstGeom>
          <a:noFill/>
        </p:spPr>
        <p:txBody>
          <a:bodyPr wrap="square" rtlCol="0">
            <a:spAutoFit/>
          </a:bodyPr>
          <a:lstStyle/>
          <a:p>
            <a:r>
              <a:rPr lang="en-CA" sz="1800" dirty="0">
                <a:solidFill>
                  <a:schemeClr val="tx1"/>
                </a:solidFill>
                <a:latin typeface="+mj-lt"/>
              </a:rPr>
              <a:t>A more transparent and flexible marketplace based on clearly defined and “unbundled” products and services with clear price signals will mean the IESO can continue to meet reliability cost-effectively by adjusting more flexibly to changes</a:t>
            </a:r>
          </a:p>
        </p:txBody>
      </p:sp>
      <p:sp>
        <p:nvSpPr>
          <p:cNvPr id="54" name="Bent-Up Arrow 53"/>
          <p:cNvSpPr/>
          <p:nvPr/>
        </p:nvSpPr>
        <p:spPr bwMode="auto">
          <a:xfrm flipH="1">
            <a:off x="5559045" y="4819093"/>
            <a:ext cx="450018" cy="457200"/>
          </a:xfrm>
          <a:prstGeom prst="bentUpArrow">
            <a:avLst>
              <a:gd name="adj1" fmla="val 25000"/>
              <a:gd name="adj2" fmla="val 25000"/>
              <a:gd name="adj3" fmla="val 25000"/>
            </a:avLst>
          </a:prstGeom>
          <a:solidFill>
            <a:srgbClr val="006A7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CA" sz="2800" dirty="0" smtClean="0">
              <a:solidFill>
                <a:srgbClr val="FFFFFF"/>
              </a:solidFill>
              <a:latin typeface="Arial" charset="0"/>
              <a:ea typeface="ＭＳ Ｐゴシック" pitchFamily="34" charset="-128"/>
            </a:endParaRPr>
          </a:p>
        </p:txBody>
      </p:sp>
    </p:spTree>
    <p:extLst>
      <p:ext uri="{BB962C8B-B14F-4D97-AF65-F5344CB8AC3E}">
        <p14:creationId xmlns:p14="http://schemas.microsoft.com/office/powerpoint/2010/main" val="2205199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6781800" y="6477000"/>
            <a:ext cx="2133600" cy="476250"/>
          </a:xfrm>
          <a:prstGeom prst="rect">
            <a:avLst/>
          </a:prstGeom>
        </p:spPr>
        <p:txBody>
          <a:bodyPr/>
          <a:lstStyle/>
          <a:p>
            <a:fld id="{517C0228-87A3-4389-9BA1-FE6E37F994E0}" type="slidenum">
              <a:rPr lang="en-CA">
                <a:solidFill>
                  <a:srgbClr val="000000"/>
                </a:solidFill>
              </a:rPr>
              <a:pPr/>
              <a:t>2</a:t>
            </a:fld>
            <a:endParaRPr lang="en-CA" dirty="0">
              <a:solidFill>
                <a:srgbClr val="000000"/>
              </a:solidFill>
            </a:endParaRPr>
          </a:p>
        </p:txBody>
      </p:sp>
      <p:sp>
        <p:nvSpPr>
          <p:cNvPr id="4" name="Text Placeholder 3"/>
          <p:cNvSpPr>
            <a:spLocks noGrp="1"/>
          </p:cNvSpPr>
          <p:nvPr>
            <p:ph type="body" sz="quarter" idx="11"/>
          </p:nvPr>
        </p:nvSpPr>
        <p:spPr>
          <a:xfrm>
            <a:off x="457200" y="292608"/>
            <a:ext cx="8534400" cy="762000"/>
          </a:xfrm>
        </p:spPr>
        <p:txBody>
          <a:bodyPr/>
          <a:lstStyle/>
          <a:p>
            <a:r>
              <a:rPr lang="en-CA" dirty="0" smtClean="0"/>
              <a:t>Ontario’s Changing Market Conditions</a:t>
            </a:r>
            <a:endParaRPr lang="en-CA" dirty="0"/>
          </a:p>
        </p:txBody>
      </p:sp>
      <p:sp>
        <p:nvSpPr>
          <p:cNvPr id="14" name="Rounded Rectangle 4"/>
          <p:cNvSpPr/>
          <p:nvPr/>
        </p:nvSpPr>
        <p:spPr>
          <a:xfrm>
            <a:off x="283779" y="1220654"/>
            <a:ext cx="3733800" cy="4796687"/>
          </a:xfrm>
          <a:prstGeom prst="rect">
            <a:avLst/>
          </a:prstGeom>
          <a:noFill/>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t" anchorCtr="0">
            <a:noAutofit/>
          </a:bodyPr>
          <a:lstStyle/>
          <a:p>
            <a:pPr defTabSz="1066800">
              <a:lnSpc>
                <a:spcPct val="90000"/>
              </a:lnSpc>
              <a:spcBef>
                <a:spcPts val="600"/>
              </a:spcBef>
              <a:spcAft>
                <a:spcPts val="600"/>
              </a:spcAft>
            </a:pPr>
            <a:r>
              <a:rPr lang="en-CA" sz="2000" b="1" dirty="0">
                <a:solidFill>
                  <a:srgbClr val="000000"/>
                </a:solidFill>
              </a:rPr>
              <a:t>Ontario market was designed at a time when…</a:t>
            </a:r>
          </a:p>
          <a:p>
            <a:pPr marL="171450" lvl="1" indent="-171450" defTabSz="800100">
              <a:lnSpc>
                <a:spcPct val="90000"/>
              </a:lnSpc>
              <a:spcBef>
                <a:spcPts val="600"/>
              </a:spcBef>
              <a:spcAft>
                <a:spcPts val="600"/>
              </a:spcAft>
              <a:buFontTx/>
              <a:buChar char="••"/>
            </a:pPr>
            <a:r>
              <a:rPr lang="en-CA" sz="1800" dirty="0">
                <a:solidFill>
                  <a:srgbClr val="000000"/>
                </a:solidFill>
                <a:cs typeface="Arial" panose="020B0604020202020204" pitchFamily="34" charset="0"/>
              </a:rPr>
              <a:t>Energy markets were “new”</a:t>
            </a:r>
          </a:p>
          <a:p>
            <a:pPr marL="171450" lvl="1" indent="-171450" defTabSz="800100">
              <a:lnSpc>
                <a:spcPct val="90000"/>
              </a:lnSpc>
              <a:spcBef>
                <a:spcPts val="600"/>
              </a:spcBef>
              <a:spcAft>
                <a:spcPts val="600"/>
              </a:spcAft>
              <a:buFontTx/>
              <a:buChar char="••"/>
            </a:pPr>
            <a:r>
              <a:rPr lang="en-CA" sz="1800" dirty="0">
                <a:solidFill>
                  <a:srgbClr val="000000"/>
                </a:solidFill>
                <a:cs typeface="Arial" panose="020B0604020202020204" pitchFamily="34" charset="0"/>
              </a:rPr>
              <a:t>Dominated by traditional forms of generation</a:t>
            </a:r>
          </a:p>
          <a:p>
            <a:pPr marL="171450" lvl="1" indent="-171450" defTabSz="800100">
              <a:lnSpc>
                <a:spcPct val="90000"/>
              </a:lnSpc>
              <a:spcBef>
                <a:spcPts val="600"/>
              </a:spcBef>
              <a:spcAft>
                <a:spcPts val="600"/>
              </a:spcAft>
              <a:buFontTx/>
              <a:buChar char="••"/>
            </a:pPr>
            <a:r>
              <a:rPr lang="en-CA" sz="1800" dirty="0">
                <a:solidFill>
                  <a:srgbClr val="000000"/>
                </a:solidFill>
                <a:cs typeface="Arial" panose="020B0604020202020204" pitchFamily="34" charset="0"/>
              </a:rPr>
              <a:t>Mostly passive consumers </a:t>
            </a:r>
          </a:p>
          <a:p>
            <a:pPr marL="171450" lvl="1" indent="-171450" defTabSz="800100">
              <a:lnSpc>
                <a:spcPct val="90000"/>
              </a:lnSpc>
              <a:spcBef>
                <a:spcPts val="600"/>
              </a:spcBef>
              <a:spcAft>
                <a:spcPts val="600"/>
              </a:spcAft>
              <a:buFontTx/>
              <a:buChar char="••"/>
            </a:pPr>
            <a:r>
              <a:rPr lang="en-CA" sz="1800" dirty="0">
                <a:solidFill>
                  <a:srgbClr val="000000"/>
                </a:solidFill>
                <a:cs typeface="Arial" panose="020B0604020202020204" pitchFamily="34" charset="0"/>
              </a:rPr>
              <a:t>Belief that a real-time energy-only price was all that was needed</a:t>
            </a:r>
          </a:p>
          <a:p>
            <a:pPr marL="171450" lvl="1" indent="-171450" defTabSz="800100">
              <a:lnSpc>
                <a:spcPct val="90000"/>
              </a:lnSpc>
              <a:spcBef>
                <a:spcPts val="600"/>
              </a:spcBef>
              <a:spcAft>
                <a:spcPts val="600"/>
              </a:spcAft>
              <a:buFontTx/>
              <a:buChar char="••"/>
            </a:pPr>
            <a:r>
              <a:rPr lang="en-CA" sz="1800" dirty="0">
                <a:solidFill>
                  <a:srgbClr val="000000"/>
                </a:solidFill>
                <a:cs typeface="Arial" panose="020B0604020202020204" pitchFamily="34" charset="0"/>
              </a:rPr>
              <a:t>Interaction with neighbouring markets focused on energy imports</a:t>
            </a:r>
            <a:endParaRPr lang="en-CA" sz="1800" strike="sngStrike" dirty="0">
              <a:solidFill>
                <a:srgbClr val="FF0000"/>
              </a:solidFill>
              <a:cs typeface="Arial" panose="020B0604020202020204" pitchFamily="34" charset="0"/>
            </a:endParaRPr>
          </a:p>
          <a:p>
            <a:pPr marL="171450" lvl="1" indent="-171450" defTabSz="800100">
              <a:lnSpc>
                <a:spcPct val="90000"/>
              </a:lnSpc>
              <a:spcAft>
                <a:spcPct val="15000"/>
              </a:spcAft>
              <a:buFontTx/>
              <a:buChar char="••"/>
            </a:pPr>
            <a:endParaRPr lang="en-CA" sz="1800" dirty="0">
              <a:solidFill>
                <a:srgbClr val="000000"/>
              </a:solidFill>
              <a:cs typeface="Arial" panose="020B0604020202020204" pitchFamily="34" charset="0"/>
            </a:endParaRPr>
          </a:p>
        </p:txBody>
      </p:sp>
      <p:sp>
        <p:nvSpPr>
          <p:cNvPr id="10" name="Rounded Rectangle 8"/>
          <p:cNvSpPr/>
          <p:nvPr/>
        </p:nvSpPr>
        <p:spPr>
          <a:xfrm>
            <a:off x="4952999" y="1220654"/>
            <a:ext cx="3845645" cy="4483697"/>
          </a:xfrm>
          <a:prstGeom prst="rect">
            <a:avLst/>
          </a:prstGeom>
          <a:noFill/>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t" anchorCtr="0">
            <a:noAutofit/>
          </a:bodyPr>
          <a:lstStyle/>
          <a:p>
            <a:pPr defTabSz="1066800">
              <a:lnSpc>
                <a:spcPct val="90000"/>
              </a:lnSpc>
              <a:spcAft>
                <a:spcPct val="35000"/>
              </a:spcAft>
            </a:pPr>
            <a:r>
              <a:rPr lang="en-CA" sz="2000" b="1" dirty="0">
                <a:solidFill>
                  <a:schemeClr val="tx1"/>
                </a:solidFill>
              </a:rPr>
              <a:t>Today…</a:t>
            </a:r>
          </a:p>
          <a:p>
            <a:pPr marL="171450" lvl="1" indent="-171450" defTabSz="800100">
              <a:lnSpc>
                <a:spcPct val="90000"/>
              </a:lnSpc>
              <a:spcBef>
                <a:spcPts val="600"/>
              </a:spcBef>
              <a:spcAft>
                <a:spcPts val="600"/>
              </a:spcAft>
              <a:buFontTx/>
              <a:buChar char="••"/>
            </a:pPr>
            <a:r>
              <a:rPr lang="en-CA" sz="1800" dirty="0">
                <a:solidFill>
                  <a:schemeClr val="tx1"/>
                </a:solidFill>
                <a:cs typeface="Arial" panose="020B0604020202020204" pitchFamily="34" charset="0"/>
              </a:rPr>
              <a:t>Energy markets and solutions are well established</a:t>
            </a:r>
          </a:p>
          <a:p>
            <a:pPr marL="171450" lvl="1" indent="-171450" defTabSz="800100">
              <a:lnSpc>
                <a:spcPct val="90000"/>
              </a:lnSpc>
              <a:spcBef>
                <a:spcPts val="600"/>
              </a:spcBef>
              <a:spcAft>
                <a:spcPts val="600"/>
              </a:spcAft>
              <a:buFontTx/>
              <a:buChar char="••"/>
            </a:pPr>
            <a:r>
              <a:rPr lang="en-CA" sz="1800" dirty="0">
                <a:solidFill>
                  <a:schemeClr val="tx1"/>
                </a:solidFill>
                <a:cs typeface="Arial" panose="020B0604020202020204" pitchFamily="34" charset="0"/>
              </a:rPr>
              <a:t>Supply is increasingly distributed and variable</a:t>
            </a:r>
          </a:p>
          <a:p>
            <a:pPr marL="171450" lvl="1" indent="-171450" defTabSz="800100">
              <a:lnSpc>
                <a:spcPct val="90000"/>
              </a:lnSpc>
              <a:spcBef>
                <a:spcPts val="600"/>
              </a:spcBef>
              <a:spcAft>
                <a:spcPts val="600"/>
              </a:spcAft>
              <a:buFontTx/>
              <a:buChar char="••"/>
            </a:pPr>
            <a:r>
              <a:rPr lang="en-US" sz="1800" dirty="0">
                <a:solidFill>
                  <a:schemeClr val="tx1"/>
                </a:solidFill>
                <a:cs typeface="Arial" panose="020B0604020202020204" pitchFamily="34" charset="0"/>
              </a:rPr>
              <a:t>Consumers are more active and engaged in the market  </a:t>
            </a:r>
            <a:endParaRPr lang="en-CA" sz="1800" dirty="0">
              <a:solidFill>
                <a:schemeClr val="tx1"/>
              </a:solidFill>
              <a:cs typeface="Arial" panose="020B0604020202020204" pitchFamily="34" charset="0"/>
            </a:endParaRPr>
          </a:p>
          <a:p>
            <a:pPr marL="171450" lvl="1" indent="-171450" defTabSz="800100">
              <a:lnSpc>
                <a:spcPct val="90000"/>
              </a:lnSpc>
              <a:spcBef>
                <a:spcPts val="600"/>
              </a:spcBef>
              <a:spcAft>
                <a:spcPts val="600"/>
              </a:spcAft>
              <a:buFontTx/>
              <a:buChar char="••"/>
            </a:pPr>
            <a:r>
              <a:rPr lang="en-CA" sz="1800" dirty="0">
                <a:solidFill>
                  <a:schemeClr val="tx1"/>
                </a:solidFill>
                <a:cs typeface="Arial" panose="020B0604020202020204" pitchFamily="34" charset="0"/>
              </a:rPr>
              <a:t>Capacity has emerged as a distinct </a:t>
            </a:r>
            <a:r>
              <a:rPr lang="en-CA" sz="1800" dirty="0" smtClean="0">
                <a:solidFill>
                  <a:schemeClr val="tx1"/>
                </a:solidFill>
                <a:cs typeface="Arial" panose="020B0604020202020204" pitchFamily="34" charset="0"/>
              </a:rPr>
              <a:t>product, amongst others</a:t>
            </a:r>
            <a:endParaRPr lang="en-CA" sz="1800" dirty="0">
              <a:solidFill>
                <a:schemeClr val="tx1"/>
              </a:solidFill>
              <a:cs typeface="Arial" panose="020B0604020202020204" pitchFamily="34" charset="0"/>
            </a:endParaRPr>
          </a:p>
          <a:p>
            <a:pPr marL="171450" lvl="1" indent="-171450" defTabSz="800100">
              <a:lnSpc>
                <a:spcPct val="90000"/>
              </a:lnSpc>
              <a:spcBef>
                <a:spcPts val="600"/>
              </a:spcBef>
              <a:spcAft>
                <a:spcPts val="600"/>
              </a:spcAft>
              <a:buFontTx/>
              <a:buChar char="••"/>
            </a:pPr>
            <a:r>
              <a:rPr lang="en-CA" sz="1800" dirty="0">
                <a:solidFill>
                  <a:schemeClr val="tx1"/>
                </a:solidFill>
                <a:cs typeface="Arial" panose="020B0604020202020204" pitchFamily="34" charset="0"/>
              </a:rPr>
              <a:t>Greater opportunities (and need) for coordination with neighbouring markets</a:t>
            </a:r>
          </a:p>
          <a:p>
            <a:pPr marL="0" lvl="1" defTabSz="800100">
              <a:lnSpc>
                <a:spcPct val="90000"/>
              </a:lnSpc>
              <a:spcAft>
                <a:spcPct val="15000"/>
              </a:spcAft>
            </a:pPr>
            <a:endParaRPr lang="en-CA" sz="1800" dirty="0">
              <a:solidFill>
                <a:schemeClr val="tx1"/>
              </a:solidFill>
              <a:cs typeface="Arial" panose="020B0604020202020204" pitchFamily="34" charset="0"/>
            </a:endParaRPr>
          </a:p>
        </p:txBody>
      </p:sp>
      <p:sp>
        <p:nvSpPr>
          <p:cNvPr id="15" name="Right Arrow 14"/>
          <p:cNvSpPr/>
          <p:nvPr/>
        </p:nvSpPr>
        <p:spPr bwMode="auto">
          <a:xfrm>
            <a:off x="4191000" y="2787769"/>
            <a:ext cx="609600" cy="627690"/>
          </a:xfrm>
          <a:prstGeom prst="rightArrow">
            <a:avLst/>
          </a:prstGeom>
          <a:solidFill>
            <a:srgbClr val="006A71"/>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CA" sz="2800" b="0" i="0" u="none" strike="noStrike" kern="0" cap="none" spc="0" normalizeH="0" baseline="0" noProof="0" dirty="0" smtClean="0">
              <a:ln>
                <a:noFill/>
              </a:ln>
              <a:solidFill>
                <a:srgbClr val="FFFFFF"/>
              </a:solidFill>
              <a:effectLst/>
              <a:uLnTx/>
              <a:uFillTx/>
              <a:latin typeface="Arial" charset="0"/>
              <a:ea typeface="ＭＳ Ｐゴシック" pitchFamily="34" charset="-128"/>
            </a:endParaRPr>
          </a:p>
        </p:txBody>
      </p:sp>
    </p:spTree>
    <p:extLst>
      <p:ext uri="{BB962C8B-B14F-4D97-AF65-F5344CB8AC3E}">
        <p14:creationId xmlns:p14="http://schemas.microsoft.com/office/powerpoint/2010/main" val="3868089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3605463" y="2209799"/>
            <a:ext cx="5241758" cy="1200329"/>
          </a:xfrm>
          <a:prstGeom prst="rect">
            <a:avLst/>
          </a:prstGeom>
          <a:solidFill>
            <a:schemeClr val="tx2">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CA" dirty="0" smtClean="0">
              <a:solidFill>
                <a:srgbClr val="FFFFFF"/>
              </a:solidFill>
              <a:latin typeface="Arial" charset="0"/>
              <a:ea typeface="+mn-ea"/>
            </a:endParaRPr>
          </a:p>
        </p:txBody>
      </p:sp>
      <p:sp>
        <p:nvSpPr>
          <p:cNvPr id="16" name="Rectangle 15"/>
          <p:cNvSpPr/>
          <p:nvPr/>
        </p:nvSpPr>
        <p:spPr bwMode="auto">
          <a:xfrm>
            <a:off x="3605463" y="4692134"/>
            <a:ext cx="5241758" cy="1066800"/>
          </a:xfrm>
          <a:prstGeom prst="rect">
            <a:avLst/>
          </a:prstGeom>
          <a:solidFill>
            <a:schemeClr val="tx2">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CA" dirty="0" smtClean="0">
              <a:solidFill>
                <a:srgbClr val="FFFFFF"/>
              </a:solidFill>
              <a:latin typeface="Arial" charset="0"/>
              <a:ea typeface="+mn-ea"/>
            </a:endParaRPr>
          </a:p>
        </p:txBody>
      </p:sp>
      <p:sp>
        <p:nvSpPr>
          <p:cNvPr id="14" name="Rectangle 13"/>
          <p:cNvSpPr/>
          <p:nvPr/>
        </p:nvSpPr>
        <p:spPr bwMode="auto">
          <a:xfrm>
            <a:off x="3597442" y="3505200"/>
            <a:ext cx="5241758" cy="1066800"/>
          </a:xfrm>
          <a:prstGeom prst="rect">
            <a:avLst/>
          </a:prstGeom>
          <a:solidFill>
            <a:schemeClr val="tx2">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CA" dirty="0" smtClean="0">
              <a:solidFill>
                <a:srgbClr val="FFFFFF"/>
              </a:solidFill>
              <a:latin typeface="Arial" charset="0"/>
              <a:ea typeface="+mn-ea"/>
            </a:endParaRPr>
          </a:p>
        </p:txBody>
      </p:sp>
      <p:sp>
        <p:nvSpPr>
          <p:cNvPr id="3" name="Text Placeholder 2"/>
          <p:cNvSpPr>
            <a:spLocks noGrp="1"/>
          </p:cNvSpPr>
          <p:nvPr>
            <p:ph type="body" sz="quarter" idx="11"/>
          </p:nvPr>
        </p:nvSpPr>
        <p:spPr>
          <a:xfrm>
            <a:off x="457200" y="292608"/>
            <a:ext cx="8610600" cy="838200"/>
          </a:xfrm>
        </p:spPr>
        <p:txBody>
          <a:bodyPr/>
          <a:lstStyle/>
          <a:p>
            <a:pPr>
              <a:spcBef>
                <a:spcPts val="0"/>
              </a:spcBef>
              <a:spcAft>
                <a:spcPts val="600"/>
              </a:spcAft>
            </a:pPr>
            <a:r>
              <a:rPr lang="en-US" dirty="0" smtClean="0"/>
              <a:t>Ontario’s Electricity Market Today</a:t>
            </a:r>
            <a:endParaRPr lang="en-US" dirty="0"/>
          </a:p>
        </p:txBody>
      </p:sp>
      <p:sp>
        <p:nvSpPr>
          <p:cNvPr id="4" name="Slide Number Placeholder 3"/>
          <p:cNvSpPr>
            <a:spLocks noGrp="1"/>
          </p:cNvSpPr>
          <p:nvPr>
            <p:ph type="sldNum" sz="quarter" idx="12"/>
          </p:nvPr>
        </p:nvSpPr>
        <p:spPr/>
        <p:txBody>
          <a:bodyPr/>
          <a:lstStyle/>
          <a:p>
            <a:pPr>
              <a:defRPr/>
            </a:pPr>
            <a:fld id="{DA7A1C77-1E87-43F1-8757-86483A9E80E3}" type="slidenum">
              <a:rPr lang="en-CA" altLang="en-US">
                <a:solidFill>
                  <a:srgbClr val="000000"/>
                </a:solidFill>
              </a:rPr>
              <a:pPr>
                <a:defRPr/>
              </a:pPr>
              <a:t>3</a:t>
            </a:fld>
            <a:endParaRPr lang="en-CA" altLang="en-US">
              <a:solidFill>
                <a:srgbClr val="000000"/>
              </a:solidFill>
            </a:endParaRPr>
          </a:p>
        </p:txBody>
      </p:sp>
      <p:sp>
        <p:nvSpPr>
          <p:cNvPr id="7" name="Content Placeholder 6"/>
          <p:cNvSpPr>
            <a:spLocks noGrp="1"/>
          </p:cNvSpPr>
          <p:nvPr>
            <p:ph idx="1"/>
          </p:nvPr>
        </p:nvSpPr>
        <p:spPr>
          <a:xfrm>
            <a:off x="533400" y="990600"/>
            <a:ext cx="8001000" cy="990600"/>
          </a:xfrm>
        </p:spPr>
        <p:txBody>
          <a:bodyPr/>
          <a:lstStyle/>
          <a:p>
            <a:pPr marL="0" indent="0">
              <a:spcBef>
                <a:spcPts val="600"/>
              </a:spcBef>
              <a:spcAft>
                <a:spcPts val="600"/>
              </a:spcAft>
              <a:buNone/>
            </a:pPr>
            <a:r>
              <a:rPr lang="en-CA" sz="2000" dirty="0" smtClean="0"/>
              <a:t>Ontario’s current market design is unique. While it has worked well to maintain reliability, it has not done so cost-effectively and is increasingly challenged to meet the needs of today and the future</a:t>
            </a:r>
            <a:endParaRPr lang="en-CA" sz="2000" dirty="0"/>
          </a:p>
          <a:p>
            <a:pPr marL="0" indent="0">
              <a:spcBef>
                <a:spcPts val="600"/>
              </a:spcBef>
              <a:spcAft>
                <a:spcPts val="600"/>
              </a:spcAft>
              <a:buNone/>
            </a:pPr>
            <a:endParaRPr lang="en-CA" sz="2200" dirty="0" smtClean="0"/>
          </a:p>
          <a:p>
            <a:pPr marL="857250" lvl="1" indent="-457200">
              <a:spcBef>
                <a:spcPts val="600"/>
              </a:spcBef>
              <a:spcAft>
                <a:spcPts val="600"/>
              </a:spcAft>
            </a:pPr>
            <a:endParaRPr lang="en-CA" sz="1800" dirty="0"/>
          </a:p>
          <a:p>
            <a:pPr marL="0" indent="0">
              <a:spcBef>
                <a:spcPts val="600"/>
              </a:spcBef>
              <a:spcAft>
                <a:spcPts val="1800"/>
              </a:spcAft>
              <a:buNone/>
            </a:pPr>
            <a:endParaRPr lang="en-CA" sz="2000" dirty="0"/>
          </a:p>
          <a:p>
            <a:pPr marL="0" indent="0">
              <a:buNone/>
            </a:pPr>
            <a:endParaRPr lang="en-GB" sz="2000" dirty="0"/>
          </a:p>
        </p:txBody>
      </p:sp>
      <p:sp>
        <p:nvSpPr>
          <p:cNvPr id="2" name="Rectangle 1"/>
          <p:cNvSpPr/>
          <p:nvPr/>
        </p:nvSpPr>
        <p:spPr bwMode="auto">
          <a:xfrm>
            <a:off x="595393" y="2209800"/>
            <a:ext cx="2895600" cy="1200328"/>
          </a:xfrm>
          <a:prstGeom prst="rect">
            <a:avLst/>
          </a:prstGeom>
          <a:solidFill>
            <a:srgbClr val="006A7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CA" dirty="0" smtClean="0">
                <a:solidFill>
                  <a:srgbClr val="FFFFFF"/>
                </a:solidFill>
                <a:latin typeface="Tahoma" panose="020B0604030504040204" pitchFamily="34" charset="0"/>
                <a:ea typeface="Tahoma" panose="020B0604030504040204" pitchFamily="34" charset="0"/>
                <a:cs typeface="Tahoma" panose="020B0604030504040204" pitchFamily="34" charset="0"/>
              </a:rPr>
              <a:t>Inefficient design</a:t>
            </a:r>
          </a:p>
        </p:txBody>
      </p:sp>
      <p:sp>
        <p:nvSpPr>
          <p:cNvPr id="6" name="Rectangle 5"/>
          <p:cNvSpPr/>
          <p:nvPr/>
        </p:nvSpPr>
        <p:spPr bwMode="auto">
          <a:xfrm>
            <a:off x="609600" y="3505200"/>
            <a:ext cx="2895600" cy="1066800"/>
          </a:xfrm>
          <a:prstGeom prst="rect">
            <a:avLst/>
          </a:prstGeom>
          <a:solidFill>
            <a:srgbClr val="006A7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CA" dirty="0" smtClean="0">
                <a:solidFill>
                  <a:srgbClr val="FFFFFF"/>
                </a:solidFill>
                <a:latin typeface="Tahoma" panose="020B0604030504040204" pitchFamily="34" charset="0"/>
                <a:ea typeface="Tahoma" panose="020B0604030504040204" pitchFamily="34" charset="0"/>
                <a:cs typeface="Tahoma" panose="020B0604030504040204" pitchFamily="34" charset="0"/>
              </a:rPr>
              <a:t>Administrative</a:t>
            </a:r>
          </a:p>
        </p:txBody>
      </p:sp>
      <p:sp>
        <p:nvSpPr>
          <p:cNvPr id="8" name="Rectangle 7"/>
          <p:cNvSpPr/>
          <p:nvPr/>
        </p:nvSpPr>
        <p:spPr bwMode="auto">
          <a:xfrm>
            <a:off x="595393" y="4692134"/>
            <a:ext cx="2895600" cy="1066800"/>
          </a:xfrm>
          <a:prstGeom prst="rect">
            <a:avLst/>
          </a:prstGeom>
          <a:solidFill>
            <a:srgbClr val="006A7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CA" dirty="0" smtClean="0">
                <a:solidFill>
                  <a:srgbClr val="FFFFFF"/>
                </a:solidFill>
                <a:latin typeface="Tahoma" panose="020B0604030504040204" pitchFamily="34" charset="0"/>
                <a:ea typeface="Tahoma" panose="020B0604030504040204" pitchFamily="34" charset="0"/>
                <a:cs typeface="Tahoma" panose="020B0604030504040204" pitchFamily="34" charset="0"/>
              </a:rPr>
              <a:t>Competition</a:t>
            </a:r>
          </a:p>
        </p:txBody>
      </p:sp>
      <p:sp>
        <p:nvSpPr>
          <p:cNvPr id="5" name="TextBox 4"/>
          <p:cNvSpPr txBox="1"/>
          <p:nvPr/>
        </p:nvSpPr>
        <p:spPr>
          <a:xfrm>
            <a:off x="3581400" y="2209800"/>
            <a:ext cx="5257800" cy="1200329"/>
          </a:xfrm>
          <a:prstGeom prst="rect">
            <a:avLst/>
          </a:prstGeom>
          <a:noFill/>
          <a:ln>
            <a:noFill/>
          </a:ln>
        </p:spPr>
        <p:txBody>
          <a:bodyPr wrap="square" rtlCol="0">
            <a:spAutoFit/>
          </a:bodyPr>
          <a:lstStyle/>
          <a:p>
            <a:pPr fontAlgn="auto">
              <a:spcBef>
                <a:spcPts val="0"/>
              </a:spcBef>
              <a:spcAft>
                <a:spcPts val="0"/>
              </a:spcAft>
            </a:pPr>
            <a:r>
              <a:rPr lang="en-CA" sz="1800" dirty="0" smtClean="0">
                <a:solidFill>
                  <a:srgbClr val="000000"/>
                </a:solidFill>
                <a:latin typeface="Palatino Linotype"/>
                <a:ea typeface="+mn-ea"/>
              </a:rPr>
              <a:t>Overly reliant on a real-time market based on a </a:t>
            </a:r>
            <a:r>
              <a:rPr lang="en-CA" sz="1800" b="1" dirty="0" smtClean="0">
                <a:solidFill>
                  <a:srgbClr val="000000"/>
                </a:solidFill>
                <a:latin typeface="Palatino Linotype"/>
                <a:ea typeface="+mn-ea"/>
              </a:rPr>
              <a:t>idealistic (but unrealistic) uniform market price </a:t>
            </a:r>
            <a:r>
              <a:rPr lang="en-CA" sz="1800" dirty="0" smtClean="0">
                <a:solidFill>
                  <a:srgbClr val="000000"/>
                </a:solidFill>
                <a:latin typeface="Palatino Linotype"/>
                <a:ea typeface="+mn-ea"/>
              </a:rPr>
              <a:t>– creates risk and uncertainty for IESO and participants</a:t>
            </a:r>
            <a:endParaRPr lang="en-CA" sz="1800" dirty="0">
              <a:solidFill>
                <a:srgbClr val="000000"/>
              </a:solidFill>
              <a:latin typeface="Palatino Linotype"/>
              <a:ea typeface="+mn-ea"/>
            </a:endParaRPr>
          </a:p>
        </p:txBody>
      </p:sp>
      <p:sp>
        <p:nvSpPr>
          <p:cNvPr id="9" name="TextBox 8"/>
          <p:cNvSpPr txBox="1"/>
          <p:nvPr/>
        </p:nvSpPr>
        <p:spPr>
          <a:xfrm>
            <a:off x="3581400" y="3505200"/>
            <a:ext cx="5257800" cy="923330"/>
          </a:xfrm>
          <a:prstGeom prst="rect">
            <a:avLst/>
          </a:prstGeom>
          <a:noFill/>
        </p:spPr>
        <p:txBody>
          <a:bodyPr wrap="square" rtlCol="0">
            <a:spAutoFit/>
          </a:bodyPr>
          <a:lstStyle/>
          <a:p>
            <a:pPr fontAlgn="auto">
              <a:spcBef>
                <a:spcPts val="0"/>
              </a:spcBef>
              <a:spcAft>
                <a:spcPts val="0"/>
              </a:spcAft>
            </a:pPr>
            <a:r>
              <a:rPr lang="en-CA" sz="1800" dirty="0" smtClean="0">
                <a:solidFill>
                  <a:srgbClr val="000000"/>
                </a:solidFill>
                <a:latin typeface="Palatino Linotype"/>
                <a:ea typeface="+mn-ea"/>
              </a:rPr>
              <a:t>Out-of-market payments are necessary for reliability but are costly to administer and have led to bad market participant behaviours</a:t>
            </a:r>
            <a:endParaRPr lang="en-CA" sz="1800" dirty="0">
              <a:solidFill>
                <a:srgbClr val="000000"/>
              </a:solidFill>
              <a:latin typeface="Palatino Linotype"/>
              <a:ea typeface="+mn-ea"/>
            </a:endParaRPr>
          </a:p>
        </p:txBody>
      </p:sp>
      <p:sp>
        <p:nvSpPr>
          <p:cNvPr id="10" name="TextBox 9"/>
          <p:cNvSpPr txBox="1"/>
          <p:nvPr/>
        </p:nvSpPr>
        <p:spPr>
          <a:xfrm>
            <a:off x="3589421" y="4763869"/>
            <a:ext cx="5257800" cy="923330"/>
          </a:xfrm>
          <a:prstGeom prst="rect">
            <a:avLst/>
          </a:prstGeom>
          <a:noFill/>
        </p:spPr>
        <p:txBody>
          <a:bodyPr wrap="square" rtlCol="0">
            <a:spAutoFit/>
          </a:bodyPr>
          <a:lstStyle/>
          <a:p>
            <a:pPr fontAlgn="auto">
              <a:spcBef>
                <a:spcPts val="0"/>
              </a:spcBef>
              <a:spcAft>
                <a:spcPts val="0"/>
              </a:spcAft>
            </a:pPr>
            <a:r>
              <a:rPr lang="en-CA" sz="1800" dirty="0" smtClean="0">
                <a:solidFill>
                  <a:srgbClr val="000000"/>
                </a:solidFill>
                <a:latin typeface="Palatino Linotype"/>
                <a:ea typeface="+mn-ea"/>
              </a:rPr>
              <a:t>The absence of a capacity market limits the ability of all resources and technology types to compete to meet future needs flexibly </a:t>
            </a:r>
            <a:endParaRPr lang="en-CA" sz="1800" dirty="0">
              <a:solidFill>
                <a:srgbClr val="000000"/>
              </a:solidFill>
              <a:latin typeface="Palatino Linotype"/>
              <a:ea typeface="+mn-ea"/>
            </a:endParaRPr>
          </a:p>
        </p:txBody>
      </p:sp>
    </p:spTree>
    <p:extLst>
      <p:ext uri="{BB962C8B-B14F-4D97-AF65-F5344CB8AC3E}">
        <p14:creationId xmlns:p14="http://schemas.microsoft.com/office/powerpoint/2010/main" val="2609442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143000"/>
            <a:ext cx="8229600" cy="4525963"/>
          </a:xfrm>
        </p:spPr>
        <p:txBody>
          <a:bodyPr/>
          <a:lstStyle/>
          <a:p>
            <a:pPr marL="0" indent="0" algn="ctr">
              <a:buNone/>
            </a:pPr>
            <a:r>
              <a:rPr lang="en-CA" i="1" dirty="0"/>
              <a:t>“Market Renewal will deliver a more efficient, </a:t>
            </a:r>
            <a:r>
              <a:rPr lang="en-CA" i="1" dirty="0" smtClean="0"/>
              <a:t>stable </a:t>
            </a:r>
            <a:r>
              <a:rPr lang="en-CA" i="1" dirty="0"/>
              <a:t>marketplace with competitive and transparent mechanisms that meets system and participant needs at lowest cost</a:t>
            </a:r>
            <a:r>
              <a:rPr lang="en-CA" i="1" dirty="0" smtClean="0"/>
              <a:t>”</a:t>
            </a:r>
          </a:p>
          <a:p>
            <a:pPr marL="0" indent="0">
              <a:buNone/>
            </a:pPr>
            <a:endParaRPr lang="en-US" sz="2400" dirty="0" smtClean="0"/>
          </a:p>
          <a:p>
            <a:r>
              <a:rPr lang="en-US" sz="2400" dirty="0" smtClean="0"/>
              <a:t>In the future, Market Renewal will:</a:t>
            </a:r>
          </a:p>
          <a:p>
            <a:pPr lvl="1"/>
            <a:r>
              <a:rPr lang="en-US" sz="2000" dirty="0" smtClean="0"/>
              <a:t>strike a better balance, transferring risk from ratepayers to suppliers and decreasing costs</a:t>
            </a:r>
          </a:p>
          <a:p>
            <a:pPr lvl="1"/>
            <a:r>
              <a:rPr lang="en-US" sz="2000" dirty="0" smtClean="0"/>
              <a:t>increase opportunities for suppliers to participate and meet Ontario’s needs for electricity services</a:t>
            </a:r>
            <a:endParaRPr lang="en-CA" sz="2000" dirty="0"/>
          </a:p>
          <a:p>
            <a:endParaRPr lang="en-CA" dirty="0"/>
          </a:p>
        </p:txBody>
      </p:sp>
      <p:sp>
        <p:nvSpPr>
          <p:cNvPr id="3" name="Text Placeholder 2"/>
          <p:cNvSpPr>
            <a:spLocks noGrp="1"/>
          </p:cNvSpPr>
          <p:nvPr>
            <p:ph type="body" sz="quarter" idx="11"/>
          </p:nvPr>
        </p:nvSpPr>
        <p:spPr>
          <a:xfrm>
            <a:off x="457200" y="292608"/>
            <a:ext cx="8153400" cy="762000"/>
          </a:xfrm>
        </p:spPr>
        <p:txBody>
          <a:bodyPr/>
          <a:lstStyle/>
          <a:p>
            <a:r>
              <a:rPr lang="en-CA" dirty="0"/>
              <a:t>Goal of Market Renewal</a:t>
            </a:r>
          </a:p>
        </p:txBody>
      </p:sp>
      <p:sp>
        <p:nvSpPr>
          <p:cNvPr id="4" name="Slide Number Placeholder 3"/>
          <p:cNvSpPr>
            <a:spLocks noGrp="1"/>
          </p:cNvSpPr>
          <p:nvPr>
            <p:ph type="sldNum" sz="quarter" idx="12"/>
          </p:nvPr>
        </p:nvSpPr>
        <p:spPr/>
        <p:txBody>
          <a:bodyPr/>
          <a:lstStyle/>
          <a:p>
            <a:pPr>
              <a:defRPr/>
            </a:pPr>
            <a:fld id="{DA7A1C77-1E87-43F1-8757-86483A9E80E3}" type="slidenum">
              <a:rPr lang="en-CA" altLang="en-US" smtClean="0">
                <a:solidFill>
                  <a:srgbClr val="000000"/>
                </a:solidFill>
              </a:rPr>
              <a:pPr>
                <a:defRPr/>
              </a:pPr>
              <a:t>4</a:t>
            </a:fld>
            <a:endParaRPr lang="en-CA" altLang="en-US">
              <a:solidFill>
                <a:srgbClr val="000000"/>
              </a:solidFill>
            </a:endParaRPr>
          </a:p>
        </p:txBody>
      </p:sp>
    </p:spTree>
    <p:extLst>
      <p:ext uri="{BB962C8B-B14F-4D97-AF65-F5344CB8AC3E}">
        <p14:creationId xmlns:p14="http://schemas.microsoft.com/office/powerpoint/2010/main" val="708603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43"/>
          <p:cNvSpPr>
            <a:spLocks noChangeArrowheads="1"/>
          </p:cNvSpPr>
          <p:nvPr/>
        </p:nvSpPr>
        <p:spPr bwMode="auto">
          <a:xfrm>
            <a:off x="2045012" y="3200289"/>
            <a:ext cx="6857999" cy="2960733"/>
          </a:xfrm>
          <a:prstGeom prst="rect">
            <a:avLst/>
          </a:prstGeom>
          <a:solidFill>
            <a:schemeClr val="tx2">
              <a:lumMod val="75000"/>
              <a:alpha val="30000"/>
            </a:schemeClr>
          </a:solidFill>
          <a:ln w="6350">
            <a:noFill/>
            <a:miter lim="800000"/>
            <a:headEnd/>
            <a:tailEnd/>
          </a:ln>
        </p:spPr>
        <p:txBody>
          <a:bodyPr anchor="ctr"/>
          <a:lstStyle/>
          <a:p>
            <a:endParaRPr lang="en-CA">
              <a:solidFill>
                <a:srgbClr val="FFFFFF"/>
              </a:solidFill>
              <a:ea typeface="MS PGothic" charset="0"/>
              <a:cs typeface="MS PGothic" charset="0"/>
            </a:endParaRPr>
          </a:p>
        </p:txBody>
      </p:sp>
      <p:sp>
        <p:nvSpPr>
          <p:cNvPr id="6" name="Rectangle 5"/>
          <p:cNvSpPr/>
          <p:nvPr/>
        </p:nvSpPr>
        <p:spPr bwMode="auto">
          <a:xfrm>
            <a:off x="6886948" y="1457980"/>
            <a:ext cx="2016766" cy="4703042"/>
          </a:xfrm>
          <a:prstGeom prst="rect">
            <a:avLst/>
          </a:prstGeom>
          <a:solidFill>
            <a:schemeClr val="bg2">
              <a:lumMod val="40000"/>
              <a:lumOff val="60000"/>
              <a:alpha val="51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800" b="0" i="0" u="none" strike="noStrike" cap="none" normalizeH="0" baseline="0" smtClean="0">
              <a:ln>
                <a:noFill/>
              </a:ln>
              <a:solidFill>
                <a:schemeClr val="bg1"/>
              </a:solidFill>
              <a:effectLst/>
              <a:latin typeface="Arial" charset="0"/>
            </a:endParaRPr>
          </a:p>
        </p:txBody>
      </p:sp>
      <p:sp>
        <p:nvSpPr>
          <p:cNvPr id="3" name="Text Placeholder 2"/>
          <p:cNvSpPr>
            <a:spLocks noGrp="1"/>
          </p:cNvSpPr>
          <p:nvPr>
            <p:ph type="body" sz="quarter" idx="11"/>
          </p:nvPr>
        </p:nvSpPr>
        <p:spPr>
          <a:xfrm>
            <a:off x="457200" y="292608"/>
            <a:ext cx="8153400" cy="762000"/>
          </a:xfrm>
        </p:spPr>
        <p:txBody>
          <a:bodyPr/>
          <a:lstStyle/>
          <a:p>
            <a:r>
              <a:rPr lang="en-CA" dirty="0"/>
              <a:t>Key Market Structures</a:t>
            </a:r>
          </a:p>
        </p:txBody>
      </p:sp>
      <p:sp>
        <p:nvSpPr>
          <p:cNvPr id="4" name="Slide Number Placeholder 3"/>
          <p:cNvSpPr>
            <a:spLocks noGrp="1"/>
          </p:cNvSpPr>
          <p:nvPr>
            <p:ph type="sldNum" sz="quarter" idx="12"/>
          </p:nvPr>
        </p:nvSpPr>
        <p:spPr/>
        <p:txBody>
          <a:bodyPr/>
          <a:lstStyle/>
          <a:p>
            <a:pPr>
              <a:defRPr/>
            </a:pPr>
            <a:fld id="{DA7A1C77-1E87-43F1-8757-86483A9E80E3}" type="slidenum">
              <a:rPr lang="en-CA" altLang="en-US" smtClean="0"/>
              <a:pPr>
                <a:defRPr/>
              </a:pPr>
              <a:t>5</a:t>
            </a:fld>
            <a:endParaRPr lang="en-CA" altLang="en-US" dirty="0"/>
          </a:p>
        </p:txBody>
      </p:sp>
      <p:sp>
        <p:nvSpPr>
          <p:cNvPr id="5" name="Text Placeholder 2"/>
          <p:cNvSpPr txBox="1">
            <a:spLocks/>
          </p:cNvSpPr>
          <p:nvPr/>
        </p:nvSpPr>
        <p:spPr>
          <a:xfrm>
            <a:off x="457200" y="914400"/>
            <a:ext cx="7848600" cy="654050"/>
          </a:xfrm>
          <a:prstGeom prst="rect">
            <a:avLst/>
          </a:prstGeom>
        </p:spPr>
        <p:txBody>
          <a:bodyPr/>
          <a:lstStyle>
            <a:lvl1pPr marL="342900" indent="-342900" algn="l" rtl="0" eaLnBrk="1" fontAlgn="base" hangingPunct="1">
              <a:spcBef>
                <a:spcPct val="20000"/>
              </a:spcBef>
              <a:spcAft>
                <a:spcPct val="0"/>
              </a:spcAft>
              <a:buChar char="•"/>
              <a:defRPr sz="2800" b="0" i="0">
                <a:solidFill>
                  <a:schemeClr val="bg2">
                    <a:lumMod val="75000"/>
                  </a:schemeClr>
                </a:solidFill>
                <a:latin typeface="Palatino"/>
                <a:ea typeface="+mn-ea"/>
                <a:cs typeface="Georgia"/>
              </a:defRPr>
            </a:lvl1pPr>
            <a:lvl2pPr marL="742950" indent="-285750" algn="l" rtl="0" eaLnBrk="1" fontAlgn="base" hangingPunct="1">
              <a:spcBef>
                <a:spcPct val="20000"/>
              </a:spcBef>
              <a:spcAft>
                <a:spcPct val="0"/>
              </a:spcAft>
              <a:buChar char="–"/>
              <a:defRPr sz="2400" b="0" i="0">
                <a:solidFill>
                  <a:schemeClr val="bg2">
                    <a:lumMod val="75000"/>
                  </a:schemeClr>
                </a:solidFill>
                <a:latin typeface="Palatino"/>
                <a:cs typeface="Georgia"/>
              </a:defRPr>
            </a:lvl2pPr>
            <a:lvl3pPr marL="1143000" indent="-228600" algn="l" rtl="0" eaLnBrk="1" fontAlgn="base" hangingPunct="1">
              <a:spcBef>
                <a:spcPct val="20000"/>
              </a:spcBef>
              <a:spcAft>
                <a:spcPct val="0"/>
              </a:spcAft>
              <a:buChar char="•"/>
              <a:defRPr b="0" i="0">
                <a:solidFill>
                  <a:schemeClr val="bg2">
                    <a:lumMod val="75000"/>
                  </a:schemeClr>
                </a:solidFill>
                <a:latin typeface="Palatino"/>
                <a:cs typeface="Georgia"/>
              </a:defRPr>
            </a:lvl3pPr>
            <a:lvl4pPr marL="1600200" indent="-228600" algn="l" rtl="0" eaLnBrk="1" fontAlgn="base" hangingPunct="1">
              <a:spcBef>
                <a:spcPct val="20000"/>
              </a:spcBef>
              <a:spcAft>
                <a:spcPct val="0"/>
              </a:spcAft>
              <a:buChar char="–"/>
              <a:defRPr b="0" i="0">
                <a:solidFill>
                  <a:schemeClr val="bg2">
                    <a:lumMod val="75000"/>
                  </a:schemeClr>
                </a:solidFill>
                <a:latin typeface="Palatino"/>
                <a:cs typeface="Georgia"/>
              </a:defRPr>
            </a:lvl4pPr>
            <a:lvl5pPr marL="2057400" indent="-228600" algn="l" rtl="0" eaLnBrk="1" fontAlgn="base" hangingPunct="1">
              <a:spcBef>
                <a:spcPct val="20000"/>
              </a:spcBef>
              <a:spcAft>
                <a:spcPct val="0"/>
              </a:spcAft>
              <a:buChar char="»"/>
              <a:defRPr b="0" i="0">
                <a:solidFill>
                  <a:schemeClr val="bg2">
                    <a:lumMod val="75000"/>
                  </a:schemeClr>
                </a:solidFill>
                <a:latin typeface="Palatino"/>
                <a:cs typeface="Georgia"/>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a:lstStyle>
          <a:p>
            <a:pPr marL="0" indent="0">
              <a:spcBef>
                <a:spcPts val="0"/>
              </a:spcBef>
              <a:spcAft>
                <a:spcPts val="1200"/>
              </a:spcAft>
              <a:buNone/>
            </a:pPr>
            <a:r>
              <a:rPr lang="en-US" sz="1800" dirty="0" smtClean="0">
                <a:solidFill>
                  <a:schemeClr val="tx1">
                    <a:lumMod val="95000"/>
                    <a:lumOff val="5000"/>
                  </a:schemeClr>
                </a:solidFill>
                <a:latin typeface="Palatino Linotype"/>
                <a:cs typeface="Palatino Linotype"/>
              </a:rPr>
              <a:t>Market Renewal </a:t>
            </a:r>
            <a:r>
              <a:rPr lang="en-US" sz="1800" dirty="0" smtClean="0">
                <a:solidFill>
                  <a:schemeClr val="tx1"/>
                </a:solidFill>
                <a:latin typeface="Palatino Linotype"/>
                <a:cs typeface="Palatino Linotype"/>
              </a:rPr>
              <a:t>will bring our design in line with best practices by enhancing </a:t>
            </a:r>
            <a:r>
              <a:rPr lang="en-US" sz="1800" dirty="0">
                <a:solidFill>
                  <a:schemeClr val="tx1"/>
                </a:solidFill>
                <a:latin typeface="Palatino Linotype"/>
                <a:cs typeface="Palatino Linotype"/>
              </a:rPr>
              <a:t>four </a:t>
            </a:r>
            <a:r>
              <a:rPr lang="en-US" sz="1800" dirty="0" smtClean="0">
                <a:solidFill>
                  <a:schemeClr val="tx1"/>
                </a:solidFill>
                <a:latin typeface="Palatino Linotype"/>
                <a:cs typeface="Palatino Linotype"/>
              </a:rPr>
              <a:t>key </a:t>
            </a:r>
            <a:r>
              <a:rPr lang="en-US" sz="1800" dirty="0" smtClean="0">
                <a:solidFill>
                  <a:schemeClr val="tx1">
                    <a:lumMod val="95000"/>
                    <a:lumOff val="5000"/>
                  </a:schemeClr>
                </a:solidFill>
                <a:latin typeface="Palatino Linotype"/>
                <a:cs typeface="Palatino Linotype"/>
              </a:rPr>
              <a:t>types </a:t>
            </a:r>
            <a:r>
              <a:rPr lang="en-US" sz="1800" dirty="0">
                <a:solidFill>
                  <a:schemeClr val="tx1">
                    <a:lumMod val="95000"/>
                    <a:lumOff val="5000"/>
                  </a:schemeClr>
                </a:solidFill>
                <a:latin typeface="Palatino Linotype"/>
                <a:cs typeface="Palatino Linotype"/>
              </a:rPr>
              <a:t>of market structures that are </a:t>
            </a:r>
            <a:r>
              <a:rPr lang="en-US" sz="1800" dirty="0" smtClean="0">
                <a:solidFill>
                  <a:schemeClr val="tx1">
                    <a:lumMod val="95000"/>
                    <a:lumOff val="5000"/>
                  </a:schemeClr>
                </a:solidFill>
                <a:latin typeface="Palatino Linotype"/>
                <a:cs typeface="Palatino Linotype"/>
              </a:rPr>
              <a:t>foundational to </a:t>
            </a:r>
            <a:r>
              <a:rPr lang="en-US" sz="1800" dirty="0">
                <a:solidFill>
                  <a:schemeClr val="tx1">
                    <a:lumMod val="95000"/>
                    <a:lumOff val="5000"/>
                  </a:schemeClr>
                </a:solidFill>
                <a:latin typeface="Palatino Linotype"/>
                <a:cs typeface="Palatino Linotype"/>
              </a:rPr>
              <a:t>procure, commit, and dispatc</a:t>
            </a:r>
            <a:r>
              <a:rPr lang="en-US" sz="1800" dirty="0">
                <a:solidFill>
                  <a:schemeClr val="tx1"/>
                </a:solidFill>
                <a:latin typeface="Palatino Linotype"/>
                <a:cs typeface="Palatino Linotype"/>
              </a:rPr>
              <a:t>h </a:t>
            </a:r>
            <a:r>
              <a:rPr lang="en-US" sz="1800" dirty="0" smtClean="0">
                <a:solidFill>
                  <a:schemeClr val="tx1"/>
                </a:solidFill>
                <a:latin typeface="Palatino Linotype"/>
                <a:cs typeface="Palatino Linotype"/>
              </a:rPr>
              <a:t>electricity resources</a:t>
            </a:r>
            <a:endParaRPr lang="en-US" sz="1800" dirty="0">
              <a:solidFill>
                <a:schemeClr val="tx1"/>
              </a:solidFill>
              <a:latin typeface="Palatino Linotype"/>
              <a:cs typeface="Palatino Linotype"/>
            </a:endParaRPr>
          </a:p>
        </p:txBody>
      </p:sp>
      <p:sp>
        <p:nvSpPr>
          <p:cNvPr id="8" name="Rectangle 7"/>
          <p:cNvSpPr/>
          <p:nvPr/>
        </p:nvSpPr>
        <p:spPr>
          <a:xfrm>
            <a:off x="609600" y="2057406"/>
            <a:ext cx="1313224" cy="1028694"/>
          </a:xfrm>
          <a:prstGeom prst="rect">
            <a:avLst/>
          </a:prstGeom>
          <a:solidFill>
            <a:srgbClr val="006B72"/>
          </a:solidFill>
          <a:ln>
            <a:no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2030" tIns="102030" rIns="102030" bIns="102030" numCol="1" spcCol="1270" anchor="ctr" anchorCtr="0">
            <a:noAutofit/>
          </a:bodyPr>
          <a:lstStyle/>
          <a:p>
            <a:pPr lvl="0" algn="ctr" defTabSz="666750">
              <a:lnSpc>
                <a:spcPct val="90000"/>
              </a:lnSpc>
              <a:spcBef>
                <a:spcPct val="0"/>
              </a:spcBef>
              <a:spcAft>
                <a:spcPct val="35000"/>
              </a:spcAft>
            </a:pPr>
            <a:r>
              <a:rPr lang="en-US" sz="1200" b="1" kern="1200" dirty="0">
                <a:solidFill>
                  <a:schemeClr val="bg1"/>
                </a:solidFill>
                <a:latin typeface="Tahoma"/>
                <a:cs typeface="Tahoma"/>
              </a:rPr>
              <a:t>Capacity </a:t>
            </a:r>
            <a:r>
              <a:rPr lang="en-US" sz="1200" b="1" kern="1200" dirty="0" smtClean="0">
                <a:solidFill>
                  <a:schemeClr val="bg1"/>
                </a:solidFill>
                <a:latin typeface="Tahoma"/>
                <a:cs typeface="Tahoma"/>
              </a:rPr>
              <a:t>Auction</a:t>
            </a:r>
            <a:endParaRPr lang="en-US" sz="1200" b="1" kern="1200" dirty="0">
              <a:solidFill>
                <a:schemeClr val="bg1"/>
              </a:solidFill>
              <a:latin typeface="Tahoma"/>
              <a:cs typeface="Tahoma"/>
            </a:endParaRPr>
          </a:p>
        </p:txBody>
      </p:sp>
      <p:sp>
        <p:nvSpPr>
          <p:cNvPr id="11" name="Rectangle 10"/>
          <p:cNvSpPr/>
          <p:nvPr/>
        </p:nvSpPr>
        <p:spPr>
          <a:xfrm>
            <a:off x="609600" y="3257341"/>
            <a:ext cx="1313224" cy="781259"/>
          </a:xfrm>
          <a:prstGeom prst="rect">
            <a:avLst/>
          </a:prstGeom>
          <a:solidFill>
            <a:srgbClr val="003366"/>
          </a:solidFill>
          <a:ln>
            <a:no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2030" tIns="102030" rIns="102030" bIns="102030" numCol="1" spcCol="1270" anchor="ctr" anchorCtr="0">
            <a:noAutofit/>
          </a:bodyPr>
          <a:lstStyle/>
          <a:p>
            <a:pPr lvl="0" algn="ctr" defTabSz="666750">
              <a:lnSpc>
                <a:spcPct val="90000"/>
              </a:lnSpc>
              <a:spcBef>
                <a:spcPct val="0"/>
              </a:spcBef>
              <a:spcAft>
                <a:spcPct val="35000"/>
              </a:spcAft>
            </a:pPr>
            <a:r>
              <a:rPr lang="en-US" sz="1200" b="1" kern="1200" dirty="0">
                <a:solidFill>
                  <a:schemeClr val="bg1"/>
                </a:solidFill>
                <a:latin typeface="Tahoma"/>
                <a:cs typeface="Tahoma"/>
              </a:rPr>
              <a:t>Day-Ahead Energy Markets</a:t>
            </a:r>
          </a:p>
        </p:txBody>
      </p:sp>
      <p:sp>
        <p:nvSpPr>
          <p:cNvPr id="14" name="Rectangle 13"/>
          <p:cNvSpPr/>
          <p:nvPr/>
        </p:nvSpPr>
        <p:spPr>
          <a:xfrm>
            <a:off x="609600" y="4150239"/>
            <a:ext cx="1313224" cy="781259"/>
          </a:xfrm>
          <a:prstGeom prst="rect">
            <a:avLst/>
          </a:prstGeom>
          <a:solidFill>
            <a:srgbClr val="6A1F75"/>
          </a:solidFill>
          <a:ln>
            <a:no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2030" tIns="102030" rIns="102030" bIns="102030" numCol="1" spcCol="1270" anchor="ctr" anchorCtr="0">
            <a:noAutofit/>
          </a:bodyPr>
          <a:lstStyle/>
          <a:p>
            <a:pPr lvl="0" algn="ctr" defTabSz="666750">
              <a:lnSpc>
                <a:spcPct val="90000"/>
              </a:lnSpc>
              <a:spcBef>
                <a:spcPct val="0"/>
              </a:spcBef>
              <a:spcAft>
                <a:spcPct val="35000"/>
              </a:spcAft>
            </a:pPr>
            <a:r>
              <a:rPr lang="en-US" sz="1200" b="1" kern="1200" dirty="0">
                <a:solidFill>
                  <a:schemeClr val="bg1"/>
                </a:solidFill>
                <a:latin typeface="Tahoma"/>
                <a:cs typeface="Tahoma"/>
              </a:rPr>
              <a:t>Real-Time Unit Commitment</a:t>
            </a:r>
          </a:p>
        </p:txBody>
      </p:sp>
      <p:sp>
        <p:nvSpPr>
          <p:cNvPr id="16" name="Rectangle 15"/>
          <p:cNvSpPr/>
          <p:nvPr/>
        </p:nvSpPr>
        <p:spPr>
          <a:xfrm>
            <a:off x="609600" y="5069541"/>
            <a:ext cx="1313224" cy="781259"/>
          </a:xfrm>
          <a:prstGeom prst="rect">
            <a:avLst/>
          </a:prstGeom>
          <a:solidFill>
            <a:srgbClr val="E75A00"/>
          </a:solidFill>
          <a:ln>
            <a:no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02030" tIns="102030" rIns="102030" bIns="102030" numCol="1" spcCol="1270" anchor="ctr" anchorCtr="0">
            <a:noAutofit/>
          </a:bodyPr>
          <a:lstStyle/>
          <a:p>
            <a:pPr lvl="0" algn="ctr" defTabSz="666750">
              <a:lnSpc>
                <a:spcPct val="90000"/>
              </a:lnSpc>
              <a:spcBef>
                <a:spcPct val="0"/>
              </a:spcBef>
              <a:spcAft>
                <a:spcPct val="35000"/>
              </a:spcAft>
            </a:pPr>
            <a:r>
              <a:rPr lang="en-US" sz="1200" b="1" kern="1200" dirty="0">
                <a:solidFill>
                  <a:schemeClr val="bg1"/>
                </a:solidFill>
                <a:latin typeface="Tahoma"/>
                <a:cs typeface="Tahoma"/>
              </a:rPr>
              <a:t>Single Schedule Markets</a:t>
            </a:r>
          </a:p>
        </p:txBody>
      </p:sp>
      <p:sp>
        <p:nvSpPr>
          <p:cNvPr id="18" name="TextBox 17"/>
          <p:cNvSpPr txBox="1"/>
          <p:nvPr/>
        </p:nvSpPr>
        <p:spPr>
          <a:xfrm>
            <a:off x="2057401" y="3159949"/>
            <a:ext cx="4829547" cy="1031051"/>
          </a:xfrm>
          <a:prstGeom prst="rect">
            <a:avLst/>
          </a:prstGeom>
          <a:noFill/>
        </p:spPr>
        <p:txBody>
          <a:bodyPr wrap="square" lIns="0" rtlCol="0">
            <a:spAutoFit/>
          </a:bodyPr>
          <a:lstStyle/>
          <a:p>
            <a:pPr marL="285750" indent="-180000">
              <a:spcAft>
                <a:spcPts val="300"/>
              </a:spcAft>
              <a:buFont typeface="Arial" panose="020B0604020202020204" pitchFamily="34" charset="0"/>
              <a:buChar char="•"/>
            </a:pPr>
            <a:r>
              <a:rPr lang="en-US" sz="1400" dirty="0">
                <a:solidFill>
                  <a:srgbClr val="003366"/>
                </a:solidFill>
                <a:latin typeface="Tahoma"/>
                <a:cs typeface="Tahoma"/>
              </a:rPr>
              <a:t>Commits energy resources the day before operation</a:t>
            </a:r>
          </a:p>
          <a:p>
            <a:pPr marL="285750" indent="-180000">
              <a:spcAft>
                <a:spcPts val="300"/>
              </a:spcAft>
              <a:buFont typeface="Arial" panose="020B0604020202020204" pitchFamily="34" charset="0"/>
              <a:buChar char="•"/>
            </a:pPr>
            <a:r>
              <a:rPr lang="en-US" sz="1400" dirty="0">
                <a:solidFill>
                  <a:srgbClr val="003366"/>
                </a:solidFill>
                <a:latin typeface="Tahoma"/>
                <a:cs typeface="Tahoma"/>
              </a:rPr>
              <a:t>Stabilizes real-time markets</a:t>
            </a:r>
          </a:p>
          <a:p>
            <a:pPr marL="285750" indent="-180000">
              <a:spcAft>
                <a:spcPts val="300"/>
              </a:spcAft>
              <a:buFont typeface="Arial" panose="020B0604020202020204" pitchFamily="34" charset="0"/>
              <a:buChar char="•"/>
            </a:pPr>
            <a:r>
              <a:rPr lang="en-US" sz="1400" dirty="0">
                <a:solidFill>
                  <a:srgbClr val="003366"/>
                </a:solidFill>
                <a:latin typeface="Tahoma"/>
                <a:cs typeface="Tahoma"/>
              </a:rPr>
              <a:t>Reduces operational risks for the IESO and market </a:t>
            </a:r>
            <a:r>
              <a:rPr lang="en-US" sz="1400" dirty="0" smtClean="0">
                <a:solidFill>
                  <a:srgbClr val="003366"/>
                </a:solidFill>
                <a:latin typeface="Tahoma"/>
                <a:cs typeface="Tahoma"/>
              </a:rPr>
              <a:t>participants</a:t>
            </a:r>
            <a:endParaRPr lang="en-US" sz="1400" dirty="0">
              <a:solidFill>
                <a:srgbClr val="003366"/>
              </a:solidFill>
              <a:latin typeface="Tahoma"/>
              <a:cs typeface="Tahoma"/>
            </a:endParaRPr>
          </a:p>
        </p:txBody>
      </p:sp>
      <p:sp>
        <p:nvSpPr>
          <p:cNvPr id="19" name="TextBox 18"/>
          <p:cNvSpPr txBox="1"/>
          <p:nvPr/>
        </p:nvSpPr>
        <p:spPr>
          <a:xfrm>
            <a:off x="2057401" y="4169475"/>
            <a:ext cx="4797919" cy="777136"/>
          </a:xfrm>
          <a:prstGeom prst="rect">
            <a:avLst/>
          </a:prstGeom>
          <a:noFill/>
        </p:spPr>
        <p:txBody>
          <a:bodyPr wrap="square" lIns="0" rtlCol="0">
            <a:spAutoFit/>
          </a:bodyPr>
          <a:lstStyle/>
          <a:p>
            <a:pPr marL="285750" indent="-180000">
              <a:spcAft>
                <a:spcPts val="300"/>
              </a:spcAft>
              <a:buFont typeface="Arial" panose="020B0604020202020204" pitchFamily="34" charset="0"/>
              <a:buChar char="•"/>
            </a:pPr>
            <a:r>
              <a:rPr lang="en-US" sz="1400" dirty="0" smtClean="0">
                <a:solidFill>
                  <a:srgbClr val="6A1F75"/>
                </a:solidFill>
                <a:latin typeface="Tahoma"/>
                <a:cs typeface="Tahoma"/>
              </a:rPr>
              <a:t>Ensures </a:t>
            </a:r>
            <a:r>
              <a:rPr lang="en-US" sz="1400" dirty="0">
                <a:solidFill>
                  <a:srgbClr val="6A1F75"/>
                </a:solidFill>
                <a:latin typeface="Tahoma"/>
                <a:cs typeface="Tahoma"/>
              </a:rPr>
              <a:t>optimal mix of resources are committed to deliver reliability at lowest cost</a:t>
            </a:r>
          </a:p>
          <a:p>
            <a:pPr marL="285750" indent="-180000">
              <a:spcAft>
                <a:spcPts val="300"/>
              </a:spcAft>
              <a:buFont typeface="Arial" panose="020B0604020202020204" pitchFamily="34" charset="0"/>
              <a:buChar char="•"/>
            </a:pPr>
            <a:r>
              <a:rPr lang="en-US" sz="1400" dirty="0" smtClean="0">
                <a:solidFill>
                  <a:srgbClr val="6A1F75"/>
                </a:solidFill>
                <a:latin typeface="Tahoma"/>
                <a:cs typeface="Tahoma"/>
              </a:rPr>
              <a:t>Occurs </a:t>
            </a:r>
            <a:r>
              <a:rPr lang="en-US" sz="1400" dirty="0">
                <a:solidFill>
                  <a:srgbClr val="6A1F75"/>
                </a:solidFill>
                <a:latin typeface="Tahoma"/>
                <a:cs typeface="Tahoma"/>
              </a:rPr>
              <a:t>3-24 hours before operation</a:t>
            </a:r>
          </a:p>
        </p:txBody>
      </p:sp>
      <p:sp>
        <p:nvSpPr>
          <p:cNvPr id="23" name="Rectangle 47"/>
          <p:cNvSpPr>
            <a:spLocks noChangeArrowheads="1"/>
          </p:cNvSpPr>
          <p:nvPr/>
        </p:nvSpPr>
        <p:spPr bwMode="auto">
          <a:xfrm>
            <a:off x="2075544" y="1981200"/>
            <a:ext cx="6857999" cy="1152445"/>
          </a:xfrm>
          <a:prstGeom prst="rect">
            <a:avLst/>
          </a:prstGeom>
          <a:solidFill>
            <a:srgbClr val="006A71">
              <a:alpha val="25000"/>
            </a:srgbClr>
          </a:solidFill>
          <a:ln w="6350">
            <a:noFill/>
            <a:miter lim="800000"/>
            <a:headEnd/>
            <a:tailEnd/>
          </a:ln>
        </p:spPr>
        <p:txBody>
          <a:bodyPr anchor="ctr"/>
          <a:lstStyle/>
          <a:p>
            <a:endParaRPr lang="en-CA" sz="2800">
              <a:solidFill>
                <a:srgbClr val="FFFFFF"/>
              </a:solidFill>
              <a:ea typeface="MS PGothic" charset="0"/>
              <a:cs typeface="MS PGothic" charset="0"/>
            </a:endParaRPr>
          </a:p>
        </p:txBody>
      </p:sp>
      <p:sp>
        <p:nvSpPr>
          <p:cNvPr id="20" name="TextBox 19"/>
          <p:cNvSpPr txBox="1"/>
          <p:nvPr/>
        </p:nvSpPr>
        <p:spPr>
          <a:xfrm>
            <a:off x="2057401" y="4953000"/>
            <a:ext cx="4797919" cy="1208023"/>
          </a:xfrm>
          <a:prstGeom prst="rect">
            <a:avLst/>
          </a:prstGeom>
          <a:noFill/>
        </p:spPr>
        <p:txBody>
          <a:bodyPr wrap="square" lIns="0" rtlCol="0">
            <a:spAutoFit/>
          </a:bodyPr>
          <a:lstStyle/>
          <a:p>
            <a:pPr marL="285750" indent="-180000">
              <a:spcAft>
                <a:spcPts val="300"/>
              </a:spcAft>
              <a:buFont typeface="Arial" panose="020B0604020202020204" pitchFamily="34" charset="0"/>
              <a:buChar char="•"/>
            </a:pPr>
            <a:r>
              <a:rPr lang="en-US" sz="1400" dirty="0">
                <a:solidFill>
                  <a:srgbClr val="E75A00"/>
                </a:solidFill>
                <a:latin typeface="Tahoma"/>
                <a:cs typeface="Tahoma"/>
              </a:rPr>
              <a:t>Ensure energy pricing transparently reflects global and local system constraints on a real-time basis </a:t>
            </a:r>
            <a:r>
              <a:rPr lang="en-US" sz="1400" dirty="0" smtClean="0">
                <a:solidFill>
                  <a:srgbClr val="E75A00"/>
                </a:solidFill>
                <a:latin typeface="Tahoma"/>
                <a:cs typeface="Tahoma"/>
              </a:rPr>
              <a:t>5-15 minutes before operation to </a:t>
            </a:r>
            <a:r>
              <a:rPr lang="en-US" sz="1400" dirty="0">
                <a:solidFill>
                  <a:srgbClr val="E75A00"/>
                </a:solidFill>
                <a:latin typeface="Tahoma"/>
                <a:cs typeface="Tahoma"/>
              </a:rPr>
              <a:t>reduce costs</a:t>
            </a:r>
          </a:p>
          <a:p>
            <a:pPr marL="285750" indent="-180000">
              <a:spcAft>
                <a:spcPts val="300"/>
              </a:spcAft>
              <a:buFont typeface="Arial" panose="020B0604020202020204" pitchFamily="34" charset="0"/>
              <a:buChar char="•"/>
            </a:pPr>
            <a:r>
              <a:rPr lang="en-US" sz="1400" dirty="0" smtClean="0">
                <a:solidFill>
                  <a:srgbClr val="E75A00"/>
                </a:solidFill>
                <a:latin typeface="Tahoma"/>
                <a:cs typeface="Tahoma"/>
              </a:rPr>
              <a:t>Enables </a:t>
            </a:r>
            <a:r>
              <a:rPr lang="en-US" sz="1400" dirty="0">
                <a:solidFill>
                  <a:srgbClr val="E75A00"/>
                </a:solidFill>
                <a:latin typeface="Tahoma"/>
                <a:cs typeface="Tahoma"/>
              </a:rPr>
              <a:t>the implementation of DAM and ERUC and other future enhancements</a:t>
            </a:r>
          </a:p>
        </p:txBody>
      </p:sp>
      <p:sp>
        <p:nvSpPr>
          <p:cNvPr id="22" name="TextBox 21"/>
          <p:cNvSpPr txBox="1"/>
          <p:nvPr/>
        </p:nvSpPr>
        <p:spPr>
          <a:xfrm>
            <a:off x="6942831" y="1457980"/>
            <a:ext cx="1905000" cy="523220"/>
          </a:xfrm>
          <a:prstGeom prst="rect">
            <a:avLst/>
          </a:prstGeom>
          <a:noFill/>
        </p:spPr>
        <p:txBody>
          <a:bodyPr wrap="square" rtlCol="0">
            <a:spAutoFit/>
          </a:bodyPr>
          <a:lstStyle/>
          <a:p>
            <a:pPr algn="ctr"/>
            <a:r>
              <a:rPr lang="en-CA" sz="14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IESO Market Renewal</a:t>
            </a:r>
            <a:endParaRPr lang="en-CA" sz="14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7" name="Rectangle 49"/>
          <p:cNvSpPr>
            <a:spLocks noChangeArrowheads="1"/>
          </p:cNvSpPr>
          <p:nvPr/>
        </p:nvSpPr>
        <p:spPr bwMode="auto">
          <a:xfrm>
            <a:off x="6916775" y="2295812"/>
            <a:ext cx="20167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ctr">
              <a:spcBef>
                <a:spcPts val="600"/>
              </a:spcBef>
              <a:tabLst>
                <a:tab pos="119063" algn="l"/>
                <a:tab pos="166688" algn="l"/>
              </a:tabLst>
            </a:pPr>
            <a:r>
              <a:rPr lang="en-CA" sz="1400" dirty="0">
                <a:solidFill>
                  <a:srgbClr val="000000"/>
                </a:solidFill>
                <a:latin typeface="Tahoma"/>
                <a:cs typeface="Tahoma"/>
              </a:rPr>
              <a:t>Incremental Capacity Auction </a:t>
            </a:r>
            <a:r>
              <a:rPr lang="en-CA" sz="1400" dirty="0" smtClean="0">
                <a:solidFill>
                  <a:srgbClr val="000000"/>
                </a:solidFill>
                <a:latin typeface="Tahoma"/>
                <a:cs typeface="Tahoma"/>
              </a:rPr>
              <a:t>(</a:t>
            </a:r>
            <a:r>
              <a:rPr lang="en-CA" sz="1400" dirty="0">
                <a:solidFill>
                  <a:srgbClr val="000000"/>
                </a:solidFill>
                <a:latin typeface="Tahoma"/>
                <a:cs typeface="Tahoma"/>
              </a:rPr>
              <a:t>ICA)</a:t>
            </a:r>
          </a:p>
        </p:txBody>
      </p:sp>
      <p:sp>
        <p:nvSpPr>
          <p:cNvPr id="29" name="Rectangle 49"/>
          <p:cNvSpPr>
            <a:spLocks noChangeArrowheads="1"/>
          </p:cNvSpPr>
          <p:nvPr/>
        </p:nvSpPr>
        <p:spPr bwMode="auto">
          <a:xfrm>
            <a:off x="6886948" y="3352800"/>
            <a:ext cx="20167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ctr">
              <a:spcBef>
                <a:spcPts val="600"/>
              </a:spcBef>
              <a:tabLst>
                <a:tab pos="119063" algn="l"/>
                <a:tab pos="166688" algn="l"/>
              </a:tabLst>
            </a:pPr>
            <a:r>
              <a:rPr lang="en-CA" sz="1400" dirty="0">
                <a:solidFill>
                  <a:srgbClr val="000000"/>
                </a:solidFill>
                <a:latin typeface="Tahoma"/>
                <a:cs typeface="Tahoma"/>
              </a:rPr>
              <a:t>Day-Ahead Market (DAM)</a:t>
            </a:r>
          </a:p>
        </p:txBody>
      </p:sp>
      <p:sp>
        <p:nvSpPr>
          <p:cNvPr id="30" name="Rectangle 49"/>
          <p:cNvSpPr>
            <a:spLocks noChangeArrowheads="1"/>
          </p:cNvSpPr>
          <p:nvPr/>
        </p:nvSpPr>
        <p:spPr bwMode="auto">
          <a:xfrm>
            <a:off x="6899843" y="4169475"/>
            <a:ext cx="201676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ctr">
              <a:spcBef>
                <a:spcPts val="600"/>
              </a:spcBef>
              <a:tabLst>
                <a:tab pos="119063" algn="l"/>
                <a:tab pos="166688" algn="l"/>
              </a:tabLst>
            </a:pPr>
            <a:r>
              <a:rPr lang="en-CA" sz="1400" dirty="0" smtClean="0">
                <a:solidFill>
                  <a:srgbClr val="000000"/>
                </a:solidFill>
                <a:latin typeface="Tahoma"/>
                <a:cs typeface="Tahoma"/>
              </a:rPr>
              <a:t>Enhanced Real-Time </a:t>
            </a:r>
            <a:r>
              <a:rPr lang="en-CA" sz="1400" dirty="0">
                <a:solidFill>
                  <a:srgbClr val="000000"/>
                </a:solidFill>
                <a:latin typeface="Tahoma"/>
                <a:cs typeface="Tahoma"/>
              </a:rPr>
              <a:t>Unit Commitment (ERUC)</a:t>
            </a:r>
          </a:p>
        </p:txBody>
      </p:sp>
      <p:sp>
        <p:nvSpPr>
          <p:cNvPr id="31" name="Rectangle 49"/>
          <p:cNvSpPr>
            <a:spLocks noChangeArrowheads="1"/>
          </p:cNvSpPr>
          <p:nvPr/>
        </p:nvSpPr>
        <p:spPr bwMode="auto">
          <a:xfrm>
            <a:off x="6916776" y="5198560"/>
            <a:ext cx="20167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ctr">
              <a:spcBef>
                <a:spcPts val="600"/>
              </a:spcBef>
              <a:tabLst>
                <a:tab pos="119063" algn="l"/>
                <a:tab pos="166688" algn="l"/>
              </a:tabLst>
            </a:pPr>
            <a:r>
              <a:rPr lang="en-CA" sz="1400" dirty="0">
                <a:solidFill>
                  <a:srgbClr val="000000"/>
                </a:solidFill>
                <a:latin typeface="Tahoma"/>
                <a:cs typeface="Tahoma"/>
              </a:rPr>
              <a:t>Single Schedule Market (SSM)</a:t>
            </a:r>
          </a:p>
        </p:txBody>
      </p:sp>
      <p:sp>
        <p:nvSpPr>
          <p:cNvPr id="17" name="TextBox 16"/>
          <p:cNvSpPr txBox="1"/>
          <p:nvPr/>
        </p:nvSpPr>
        <p:spPr>
          <a:xfrm>
            <a:off x="2095354" y="1981200"/>
            <a:ext cx="4759966" cy="1169551"/>
          </a:xfrm>
          <a:prstGeom prst="rect">
            <a:avLst/>
          </a:prstGeom>
          <a:noFill/>
        </p:spPr>
        <p:txBody>
          <a:bodyPr wrap="square" lIns="0" rtlCol="0">
            <a:spAutoFit/>
          </a:bodyPr>
          <a:lstStyle/>
          <a:p>
            <a:pPr marL="284400" indent="-180000">
              <a:spcAft>
                <a:spcPts val="0"/>
              </a:spcAft>
              <a:buFont typeface="Arial" panose="020B0604020202020204" pitchFamily="34" charset="0"/>
              <a:buChar char="•"/>
            </a:pPr>
            <a:r>
              <a:rPr lang="en-US" sz="1400" dirty="0" smtClean="0">
                <a:solidFill>
                  <a:srgbClr val="006B72"/>
                </a:solidFill>
                <a:latin typeface="Tahoma"/>
                <a:cs typeface="Tahoma"/>
              </a:rPr>
              <a:t>Designed to ensure resources are in place to meet expected future needs </a:t>
            </a:r>
            <a:endParaRPr lang="en-US" sz="1400" dirty="0">
              <a:solidFill>
                <a:srgbClr val="006B72"/>
              </a:solidFill>
              <a:latin typeface="Tahoma"/>
              <a:cs typeface="Tahoma"/>
            </a:endParaRPr>
          </a:p>
          <a:p>
            <a:pPr marL="284400" indent="-180000">
              <a:spcAft>
                <a:spcPts val="0"/>
              </a:spcAft>
              <a:buFont typeface="Arial" panose="020B0604020202020204" pitchFamily="34" charset="0"/>
              <a:buChar char="•"/>
            </a:pPr>
            <a:r>
              <a:rPr lang="en-US" sz="1400" dirty="0" smtClean="0">
                <a:solidFill>
                  <a:srgbClr val="006B72"/>
                </a:solidFill>
                <a:latin typeface="Tahoma"/>
                <a:cs typeface="Tahoma"/>
              </a:rPr>
              <a:t>Competitive process that is </a:t>
            </a:r>
            <a:r>
              <a:rPr lang="en-US" sz="1400" dirty="0">
                <a:solidFill>
                  <a:srgbClr val="006B72"/>
                </a:solidFill>
                <a:latin typeface="Tahoma"/>
                <a:cs typeface="Tahoma"/>
              </a:rPr>
              <a:t>t</a:t>
            </a:r>
            <a:r>
              <a:rPr lang="en-US" sz="1400" dirty="0" smtClean="0">
                <a:solidFill>
                  <a:srgbClr val="006B72"/>
                </a:solidFill>
                <a:latin typeface="Tahoma"/>
                <a:cs typeface="Tahoma"/>
              </a:rPr>
              <a:t>echnology agnostic to ensure lowest cost to consumers</a:t>
            </a:r>
            <a:endParaRPr lang="en-US" sz="1400" dirty="0">
              <a:solidFill>
                <a:srgbClr val="006B72"/>
              </a:solidFill>
              <a:latin typeface="Tahoma"/>
              <a:cs typeface="Tahoma"/>
            </a:endParaRPr>
          </a:p>
          <a:p>
            <a:pPr marL="284400" indent="-180000">
              <a:spcAft>
                <a:spcPts val="0"/>
              </a:spcAft>
              <a:buFont typeface="Arial" panose="020B0604020202020204" pitchFamily="34" charset="0"/>
              <a:buChar char="•"/>
            </a:pPr>
            <a:r>
              <a:rPr lang="en-US" sz="1400" dirty="0" smtClean="0">
                <a:solidFill>
                  <a:srgbClr val="006B72"/>
                </a:solidFill>
                <a:latin typeface="Tahoma"/>
                <a:cs typeface="Tahoma"/>
              </a:rPr>
              <a:t>Typically occurs years </a:t>
            </a:r>
            <a:r>
              <a:rPr lang="en-US" sz="1400" dirty="0">
                <a:solidFill>
                  <a:srgbClr val="006B72"/>
                </a:solidFill>
                <a:latin typeface="Tahoma"/>
                <a:cs typeface="Tahoma"/>
              </a:rPr>
              <a:t>before </a:t>
            </a:r>
            <a:r>
              <a:rPr lang="en-US" sz="1400" dirty="0" smtClean="0">
                <a:solidFill>
                  <a:srgbClr val="006B72"/>
                </a:solidFill>
                <a:latin typeface="Tahoma"/>
                <a:cs typeface="Tahoma"/>
              </a:rPr>
              <a:t>needs arise</a:t>
            </a:r>
            <a:endParaRPr lang="en-US" sz="1400" dirty="0">
              <a:solidFill>
                <a:srgbClr val="006B72"/>
              </a:solidFill>
              <a:latin typeface="Tahoma"/>
              <a:cs typeface="Tahoma"/>
            </a:endParaRPr>
          </a:p>
        </p:txBody>
      </p:sp>
      <p:sp>
        <p:nvSpPr>
          <p:cNvPr id="7" name="TextBox 6"/>
          <p:cNvSpPr txBox="1"/>
          <p:nvPr/>
        </p:nvSpPr>
        <p:spPr>
          <a:xfrm rot="16200000">
            <a:off x="-969911" y="4351953"/>
            <a:ext cx="2589336" cy="400110"/>
          </a:xfrm>
          <a:prstGeom prst="rect">
            <a:avLst/>
          </a:prstGeom>
          <a:solidFill>
            <a:schemeClr val="accent1">
              <a:lumMod val="40000"/>
              <a:lumOff val="60000"/>
            </a:schemeClr>
          </a:solidFill>
          <a:ln w="19050">
            <a:solidFill>
              <a:schemeClr val="tx1">
                <a:lumMod val="95000"/>
                <a:lumOff val="5000"/>
              </a:schemeClr>
            </a:solidFill>
          </a:ln>
        </p:spPr>
        <p:txBody>
          <a:bodyPr wrap="square" rtlCol="0">
            <a:spAutoFit/>
          </a:bodyPr>
          <a:lstStyle/>
          <a:p>
            <a:pPr algn="ctr"/>
            <a:r>
              <a:rPr lang="en-US" sz="2000" dirty="0" smtClean="0">
                <a:solidFill>
                  <a:schemeClr val="tx1"/>
                </a:solidFill>
                <a:latin typeface="Tahoma" panose="020B0604030504040204" pitchFamily="34" charset="0"/>
                <a:ea typeface="Tahoma" panose="020B0604030504040204" pitchFamily="34" charset="0"/>
                <a:cs typeface="Tahoma" panose="020B0604030504040204" pitchFamily="34" charset="0"/>
              </a:rPr>
              <a:t>ENERGY</a:t>
            </a:r>
            <a:endParaRPr lang="en-CA" sz="20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47270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7200" y="292608"/>
            <a:ext cx="8305800" cy="762000"/>
          </a:xfrm>
        </p:spPr>
        <p:txBody>
          <a:bodyPr/>
          <a:lstStyle/>
          <a:p>
            <a:r>
              <a:rPr lang="en-CA" dirty="0" smtClean="0"/>
              <a:t>Energy </a:t>
            </a:r>
            <a:r>
              <a:rPr lang="en-CA" dirty="0" err="1" smtClean="0"/>
              <a:t>Workstream</a:t>
            </a:r>
            <a:r>
              <a:rPr lang="en-CA" dirty="0" smtClean="0"/>
              <a:t>: Improve Asset </a:t>
            </a:r>
            <a:r>
              <a:rPr lang="en-CA" dirty="0"/>
              <a:t>U</a:t>
            </a:r>
            <a:r>
              <a:rPr lang="en-CA" dirty="0" smtClean="0"/>
              <a:t>tilization</a:t>
            </a:r>
            <a:endParaRPr lang="en-CA" dirty="0"/>
          </a:p>
        </p:txBody>
      </p:sp>
      <p:sp>
        <p:nvSpPr>
          <p:cNvPr id="4" name="Slide Number Placeholder 3"/>
          <p:cNvSpPr>
            <a:spLocks noGrp="1"/>
          </p:cNvSpPr>
          <p:nvPr>
            <p:ph type="sldNum" sz="quarter" idx="12"/>
          </p:nvPr>
        </p:nvSpPr>
        <p:spPr/>
        <p:txBody>
          <a:bodyPr/>
          <a:lstStyle/>
          <a:p>
            <a:pPr>
              <a:defRPr/>
            </a:pPr>
            <a:fld id="{DA7A1C77-1E87-43F1-8757-86483A9E80E3}" type="slidenum">
              <a:rPr lang="en-CA" altLang="en-US" smtClean="0"/>
              <a:pPr>
                <a:defRPr/>
              </a:pPr>
              <a:t>6</a:t>
            </a:fld>
            <a:endParaRPr lang="en-CA" altLang="en-US"/>
          </a:p>
        </p:txBody>
      </p:sp>
      <p:sp>
        <p:nvSpPr>
          <p:cNvPr id="2" name="TextBox 1"/>
          <p:cNvSpPr txBox="1"/>
          <p:nvPr/>
        </p:nvSpPr>
        <p:spPr>
          <a:xfrm>
            <a:off x="952499" y="1515070"/>
            <a:ext cx="7162800" cy="923330"/>
          </a:xfrm>
          <a:prstGeom prst="rect">
            <a:avLst/>
          </a:prstGeom>
          <a:noFill/>
        </p:spPr>
        <p:txBody>
          <a:bodyPr wrap="square" rtlCol="0">
            <a:spAutoFit/>
          </a:bodyPr>
          <a:lstStyle/>
          <a:p>
            <a:pPr algn="ctr"/>
            <a:r>
              <a:rPr lang="en-CA" sz="1800" dirty="0">
                <a:solidFill>
                  <a:schemeClr val="tx1"/>
                </a:solidFill>
                <a:latin typeface="+mj-lt"/>
              </a:rPr>
              <a:t>The ‘Single Schedule Market’ initiative is the </a:t>
            </a:r>
            <a:r>
              <a:rPr lang="en-CA" sz="1800" i="1" dirty="0">
                <a:solidFill>
                  <a:schemeClr val="tx1"/>
                </a:solidFill>
                <a:latin typeface="+mj-lt"/>
              </a:rPr>
              <a:t>enabling change </a:t>
            </a:r>
            <a:r>
              <a:rPr lang="en-CA" sz="1800" dirty="0">
                <a:solidFill>
                  <a:schemeClr val="tx1"/>
                </a:solidFill>
                <a:latin typeface="+mj-lt"/>
              </a:rPr>
              <a:t>that is needed to achieve further efficiencies in scheduling and optimizing energy and ancillary services</a:t>
            </a:r>
          </a:p>
        </p:txBody>
      </p:sp>
      <p:sp>
        <p:nvSpPr>
          <p:cNvPr id="12" name="TextBox 11"/>
          <p:cNvSpPr txBox="1"/>
          <p:nvPr/>
        </p:nvSpPr>
        <p:spPr>
          <a:xfrm>
            <a:off x="838198" y="2677806"/>
            <a:ext cx="3581401" cy="1754326"/>
          </a:xfrm>
          <a:prstGeom prst="rect">
            <a:avLst/>
          </a:prstGeom>
          <a:noFill/>
        </p:spPr>
        <p:txBody>
          <a:bodyPr wrap="square" rtlCol="0">
            <a:spAutoFit/>
          </a:bodyPr>
          <a:lstStyle/>
          <a:p>
            <a:r>
              <a:rPr lang="en-CA" sz="1800" b="1" dirty="0" smtClean="0">
                <a:solidFill>
                  <a:schemeClr val="tx1"/>
                </a:solidFill>
                <a:latin typeface="+mj-lt"/>
              </a:rPr>
              <a:t>Day Ahead Market</a:t>
            </a:r>
          </a:p>
          <a:p>
            <a:r>
              <a:rPr lang="en-CA" sz="1800" i="1" dirty="0" smtClean="0">
                <a:solidFill>
                  <a:schemeClr val="tx1"/>
                </a:solidFill>
                <a:latin typeface="+mj-lt"/>
              </a:rPr>
              <a:t>Providing </a:t>
            </a:r>
            <a:r>
              <a:rPr lang="en-CA" sz="1800" i="1" dirty="0">
                <a:solidFill>
                  <a:schemeClr val="tx1"/>
                </a:solidFill>
                <a:latin typeface="+mj-lt"/>
              </a:rPr>
              <a:t>the opportunity for production </a:t>
            </a:r>
            <a:r>
              <a:rPr lang="en-CA" sz="1800" i="1" u="sng" dirty="0">
                <a:solidFill>
                  <a:schemeClr val="tx1"/>
                </a:solidFill>
                <a:latin typeface="+mj-lt"/>
              </a:rPr>
              <a:t>and</a:t>
            </a:r>
            <a:r>
              <a:rPr lang="en-CA" sz="1800" i="1" dirty="0">
                <a:solidFill>
                  <a:schemeClr val="tx1"/>
                </a:solidFill>
                <a:latin typeface="+mj-lt"/>
              </a:rPr>
              <a:t> consumption decisions to be made </a:t>
            </a:r>
            <a:r>
              <a:rPr lang="en-CA" sz="1800" i="1" u="sng" dirty="0">
                <a:solidFill>
                  <a:schemeClr val="tx1"/>
                </a:solidFill>
                <a:latin typeface="+mj-lt"/>
              </a:rPr>
              <a:t>with certainty </a:t>
            </a:r>
            <a:r>
              <a:rPr lang="en-CA" sz="1800" i="1" dirty="0">
                <a:solidFill>
                  <a:schemeClr val="tx1"/>
                </a:solidFill>
                <a:latin typeface="+mj-lt"/>
              </a:rPr>
              <a:t>day-ahead is beneficial to all market participants and the IESO</a:t>
            </a:r>
          </a:p>
        </p:txBody>
      </p:sp>
      <p:sp>
        <p:nvSpPr>
          <p:cNvPr id="13" name="TextBox 12"/>
          <p:cNvSpPr txBox="1"/>
          <p:nvPr/>
        </p:nvSpPr>
        <p:spPr>
          <a:xfrm>
            <a:off x="5029200" y="2616875"/>
            <a:ext cx="3657600" cy="2031325"/>
          </a:xfrm>
          <a:prstGeom prst="rect">
            <a:avLst/>
          </a:prstGeom>
          <a:noFill/>
        </p:spPr>
        <p:txBody>
          <a:bodyPr wrap="square" rtlCol="0">
            <a:spAutoFit/>
          </a:bodyPr>
          <a:lstStyle/>
          <a:p>
            <a:r>
              <a:rPr lang="en-CA" sz="1800" b="1" dirty="0">
                <a:solidFill>
                  <a:schemeClr val="tx1"/>
                </a:solidFill>
                <a:latin typeface="+mj-lt"/>
              </a:rPr>
              <a:t>Real Time Unit Commitment</a:t>
            </a:r>
          </a:p>
          <a:p>
            <a:r>
              <a:rPr lang="en-CA" sz="1800" i="1" dirty="0">
                <a:solidFill>
                  <a:schemeClr val="tx1"/>
                </a:solidFill>
                <a:latin typeface="+mj-lt"/>
              </a:rPr>
              <a:t>Optimizing unit commitment over a longer timeframe based on a competitive platform, while ensuring commitment costs are transparent will ensure improved utilization of assets in real-time </a:t>
            </a:r>
          </a:p>
        </p:txBody>
      </p:sp>
      <p:cxnSp>
        <p:nvCxnSpPr>
          <p:cNvPr id="14" name="Straight Connector 13"/>
          <p:cNvCxnSpPr/>
          <p:nvPr/>
        </p:nvCxnSpPr>
        <p:spPr bwMode="auto">
          <a:xfrm>
            <a:off x="457197" y="2438400"/>
            <a:ext cx="8153400" cy="0"/>
          </a:xfrm>
          <a:prstGeom prst="line">
            <a:avLst/>
          </a:prstGeom>
          <a:noFill/>
          <a:ln w="12700" cap="flat" cmpd="sng" algn="ctr">
            <a:solidFill>
              <a:srgbClr val="006A71"/>
            </a:solidFill>
            <a:prstDash val="solid"/>
            <a:round/>
            <a:headEnd type="none" w="med" len="med"/>
            <a:tailEnd type="none" w="med" len="med"/>
          </a:ln>
          <a:effectLst/>
        </p:spPr>
      </p:cxnSp>
      <p:sp>
        <p:nvSpPr>
          <p:cNvPr id="19" name="Right Arrow 18"/>
          <p:cNvSpPr/>
          <p:nvPr/>
        </p:nvSpPr>
        <p:spPr bwMode="auto">
          <a:xfrm>
            <a:off x="5168463" y="4812445"/>
            <a:ext cx="3518337" cy="1195508"/>
          </a:xfrm>
          <a:prstGeom prst="rightArrow">
            <a:avLst>
              <a:gd name="adj1" fmla="val 50343"/>
              <a:gd name="adj2" fmla="val 55846"/>
            </a:avLst>
          </a:prstGeom>
          <a:solidFill>
            <a:srgbClr val="006A71"/>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CA" sz="2800" b="0" i="0" u="none" strike="noStrike" kern="0" cap="none" spc="0" normalizeH="0" baseline="0" noProof="0" dirty="0" smtClean="0">
              <a:ln>
                <a:noFill/>
              </a:ln>
              <a:solidFill>
                <a:srgbClr val="FFFFFF"/>
              </a:solidFill>
              <a:effectLst/>
              <a:uLnTx/>
              <a:uFillTx/>
              <a:latin typeface="Arial" charset="0"/>
              <a:ea typeface="ＭＳ Ｐゴシック" pitchFamily="34" charset="-128"/>
            </a:endParaRPr>
          </a:p>
        </p:txBody>
      </p:sp>
      <p:sp>
        <p:nvSpPr>
          <p:cNvPr id="20" name="TextBox 19"/>
          <p:cNvSpPr txBox="1"/>
          <p:nvPr/>
        </p:nvSpPr>
        <p:spPr>
          <a:xfrm>
            <a:off x="5150588" y="5089300"/>
            <a:ext cx="3536211" cy="646331"/>
          </a:xfrm>
          <a:prstGeom prst="rect">
            <a:avLst/>
          </a:prstGeom>
          <a:noFill/>
        </p:spPr>
        <p:txBody>
          <a:bodyPr wrap="square" rtlCol="0">
            <a:spAutoFit/>
          </a:bodyPr>
          <a:lstStyle/>
          <a:p>
            <a:r>
              <a:rPr lang="en-CA" sz="1800" dirty="0" smtClean="0">
                <a:latin typeface="+mj-lt"/>
              </a:rPr>
              <a:t>Optimize units over a longer timeframe</a:t>
            </a:r>
            <a:endParaRPr lang="en-CA" sz="1800" dirty="0">
              <a:latin typeface="+mj-lt"/>
            </a:endParaRPr>
          </a:p>
        </p:txBody>
      </p:sp>
      <p:sp>
        <p:nvSpPr>
          <p:cNvPr id="21" name="Right Arrow 20"/>
          <p:cNvSpPr/>
          <p:nvPr/>
        </p:nvSpPr>
        <p:spPr bwMode="auto">
          <a:xfrm rot="10800000">
            <a:off x="483780" y="4812446"/>
            <a:ext cx="3593574" cy="1195508"/>
          </a:xfrm>
          <a:prstGeom prst="rightArrow">
            <a:avLst>
              <a:gd name="adj1" fmla="val 50343"/>
              <a:gd name="adj2" fmla="val 55846"/>
            </a:avLst>
          </a:prstGeom>
          <a:solidFill>
            <a:srgbClr val="006A71"/>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CA" sz="2800" b="0" i="0" u="none" strike="noStrike" kern="0" cap="none" spc="0" normalizeH="0" baseline="0" noProof="0" dirty="0" smtClean="0">
              <a:ln>
                <a:noFill/>
              </a:ln>
              <a:solidFill>
                <a:srgbClr val="FFFFFF"/>
              </a:solidFill>
              <a:effectLst/>
              <a:uLnTx/>
              <a:uFillTx/>
              <a:latin typeface="Arial" charset="0"/>
              <a:ea typeface="ＭＳ Ｐゴシック" pitchFamily="34" charset="-128"/>
            </a:endParaRPr>
          </a:p>
        </p:txBody>
      </p:sp>
      <p:sp>
        <p:nvSpPr>
          <p:cNvPr id="22" name="TextBox 21"/>
          <p:cNvSpPr txBox="1"/>
          <p:nvPr/>
        </p:nvSpPr>
        <p:spPr>
          <a:xfrm>
            <a:off x="1085849" y="5087034"/>
            <a:ext cx="3009898" cy="646331"/>
          </a:xfrm>
          <a:prstGeom prst="rect">
            <a:avLst/>
          </a:prstGeom>
          <a:noFill/>
        </p:spPr>
        <p:txBody>
          <a:bodyPr wrap="square" rtlCol="0">
            <a:spAutoFit/>
          </a:bodyPr>
          <a:lstStyle/>
          <a:p>
            <a:pPr algn="r"/>
            <a:r>
              <a:rPr lang="en-CA" sz="1800" dirty="0">
                <a:latin typeface="+mj-lt"/>
              </a:rPr>
              <a:t>Drive more participation into the day ahead</a:t>
            </a:r>
          </a:p>
        </p:txBody>
      </p:sp>
      <p:sp>
        <p:nvSpPr>
          <p:cNvPr id="11" name="Right Arrow 10"/>
          <p:cNvSpPr/>
          <p:nvPr/>
        </p:nvSpPr>
        <p:spPr bwMode="auto">
          <a:xfrm rot="5400000">
            <a:off x="4147120" y="2515019"/>
            <a:ext cx="721001" cy="494191"/>
          </a:xfrm>
          <a:prstGeom prst="rightArrow">
            <a:avLst/>
          </a:prstGeom>
          <a:solidFill>
            <a:srgbClr val="49A94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CA" sz="2800" b="0" i="0" u="none" strike="noStrike" kern="0" cap="none" spc="0" normalizeH="0" baseline="0" noProof="0" dirty="0" smtClean="0">
              <a:ln>
                <a:noFill/>
              </a:ln>
              <a:solidFill>
                <a:srgbClr val="FFFFFF"/>
              </a:solidFill>
              <a:effectLst/>
              <a:uLnTx/>
              <a:uFillTx/>
              <a:latin typeface="Arial" charset="0"/>
              <a:ea typeface="ＭＳ Ｐゴシック" pitchFamily="34" charset="-128"/>
            </a:endParaRPr>
          </a:p>
        </p:txBody>
      </p:sp>
    </p:spTree>
    <p:extLst>
      <p:ext uri="{BB962C8B-B14F-4D97-AF65-F5344CB8AC3E}">
        <p14:creationId xmlns:p14="http://schemas.microsoft.com/office/powerpoint/2010/main" val="3741946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CA" dirty="0"/>
              <a:t>Incremental Capacity </a:t>
            </a:r>
            <a:r>
              <a:rPr lang="en-CA" dirty="0" smtClean="0"/>
              <a:t>Auction (ICA)</a:t>
            </a:r>
            <a:endParaRPr lang="en-CA" dirty="0"/>
          </a:p>
        </p:txBody>
      </p:sp>
      <p:sp>
        <p:nvSpPr>
          <p:cNvPr id="4" name="Slide Number Placeholder 3"/>
          <p:cNvSpPr>
            <a:spLocks noGrp="1"/>
          </p:cNvSpPr>
          <p:nvPr>
            <p:ph type="sldNum" sz="quarter" idx="12"/>
          </p:nvPr>
        </p:nvSpPr>
        <p:spPr>
          <a:xfrm>
            <a:off x="8153400" y="6095886"/>
            <a:ext cx="533400" cy="533400"/>
          </a:xfrm>
        </p:spPr>
        <p:txBody>
          <a:bodyPr/>
          <a:lstStyle/>
          <a:p>
            <a:pPr>
              <a:defRPr/>
            </a:pPr>
            <a:fld id="{DA7A1C77-1E87-43F1-8757-86483A9E80E3}" type="slidenum">
              <a:rPr lang="en-CA" altLang="en-US" smtClean="0">
                <a:solidFill>
                  <a:srgbClr val="000000"/>
                </a:solidFill>
              </a:rPr>
              <a:pPr>
                <a:defRPr/>
              </a:pPr>
              <a:t>7</a:t>
            </a:fld>
            <a:endParaRPr lang="en-CA" altLang="en-US" dirty="0">
              <a:solidFill>
                <a:srgbClr val="000000"/>
              </a:solidFill>
            </a:endParaRPr>
          </a:p>
        </p:txBody>
      </p:sp>
      <p:sp>
        <p:nvSpPr>
          <p:cNvPr id="7" name="Rectangle 6"/>
          <p:cNvSpPr/>
          <p:nvPr/>
        </p:nvSpPr>
        <p:spPr>
          <a:xfrm>
            <a:off x="381000" y="1166238"/>
            <a:ext cx="8229600" cy="1002366"/>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60000" tIns="360000" rIns="360000" bIns="360000" numCol="1" spcCol="1270" anchor="t" anchorCtr="0">
            <a:noAutofit/>
          </a:bodyPr>
          <a:lstStyle/>
          <a:p>
            <a:pPr marL="285750" lvl="0" indent="-285750">
              <a:spcAft>
                <a:spcPts val="600"/>
              </a:spcAft>
              <a:buFont typeface="Arial"/>
              <a:buChar char="•"/>
            </a:pPr>
            <a:r>
              <a:rPr lang="en-CA" sz="1400" dirty="0">
                <a:cs typeface="Tahoma"/>
              </a:rPr>
              <a:t>A more flexible, transparent, technology-neutral, competitive way to secure </a:t>
            </a:r>
            <a:r>
              <a:rPr lang="en-CA" sz="1400" dirty="0">
                <a:solidFill>
                  <a:schemeClr val="tx1"/>
                </a:solidFill>
                <a:cs typeface="Tahoma"/>
              </a:rPr>
              <a:t>the </a:t>
            </a:r>
            <a:r>
              <a:rPr lang="en-CA" sz="1400" dirty="0" smtClean="0">
                <a:solidFill>
                  <a:schemeClr val="tx1"/>
                </a:solidFill>
                <a:cs typeface="Tahoma"/>
              </a:rPr>
              <a:t>capacity </a:t>
            </a:r>
            <a:r>
              <a:rPr lang="en-CA" sz="1400" dirty="0">
                <a:solidFill>
                  <a:schemeClr val="tx1"/>
                </a:solidFill>
                <a:cs typeface="Tahoma"/>
              </a:rPr>
              <a:t>Ontario </a:t>
            </a:r>
            <a:r>
              <a:rPr lang="en-CA" sz="1400" dirty="0">
                <a:cs typeface="Tahoma"/>
              </a:rPr>
              <a:t>needs to maintain </a:t>
            </a:r>
            <a:r>
              <a:rPr lang="en-CA" sz="1400" dirty="0" smtClean="0">
                <a:cs typeface="Tahoma"/>
              </a:rPr>
              <a:t>reliability</a:t>
            </a:r>
          </a:p>
        </p:txBody>
      </p:sp>
      <p:grpSp>
        <p:nvGrpSpPr>
          <p:cNvPr id="8" name="Group 7"/>
          <p:cNvGrpSpPr/>
          <p:nvPr/>
        </p:nvGrpSpPr>
        <p:grpSpPr>
          <a:xfrm>
            <a:off x="525663" y="978834"/>
            <a:ext cx="3239504" cy="432000"/>
            <a:chOff x="0" y="232349"/>
            <a:chExt cx="3499363" cy="468106"/>
          </a:xfrm>
          <a:solidFill>
            <a:srgbClr val="003366"/>
          </a:solidFill>
        </p:grpSpPr>
        <p:sp>
          <p:nvSpPr>
            <p:cNvPr id="9" name="Rounded Rectangle 8"/>
            <p:cNvSpPr/>
            <p:nvPr/>
          </p:nvSpPr>
          <p:spPr>
            <a:xfrm>
              <a:off x="0" y="232349"/>
              <a:ext cx="3004404" cy="468106"/>
            </a:xfrm>
            <a:prstGeom prst="roundRect">
              <a:avLst>
                <a:gd name="adj" fmla="val 0"/>
              </a:avLst>
            </a:prstGeom>
            <a:gr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0" name="Rounded Rectangle 6"/>
            <p:cNvSpPr/>
            <p:nvPr/>
          </p:nvSpPr>
          <p:spPr>
            <a:xfrm>
              <a:off x="22851" y="232349"/>
              <a:ext cx="3476512" cy="46810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7661" tIns="0" rIns="207661" bIns="0" numCol="1" spcCol="1270" anchor="ctr" anchorCtr="0">
              <a:noAutofit/>
            </a:bodyPr>
            <a:lstStyle/>
            <a:p>
              <a:pPr lvl="0" algn="l" defTabSz="800100">
                <a:lnSpc>
                  <a:spcPct val="90000"/>
                </a:lnSpc>
                <a:spcBef>
                  <a:spcPct val="0"/>
                </a:spcBef>
                <a:spcAft>
                  <a:spcPct val="35000"/>
                </a:spcAft>
              </a:pPr>
              <a:r>
                <a:rPr lang="en-CA" sz="1800" b="1" kern="1200" dirty="0" smtClean="0">
                  <a:solidFill>
                    <a:schemeClr val="bg1"/>
                  </a:solidFill>
                  <a:cs typeface="Tahoma"/>
                </a:rPr>
                <a:t>What is being introduced?</a:t>
              </a:r>
              <a:endParaRPr lang="en-CA" sz="1800" b="1" kern="1200" dirty="0">
                <a:solidFill>
                  <a:schemeClr val="bg1"/>
                </a:solidFill>
                <a:cs typeface="Tahoma"/>
              </a:endParaRPr>
            </a:p>
          </p:txBody>
        </p:sp>
      </p:grpSp>
      <p:sp>
        <p:nvSpPr>
          <p:cNvPr id="12" name="Rectangle 11"/>
          <p:cNvSpPr/>
          <p:nvPr/>
        </p:nvSpPr>
        <p:spPr>
          <a:xfrm>
            <a:off x="381000" y="2293777"/>
            <a:ext cx="8382000" cy="3818152"/>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60000" tIns="360000" rIns="360000" bIns="360000" numCol="1" spcCol="1270" anchor="t" anchorCtr="0">
            <a:noAutofit/>
          </a:bodyPr>
          <a:lstStyle/>
          <a:p>
            <a:pPr marL="285750" lvl="0" indent="-285750">
              <a:spcBef>
                <a:spcPts val="480"/>
              </a:spcBef>
              <a:spcAft>
                <a:spcPts val="600"/>
              </a:spcAft>
              <a:buFont typeface="Arial"/>
              <a:buChar char="•"/>
            </a:pPr>
            <a:r>
              <a:rPr lang="en-CA" sz="1400" dirty="0" smtClean="0">
                <a:solidFill>
                  <a:schemeClr val="tx1"/>
                </a:solidFill>
                <a:cs typeface="Tahoma"/>
              </a:rPr>
              <a:t>Looks </a:t>
            </a:r>
            <a:r>
              <a:rPr lang="en-CA" sz="1400" dirty="0">
                <a:solidFill>
                  <a:schemeClr val="tx1"/>
                </a:solidFill>
                <a:cs typeface="Tahoma"/>
              </a:rPr>
              <a:t>a few years ahead and accommodates changing system needs and conditions by securing capacity on an annual </a:t>
            </a:r>
            <a:r>
              <a:rPr lang="en-CA" sz="1400" dirty="0" smtClean="0">
                <a:solidFill>
                  <a:schemeClr val="tx1"/>
                </a:solidFill>
                <a:cs typeface="Tahoma"/>
              </a:rPr>
              <a:t>basis at the lowest cost</a:t>
            </a:r>
          </a:p>
          <a:p>
            <a:pPr marL="285750" lvl="0" indent="-285750">
              <a:spcBef>
                <a:spcPts val="480"/>
              </a:spcBef>
              <a:spcAft>
                <a:spcPts val="600"/>
              </a:spcAft>
              <a:buFont typeface="Arial"/>
              <a:buChar char="•"/>
            </a:pPr>
            <a:r>
              <a:rPr lang="en-CA" sz="1400" dirty="0" smtClean="0">
                <a:solidFill>
                  <a:schemeClr val="tx1"/>
                </a:solidFill>
                <a:cs typeface="Tahoma"/>
              </a:rPr>
              <a:t>Annual auctions provide the opportunity to benefit from declining resource costs and keeps up with technological changes</a:t>
            </a:r>
            <a:endParaRPr lang="en-CA" sz="1400" dirty="0">
              <a:solidFill>
                <a:schemeClr val="tx1"/>
              </a:solidFill>
              <a:cs typeface="Tahoma"/>
            </a:endParaRPr>
          </a:p>
          <a:p>
            <a:pPr marL="285750" indent="-285750">
              <a:spcBef>
                <a:spcPts val="480"/>
              </a:spcBef>
              <a:spcAft>
                <a:spcPts val="600"/>
              </a:spcAft>
              <a:buFont typeface="Arial"/>
              <a:buChar char="•"/>
            </a:pPr>
            <a:r>
              <a:rPr lang="en-CA" sz="1400" dirty="0" smtClean="0">
                <a:solidFill>
                  <a:schemeClr val="tx1"/>
                </a:solidFill>
                <a:cs typeface="Tahoma"/>
              </a:rPr>
              <a:t>Provides </a:t>
            </a:r>
            <a:r>
              <a:rPr lang="en-CA" sz="1400" dirty="0">
                <a:solidFill>
                  <a:schemeClr val="tx1"/>
                </a:solidFill>
                <a:cs typeface="Tahoma"/>
              </a:rPr>
              <a:t>a stable and transparent way </a:t>
            </a:r>
            <a:r>
              <a:rPr lang="en-CA" sz="1400" dirty="0" smtClean="0">
                <a:solidFill>
                  <a:schemeClr val="tx1"/>
                </a:solidFill>
                <a:cs typeface="Tahoma"/>
              </a:rPr>
              <a:t>for participants to get </a:t>
            </a:r>
            <a:r>
              <a:rPr lang="en-CA" sz="1400" dirty="0">
                <a:solidFill>
                  <a:schemeClr val="tx1"/>
                </a:solidFill>
                <a:cs typeface="Tahoma"/>
              </a:rPr>
              <a:t>paid for the capacity they </a:t>
            </a:r>
            <a:r>
              <a:rPr lang="en-CA" sz="1400" dirty="0" smtClean="0">
                <a:solidFill>
                  <a:schemeClr val="tx1"/>
                </a:solidFill>
                <a:cs typeface="Tahoma"/>
              </a:rPr>
              <a:t>supply</a:t>
            </a:r>
            <a:endParaRPr lang="en-CA" sz="1400" dirty="0">
              <a:solidFill>
                <a:schemeClr val="tx1"/>
              </a:solidFill>
              <a:cs typeface="Tahoma"/>
            </a:endParaRPr>
          </a:p>
          <a:p>
            <a:pPr marL="285750" indent="-285750">
              <a:spcBef>
                <a:spcPts val="480"/>
              </a:spcBef>
              <a:spcAft>
                <a:spcPts val="600"/>
              </a:spcAft>
              <a:buFont typeface="Arial"/>
              <a:buChar char="•"/>
            </a:pPr>
            <a:r>
              <a:rPr lang="en-CA" sz="1400" dirty="0" smtClean="0">
                <a:solidFill>
                  <a:schemeClr val="tx1"/>
                </a:solidFill>
                <a:cs typeface="Tahoma"/>
              </a:rPr>
              <a:t>Suppliers </a:t>
            </a:r>
            <a:r>
              <a:rPr lang="en-CA" sz="1400" dirty="0">
                <a:solidFill>
                  <a:schemeClr val="tx1"/>
                </a:solidFill>
                <a:cs typeface="Tahoma"/>
              </a:rPr>
              <a:t>will take on </a:t>
            </a:r>
            <a:r>
              <a:rPr lang="en-CA" sz="1400" dirty="0" smtClean="0">
                <a:solidFill>
                  <a:schemeClr val="tx1"/>
                </a:solidFill>
                <a:cs typeface="Tahoma"/>
              </a:rPr>
              <a:t>more of the </a:t>
            </a:r>
            <a:r>
              <a:rPr lang="en-CA" sz="1400" dirty="0">
                <a:solidFill>
                  <a:schemeClr val="tx1"/>
                </a:solidFill>
                <a:cs typeface="Tahoma"/>
              </a:rPr>
              <a:t>risk of changing market conditions, </a:t>
            </a:r>
            <a:r>
              <a:rPr lang="en-CA" sz="1400" dirty="0" smtClean="0">
                <a:solidFill>
                  <a:schemeClr val="tx1"/>
                </a:solidFill>
                <a:cs typeface="Tahoma"/>
              </a:rPr>
              <a:t>as opposed to consumers when compared to locking-in long term contracts</a:t>
            </a:r>
          </a:p>
          <a:p>
            <a:pPr marL="285750" indent="-285750">
              <a:spcBef>
                <a:spcPts val="480"/>
              </a:spcBef>
              <a:spcAft>
                <a:spcPts val="600"/>
              </a:spcAft>
              <a:buFont typeface="Arial"/>
              <a:buChar char="•"/>
            </a:pPr>
            <a:r>
              <a:rPr lang="en-CA" sz="1400" dirty="0" smtClean="0">
                <a:solidFill>
                  <a:schemeClr val="tx1"/>
                </a:solidFill>
                <a:cs typeface="Tahoma"/>
              </a:rPr>
              <a:t>Technology-neutral approach </a:t>
            </a:r>
            <a:r>
              <a:rPr lang="en-CA" sz="1400" dirty="0" smtClean="0">
                <a:cs typeface="Tahoma"/>
              </a:rPr>
              <a:t>attracts non-traditional resources which maximizes participation</a:t>
            </a:r>
            <a:r>
              <a:rPr lang="en-CA" sz="1400" dirty="0" smtClean="0">
                <a:solidFill>
                  <a:schemeClr val="tx1"/>
                </a:solidFill>
                <a:cs typeface="Tahoma"/>
              </a:rPr>
              <a:t> and helps secure best price for Ontario consumers</a:t>
            </a:r>
          </a:p>
          <a:p>
            <a:pPr marL="285750" indent="-285750">
              <a:spcBef>
                <a:spcPts val="480"/>
              </a:spcBef>
              <a:spcAft>
                <a:spcPts val="600"/>
              </a:spcAft>
              <a:buFont typeface="Arial"/>
              <a:buChar char="•"/>
            </a:pPr>
            <a:r>
              <a:rPr lang="en-CA" sz="1400" dirty="0" smtClean="0">
                <a:solidFill>
                  <a:schemeClr val="tx1"/>
                </a:solidFill>
              </a:rPr>
              <a:t>Expected to provide ~three quarters of the estimated $3.4 B in cost savings generated by market renewal</a:t>
            </a:r>
            <a:endParaRPr lang="en-CA" sz="1400" dirty="0">
              <a:solidFill>
                <a:srgbClr val="FF0000"/>
              </a:solidFill>
              <a:cs typeface="Tahoma"/>
            </a:endParaRPr>
          </a:p>
        </p:txBody>
      </p:sp>
      <p:sp>
        <p:nvSpPr>
          <p:cNvPr id="15" name="Rounded Rectangle 6"/>
          <p:cNvSpPr/>
          <p:nvPr/>
        </p:nvSpPr>
        <p:spPr>
          <a:xfrm>
            <a:off x="575930" y="2098866"/>
            <a:ext cx="3189237" cy="389823"/>
          </a:xfrm>
          <a:prstGeom prst="rect">
            <a:avLst/>
          </a:prstGeom>
          <a:solidFill>
            <a:srgbClr val="006A71"/>
          </a:solidFill>
          <a:ln>
            <a:noFill/>
          </a:ln>
        </p:spPr>
        <p:style>
          <a:lnRef idx="0">
            <a:scrgbClr r="0" g="0" b="0"/>
          </a:lnRef>
          <a:fillRef idx="0">
            <a:scrgbClr r="0" g="0" b="0"/>
          </a:fillRef>
          <a:effectRef idx="0">
            <a:scrgbClr r="0" g="0" b="0"/>
          </a:effectRef>
          <a:fontRef idx="minor">
            <a:schemeClr val="lt1"/>
          </a:fontRef>
        </p:style>
        <p:txBody>
          <a:bodyPr spcFirstLastPara="0" vert="horz" wrap="square" lIns="207661" tIns="0" rIns="207661" bIns="0" numCol="1" spcCol="1270" anchor="ctr" anchorCtr="0">
            <a:noAutofit/>
          </a:bodyPr>
          <a:lstStyle/>
          <a:p>
            <a:pPr lvl="0" defTabSz="800100">
              <a:lnSpc>
                <a:spcPct val="90000"/>
              </a:lnSpc>
              <a:spcAft>
                <a:spcPct val="35000"/>
              </a:spcAft>
            </a:pPr>
            <a:r>
              <a:rPr lang="en-CA" sz="1800" b="1" dirty="0">
                <a:solidFill>
                  <a:srgbClr val="FFFFFF"/>
                </a:solidFill>
                <a:cs typeface="Tahoma"/>
              </a:rPr>
              <a:t>What are the benefits?</a:t>
            </a:r>
          </a:p>
        </p:txBody>
      </p:sp>
    </p:spTree>
    <p:extLst>
      <p:ext uri="{BB962C8B-B14F-4D97-AF65-F5344CB8AC3E}">
        <p14:creationId xmlns:p14="http://schemas.microsoft.com/office/powerpoint/2010/main" val="2400709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5867400"/>
            <a:ext cx="1600199" cy="8649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92608"/>
            <a:ext cx="8458200" cy="685800"/>
          </a:xfrm>
        </p:spPr>
        <p:txBody>
          <a:bodyPr>
            <a:normAutofit/>
          </a:bodyPr>
          <a:lstStyle/>
          <a:p>
            <a:r>
              <a:rPr lang="en-CA" dirty="0" smtClean="0"/>
              <a:t>Features of an Incremental Capacity Auction</a:t>
            </a:r>
            <a:endParaRPr lang="en-CA" dirty="0">
              <a:solidFill>
                <a:srgbClr val="FF0000"/>
              </a:solidFill>
            </a:endParaRPr>
          </a:p>
        </p:txBody>
      </p:sp>
      <p:sp>
        <p:nvSpPr>
          <p:cNvPr id="4" name="Slide Number Placeholder 3"/>
          <p:cNvSpPr>
            <a:spLocks noGrp="1"/>
          </p:cNvSpPr>
          <p:nvPr>
            <p:ph type="sldNum" sz="quarter" idx="10"/>
          </p:nvPr>
        </p:nvSpPr>
        <p:spPr>
          <a:xfrm>
            <a:off x="8153400" y="6324600"/>
            <a:ext cx="533400" cy="457200"/>
          </a:xfrm>
          <a:prstGeom prst="rect">
            <a:avLst/>
          </a:prstGeom>
        </p:spPr>
        <p:txBody>
          <a:bodyPr/>
          <a:lstStyle/>
          <a:p>
            <a:fld id="{E1E9082E-7DD1-4356-A1D3-23767AA86DD0}" type="slidenum">
              <a:rPr lang="en-CA">
                <a:solidFill>
                  <a:srgbClr val="000000"/>
                </a:solidFill>
              </a:rPr>
              <a:pPr/>
              <a:t>8</a:t>
            </a:fld>
            <a:endParaRPr lang="en-CA" dirty="0">
              <a:solidFill>
                <a:srgbClr val="000000"/>
              </a:solidFill>
            </a:endParaRPr>
          </a:p>
        </p:txBody>
      </p:sp>
      <p:graphicFrame>
        <p:nvGraphicFramePr>
          <p:cNvPr id="5" name="Diagram 4"/>
          <p:cNvGraphicFramePr/>
          <p:nvPr>
            <p:extLst>
              <p:ext uri="{D42A27DB-BD31-4B8C-83A1-F6EECF244321}">
                <p14:modId xmlns:p14="http://schemas.microsoft.com/office/powerpoint/2010/main" val="2307354232"/>
              </p:ext>
            </p:extLst>
          </p:nvPr>
        </p:nvGraphicFramePr>
        <p:xfrm>
          <a:off x="651932" y="1371600"/>
          <a:ext cx="7806268"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84710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8153400" y="6324600"/>
            <a:ext cx="533400" cy="533400"/>
          </a:xfrm>
          <a:prstGeom prst="rect">
            <a:avLst/>
          </a:prstGeom>
        </p:spPr>
        <p:txBody>
          <a:bodyPr/>
          <a:lstStyle/>
          <a:p>
            <a:pPr>
              <a:defRPr/>
            </a:pPr>
            <a:fld id="{DA7A1C77-1E87-43F1-8757-86483A9E80E3}" type="slidenum">
              <a:rPr lang="en-CA" altLang="en-US" smtClean="0"/>
              <a:pPr>
                <a:defRPr/>
              </a:pPr>
              <a:t>9</a:t>
            </a:fld>
            <a:endParaRPr lang="en-CA" altLang="en-US"/>
          </a:p>
        </p:txBody>
      </p:sp>
      <p:sp>
        <p:nvSpPr>
          <p:cNvPr id="8" name="Text Placeholder 2"/>
          <p:cNvSpPr>
            <a:spLocks noGrp="1"/>
          </p:cNvSpPr>
          <p:nvPr>
            <p:ph type="body" sz="quarter" idx="11"/>
          </p:nvPr>
        </p:nvSpPr>
        <p:spPr>
          <a:xfrm>
            <a:off x="457200" y="292608"/>
            <a:ext cx="8153400" cy="850392"/>
          </a:xfrm>
        </p:spPr>
        <p:txBody>
          <a:bodyPr>
            <a:normAutofit fontScale="62500" lnSpcReduction="20000"/>
          </a:bodyPr>
          <a:lstStyle/>
          <a:p>
            <a:r>
              <a:rPr lang="en-CA" sz="4600" dirty="0" smtClean="0"/>
              <a:t>Incremental Capacity Auction Structure and Timing</a:t>
            </a:r>
          </a:p>
          <a:p>
            <a:endParaRPr lang="en-CA" sz="2000" dirty="0"/>
          </a:p>
        </p:txBody>
      </p:sp>
      <p:pic>
        <p:nvPicPr>
          <p:cNvPr id="6" name="Picture 5"/>
          <p:cNvPicPr>
            <a:picLocks noChangeAspect="1"/>
          </p:cNvPicPr>
          <p:nvPr/>
        </p:nvPicPr>
        <p:blipFill rotWithShape="1">
          <a:blip r:embed="rId2"/>
          <a:srcRect l="24009" t="21342" r="25524" b="18570"/>
          <a:stretch/>
        </p:blipFill>
        <p:spPr bwMode="auto">
          <a:xfrm>
            <a:off x="914400" y="1219200"/>
            <a:ext cx="7066546" cy="45720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44844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SO 2015 Templates_PowerPt.pptx">
  <a:themeElements>
    <a:clrScheme name="Standard-Template_Revised_07 13">
      <a:dk1>
        <a:srgbClr val="000000"/>
      </a:dk1>
      <a:lt1>
        <a:srgbClr val="FFFFFF"/>
      </a:lt1>
      <a:dk2>
        <a:srgbClr val="FFFFFF"/>
      </a:dk2>
      <a:lt2>
        <a:srgbClr val="808080"/>
      </a:lt2>
      <a:accent1>
        <a:srgbClr val="6699CC"/>
      </a:accent1>
      <a:accent2>
        <a:srgbClr val="99CC99"/>
      </a:accent2>
      <a:accent3>
        <a:srgbClr val="FFFFFF"/>
      </a:accent3>
      <a:accent4>
        <a:srgbClr val="000000"/>
      </a:accent4>
      <a:accent5>
        <a:srgbClr val="B8CAE2"/>
      </a:accent5>
      <a:accent6>
        <a:srgbClr val="8AB98A"/>
      </a:accent6>
      <a:hlink>
        <a:srgbClr val="33CC33"/>
      </a:hlink>
      <a:folHlink>
        <a:srgbClr val="FFCC33"/>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6A71"/>
        </a:solidFill>
        <a:ln w="9525"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smtClean="0">
            <a:ln>
              <a:noFill/>
            </a:ln>
            <a:solidFill>
              <a:schemeClr val="bg1"/>
            </a:solidFill>
            <a:effectLst/>
            <a:latin typeface="Arial" charset="0"/>
          </a:defRPr>
        </a:defPPr>
      </a:lstStyle>
    </a:spDef>
    <a:lnDef>
      <a:spPr bwMode="auto">
        <a:noFill/>
        <a:ln w="12700" cap="flat" cmpd="sng" algn="ctr">
          <a:solidFill>
            <a:srgbClr val="006A71"/>
          </a:solidFill>
          <a:prstDash val="solid"/>
          <a:round/>
          <a:headEnd type="none" w="med" len="med"/>
          <a:tailEnd type="none" w="med" len="med"/>
        </a:ln>
        <a:effectLst/>
      </a:spPr>
      <a:bodyPr/>
      <a:lstStyle/>
    </a:lnDef>
    <a:txDef>
      <a:spPr>
        <a:noFill/>
      </a:spPr>
      <a:bodyPr wrap="square" rtlCol="0">
        <a:spAutoFit/>
      </a:bodyPr>
      <a:lstStyle>
        <a:defPPr>
          <a:defRPr dirty="0">
            <a:solidFill>
              <a:schemeClr val="tx1"/>
            </a:solidFill>
            <a:latin typeface="+mj-lt"/>
          </a:defRPr>
        </a:defPPr>
      </a:lstStyle>
    </a:txDef>
  </a:objectDefaults>
  <a:extraClrSchemeLst>
    <a:extraClrScheme>
      <a:clrScheme name="Standard-Template_Revised_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Template_Revised_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Template_Revised_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Template_Revised_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Template_Revised_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Template_Revised_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Template_Revised_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Template_Revised_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Template_Revised_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Template_Revised_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Template_Revised_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Template_Revised_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Template_Revised_07 13">
        <a:dk1>
          <a:srgbClr val="000000"/>
        </a:dk1>
        <a:lt1>
          <a:srgbClr val="FFFFFF"/>
        </a:lt1>
        <a:dk2>
          <a:srgbClr val="FFFFFF"/>
        </a:dk2>
        <a:lt2>
          <a:srgbClr val="808080"/>
        </a:lt2>
        <a:accent1>
          <a:srgbClr val="6699CC"/>
        </a:accent1>
        <a:accent2>
          <a:srgbClr val="99CC99"/>
        </a:accent2>
        <a:accent3>
          <a:srgbClr val="FFFFFF"/>
        </a:accent3>
        <a:accent4>
          <a:srgbClr val="000000"/>
        </a:accent4>
        <a:accent5>
          <a:srgbClr val="B8CAE2"/>
        </a:accent5>
        <a:accent6>
          <a:srgbClr val="8AB98A"/>
        </a:accent6>
        <a:hlink>
          <a:srgbClr val="33CC33"/>
        </a:hlink>
        <a:folHlink>
          <a:srgbClr val="FFCC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IESO 2015 Templates_PowerPt">
  <a:themeElements>
    <a:clrScheme name="Standard-Template_Revised_07 13">
      <a:dk1>
        <a:srgbClr val="000000"/>
      </a:dk1>
      <a:lt1>
        <a:srgbClr val="FFFFFF"/>
      </a:lt1>
      <a:dk2>
        <a:srgbClr val="FFFFFF"/>
      </a:dk2>
      <a:lt2>
        <a:srgbClr val="808080"/>
      </a:lt2>
      <a:accent1>
        <a:srgbClr val="6699CC"/>
      </a:accent1>
      <a:accent2>
        <a:srgbClr val="99CC99"/>
      </a:accent2>
      <a:accent3>
        <a:srgbClr val="FFFFFF"/>
      </a:accent3>
      <a:accent4>
        <a:srgbClr val="000000"/>
      </a:accent4>
      <a:accent5>
        <a:srgbClr val="B8CAE2"/>
      </a:accent5>
      <a:accent6>
        <a:srgbClr val="8AB98A"/>
      </a:accent6>
      <a:hlink>
        <a:srgbClr val="33CC33"/>
      </a:hlink>
      <a:folHlink>
        <a:srgbClr val="FFCC33"/>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6A71"/>
        </a:solidFill>
        <a:ln w="9525"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smtClean="0">
            <a:ln>
              <a:noFill/>
            </a:ln>
            <a:solidFill>
              <a:schemeClr val="bg1"/>
            </a:solidFill>
            <a:effectLst/>
            <a:latin typeface="Arial" charset="0"/>
          </a:defRPr>
        </a:defPPr>
      </a:lstStyle>
    </a:spDef>
    <a:lnDef>
      <a:spPr bwMode="auto">
        <a:noFill/>
        <a:ln w="12700" cap="flat" cmpd="sng" algn="ctr">
          <a:solidFill>
            <a:srgbClr val="006A71"/>
          </a:solidFill>
          <a:prstDash val="solid"/>
          <a:round/>
          <a:headEnd type="none" w="med" len="med"/>
          <a:tailEnd type="none" w="med" len="med"/>
        </a:ln>
        <a:effectLst/>
      </a:spPr>
      <a:bodyPr/>
      <a:lstStyle/>
    </a:lnDef>
    <a:txDef>
      <a:spPr>
        <a:noFill/>
      </a:spPr>
      <a:bodyPr wrap="square" rtlCol="0">
        <a:spAutoFit/>
      </a:bodyPr>
      <a:lstStyle>
        <a:defPPr>
          <a:defRPr dirty="0">
            <a:solidFill>
              <a:schemeClr val="tx1"/>
            </a:solidFill>
            <a:latin typeface="+mj-lt"/>
          </a:defRPr>
        </a:defPPr>
      </a:lstStyle>
    </a:txDef>
  </a:objectDefaults>
  <a:extraClrSchemeLst>
    <a:extraClrScheme>
      <a:clrScheme name="Standard-Template_Revised_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Template_Revised_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Template_Revised_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Template_Revised_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Template_Revised_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Template_Revised_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Template_Revised_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Template_Revised_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Template_Revised_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Template_Revised_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Template_Revised_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Template_Revised_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Template_Revised_07 13">
        <a:dk1>
          <a:srgbClr val="000000"/>
        </a:dk1>
        <a:lt1>
          <a:srgbClr val="FFFFFF"/>
        </a:lt1>
        <a:dk2>
          <a:srgbClr val="FFFFFF"/>
        </a:dk2>
        <a:lt2>
          <a:srgbClr val="808080"/>
        </a:lt2>
        <a:accent1>
          <a:srgbClr val="6699CC"/>
        </a:accent1>
        <a:accent2>
          <a:srgbClr val="99CC99"/>
        </a:accent2>
        <a:accent3>
          <a:srgbClr val="FFFFFF"/>
        </a:accent3>
        <a:accent4>
          <a:srgbClr val="000000"/>
        </a:accent4>
        <a:accent5>
          <a:srgbClr val="B8CAE2"/>
        </a:accent5>
        <a:accent6>
          <a:srgbClr val="8AB98A"/>
        </a:accent6>
        <a:hlink>
          <a:srgbClr val="33CC33"/>
        </a:hlink>
        <a:folHlink>
          <a:srgbClr val="FFCC3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1767</Words>
  <Application>Microsoft Office PowerPoint</Application>
  <PresentationFormat>On-screen Show (4:3)</PresentationFormat>
  <Paragraphs>233</Paragraphs>
  <Slides>19</Slides>
  <Notes>6</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2019-10-03T14:16:00Z</dcterms:created>
  <dcterms:modified xsi:type="dcterms:W3CDTF">2019-10-03T14:16:00Z</dcterms:modified>
</cp:coreProperties>
</file>