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  <p:sldMasterId id="2147483663" r:id="rId2"/>
    <p:sldMasterId id="2147483694" r:id="rId3"/>
  </p:sldMasterIdLst>
  <p:notesMasterIdLst>
    <p:notesMasterId r:id="rId12"/>
  </p:notesMasterIdLst>
  <p:sldIdLst>
    <p:sldId id="256" r:id="rId4"/>
    <p:sldId id="288" r:id="rId5"/>
    <p:sldId id="290" r:id="rId6"/>
    <p:sldId id="303" r:id="rId7"/>
    <p:sldId id="304" r:id="rId8"/>
    <p:sldId id="305" r:id="rId9"/>
    <p:sldId id="306" r:id="rId10"/>
    <p:sldId id="301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e Duguay" initials="PD" lastIdx="2" clrIdx="0">
    <p:extLst>
      <p:ext uri="{19B8F6BF-5375-455C-9EA6-DF929625EA0E}">
        <p15:presenceInfo xmlns:p15="http://schemas.microsoft.com/office/powerpoint/2012/main" userId="Pascale Dugu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595" autoAdjust="0"/>
  </p:normalViewPr>
  <p:slideViewPr>
    <p:cSldViewPr snapToGrid="0" snapToObjects="1">
      <p:cViewPr varScale="1">
        <p:scale>
          <a:sx n="99" d="100"/>
          <a:sy n="99" d="100"/>
        </p:scale>
        <p:origin x="7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F802-961C-AA48-84AE-A73BEB911D7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4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B933-882A-604C-AEDB-80ADCA9C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2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9948-1C85-1C41-8C6F-D58A6BD92B6C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58801" y="1185335"/>
            <a:ext cx="8026400" cy="201305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0" y="479079"/>
            <a:ext cx="1591684" cy="74244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26505" y="3327963"/>
            <a:ext cx="750469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6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C14-60B8-674C-95E1-DB4F5A0DE1ED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A24-2760-6F4E-9FAC-2756A87CC4DC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75F0-A375-964A-8ACB-C6A3AC1C555D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1C97-3CA7-F74A-9923-12C041B22362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751-ED19-EB40-A4FF-098C0B3C822F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58801" y="1185335"/>
            <a:ext cx="8026400" cy="201305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dirty="0" smtClean="0"/>
              <a:t>CLICK TO EDIT MASTER TITLE STYLE</a:t>
            </a:r>
            <a:endParaRPr lang="en-US" sz="44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6505" y="3327963"/>
            <a:ext cx="75046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0" y="481265"/>
            <a:ext cx="1620180" cy="7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10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FAFC-89E4-9E47-A4E3-DDE458A6BD48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45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A7D-D5FE-DC4D-8097-E5DAFA78FE9E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400C-44A4-3A4E-8ADD-F545D977B9B9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764-3285-1740-88CC-01FE1F3F55B0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87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DB4-5FBD-6B41-9D6D-4A15CC583245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BB7B-A4C2-B74E-A68C-09B521724632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F875-1700-3142-BA15-AFD87C790CDA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85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8781-FA78-FA46-B9C4-EE426038DC42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03020" y="949236"/>
            <a:ext cx="6537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cap="none" spc="0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‘Insert</a:t>
            </a:r>
            <a:r>
              <a:rPr lang="en-US" sz="2700" b="1" i="1" cap="none" spc="0" baseline="0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quote here</a:t>
            </a:r>
            <a:r>
              <a:rPr lang="mr-IN" sz="2700" b="1" i="1" cap="none" spc="0" baseline="0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700" b="1" i="1" cap="none" spc="0" baseline="0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algn="ctr"/>
            <a:r>
              <a:rPr lang="en-US" sz="2700" b="1" i="1" cap="none" spc="0" baseline="0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- source</a:t>
            </a:r>
            <a:endParaRPr lang="en-US" sz="2700" b="1" i="1" cap="none" spc="0" dirty="0">
              <a:ln w="1016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4DF-D440-7F42-A5C1-743BB3EA018A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6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66BE-2B8E-C74A-944C-6C6448862489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7CA-91CF-4846-9A0E-F53BC0F0BFFB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1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24E-31E4-9F44-BDB8-743AC1262590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2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03326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4822-DF15-264A-9717-548894932E7D}" type="datetime4">
              <a:rPr lang="en-CA" smtClean="0"/>
              <a:t>January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0" y="481265"/>
            <a:ext cx="1620180" cy="75573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26505" y="3327963"/>
            <a:ext cx="750469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643" y="1825625"/>
            <a:ext cx="7886700" cy="4351338"/>
          </a:xfrm>
        </p:spPr>
        <p:txBody>
          <a:bodyPr/>
          <a:lstStyle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BB7B-A4C2-B74E-A68C-09B521724632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320677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300" smtClean="0"/>
              <a:t>Click to edit Master title style</a:t>
            </a:r>
            <a:endParaRPr lang="en-US" sz="33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9986" y="1825625"/>
            <a:ext cx="0" cy="382333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Date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C44D-8A3B-A841-89CC-D5CDB5986266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83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C44D-8A3B-A841-89CC-D5CDB5986266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C700-736D-1F47-8BED-ED83A5EF2BFB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0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FC94-46D3-764A-827C-2686C13AB9C5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5514-0AC3-F54C-A706-1AEFD30A0B22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8781-FA78-FA46-B9C4-EE426038DC42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03020" y="949236"/>
            <a:ext cx="6537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cap="none" spc="0" dirty="0" smtClean="0">
                <a:ln w="10160">
                  <a:noFill/>
                  <a:prstDash val="solid"/>
                </a:ln>
                <a:solidFill>
                  <a:srgbClr val="00B1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‘Insert</a:t>
            </a:r>
            <a:r>
              <a:rPr lang="en-US" sz="2700" b="1" i="1" cap="none" spc="0" baseline="0" dirty="0" smtClean="0">
                <a:ln w="10160">
                  <a:noFill/>
                  <a:prstDash val="solid"/>
                </a:ln>
                <a:solidFill>
                  <a:srgbClr val="00B1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quote here</a:t>
            </a:r>
            <a:r>
              <a:rPr lang="mr-IN" sz="2700" b="1" i="1" cap="none" spc="0" baseline="0" dirty="0" smtClean="0">
                <a:ln w="10160">
                  <a:noFill/>
                  <a:prstDash val="solid"/>
                </a:ln>
                <a:solidFill>
                  <a:srgbClr val="00B1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700" b="1" i="1" cap="none" spc="0" baseline="0" dirty="0" smtClean="0">
                <a:ln w="10160">
                  <a:noFill/>
                  <a:prstDash val="solid"/>
                </a:ln>
                <a:solidFill>
                  <a:srgbClr val="00B1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algn="ctr"/>
            <a:r>
              <a:rPr lang="en-US" sz="2700" b="1" i="1" cap="none" spc="0" baseline="0" dirty="0" smtClean="0">
                <a:ln w="10160">
                  <a:noFill/>
                  <a:prstDash val="solid"/>
                </a:ln>
                <a:solidFill>
                  <a:srgbClr val="00B1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- source</a:t>
            </a:r>
            <a:endParaRPr lang="en-US" sz="2700" b="1" i="1" cap="none" spc="0" dirty="0">
              <a:ln w="10160">
                <a:noFill/>
                <a:prstDash val="solid"/>
              </a:ln>
              <a:solidFill>
                <a:srgbClr val="00B1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90" y="2061275"/>
            <a:ext cx="6920510" cy="47967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70581-938A-EE48-AABC-ADF2CBE25FBD}" type="datetime4">
              <a:rPr lang="en-CA" smtClean="0"/>
              <a:t>January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979A4-272B-014D-B512-2C5A97EC80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376913"/>
            <a:ext cx="297180" cy="3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8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9" r:id="rId3"/>
    <p:sldLayoutId id="2147483681" r:id="rId4"/>
    <p:sldLayoutId id="2147483690" r:id="rId5"/>
    <p:sldLayoutId id="2147483682" r:id="rId6"/>
    <p:sldLayoutId id="2147483683" r:id="rId7"/>
    <p:sldLayoutId id="2147483684" r:id="rId8"/>
    <p:sldLayoutId id="2147483693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25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BFB-B421-8242-8E04-91B86AA71E1D}" type="datetime4">
              <a:rPr lang="en-CA" smtClean="0"/>
              <a:t>January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376913"/>
            <a:ext cx="297180" cy="3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5" r:id="rId3"/>
    <p:sldLayoutId id="2147483667" r:id="rId4"/>
    <p:sldLayoutId id="2147483668" r:id="rId5"/>
    <p:sldLayoutId id="2147483669" r:id="rId6"/>
    <p:sldLayoutId id="2147483670" r:id="rId7"/>
    <p:sldLayoutId id="2147483692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2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490" y="2060415"/>
            <a:ext cx="6920510" cy="47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D25AE-3E1F-4A4B-90B4-FF53CE0B3B36}" type="datetime4">
              <a:rPr lang="en-CA" smtClean="0"/>
              <a:t>January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Ontario Energy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8289-CD90-CC40-B4FD-340DA49436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6" y="6381328"/>
            <a:ext cx="251460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OEB Policy Consultation</a:t>
            </a:r>
            <a:br>
              <a:rPr lang="en-US" dirty="0" smtClean="0"/>
            </a:br>
            <a:r>
              <a:rPr lang="en-US" sz="3200" b="1" dirty="0" smtClean="0"/>
              <a:t>Post-2020 Natural Gas DSM Framework</a:t>
            </a:r>
            <a:br>
              <a:rPr lang="en-US" sz="3200" b="1" dirty="0" smtClean="0"/>
            </a:br>
            <a:r>
              <a:rPr lang="en-US" sz="2200" dirty="0" smtClean="0"/>
              <a:t>EB-2019-0003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Phase 2 - Stakeholder Meeting</a:t>
            </a:r>
            <a:endParaRPr lang="en-US" dirty="0"/>
          </a:p>
          <a:p>
            <a:r>
              <a:rPr lang="en-US" dirty="0" smtClean="0"/>
              <a:t>January 29, 2020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5923" y="351549"/>
            <a:ext cx="1688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rial Black" panose="020B0A04020102020204" pitchFamily="34" charset="0"/>
              </a:rPr>
              <a:t>CONFIDENTIAL</a:t>
            </a:r>
          </a:p>
          <a:p>
            <a:pPr algn="ctr"/>
            <a:r>
              <a:rPr lang="en-US" sz="1300" dirty="0"/>
              <a:t>Not for Distribution</a:t>
            </a:r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4587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Agenda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0365" y="1462387"/>
            <a:ext cx="759655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Meeting Objectives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Post-2020 DSM Framework Consultation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EGI’s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2021 Transition Plan Application (EB-2019-0271)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IRP – EGI’s Dawn-Parkway Application (EB-2019-0159)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 Plan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setup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Working Groups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Post-2020 Framework Ideas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the framework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Sectors to focus on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Pressing Issues – current programs, new concepts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research OEB staff should consider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055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4940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1F0"/>
                </a:solidFill>
              </a:rPr>
              <a:t>Provide an update </a:t>
            </a:r>
            <a:r>
              <a:rPr lang="en-US" dirty="0" smtClean="0"/>
              <a:t>on status of consultation and related items</a:t>
            </a:r>
          </a:p>
          <a:p>
            <a:r>
              <a:rPr lang="en-US" dirty="0" smtClean="0"/>
              <a:t>Seek </a:t>
            </a:r>
            <a:r>
              <a:rPr lang="en-US" b="1" dirty="0">
                <a:solidFill>
                  <a:srgbClr val="00B1F0"/>
                </a:solidFill>
              </a:rPr>
              <a:t>stakeholder input </a:t>
            </a:r>
            <a:r>
              <a:rPr lang="en-US" dirty="0"/>
              <a:t>regarding: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Consultation plan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Areas OEB staff should consider prior to detailed working group discussions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0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49681"/>
            <a:ext cx="8431637" cy="48944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Post-2020 Framework Consultation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Stakeholder input received on </a:t>
            </a:r>
            <a:r>
              <a:rPr lang="en-US" sz="1800" dirty="0" smtClean="0"/>
              <a:t>goals and objectives and guiding principles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Phase </a:t>
            </a:r>
            <a:r>
              <a:rPr lang="en-US" sz="1800" dirty="0" smtClean="0"/>
              <a:t>3 to begin after the OEB provides formal guidance related to the goals and objectives and guiding principles of the next framework. </a:t>
            </a:r>
            <a:endParaRPr lang="en-US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 smtClean="0"/>
              <a:t>EGI’s 2021 Transition Plan (EB-2019-0271)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Filed on November 27, 2019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Intervention period closed on January 27</a:t>
            </a:r>
            <a:r>
              <a:rPr lang="en-US" sz="1800" baseline="30000" dirty="0" smtClean="0"/>
              <a:t>th</a:t>
            </a:r>
            <a:endParaRPr lang="en-US" sz="1800" dirty="0"/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OEB likely to issue PO#1 shortly</a:t>
            </a:r>
            <a:endParaRPr lang="en-US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 smtClean="0"/>
              <a:t>EGI’s Dawn-Parkway – IRP Application (EB-2019-0159)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Filed on November 1, 2019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/>
              <a:t>Intervention period closed </a:t>
            </a:r>
            <a:r>
              <a:rPr lang="en-US" sz="1800" dirty="0" smtClean="0"/>
              <a:t>January 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OEB panel will determine whether the LTC and IRP proposals should remain combined or be heard separately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3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32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Please see handout – Appendix A of December 19, 2019 OEB letter</a:t>
            </a:r>
          </a:p>
          <a:p>
            <a:r>
              <a:rPr lang="en-US" dirty="0" smtClean="0"/>
              <a:t>Considering proceeding with focused meetings to discuss central framework components:</a:t>
            </a:r>
          </a:p>
          <a:p>
            <a:pPr lvl="1"/>
            <a:r>
              <a:rPr lang="en-US" b="1" dirty="0" smtClean="0">
                <a:solidFill>
                  <a:srgbClr val="00B1F0"/>
                </a:solidFill>
              </a:rPr>
              <a:t>Targets:</a:t>
            </a:r>
            <a:r>
              <a:rPr lang="en-US" dirty="0" smtClean="0"/>
              <a:t> nature of targets, inputs to consider</a:t>
            </a:r>
          </a:p>
          <a:p>
            <a:pPr lvl="1"/>
            <a:r>
              <a:rPr lang="en-US" b="1" dirty="0" smtClean="0">
                <a:solidFill>
                  <a:srgbClr val="00B1F0"/>
                </a:solidFill>
              </a:rPr>
              <a:t>Programs:</a:t>
            </a:r>
            <a:r>
              <a:rPr lang="en-US" dirty="0" smtClean="0">
                <a:solidFill>
                  <a:srgbClr val="00B1F0"/>
                </a:solidFill>
              </a:rPr>
              <a:t> </a:t>
            </a:r>
            <a:r>
              <a:rPr lang="en-US" dirty="0" smtClean="0"/>
              <a:t>discuss concepts, opportunities, evaluation methods</a:t>
            </a:r>
          </a:p>
          <a:p>
            <a:pPr lvl="1"/>
            <a:r>
              <a:rPr lang="en-US" b="1" dirty="0" smtClean="0">
                <a:solidFill>
                  <a:srgbClr val="00B1F0"/>
                </a:solidFill>
              </a:rPr>
              <a:t>Budgets:</a:t>
            </a:r>
            <a:r>
              <a:rPr lang="en-US" dirty="0" smtClean="0">
                <a:solidFill>
                  <a:srgbClr val="00B1F0"/>
                </a:solidFill>
              </a:rPr>
              <a:t> </a:t>
            </a:r>
            <a:r>
              <a:rPr lang="en-US" dirty="0" smtClean="0"/>
              <a:t>including recovery mechanisms</a:t>
            </a:r>
          </a:p>
          <a:p>
            <a:pPr lvl="1"/>
            <a:r>
              <a:rPr lang="en-US" b="1" dirty="0" smtClean="0">
                <a:solidFill>
                  <a:srgbClr val="00B1F0"/>
                </a:solidFill>
              </a:rPr>
              <a:t>Performance Incentives: </a:t>
            </a:r>
            <a:r>
              <a:rPr lang="en-US" dirty="0" smtClean="0"/>
              <a:t>most effective structure for future, overall amounts, key drivers</a:t>
            </a: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8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Framework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537"/>
            <a:ext cx="7886700" cy="4351338"/>
          </a:xfrm>
        </p:spPr>
        <p:txBody>
          <a:bodyPr/>
          <a:lstStyle/>
          <a:p>
            <a:r>
              <a:rPr lang="en-US" dirty="0" smtClean="0"/>
              <a:t>Initial input on framework items:</a:t>
            </a:r>
          </a:p>
          <a:p>
            <a:pPr lvl="1"/>
            <a:r>
              <a:rPr lang="en-US" dirty="0" smtClean="0"/>
              <a:t>What is the ideal </a:t>
            </a:r>
            <a:r>
              <a:rPr lang="en-US" dirty="0" smtClean="0"/>
              <a:t>term of </a:t>
            </a:r>
            <a:r>
              <a:rPr lang="en-US" dirty="0" smtClean="0"/>
              <a:t>new framework</a:t>
            </a:r>
            <a:r>
              <a:rPr lang="en-US" dirty="0" smtClean="0"/>
              <a:t>? 4-6 years? Checkpoints?</a:t>
            </a:r>
          </a:p>
          <a:p>
            <a:pPr lvl="1"/>
            <a:r>
              <a:rPr lang="en-US" dirty="0" smtClean="0"/>
              <a:t>Input on what sectors should be main areas of focus for future funding</a:t>
            </a:r>
          </a:p>
          <a:p>
            <a:r>
              <a:rPr lang="en-US" dirty="0"/>
              <a:t>Prior to focused working group meetings, OEB staff will be conducting research, analysis and preparing materials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Priority </a:t>
            </a:r>
            <a:r>
              <a:rPr lang="en-US" dirty="0" smtClean="0"/>
              <a:t>issues related to current and new programs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5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066"/>
            <a:ext cx="7886700" cy="47209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Areas staff may explore prior to working group meetings, possibly with assistance from consultant(s) include: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Review of current programs/results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Final verified results of 2015-2018 programs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Sector coverage – residential, commercial, industrial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Evaluator recommendations</a:t>
            </a:r>
          </a:p>
          <a:p>
            <a:pPr lvl="2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Future opportunities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Additional analysis of APS to better understand potential in each sector over next 3-5 years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Best practice in other jurisdictions – cost recovery, program design, evaluation methods, incentive structures, etc.</a:t>
            </a:r>
          </a:p>
          <a:p>
            <a:pPr lvl="2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B1F0"/>
                </a:solidFill>
              </a:rPr>
              <a:t>Question</a:t>
            </a:r>
            <a:r>
              <a:rPr lang="en-US" dirty="0" smtClean="0"/>
              <a:t>: Are there any other main areas that would benefit from expert advice or focused working group meetings?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0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63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OEB staff to continue to </a:t>
            </a:r>
            <a:r>
              <a:rPr lang="en-US" b="1" dirty="0" smtClean="0">
                <a:solidFill>
                  <a:srgbClr val="00B1F0"/>
                </a:solidFill>
                <a:latin typeface="Century Gothic" panose="020B0502020202020204" pitchFamily="34" charset="0"/>
              </a:rPr>
              <a:t>plan and develop ideas for working group discussions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Finalization of </a:t>
            </a:r>
            <a:r>
              <a:rPr lang="en-US" b="1" dirty="0" smtClean="0">
                <a:solidFill>
                  <a:srgbClr val="00B1F0"/>
                </a:solidFill>
                <a:latin typeface="Century Gothic" panose="020B0502020202020204" pitchFamily="34" charset="0"/>
              </a:rPr>
              <a:t>goals and objectives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new framework</a:t>
            </a:r>
          </a:p>
          <a:p>
            <a:r>
              <a:rPr lang="en-US" b="1" dirty="0" smtClean="0">
                <a:solidFill>
                  <a:srgbClr val="00B1F0"/>
                </a:solidFill>
                <a:latin typeface="Century Gothic" panose="020B0502020202020204" pitchFamily="34" charset="0"/>
              </a:rPr>
              <a:t>Working group meetings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be scheduled to discuss various components of the framework</a:t>
            </a:r>
          </a:p>
          <a:p>
            <a:r>
              <a:rPr lang="en-US" b="1" dirty="0" smtClean="0">
                <a:solidFill>
                  <a:srgbClr val="00B1F0"/>
                </a:solidFill>
                <a:latin typeface="Century Gothic" panose="020B0502020202020204" pitchFamily="34" charset="0"/>
              </a:rPr>
              <a:t>Draft Framework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comment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Ontario Energy Board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24608"/>
      </p:ext>
    </p:extLst>
  </p:cSld>
  <p:clrMapOvr>
    <a:masterClrMapping/>
  </p:clrMapOvr>
</p:sld>
</file>

<file path=ppt/theme/theme1.xml><?xml version="1.0" encoding="utf-8"?>
<a:theme xmlns:a="http://schemas.openxmlformats.org/drawingml/2006/main" name="OEB - FULL COL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B-Powerpoint-confidential-template" id="{331E94A4-D729-451E-BC35-1C972A4CB3FB}" vid="{2311E91A-1CDC-42A0-B815-E5F965F31B28}"/>
    </a:ext>
  </a:extLst>
</a:theme>
</file>

<file path=ppt/theme/theme2.xml><?xml version="1.0" encoding="utf-8"?>
<a:theme xmlns:a="http://schemas.openxmlformats.org/drawingml/2006/main" name="OEB - NO COLOR / NO WATERM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B-Powerpoint-confidential-template" id="{331E94A4-D729-451E-BC35-1C972A4CB3FB}" vid="{1B4F0315-1F09-4F2F-8A5B-9B146AB34216}"/>
    </a:ext>
  </a:extLst>
</a:theme>
</file>

<file path=ppt/theme/theme3.xml><?xml version="1.0" encoding="utf-8"?>
<a:theme xmlns:a="http://schemas.openxmlformats.org/drawingml/2006/main" name="OEB - SUBTLE - GREY WATERM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B-Powerpoint-confidential-template" id="{331E94A4-D729-451E-BC35-1C972A4CB3FB}" vid="{FF7C927C-13B0-4C2A-9D34-31206AE9BD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OEB-Powerpoint-confidential-template for Board and Committe meetings </Template>
  <TotalTime>14235</TotalTime>
  <Words>503</Words>
  <Application>Microsoft Office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Century Gothic</vt:lpstr>
      <vt:lpstr>OEB - FULL COLOR</vt:lpstr>
      <vt:lpstr>OEB - NO COLOR / NO WATERMARK</vt:lpstr>
      <vt:lpstr>OEB - SUBTLE - GREY WATERMARK</vt:lpstr>
      <vt:lpstr>OEB Policy Consultation Post-2020 Natural Gas DSM Framework EB-2019-0003</vt:lpstr>
      <vt:lpstr>Meeting Agenda</vt:lpstr>
      <vt:lpstr>Meeting Objectives</vt:lpstr>
      <vt:lpstr>Updates</vt:lpstr>
      <vt:lpstr>Consultation Plan</vt:lpstr>
      <vt:lpstr>General Framework Ideas</vt:lpstr>
      <vt:lpstr>Research Ideas</vt:lpstr>
      <vt:lpstr>Next Steps</vt:lpstr>
    </vt:vector>
  </TitlesOfParts>
  <Company>Ontario Energy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Post-2020 Natural Gas Demand Side Management</dc:title>
  <dc:creator>Josh Wasylyk</dc:creator>
  <cp:lastModifiedBy>Josh Wasylyk</cp:lastModifiedBy>
  <cp:revision>198</cp:revision>
  <cp:lastPrinted>2019-03-07T15:58:29Z</cp:lastPrinted>
  <dcterms:created xsi:type="dcterms:W3CDTF">2019-01-22T14:44:11Z</dcterms:created>
  <dcterms:modified xsi:type="dcterms:W3CDTF">2020-01-24T18:05:10Z</dcterms:modified>
</cp:coreProperties>
</file>