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376" r:id="rId2"/>
    <p:sldId id="433" r:id="rId3"/>
    <p:sldId id="435" r:id="rId4"/>
    <p:sldId id="437" r:id="rId5"/>
    <p:sldId id="377" r:id="rId6"/>
    <p:sldId id="410" r:id="rId7"/>
    <p:sldId id="434" r:id="rId8"/>
    <p:sldId id="436" r:id="rId9"/>
    <p:sldId id="409" r:id="rId10"/>
    <p:sldId id="429" r:id="rId11"/>
    <p:sldId id="432" r:id="rId12"/>
    <p:sldId id="430" r:id="rId13"/>
    <p:sldId id="422" r:id="rId14"/>
    <p:sldId id="424" r:id="rId15"/>
    <p:sldId id="391" r:id="rId16"/>
    <p:sldId id="412" r:id="rId17"/>
    <p:sldId id="415" r:id="rId18"/>
    <p:sldId id="414" r:id="rId19"/>
    <p:sldId id="425" r:id="rId20"/>
    <p:sldId id="427" r:id="rId21"/>
    <p:sldId id="428" r:id="rId22"/>
    <p:sldId id="404" r:id="rId23"/>
    <p:sldId id="416" r:id="rId24"/>
    <p:sldId id="417" r:id="rId25"/>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689EDBB-D3A0-4CFA-B74E-9A29DCCD0937}">
          <p14:sldIdLst>
            <p14:sldId id="376"/>
            <p14:sldId id="433"/>
            <p14:sldId id="435"/>
            <p14:sldId id="437"/>
            <p14:sldId id="377"/>
            <p14:sldId id="410"/>
            <p14:sldId id="434"/>
            <p14:sldId id="436"/>
            <p14:sldId id="409"/>
            <p14:sldId id="429"/>
            <p14:sldId id="432"/>
            <p14:sldId id="430"/>
            <p14:sldId id="422"/>
            <p14:sldId id="424"/>
            <p14:sldId id="391"/>
            <p14:sldId id="412"/>
            <p14:sldId id="415"/>
            <p14:sldId id="414"/>
            <p14:sldId id="425"/>
            <p14:sldId id="427"/>
            <p14:sldId id="428"/>
            <p14:sldId id="404"/>
            <p14:sldId id="416"/>
            <p14:sldId id="417"/>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Gona Jaff" initials="GJ" lastIdx="18" clrIdx="0"/>
  <p:cmAuthor id="1" name="MM" initials="MM" lastIdx="13" clrIdx="1">
    <p:extLst>
      <p:ext uri="{19B8F6BF-5375-455C-9EA6-DF929625EA0E}">
        <p15:presenceInfo xmlns:p15="http://schemas.microsoft.com/office/powerpoint/2012/main" userId="MM" providerId="None"/>
      </p:ext>
    </p:extLst>
  </p:cmAuthor>
  <p:cmAuthor id="2" name="Brian Hewson" initials="BH" lastIdx="16" clrIdx="2">
    <p:extLst>
      <p:ext uri="{19B8F6BF-5375-455C-9EA6-DF929625EA0E}">
        <p15:presenceInfo xmlns:p15="http://schemas.microsoft.com/office/powerpoint/2012/main" userId="S-1-5-21-3113496004-1099079906-3526658640-1856" providerId="AD"/>
      </p:ext>
    </p:extLst>
  </p:cmAuthor>
  <p:cmAuthor id="3" name="Donna Kinapen" initials="DK" lastIdx="3" clrIdx="3">
    <p:extLst>
      <p:ext uri="{19B8F6BF-5375-455C-9EA6-DF929625EA0E}">
        <p15:presenceInfo xmlns:p15="http://schemas.microsoft.com/office/powerpoint/2012/main" userId="S-1-5-21-3113496004-1099079906-3526658640-192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7" autoAdjust="0"/>
    <p:restoredTop sz="93515" autoAdjust="0"/>
  </p:normalViewPr>
  <p:slideViewPr>
    <p:cSldViewPr>
      <p:cViewPr varScale="1">
        <p:scale>
          <a:sx n="69" d="100"/>
          <a:sy n="69" d="100"/>
        </p:scale>
        <p:origin x="1035" y="51"/>
      </p:cViewPr>
      <p:guideLst>
        <p:guide orient="horz" pos="2160"/>
        <p:guide pos="2880"/>
      </p:guideLst>
    </p:cSldViewPr>
  </p:slideViewPr>
  <p:notesTextViewPr>
    <p:cViewPr>
      <p:scale>
        <a:sx n="1" d="1"/>
        <a:sy n="1" d="1"/>
      </p:scale>
      <p:origin x="0" y="0"/>
    </p:cViewPr>
  </p:notesTextViewPr>
  <p:notesViewPr>
    <p:cSldViewPr>
      <p:cViewPr varScale="1">
        <p:scale>
          <a:sx n="52" d="100"/>
          <a:sy n="52" d="100"/>
        </p:scale>
        <p:origin x="2676" y="3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6434"/>
          </a:xfrm>
          <a:prstGeom prst="rect">
            <a:avLst/>
          </a:prstGeom>
        </p:spPr>
        <p:txBody>
          <a:bodyPr vert="horz" lIns="91440" tIns="45720" rIns="91440" bIns="45720" rtlCol="0"/>
          <a:lstStyle>
            <a:lvl1pPr algn="r">
              <a:defRPr sz="1200"/>
            </a:lvl1pPr>
          </a:lstStyle>
          <a:p>
            <a:fld id="{F338A3F9-263F-432F-8881-BAAAC1C7ED21}" type="datetimeFigureOut">
              <a:rPr lang="en-US" smtClean="0"/>
              <a:t>6/22/2020</a:t>
            </a:fld>
            <a:endParaRPr lang="en-US"/>
          </a:p>
        </p:txBody>
      </p:sp>
      <p:sp>
        <p:nvSpPr>
          <p:cNvPr id="4" name="Footer Placeholder 3"/>
          <p:cNvSpPr>
            <a:spLocks noGrp="1"/>
          </p:cNvSpPr>
          <p:nvPr>
            <p:ph type="ftr" sz="quarter" idx="2"/>
          </p:nvPr>
        </p:nvSpPr>
        <p:spPr>
          <a:xfrm>
            <a:off x="0" y="8829967"/>
            <a:ext cx="2971800" cy="46643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6433"/>
          </a:xfrm>
          <a:prstGeom prst="rect">
            <a:avLst/>
          </a:prstGeom>
        </p:spPr>
        <p:txBody>
          <a:bodyPr vert="horz" lIns="91440" tIns="45720" rIns="91440" bIns="45720" rtlCol="0" anchor="b"/>
          <a:lstStyle>
            <a:lvl1pPr algn="r">
              <a:defRPr sz="1200"/>
            </a:lvl1pPr>
          </a:lstStyle>
          <a:p>
            <a:fld id="{DBD941F1-98C6-414E-AD6B-9DFC8F0A7AB1}" type="slidenum">
              <a:rPr lang="en-US" smtClean="0"/>
              <a:t>‹#›</a:t>
            </a:fld>
            <a:endParaRPr lang="en-US"/>
          </a:p>
        </p:txBody>
      </p:sp>
    </p:spTree>
    <p:extLst>
      <p:ext uri="{BB962C8B-B14F-4D97-AF65-F5344CB8AC3E}">
        <p14:creationId xmlns:p14="http://schemas.microsoft.com/office/powerpoint/2010/main" val="4574962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5BD48C82-98BD-435A-89C7-C93B40C2F699}" type="datetimeFigureOut">
              <a:rPr lang="en-CA" smtClean="0"/>
              <a:t>2020-06-22</a:t>
            </a:fld>
            <a:endParaRPr lang="en-CA"/>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66D9D010-EF23-4516-8F16-DA42CA773D7F}" type="slidenum">
              <a:rPr lang="en-CA" smtClean="0"/>
              <a:t>‹#›</a:t>
            </a:fld>
            <a:endParaRPr lang="en-CA"/>
          </a:p>
        </p:txBody>
      </p:sp>
    </p:spTree>
    <p:extLst>
      <p:ext uri="{BB962C8B-B14F-4D97-AF65-F5344CB8AC3E}">
        <p14:creationId xmlns:p14="http://schemas.microsoft.com/office/powerpoint/2010/main" val="16752077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D9D010-EF23-4516-8F16-DA42CA773D7F}" type="slidenum">
              <a:rPr lang="en-CA" smtClean="0"/>
              <a:t>15</a:t>
            </a:fld>
            <a:endParaRPr lang="en-CA"/>
          </a:p>
        </p:txBody>
      </p:sp>
    </p:spTree>
    <p:extLst>
      <p:ext uri="{BB962C8B-B14F-4D97-AF65-F5344CB8AC3E}">
        <p14:creationId xmlns:p14="http://schemas.microsoft.com/office/powerpoint/2010/main" val="18675810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D9D010-EF23-4516-8F16-DA42CA773D7F}" type="slidenum">
              <a:rPr lang="en-CA" smtClean="0"/>
              <a:t>16</a:t>
            </a:fld>
            <a:endParaRPr lang="en-CA"/>
          </a:p>
        </p:txBody>
      </p:sp>
    </p:spTree>
    <p:extLst>
      <p:ext uri="{BB962C8B-B14F-4D97-AF65-F5344CB8AC3E}">
        <p14:creationId xmlns:p14="http://schemas.microsoft.com/office/powerpoint/2010/main" val="4293514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D9D010-EF23-4516-8F16-DA42CA773D7F}" type="slidenum">
              <a:rPr lang="en-CA" smtClean="0"/>
              <a:t>17</a:t>
            </a:fld>
            <a:endParaRPr lang="en-CA"/>
          </a:p>
        </p:txBody>
      </p:sp>
    </p:spTree>
    <p:extLst>
      <p:ext uri="{BB962C8B-B14F-4D97-AF65-F5344CB8AC3E}">
        <p14:creationId xmlns:p14="http://schemas.microsoft.com/office/powerpoint/2010/main" val="21048294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D9D010-EF23-4516-8F16-DA42CA773D7F}" type="slidenum">
              <a:rPr lang="en-CA" smtClean="0"/>
              <a:t>18</a:t>
            </a:fld>
            <a:endParaRPr lang="en-CA"/>
          </a:p>
        </p:txBody>
      </p:sp>
    </p:spTree>
    <p:extLst>
      <p:ext uri="{BB962C8B-B14F-4D97-AF65-F5344CB8AC3E}">
        <p14:creationId xmlns:p14="http://schemas.microsoft.com/office/powerpoint/2010/main" val="4635721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D9D010-EF23-4516-8F16-DA42CA773D7F}" type="slidenum">
              <a:rPr lang="en-CA" smtClean="0"/>
              <a:t>19</a:t>
            </a:fld>
            <a:endParaRPr lang="en-CA"/>
          </a:p>
        </p:txBody>
      </p:sp>
    </p:spTree>
    <p:extLst>
      <p:ext uri="{BB962C8B-B14F-4D97-AF65-F5344CB8AC3E}">
        <p14:creationId xmlns:p14="http://schemas.microsoft.com/office/powerpoint/2010/main" val="113472710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3" descr="H:\KYLAS WORK\MANAGERS MEETING\TRILLIUM - WHITE BACKGROUND.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616075" y="1639887"/>
            <a:ext cx="7527925" cy="5218113"/>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hasCustomPrompt="1"/>
          </p:nvPr>
        </p:nvSpPr>
        <p:spPr>
          <a:xfrm>
            <a:off x="685800" y="2348880"/>
            <a:ext cx="7772400" cy="1470025"/>
          </a:xfrm>
        </p:spPr>
        <p:txBody>
          <a:bodyPr/>
          <a:lstStyle>
            <a:lvl1pPr algn="ctr">
              <a:defRPr sz="4400"/>
            </a:lvl1pPr>
          </a:lstStyle>
          <a:p>
            <a:r>
              <a:rPr lang="en-CA" sz="5400" dirty="0" smtClean="0">
                <a:solidFill>
                  <a:schemeClr val="tx1">
                    <a:lumMod val="75000"/>
                    <a:lumOff val="25000"/>
                  </a:schemeClr>
                </a:solidFill>
                <a:latin typeface="Gibson" pitchFamily="50" charset="0"/>
              </a:rPr>
              <a:t>TITLE</a:t>
            </a:r>
            <a:r>
              <a:rPr lang="en-CA" sz="5400" baseline="0" dirty="0" smtClean="0">
                <a:solidFill>
                  <a:schemeClr val="tx1">
                    <a:lumMod val="75000"/>
                    <a:lumOff val="25000"/>
                  </a:schemeClr>
                </a:solidFill>
                <a:latin typeface="Gibson" pitchFamily="50" charset="0"/>
              </a:rPr>
              <a:t> </a:t>
            </a:r>
            <a:r>
              <a:rPr lang="en-CA" sz="5400" dirty="0" smtClean="0">
                <a:solidFill>
                  <a:schemeClr val="tx1">
                    <a:lumMod val="50000"/>
                    <a:lumOff val="50000"/>
                  </a:schemeClr>
                </a:solidFill>
                <a:latin typeface="GibsonLight" pitchFamily="2" charset="0"/>
              </a:rPr>
              <a:t>PAGE </a:t>
            </a:r>
            <a:endParaRPr lang="en-CA" sz="5400" dirty="0">
              <a:solidFill>
                <a:schemeClr val="tx1">
                  <a:lumMod val="50000"/>
                  <a:lumOff val="50000"/>
                </a:schemeClr>
              </a:solidFill>
              <a:latin typeface="GibsonLight" pitchFamily="2" charset="0"/>
            </a:endParaRP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CA" dirty="0"/>
          </a:p>
        </p:txBody>
      </p:sp>
      <p:cxnSp>
        <p:nvCxnSpPr>
          <p:cNvPr id="7" name="Straight Connector 6"/>
          <p:cNvCxnSpPr/>
          <p:nvPr userDrawn="1"/>
        </p:nvCxnSpPr>
        <p:spPr>
          <a:xfrm>
            <a:off x="1403648" y="3571803"/>
            <a:ext cx="6336704" cy="0"/>
          </a:xfrm>
          <a:prstGeom prst="line">
            <a:avLst/>
          </a:prstGeom>
          <a:ln w="19050">
            <a:solidFill>
              <a:schemeClr val="accent5"/>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95536" y="404664"/>
            <a:ext cx="2160240" cy="1004303"/>
          </a:xfrm>
          <a:prstGeom prst="rect">
            <a:avLst/>
          </a:prstGeom>
        </p:spPr>
      </p:pic>
    </p:spTree>
    <p:extLst>
      <p:ext uri="{BB962C8B-B14F-4D97-AF65-F5344CB8AC3E}">
        <p14:creationId xmlns:p14="http://schemas.microsoft.com/office/powerpoint/2010/main" val="428341045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r>
              <a:rPr lang="en-US" smtClean="0"/>
              <a:t>6/16/2020</a:t>
            </a:r>
            <a:endParaRPr lang="en-CA"/>
          </a:p>
        </p:txBody>
      </p:sp>
      <p:sp>
        <p:nvSpPr>
          <p:cNvPr id="5" name="Footer Placeholder 4"/>
          <p:cNvSpPr>
            <a:spLocks noGrp="1"/>
          </p:cNvSpPr>
          <p:nvPr>
            <p:ph type="ftr" sz="quarter" idx="11"/>
          </p:nvPr>
        </p:nvSpPr>
        <p:spPr/>
        <p:txBody>
          <a:bodyPr/>
          <a:lstStyle/>
          <a:p>
            <a:r>
              <a:rPr lang="en-US" smtClean="0"/>
              <a:t>Ontario Energy Board</a:t>
            </a:r>
            <a:endParaRPr lang="en-CA"/>
          </a:p>
        </p:txBody>
      </p:sp>
      <p:sp>
        <p:nvSpPr>
          <p:cNvPr id="6" name="Slide Number Placeholder 5"/>
          <p:cNvSpPr>
            <a:spLocks noGrp="1"/>
          </p:cNvSpPr>
          <p:nvPr>
            <p:ph type="sldNum" sz="quarter" idx="12"/>
          </p:nvPr>
        </p:nvSpPr>
        <p:spPr/>
        <p:txBody>
          <a:bodyPr/>
          <a:lstStyle/>
          <a:p>
            <a:fld id="{2433D897-3F17-45C5-998C-B347842CBDF4}" type="slidenum">
              <a:rPr lang="en-CA" smtClean="0"/>
              <a:t>‹#›</a:t>
            </a:fld>
            <a:endParaRPr lang="en-CA"/>
          </a:p>
        </p:txBody>
      </p:sp>
    </p:spTree>
    <p:extLst>
      <p:ext uri="{BB962C8B-B14F-4D97-AF65-F5344CB8AC3E}">
        <p14:creationId xmlns:p14="http://schemas.microsoft.com/office/powerpoint/2010/main" val="400031441"/>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r>
              <a:rPr lang="en-US" smtClean="0"/>
              <a:t>6/16/2020</a:t>
            </a:r>
            <a:endParaRPr lang="en-CA"/>
          </a:p>
        </p:txBody>
      </p:sp>
      <p:sp>
        <p:nvSpPr>
          <p:cNvPr id="5" name="Footer Placeholder 4"/>
          <p:cNvSpPr>
            <a:spLocks noGrp="1"/>
          </p:cNvSpPr>
          <p:nvPr>
            <p:ph type="ftr" sz="quarter" idx="11"/>
          </p:nvPr>
        </p:nvSpPr>
        <p:spPr/>
        <p:txBody>
          <a:bodyPr/>
          <a:lstStyle/>
          <a:p>
            <a:r>
              <a:rPr lang="en-US" smtClean="0"/>
              <a:t>Ontario Energy Board</a:t>
            </a:r>
            <a:endParaRPr lang="en-CA"/>
          </a:p>
        </p:txBody>
      </p:sp>
      <p:sp>
        <p:nvSpPr>
          <p:cNvPr id="6" name="Slide Number Placeholder 5"/>
          <p:cNvSpPr>
            <a:spLocks noGrp="1"/>
          </p:cNvSpPr>
          <p:nvPr>
            <p:ph type="sldNum" sz="quarter" idx="12"/>
          </p:nvPr>
        </p:nvSpPr>
        <p:spPr/>
        <p:txBody>
          <a:bodyPr/>
          <a:lstStyle/>
          <a:p>
            <a:fld id="{2433D897-3F17-45C5-998C-B347842CBDF4}" type="slidenum">
              <a:rPr lang="en-CA" smtClean="0"/>
              <a:t>‹#›</a:t>
            </a:fld>
            <a:endParaRPr lang="en-CA"/>
          </a:p>
        </p:txBody>
      </p:sp>
    </p:spTree>
    <p:extLst>
      <p:ext uri="{BB962C8B-B14F-4D97-AF65-F5344CB8AC3E}">
        <p14:creationId xmlns:p14="http://schemas.microsoft.com/office/powerpoint/2010/main" val="350827333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1" name="Picture 3" descr="H:\KYLAS WORK\MANAGERS MEETING\TRILLIUM - WHITE BACKGROUND.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616075" y="1639887"/>
            <a:ext cx="7527925" cy="5218113"/>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hasCustomPrompt="1"/>
          </p:nvPr>
        </p:nvSpPr>
        <p:spPr>
          <a:xfrm>
            <a:off x="251520" y="4274"/>
            <a:ext cx="8445624" cy="1143000"/>
          </a:xfrm>
        </p:spPr>
        <p:txBody>
          <a:bodyPr/>
          <a:lstStyle>
            <a:lvl1pPr algn="l">
              <a:defRPr sz="3200"/>
            </a:lvl1pPr>
          </a:lstStyle>
          <a:p>
            <a:r>
              <a:rPr lang="en-CA" sz="4000" b="0" dirty="0" smtClean="0">
                <a:solidFill>
                  <a:schemeClr val="tx1">
                    <a:lumMod val="75000"/>
                    <a:lumOff val="25000"/>
                  </a:schemeClr>
                </a:solidFill>
                <a:latin typeface="Gibson" pitchFamily="50" charset="0"/>
              </a:rPr>
              <a:t>SLIDE</a:t>
            </a:r>
            <a:r>
              <a:rPr lang="en-CA" sz="4000" b="0" baseline="0" dirty="0" smtClean="0">
                <a:solidFill>
                  <a:schemeClr val="tx1">
                    <a:lumMod val="75000"/>
                    <a:lumOff val="25000"/>
                  </a:schemeClr>
                </a:solidFill>
                <a:latin typeface="Gibson" pitchFamily="50" charset="0"/>
              </a:rPr>
              <a:t> </a:t>
            </a:r>
            <a:r>
              <a:rPr lang="en-CA" sz="4000" b="0" baseline="0" dirty="0" smtClean="0">
                <a:solidFill>
                  <a:schemeClr val="tx1">
                    <a:lumMod val="50000"/>
                    <a:lumOff val="50000"/>
                  </a:schemeClr>
                </a:solidFill>
                <a:latin typeface="GibsonLight" pitchFamily="2" charset="0"/>
              </a:rPr>
              <a:t>TITLE</a:t>
            </a:r>
            <a:endParaRPr lang="en-CA" sz="2800" b="1" dirty="0">
              <a:solidFill>
                <a:schemeClr val="tx1">
                  <a:lumMod val="50000"/>
                  <a:lumOff val="50000"/>
                </a:schemeClr>
              </a:solidFill>
              <a:latin typeface="GibsonLight" pitchFamily="2" charset="0"/>
            </a:endParaRPr>
          </a:p>
        </p:txBody>
      </p:sp>
      <p:sp>
        <p:nvSpPr>
          <p:cNvPr id="3" name="Content Placeholder 2"/>
          <p:cNvSpPr>
            <a:spLocks noGrp="1"/>
          </p:cNvSpPr>
          <p:nvPr>
            <p:ph idx="1" hasCustomPrompt="1"/>
          </p:nvPr>
        </p:nvSpPr>
        <p:spPr>
          <a:xfrm>
            <a:off x="1115616" y="1600200"/>
            <a:ext cx="7571184" cy="4525963"/>
          </a:xfrm>
        </p:spPr>
        <p:txBody>
          <a:bodyPr/>
          <a:lstStyle>
            <a:lvl1pPr marL="457200" indent="-457200">
              <a:lnSpc>
                <a:spcPct val="150000"/>
              </a:lnSpc>
              <a:buFont typeface="Arial" pitchFamily="34" charset="0"/>
              <a:buChar char="•"/>
              <a:defRPr/>
            </a:lvl1pPr>
          </a:lstStyle>
          <a:p>
            <a:pPr marL="457200" indent="-457200">
              <a:lnSpc>
                <a:spcPct val="150000"/>
              </a:lnSpc>
              <a:buFont typeface="Arial" pitchFamily="34" charset="0"/>
              <a:buChar char="•"/>
            </a:pPr>
            <a:r>
              <a:rPr lang="en-CA" sz="2800" dirty="0" smtClean="0">
                <a:solidFill>
                  <a:schemeClr val="tx1">
                    <a:lumMod val="65000"/>
                    <a:lumOff val="35000"/>
                  </a:schemeClr>
                </a:solidFill>
              </a:rPr>
              <a:t>Point</a:t>
            </a:r>
            <a:r>
              <a:rPr lang="en-CA" sz="2800" baseline="0" dirty="0" smtClean="0">
                <a:solidFill>
                  <a:schemeClr val="tx1">
                    <a:lumMod val="65000"/>
                    <a:lumOff val="35000"/>
                  </a:schemeClr>
                </a:solidFill>
              </a:rPr>
              <a:t> 1</a:t>
            </a:r>
            <a:endParaRPr lang="en-CA" sz="2800" dirty="0" smtClean="0">
              <a:solidFill>
                <a:schemeClr val="tx1">
                  <a:lumMod val="65000"/>
                  <a:lumOff val="35000"/>
                </a:schemeClr>
              </a:solidFill>
            </a:endParaRPr>
          </a:p>
          <a:p>
            <a:pPr marL="457200" indent="-457200">
              <a:lnSpc>
                <a:spcPct val="150000"/>
              </a:lnSpc>
              <a:buFont typeface="Arial" pitchFamily="34" charset="0"/>
              <a:buChar char="•"/>
            </a:pPr>
            <a:r>
              <a:rPr lang="en-CA" sz="2800" dirty="0" smtClean="0">
                <a:solidFill>
                  <a:schemeClr val="tx1">
                    <a:lumMod val="65000"/>
                    <a:lumOff val="35000"/>
                  </a:schemeClr>
                </a:solidFill>
              </a:rPr>
              <a:t>Point 2</a:t>
            </a:r>
          </a:p>
          <a:p>
            <a:pPr marL="457200" indent="-457200">
              <a:lnSpc>
                <a:spcPct val="150000"/>
              </a:lnSpc>
              <a:buFont typeface="Arial" pitchFamily="34" charset="0"/>
              <a:buChar char="•"/>
            </a:pPr>
            <a:r>
              <a:rPr lang="en-CA" sz="2800" dirty="0" smtClean="0">
                <a:solidFill>
                  <a:schemeClr val="tx1">
                    <a:lumMod val="65000"/>
                    <a:lumOff val="35000"/>
                  </a:schemeClr>
                </a:solidFill>
              </a:rPr>
              <a:t>Point 3</a:t>
            </a:r>
          </a:p>
          <a:p>
            <a:pPr marL="1371600" lvl="2" indent="-457200">
              <a:lnSpc>
                <a:spcPct val="150000"/>
              </a:lnSpc>
              <a:buFont typeface="Wingdings" pitchFamily="2" charset="2"/>
              <a:buChar char="§"/>
            </a:pPr>
            <a:r>
              <a:rPr lang="en-CA" sz="2000" dirty="0" smtClean="0">
                <a:solidFill>
                  <a:schemeClr val="accent5"/>
                </a:solidFill>
              </a:rPr>
              <a:t>Sub point </a:t>
            </a:r>
            <a:r>
              <a:rPr lang="en-CA" sz="2000" baseline="0" dirty="0" smtClean="0">
                <a:solidFill>
                  <a:schemeClr val="accent5"/>
                </a:solidFill>
              </a:rPr>
              <a:t> 1</a:t>
            </a:r>
            <a:endParaRPr lang="en-CA" sz="2000" dirty="0" smtClean="0">
              <a:solidFill>
                <a:schemeClr val="accent5"/>
              </a:solidFill>
            </a:endParaRPr>
          </a:p>
          <a:p>
            <a:pPr marL="1371600" lvl="2" indent="-457200">
              <a:lnSpc>
                <a:spcPct val="150000"/>
              </a:lnSpc>
              <a:buFont typeface="Wingdings" pitchFamily="2" charset="2"/>
              <a:buChar char="§"/>
            </a:pPr>
            <a:r>
              <a:rPr lang="en-CA" sz="2000" dirty="0" smtClean="0">
                <a:solidFill>
                  <a:schemeClr val="accent5"/>
                </a:solidFill>
              </a:rPr>
              <a:t>Sub point </a:t>
            </a:r>
            <a:r>
              <a:rPr lang="en-CA" sz="2000" baseline="0" dirty="0" smtClean="0">
                <a:solidFill>
                  <a:schemeClr val="accent5"/>
                </a:solidFill>
              </a:rPr>
              <a:t> 2</a:t>
            </a:r>
            <a:endParaRPr lang="en-CA" sz="2000" dirty="0" smtClean="0">
              <a:solidFill>
                <a:schemeClr val="accent5"/>
              </a:solidFill>
            </a:endParaRPr>
          </a:p>
          <a:p>
            <a:pPr marL="1371600" lvl="2" indent="-457200">
              <a:lnSpc>
                <a:spcPct val="150000"/>
              </a:lnSpc>
              <a:buFont typeface="Wingdings" pitchFamily="2" charset="2"/>
              <a:buChar char="§"/>
            </a:pPr>
            <a:r>
              <a:rPr lang="en-CA" sz="2000" dirty="0" smtClean="0">
                <a:solidFill>
                  <a:schemeClr val="accent5"/>
                </a:solidFill>
              </a:rPr>
              <a:t>Sub point </a:t>
            </a:r>
            <a:r>
              <a:rPr lang="en-CA" sz="2000" baseline="0" dirty="0" smtClean="0">
                <a:solidFill>
                  <a:schemeClr val="accent5"/>
                </a:solidFill>
              </a:rPr>
              <a:t> 3</a:t>
            </a:r>
            <a:endParaRPr lang="en-CA" sz="2000" dirty="0" smtClean="0">
              <a:solidFill>
                <a:schemeClr val="accent5"/>
              </a:solidFill>
            </a:endParaRPr>
          </a:p>
        </p:txBody>
      </p:sp>
      <p:sp>
        <p:nvSpPr>
          <p:cNvPr id="4" name="Date Placeholder 3"/>
          <p:cNvSpPr>
            <a:spLocks noGrp="1"/>
          </p:cNvSpPr>
          <p:nvPr>
            <p:ph type="dt" sz="half" idx="10"/>
          </p:nvPr>
        </p:nvSpPr>
        <p:spPr/>
        <p:txBody>
          <a:bodyPr/>
          <a:lstStyle/>
          <a:p>
            <a:r>
              <a:rPr lang="en-US" smtClean="0"/>
              <a:t>6/16/2020</a:t>
            </a:r>
            <a:endParaRPr lang="en-CA" dirty="0"/>
          </a:p>
        </p:txBody>
      </p:sp>
      <p:sp>
        <p:nvSpPr>
          <p:cNvPr id="5" name="Footer Placeholder 4"/>
          <p:cNvSpPr>
            <a:spLocks noGrp="1"/>
          </p:cNvSpPr>
          <p:nvPr>
            <p:ph type="ftr" sz="quarter" idx="11"/>
          </p:nvPr>
        </p:nvSpPr>
        <p:spPr/>
        <p:txBody>
          <a:bodyPr/>
          <a:lstStyle/>
          <a:p>
            <a:r>
              <a:rPr lang="en-US" smtClean="0"/>
              <a:t>Ontario Energy Board</a:t>
            </a:r>
            <a:endParaRPr lang="en-CA" dirty="0"/>
          </a:p>
        </p:txBody>
      </p:sp>
      <p:sp>
        <p:nvSpPr>
          <p:cNvPr id="6" name="Slide Number Placeholder 5"/>
          <p:cNvSpPr>
            <a:spLocks noGrp="1"/>
          </p:cNvSpPr>
          <p:nvPr>
            <p:ph type="sldNum" sz="quarter" idx="12"/>
          </p:nvPr>
        </p:nvSpPr>
        <p:spPr/>
        <p:txBody>
          <a:bodyPr/>
          <a:lstStyle/>
          <a:p>
            <a:fld id="{2433D897-3F17-45C5-998C-B347842CBDF4}" type="slidenum">
              <a:rPr lang="en-CA" smtClean="0"/>
              <a:t>‹#›</a:t>
            </a:fld>
            <a:endParaRPr lang="en-CA" dirty="0"/>
          </a:p>
        </p:txBody>
      </p:sp>
      <p:cxnSp>
        <p:nvCxnSpPr>
          <p:cNvPr id="7" name="Straight Connector 6"/>
          <p:cNvCxnSpPr/>
          <p:nvPr userDrawn="1"/>
        </p:nvCxnSpPr>
        <p:spPr>
          <a:xfrm>
            <a:off x="323528" y="980728"/>
            <a:ext cx="8820472" cy="0"/>
          </a:xfrm>
          <a:prstGeom prst="line">
            <a:avLst/>
          </a:prstGeom>
          <a:ln w="1905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userDrawn="1"/>
        </p:nvCxnSpPr>
        <p:spPr>
          <a:xfrm>
            <a:off x="827584" y="1926000"/>
            <a:ext cx="0" cy="3231192"/>
          </a:xfrm>
          <a:prstGeom prst="line">
            <a:avLst/>
          </a:prstGeom>
          <a:ln w="285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1746998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6/16/2020</a:t>
            </a:r>
            <a:endParaRPr lang="en-CA"/>
          </a:p>
        </p:txBody>
      </p:sp>
      <p:sp>
        <p:nvSpPr>
          <p:cNvPr id="5" name="Footer Placeholder 4"/>
          <p:cNvSpPr>
            <a:spLocks noGrp="1"/>
          </p:cNvSpPr>
          <p:nvPr>
            <p:ph type="ftr" sz="quarter" idx="11"/>
          </p:nvPr>
        </p:nvSpPr>
        <p:spPr/>
        <p:txBody>
          <a:bodyPr/>
          <a:lstStyle/>
          <a:p>
            <a:r>
              <a:rPr lang="en-US" smtClean="0"/>
              <a:t>Ontario Energy Board</a:t>
            </a:r>
            <a:endParaRPr lang="en-CA"/>
          </a:p>
        </p:txBody>
      </p:sp>
      <p:sp>
        <p:nvSpPr>
          <p:cNvPr id="6" name="Slide Number Placeholder 5"/>
          <p:cNvSpPr>
            <a:spLocks noGrp="1"/>
          </p:cNvSpPr>
          <p:nvPr>
            <p:ph type="sldNum" sz="quarter" idx="12"/>
          </p:nvPr>
        </p:nvSpPr>
        <p:spPr/>
        <p:txBody>
          <a:bodyPr/>
          <a:lstStyle/>
          <a:p>
            <a:fld id="{2433D897-3F17-45C5-998C-B347842CBDF4}" type="slidenum">
              <a:rPr lang="en-CA" smtClean="0"/>
              <a:t>‹#›</a:t>
            </a:fld>
            <a:endParaRPr lang="en-CA"/>
          </a:p>
        </p:txBody>
      </p:sp>
    </p:spTree>
    <p:extLst>
      <p:ext uri="{BB962C8B-B14F-4D97-AF65-F5344CB8AC3E}">
        <p14:creationId xmlns:p14="http://schemas.microsoft.com/office/powerpoint/2010/main" val="16026779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r>
              <a:rPr lang="en-US" smtClean="0"/>
              <a:t>6/16/2020</a:t>
            </a:r>
            <a:endParaRPr lang="en-CA"/>
          </a:p>
        </p:txBody>
      </p:sp>
      <p:sp>
        <p:nvSpPr>
          <p:cNvPr id="6" name="Footer Placeholder 5"/>
          <p:cNvSpPr>
            <a:spLocks noGrp="1"/>
          </p:cNvSpPr>
          <p:nvPr>
            <p:ph type="ftr" sz="quarter" idx="11"/>
          </p:nvPr>
        </p:nvSpPr>
        <p:spPr/>
        <p:txBody>
          <a:bodyPr/>
          <a:lstStyle/>
          <a:p>
            <a:r>
              <a:rPr lang="en-US" smtClean="0"/>
              <a:t>Ontario Energy Board</a:t>
            </a:r>
            <a:endParaRPr lang="en-CA"/>
          </a:p>
        </p:txBody>
      </p:sp>
      <p:sp>
        <p:nvSpPr>
          <p:cNvPr id="7" name="Slide Number Placeholder 6"/>
          <p:cNvSpPr>
            <a:spLocks noGrp="1"/>
          </p:cNvSpPr>
          <p:nvPr>
            <p:ph type="sldNum" sz="quarter" idx="12"/>
          </p:nvPr>
        </p:nvSpPr>
        <p:spPr/>
        <p:txBody>
          <a:bodyPr/>
          <a:lstStyle/>
          <a:p>
            <a:fld id="{2433D897-3F17-45C5-998C-B347842CBDF4}" type="slidenum">
              <a:rPr lang="en-CA" smtClean="0"/>
              <a:t>‹#›</a:t>
            </a:fld>
            <a:endParaRPr lang="en-CA"/>
          </a:p>
        </p:txBody>
      </p:sp>
    </p:spTree>
    <p:extLst>
      <p:ext uri="{BB962C8B-B14F-4D97-AF65-F5344CB8AC3E}">
        <p14:creationId xmlns:p14="http://schemas.microsoft.com/office/powerpoint/2010/main" val="415852373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r>
              <a:rPr lang="en-US" smtClean="0"/>
              <a:t>6/16/2020</a:t>
            </a:r>
            <a:endParaRPr lang="en-CA"/>
          </a:p>
        </p:txBody>
      </p:sp>
      <p:sp>
        <p:nvSpPr>
          <p:cNvPr id="8" name="Footer Placeholder 7"/>
          <p:cNvSpPr>
            <a:spLocks noGrp="1"/>
          </p:cNvSpPr>
          <p:nvPr>
            <p:ph type="ftr" sz="quarter" idx="11"/>
          </p:nvPr>
        </p:nvSpPr>
        <p:spPr/>
        <p:txBody>
          <a:bodyPr/>
          <a:lstStyle/>
          <a:p>
            <a:r>
              <a:rPr lang="en-US" smtClean="0"/>
              <a:t>Ontario Energy Board</a:t>
            </a:r>
            <a:endParaRPr lang="en-CA"/>
          </a:p>
        </p:txBody>
      </p:sp>
      <p:sp>
        <p:nvSpPr>
          <p:cNvPr id="9" name="Slide Number Placeholder 8"/>
          <p:cNvSpPr>
            <a:spLocks noGrp="1"/>
          </p:cNvSpPr>
          <p:nvPr>
            <p:ph type="sldNum" sz="quarter" idx="12"/>
          </p:nvPr>
        </p:nvSpPr>
        <p:spPr/>
        <p:txBody>
          <a:bodyPr/>
          <a:lstStyle/>
          <a:p>
            <a:fld id="{2433D897-3F17-45C5-998C-B347842CBDF4}" type="slidenum">
              <a:rPr lang="en-CA" smtClean="0"/>
              <a:t>‹#›</a:t>
            </a:fld>
            <a:endParaRPr lang="en-CA"/>
          </a:p>
        </p:txBody>
      </p:sp>
    </p:spTree>
    <p:extLst>
      <p:ext uri="{BB962C8B-B14F-4D97-AF65-F5344CB8AC3E}">
        <p14:creationId xmlns:p14="http://schemas.microsoft.com/office/powerpoint/2010/main" val="340958398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r>
              <a:rPr lang="en-US" smtClean="0"/>
              <a:t>6/16/2020</a:t>
            </a:r>
            <a:endParaRPr lang="en-CA"/>
          </a:p>
        </p:txBody>
      </p:sp>
      <p:sp>
        <p:nvSpPr>
          <p:cNvPr id="4" name="Footer Placeholder 3"/>
          <p:cNvSpPr>
            <a:spLocks noGrp="1"/>
          </p:cNvSpPr>
          <p:nvPr>
            <p:ph type="ftr" sz="quarter" idx="11"/>
          </p:nvPr>
        </p:nvSpPr>
        <p:spPr/>
        <p:txBody>
          <a:bodyPr/>
          <a:lstStyle/>
          <a:p>
            <a:r>
              <a:rPr lang="en-US" smtClean="0"/>
              <a:t>Ontario Energy Board</a:t>
            </a:r>
            <a:endParaRPr lang="en-CA"/>
          </a:p>
        </p:txBody>
      </p:sp>
      <p:sp>
        <p:nvSpPr>
          <p:cNvPr id="5" name="Slide Number Placeholder 4"/>
          <p:cNvSpPr>
            <a:spLocks noGrp="1"/>
          </p:cNvSpPr>
          <p:nvPr>
            <p:ph type="sldNum" sz="quarter" idx="12"/>
          </p:nvPr>
        </p:nvSpPr>
        <p:spPr/>
        <p:txBody>
          <a:bodyPr/>
          <a:lstStyle/>
          <a:p>
            <a:fld id="{2433D897-3F17-45C5-998C-B347842CBDF4}" type="slidenum">
              <a:rPr lang="en-CA" smtClean="0"/>
              <a:t>‹#›</a:t>
            </a:fld>
            <a:endParaRPr lang="en-CA"/>
          </a:p>
        </p:txBody>
      </p:sp>
    </p:spTree>
    <p:extLst>
      <p:ext uri="{BB962C8B-B14F-4D97-AF65-F5344CB8AC3E}">
        <p14:creationId xmlns:p14="http://schemas.microsoft.com/office/powerpoint/2010/main" val="1392640487"/>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6/16/2020</a:t>
            </a:r>
            <a:endParaRPr lang="en-CA"/>
          </a:p>
        </p:txBody>
      </p:sp>
      <p:sp>
        <p:nvSpPr>
          <p:cNvPr id="3" name="Footer Placeholder 2"/>
          <p:cNvSpPr>
            <a:spLocks noGrp="1"/>
          </p:cNvSpPr>
          <p:nvPr>
            <p:ph type="ftr" sz="quarter" idx="11"/>
          </p:nvPr>
        </p:nvSpPr>
        <p:spPr/>
        <p:txBody>
          <a:bodyPr/>
          <a:lstStyle/>
          <a:p>
            <a:r>
              <a:rPr lang="en-US" smtClean="0"/>
              <a:t>Ontario Energy Board</a:t>
            </a:r>
            <a:endParaRPr lang="en-CA"/>
          </a:p>
        </p:txBody>
      </p:sp>
      <p:sp>
        <p:nvSpPr>
          <p:cNvPr id="4" name="Slide Number Placeholder 3"/>
          <p:cNvSpPr>
            <a:spLocks noGrp="1"/>
          </p:cNvSpPr>
          <p:nvPr>
            <p:ph type="sldNum" sz="quarter" idx="12"/>
          </p:nvPr>
        </p:nvSpPr>
        <p:spPr/>
        <p:txBody>
          <a:bodyPr/>
          <a:lstStyle/>
          <a:p>
            <a:fld id="{2433D897-3F17-45C5-998C-B347842CBDF4}" type="slidenum">
              <a:rPr lang="en-CA" smtClean="0"/>
              <a:t>‹#›</a:t>
            </a:fld>
            <a:endParaRPr lang="en-CA"/>
          </a:p>
        </p:txBody>
      </p:sp>
    </p:spTree>
    <p:extLst>
      <p:ext uri="{BB962C8B-B14F-4D97-AF65-F5344CB8AC3E}">
        <p14:creationId xmlns:p14="http://schemas.microsoft.com/office/powerpoint/2010/main" val="420202762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6/16/2020</a:t>
            </a:r>
            <a:endParaRPr lang="en-CA"/>
          </a:p>
        </p:txBody>
      </p:sp>
      <p:sp>
        <p:nvSpPr>
          <p:cNvPr id="6" name="Footer Placeholder 5"/>
          <p:cNvSpPr>
            <a:spLocks noGrp="1"/>
          </p:cNvSpPr>
          <p:nvPr>
            <p:ph type="ftr" sz="quarter" idx="11"/>
          </p:nvPr>
        </p:nvSpPr>
        <p:spPr/>
        <p:txBody>
          <a:bodyPr/>
          <a:lstStyle/>
          <a:p>
            <a:r>
              <a:rPr lang="en-US" smtClean="0"/>
              <a:t>Ontario Energy Board</a:t>
            </a:r>
            <a:endParaRPr lang="en-CA"/>
          </a:p>
        </p:txBody>
      </p:sp>
      <p:sp>
        <p:nvSpPr>
          <p:cNvPr id="7" name="Slide Number Placeholder 6"/>
          <p:cNvSpPr>
            <a:spLocks noGrp="1"/>
          </p:cNvSpPr>
          <p:nvPr>
            <p:ph type="sldNum" sz="quarter" idx="12"/>
          </p:nvPr>
        </p:nvSpPr>
        <p:spPr/>
        <p:txBody>
          <a:bodyPr/>
          <a:lstStyle/>
          <a:p>
            <a:fld id="{2433D897-3F17-45C5-998C-B347842CBDF4}" type="slidenum">
              <a:rPr lang="en-CA" smtClean="0"/>
              <a:t>‹#›</a:t>
            </a:fld>
            <a:endParaRPr lang="en-CA"/>
          </a:p>
        </p:txBody>
      </p:sp>
    </p:spTree>
    <p:extLst>
      <p:ext uri="{BB962C8B-B14F-4D97-AF65-F5344CB8AC3E}">
        <p14:creationId xmlns:p14="http://schemas.microsoft.com/office/powerpoint/2010/main" val="843922779"/>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6/16/2020</a:t>
            </a:r>
            <a:endParaRPr lang="en-CA"/>
          </a:p>
        </p:txBody>
      </p:sp>
      <p:sp>
        <p:nvSpPr>
          <p:cNvPr id="6" name="Footer Placeholder 5"/>
          <p:cNvSpPr>
            <a:spLocks noGrp="1"/>
          </p:cNvSpPr>
          <p:nvPr>
            <p:ph type="ftr" sz="quarter" idx="11"/>
          </p:nvPr>
        </p:nvSpPr>
        <p:spPr/>
        <p:txBody>
          <a:bodyPr/>
          <a:lstStyle/>
          <a:p>
            <a:r>
              <a:rPr lang="en-US" smtClean="0"/>
              <a:t>Ontario Energy Board</a:t>
            </a:r>
            <a:endParaRPr lang="en-CA"/>
          </a:p>
        </p:txBody>
      </p:sp>
      <p:sp>
        <p:nvSpPr>
          <p:cNvPr id="7" name="Slide Number Placeholder 6"/>
          <p:cNvSpPr>
            <a:spLocks noGrp="1"/>
          </p:cNvSpPr>
          <p:nvPr>
            <p:ph type="sldNum" sz="quarter" idx="12"/>
          </p:nvPr>
        </p:nvSpPr>
        <p:spPr/>
        <p:txBody>
          <a:bodyPr/>
          <a:lstStyle/>
          <a:p>
            <a:fld id="{2433D897-3F17-45C5-998C-B347842CBDF4}" type="slidenum">
              <a:rPr lang="en-CA" smtClean="0"/>
              <a:t>‹#›</a:t>
            </a:fld>
            <a:endParaRPr lang="en-CA"/>
          </a:p>
        </p:txBody>
      </p:sp>
    </p:spTree>
    <p:extLst>
      <p:ext uri="{BB962C8B-B14F-4D97-AF65-F5344CB8AC3E}">
        <p14:creationId xmlns:p14="http://schemas.microsoft.com/office/powerpoint/2010/main" val="196631941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3" descr="H:\KYLAS WORK\MANAGERS MEETING\TRILLIUM - WHITE BACKGROUND.jpg"/>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1616075" y="1639887"/>
            <a:ext cx="7527925" cy="5218113"/>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467544" y="0"/>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CA"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6/16/2020</a:t>
            </a:r>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Ontario Energy Board</a:t>
            </a:r>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33D897-3F17-45C5-998C-B347842CBDF4}" type="slidenum">
              <a:rPr lang="en-CA" smtClean="0"/>
              <a:t>‹#›</a:t>
            </a:fld>
            <a:endParaRPr lang="en-CA"/>
          </a:p>
        </p:txBody>
      </p:sp>
    </p:spTree>
    <p:extLst>
      <p:ext uri="{BB962C8B-B14F-4D97-AF65-F5344CB8AC3E}">
        <p14:creationId xmlns:p14="http://schemas.microsoft.com/office/powerpoint/2010/main" val="20575574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hdr="0"/>
  <p:txStyles>
    <p:titleStyle>
      <a:lvl1pPr algn="l" defTabSz="914400" rtl="0" eaLnBrk="1" latinLnBrk="0" hangingPunct="1">
        <a:spcBef>
          <a:spcPct val="0"/>
        </a:spcBef>
        <a:buNone/>
        <a:defRPr sz="4400" kern="1200">
          <a:solidFill>
            <a:schemeClr val="tx1">
              <a:lumMod val="75000"/>
              <a:lumOff val="25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lumMod val="75000"/>
              <a:lumOff val="25000"/>
            </a:schemeClr>
          </a:solidFill>
          <a:latin typeface="+mn-lt"/>
          <a:ea typeface="+mn-ea"/>
          <a:cs typeface="+mn-cs"/>
        </a:defRPr>
      </a:lvl1pPr>
      <a:lvl2pPr marL="742950" indent="-285750" algn="l" defTabSz="914400" rtl="0" eaLnBrk="1" latinLnBrk="0" hangingPunct="1">
        <a:spcBef>
          <a:spcPct val="20000"/>
        </a:spcBef>
        <a:buFont typeface="Wingdings" pitchFamily="2" charset="2"/>
        <a:buChar char="§"/>
        <a:defRPr sz="2800" kern="1200">
          <a:solidFill>
            <a:schemeClr val="accent5"/>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n-lt"/>
          <a:ea typeface="+mn-ea"/>
          <a:cs typeface="+mn-cs"/>
        </a:defRPr>
      </a:lvl3pPr>
      <a:lvl4pPr marL="1600200" indent="-228600" algn="l" defTabSz="914400" rtl="0" eaLnBrk="1" latinLnBrk="0" hangingPunct="1">
        <a:spcBef>
          <a:spcPct val="20000"/>
        </a:spcBef>
        <a:buFont typeface="Wingdings" pitchFamily="2" charset="2"/>
        <a:buChar char="§"/>
        <a:defRPr sz="2000" kern="1200">
          <a:solidFill>
            <a:schemeClr val="tx1">
              <a:lumMod val="50000"/>
              <a:lumOff val="50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lumMod val="50000"/>
              <a:lumOff val="50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00808"/>
            <a:ext cx="7772400" cy="1656184"/>
          </a:xfrm>
        </p:spPr>
        <p:txBody>
          <a:bodyPr>
            <a:normAutofit fontScale="90000"/>
          </a:bodyPr>
          <a:lstStyle/>
          <a:p>
            <a:r>
              <a:rPr lang="en-US" sz="4000" dirty="0" smtClean="0">
                <a:latin typeface="Arial" panose="020B0604020202020204" pitchFamily="34" charset="0"/>
                <a:cs typeface="Arial" panose="020B0604020202020204" pitchFamily="34" charset="0"/>
              </a:rPr>
              <a:t/>
            </a:r>
            <a:br>
              <a:rPr lang="en-US" sz="4000" dirty="0" smtClean="0">
                <a:latin typeface="Arial" panose="020B0604020202020204" pitchFamily="34" charset="0"/>
                <a:cs typeface="Arial" panose="020B0604020202020204" pitchFamily="34" charset="0"/>
              </a:rPr>
            </a:br>
            <a:r>
              <a:rPr lang="en-US" sz="4000" dirty="0">
                <a:latin typeface="Arial" panose="020B0604020202020204" pitchFamily="34" charset="0"/>
                <a:cs typeface="Arial" panose="020B0604020202020204" pitchFamily="34" charset="0"/>
              </a:rPr>
              <a:t/>
            </a:r>
            <a:br>
              <a:rPr lang="en-US" sz="4000" dirty="0">
                <a:latin typeface="Arial" panose="020B0604020202020204" pitchFamily="34" charset="0"/>
                <a:cs typeface="Arial" panose="020B0604020202020204" pitchFamily="34" charset="0"/>
              </a:rPr>
            </a:br>
            <a:r>
              <a:rPr lang="en-CA" sz="4000" b="1" dirty="0"/>
              <a:t>COVID-19 Energy Assistance Program (CEAP)</a:t>
            </a:r>
            <a:br>
              <a:rPr lang="en-CA" sz="4000" b="1" dirty="0"/>
            </a:br>
            <a:endParaRPr lang="en-US"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p:txBody>
          <a:bodyPr>
            <a:normAutofit lnSpcReduction="10000"/>
          </a:bodyPr>
          <a:lstStyle/>
          <a:p>
            <a:r>
              <a:rPr lang="en-US" sz="3600" dirty="0" smtClean="0">
                <a:latin typeface="Arial" panose="020B0604020202020204" pitchFamily="34" charset="0"/>
                <a:cs typeface="Arial" panose="020B0604020202020204" pitchFamily="34" charset="0"/>
              </a:rPr>
              <a:t>June 16, 2020</a:t>
            </a:r>
          </a:p>
          <a:p>
            <a:r>
              <a:rPr lang="en-US" sz="3600" dirty="0">
                <a:latin typeface="Arial" panose="020B0604020202020204" pitchFamily="34" charset="0"/>
                <a:cs typeface="Arial" panose="020B0604020202020204" pitchFamily="34" charset="0"/>
              </a:rPr>
              <a:t>Guidance for Utilities Implementing CEAP</a:t>
            </a:r>
          </a:p>
          <a:p>
            <a:endParaRPr lang="en-US" dirty="0"/>
          </a:p>
        </p:txBody>
      </p:sp>
      <p:sp>
        <p:nvSpPr>
          <p:cNvPr id="4" name="Rectangle 3"/>
          <p:cNvSpPr/>
          <p:nvPr/>
        </p:nvSpPr>
        <p:spPr>
          <a:xfrm>
            <a:off x="611560" y="5949280"/>
            <a:ext cx="3528392"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smtClean="0">
                <a:solidFill>
                  <a:schemeClr val="tx1">
                    <a:lumMod val="50000"/>
                    <a:lumOff val="50000"/>
                  </a:schemeClr>
                </a:solidFill>
                <a:latin typeface="Arial" panose="020B0604020202020204" pitchFamily="34" charset="0"/>
                <a:cs typeface="Arial" panose="020B0604020202020204" pitchFamily="34" charset="0"/>
              </a:rPr>
              <a:t>Revised June 22, 2020</a:t>
            </a:r>
            <a:endParaRPr lang="en-US" sz="1600" dirty="0">
              <a:solidFill>
                <a:schemeClr val="tx1">
                  <a:lumMod val="50000"/>
                  <a:lumOff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127556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60648"/>
            <a:ext cx="8445624" cy="504056"/>
          </a:xfrm>
        </p:spPr>
        <p:txBody>
          <a:bodyPr anchor="b">
            <a:normAutofit fontScale="90000"/>
          </a:bodyPr>
          <a:lstStyle/>
          <a:p>
            <a:r>
              <a:rPr lang="en-US" dirty="0">
                <a:latin typeface="Arial" panose="020B0604020202020204" pitchFamily="34" charset="0"/>
                <a:cs typeface="Arial" panose="020B0604020202020204" pitchFamily="34" charset="0"/>
              </a:rPr>
              <a:t/>
            </a:r>
            <a:br>
              <a:rPr lang="en-US" dirty="0">
                <a:latin typeface="Arial" panose="020B0604020202020204" pitchFamily="34" charset="0"/>
                <a:cs typeface="Arial" panose="020B0604020202020204" pitchFamily="34" charset="0"/>
              </a:rPr>
            </a:br>
            <a:r>
              <a:rPr lang="en-US" sz="2800" dirty="0" smtClean="0">
                <a:latin typeface="Arial" panose="020B0604020202020204" pitchFamily="34" charset="0"/>
                <a:cs typeface="Arial" panose="020B0604020202020204" pitchFamily="34" charset="0"/>
              </a:rPr>
              <a:t>CEAP Application &amp; Timelines (1 of 2)</a:t>
            </a:r>
            <a:endParaRPr lang="en-US" sz="3100" dirty="0">
              <a:latin typeface="Arial" panose="020B0604020202020204" pitchFamily="34" charset="0"/>
              <a:cs typeface="Arial" panose="020B0604020202020204" pitchFamily="34" charset="0"/>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369024506"/>
              </p:ext>
            </p:extLst>
          </p:nvPr>
        </p:nvGraphicFramePr>
        <p:xfrm>
          <a:off x="715791" y="1124744"/>
          <a:ext cx="7971009" cy="5112568"/>
        </p:xfrm>
        <a:graphic>
          <a:graphicData uri="http://schemas.openxmlformats.org/drawingml/2006/table">
            <a:tbl>
              <a:tblPr firstRow="1" bandRow="1">
                <a:tableStyleId>{5FD0F851-EC5A-4D38-B0AD-8093EC10F338}</a:tableStyleId>
              </a:tblPr>
              <a:tblGrid>
                <a:gridCol w="7971009">
                  <a:extLst>
                    <a:ext uri="{9D8B030D-6E8A-4147-A177-3AD203B41FA5}">
                      <a16:colId xmlns:a16="http://schemas.microsoft.com/office/drawing/2014/main" val="1275000901"/>
                    </a:ext>
                  </a:extLst>
                </a:gridCol>
              </a:tblGrid>
              <a:tr h="5112568">
                <a:tc>
                  <a:txBody>
                    <a:bodyPr/>
                    <a:lstStyle/>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600" b="0" dirty="0" smtClean="0">
                          <a:solidFill>
                            <a:schemeClr val="tx1"/>
                          </a:solidFill>
                          <a:latin typeface="Arial" panose="020B0604020202020204" pitchFamily="34" charset="0"/>
                          <a:cs typeface="Arial" panose="020B0604020202020204" pitchFamily="34" charset="0"/>
                        </a:rPr>
                        <a:t>Utilities are required to use the OEB</a:t>
                      </a:r>
                      <a:r>
                        <a:rPr lang="en-US" sz="1600" b="0" baseline="0" dirty="0" smtClean="0">
                          <a:solidFill>
                            <a:schemeClr val="tx1"/>
                          </a:solidFill>
                          <a:latin typeface="Arial" panose="020B0604020202020204" pitchFamily="34" charset="0"/>
                          <a:cs typeface="Arial" panose="020B0604020202020204" pitchFamily="34" charset="0"/>
                        </a:rPr>
                        <a:t> prescribed Application Form for the purpose of CEAP</a:t>
                      </a:r>
                    </a:p>
                    <a:p>
                      <a:pPr marL="742950" marR="0" lvl="1" indent="-285750" algn="l" defTabSz="914400" rtl="0" eaLnBrk="1" fontAlgn="auto" latinLnBrk="0" hangingPunct="1">
                        <a:lnSpc>
                          <a:spcPct val="100000"/>
                        </a:lnSpc>
                        <a:spcBef>
                          <a:spcPts val="0"/>
                        </a:spcBef>
                        <a:spcAft>
                          <a:spcPts val="600"/>
                        </a:spcAft>
                        <a:buClrTx/>
                        <a:buSzTx/>
                        <a:buFont typeface="Wingdings" pitchFamily="2" charset="2"/>
                        <a:buChar char="§"/>
                        <a:tabLst/>
                        <a:defRPr/>
                      </a:pPr>
                      <a:r>
                        <a:rPr lang="en-US" sz="1400" b="0" i="0" kern="1200" dirty="0" smtClean="0">
                          <a:solidFill>
                            <a:schemeClr val="accent5"/>
                          </a:solidFill>
                          <a:latin typeface="Arial" panose="020B0604020202020204" pitchFamily="34" charset="0"/>
                          <a:ea typeface="+mn-ea"/>
                          <a:cs typeface="Arial" panose="020B0604020202020204" pitchFamily="34" charset="0"/>
                        </a:rPr>
                        <a:t>The application form captures all the information necessary for assessment of CEAP eligibility</a:t>
                      </a:r>
                    </a:p>
                    <a:p>
                      <a:pPr marL="1200150" marR="0" lvl="2" indent="-285750" algn="l" defTabSz="914400" rtl="0" eaLnBrk="1" fontAlgn="auto" latinLnBrk="0" hangingPunct="1">
                        <a:lnSpc>
                          <a:spcPct val="100000"/>
                        </a:lnSpc>
                        <a:spcBef>
                          <a:spcPts val="0"/>
                        </a:spcBef>
                        <a:spcAft>
                          <a:spcPts val="600"/>
                        </a:spcAft>
                        <a:buClrTx/>
                        <a:buSzTx/>
                        <a:buFont typeface="Wingdings" pitchFamily="2" charset="2"/>
                        <a:buChar char="§"/>
                        <a:tabLst/>
                        <a:defRPr/>
                      </a:pPr>
                      <a:r>
                        <a:rPr lang="en-US" sz="1400" b="0" i="0" kern="1200" dirty="0" smtClean="0">
                          <a:solidFill>
                            <a:schemeClr val="tx1">
                              <a:lumMod val="50000"/>
                              <a:lumOff val="50000"/>
                            </a:schemeClr>
                          </a:solidFill>
                          <a:latin typeface="Arial" panose="020B0604020202020204" pitchFamily="34" charset="0"/>
                          <a:ea typeface="+mn-ea"/>
                          <a:cs typeface="Arial" panose="020B0604020202020204" pitchFamily="34" charset="0"/>
                        </a:rPr>
                        <a:t>Utilities</a:t>
                      </a:r>
                      <a:r>
                        <a:rPr lang="en-US" sz="1400" b="0" i="0" kern="1200" baseline="0" dirty="0" smtClean="0">
                          <a:solidFill>
                            <a:schemeClr val="tx1">
                              <a:lumMod val="50000"/>
                              <a:lumOff val="50000"/>
                            </a:schemeClr>
                          </a:solidFill>
                          <a:latin typeface="Arial" panose="020B0604020202020204" pitchFamily="34" charset="0"/>
                          <a:ea typeface="+mn-ea"/>
                          <a:cs typeface="Arial" panose="020B0604020202020204" pitchFamily="34" charset="0"/>
                        </a:rPr>
                        <a:t> are</a:t>
                      </a:r>
                      <a:r>
                        <a:rPr lang="en-US" sz="1400" b="0" i="0" kern="1200" dirty="0" smtClean="0">
                          <a:solidFill>
                            <a:schemeClr val="tx1">
                              <a:lumMod val="50000"/>
                              <a:lumOff val="50000"/>
                            </a:schemeClr>
                          </a:solidFill>
                          <a:latin typeface="Arial" panose="020B0604020202020204" pitchFamily="34" charset="0"/>
                          <a:ea typeface="+mn-ea"/>
                          <a:cs typeface="Arial" panose="020B0604020202020204" pitchFamily="34" charset="0"/>
                        </a:rPr>
                        <a:t> not required to collect supplemental information or documentation </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600" b="0" dirty="0" smtClean="0">
                          <a:solidFill>
                            <a:schemeClr val="tx1"/>
                          </a:solidFill>
                          <a:latin typeface="Arial" panose="020B0604020202020204" pitchFamily="34" charset="0"/>
                          <a:cs typeface="Arial" panose="020B0604020202020204" pitchFamily="34" charset="0"/>
                        </a:rPr>
                        <a:t>The </a:t>
                      </a:r>
                      <a:r>
                        <a:rPr lang="en-US" sz="1600" b="0" kern="1200" dirty="0" smtClean="0">
                          <a:solidFill>
                            <a:schemeClr val="tx1"/>
                          </a:solidFill>
                          <a:latin typeface="Arial" panose="020B0604020202020204" pitchFamily="34" charset="0"/>
                          <a:ea typeface="+mn-ea"/>
                          <a:cs typeface="Arial" panose="020B0604020202020204" pitchFamily="34" charset="0"/>
                        </a:rPr>
                        <a:t>OEB/MENDM developed </a:t>
                      </a:r>
                      <a:r>
                        <a:rPr lang="en-US" sz="1600" b="0" dirty="0" smtClean="0">
                          <a:solidFill>
                            <a:schemeClr val="tx1"/>
                          </a:solidFill>
                          <a:latin typeface="Arial" panose="020B0604020202020204" pitchFamily="34" charset="0"/>
                          <a:cs typeface="Arial" panose="020B0604020202020204" pitchFamily="34" charset="0"/>
                        </a:rPr>
                        <a:t>the Application Form for CEAP</a:t>
                      </a:r>
                      <a:r>
                        <a:rPr lang="en-US" sz="1600" b="0" kern="1200" dirty="0" smtClean="0">
                          <a:solidFill>
                            <a:schemeClr val="tx1"/>
                          </a:solidFill>
                          <a:effectLst/>
                          <a:latin typeface="Arial" panose="020B0604020202020204" pitchFamily="34" charset="0"/>
                          <a:ea typeface="+mn-ea"/>
                          <a:cs typeface="Arial" panose="020B0604020202020204" pitchFamily="34" charset="0"/>
                        </a:rPr>
                        <a:t> (fillable PDFs) which should be made available on each utility’s website effective </a:t>
                      </a:r>
                      <a:r>
                        <a:rPr lang="en-US" sz="1600" b="1" u="sng" kern="1200" dirty="0" smtClean="0">
                          <a:solidFill>
                            <a:schemeClr val="tx1"/>
                          </a:solidFill>
                          <a:effectLst/>
                          <a:latin typeface="Arial" panose="020B0604020202020204" pitchFamily="34" charset="0"/>
                          <a:ea typeface="+mn-ea"/>
                          <a:cs typeface="Arial" panose="020B0604020202020204" pitchFamily="34" charset="0"/>
                        </a:rPr>
                        <a:t>July 13, 2020.</a:t>
                      </a:r>
                    </a:p>
                    <a:p>
                      <a:pPr marL="742950" marR="0" lvl="1" indent="-285750" algn="l" defTabSz="914400" rtl="0" eaLnBrk="1" fontAlgn="auto" latinLnBrk="0" hangingPunct="1">
                        <a:lnSpc>
                          <a:spcPct val="100000"/>
                        </a:lnSpc>
                        <a:spcBef>
                          <a:spcPts val="0"/>
                        </a:spcBef>
                        <a:spcAft>
                          <a:spcPts val="600"/>
                        </a:spcAft>
                        <a:buClrTx/>
                        <a:buSzTx/>
                        <a:buFont typeface="Wingdings" pitchFamily="2" charset="2"/>
                        <a:buChar char="§"/>
                        <a:tabLst/>
                        <a:defRPr/>
                      </a:pPr>
                      <a:r>
                        <a:rPr lang="en-CA" sz="1400" b="0" i="0" kern="1200" dirty="0" smtClean="0">
                          <a:solidFill>
                            <a:schemeClr val="accent5"/>
                          </a:solidFill>
                          <a:latin typeface="Arial" panose="020B0604020202020204" pitchFamily="34" charset="0"/>
                          <a:ea typeface="+mn-ea"/>
                          <a:cs typeface="Arial" panose="020B0604020202020204" pitchFamily="34" charset="0"/>
                        </a:rPr>
                        <a:t>Customers must be allowed to email or mail the completed application form to the utility.</a:t>
                      </a:r>
                      <a:endParaRPr lang="en-US" sz="1400" b="0" i="0" kern="1200" dirty="0" smtClean="0">
                        <a:solidFill>
                          <a:schemeClr val="accent5"/>
                        </a:solidFill>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b="0" kern="1200" dirty="0" smtClean="0">
                          <a:solidFill>
                            <a:schemeClr val="tx1"/>
                          </a:solidFill>
                          <a:effectLst/>
                          <a:latin typeface="Arial" panose="020B0604020202020204" pitchFamily="34" charset="0"/>
                          <a:ea typeface="+mn-ea"/>
                          <a:cs typeface="Arial" panose="020B0604020202020204" pitchFamily="34" charset="0"/>
                        </a:rPr>
                        <a:t>Utilities may</a:t>
                      </a:r>
                      <a:r>
                        <a:rPr lang="en-US" sz="1600" b="0" kern="1200" baseline="0" dirty="0" smtClean="0">
                          <a:solidFill>
                            <a:schemeClr val="tx1"/>
                          </a:solidFill>
                          <a:effectLst/>
                          <a:latin typeface="Arial" panose="020B0604020202020204" pitchFamily="34" charset="0"/>
                          <a:ea typeface="+mn-ea"/>
                          <a:cs typeface="Arial" panose="020B0604020202020204" pitchFamily="34" charset="0"/>
                        </a:rPr>
                        <a:t> </a:t>
                      </a:r>
                      <a:r>
                        <a:rPr lang="en-US" sz="1600" b="0" kern="1200" dirty="0" smtClean="0">
                          <a:solidFill>
                            <a:schemeClr val="tx1"/>
                          </a:solidFill>
                          <a:effectLst/>
                          <a:latin typeface="Arial" panose="020B0604020202020204" pitchFamily="34" charset="0"/>
                          <a:ea typeface="+mn-ea"/>
                          <a:cs typeface="Arial" panose="020B0604020202020204" pitchFamily="34" charset="0"/>
                        </a:rPr>
                        <a:t>develop/accept other fo</a:t>
                      </a:r>
                      <a:r>
                        <a:rPr lang="en-US" sz="1600" b="0" kern="1200" baseline="0" dirty="0" smtClean="0">
                          <a:solidFill>
                            <a:schemeClr val="tx1"/>
                          </a:solidFill>
                          <a:effectLst/>
                          <a:latin typeface="Arial" panose="020B0604020202020204" pitchFamily="34" charset="0"/>
                          <a:ea typeface="+mn-ea"/>
                          <a:cs typeface="Arial" panose="020B0604020202020204" pitchFamily="34" charset="0"/>
                        </a:rPr>
                        <a:t>rms of application submissions including:</a:t>
                      </a:r>
                      <a:endParaRPr lang="en-US" sz="1600" b="0" kern="1200" dirty="0" smtClean="0">
                        <a:solidFill>
                          <a:schemeClr val="tx1"/>
                        </a:solidFill>
                        <a:effectLst/>
                        <a:latin typeface="Arial" panose="020B0604020202020204" pitchFamily="34" charset="0"/>
                        <a:ea typeface="+mn-ea"/>
                        <a:cs typeface="Arial" panose="020B0604020202020204" pitchFamily="34" charset="0"/>
                      </a:endParaRPr>
                    </a:p>
                    <a:p>
                      <a:pPr marL="742950" marR="0" lvl="1" indent="-285750" algn="l" defTabSz="914400" rtl="0" eaLnBrk="1" fontAlgn="auto" latinLnBrk="0" hangingPunct="1">
                        <a:lnSpc>
                          <a:spcPct val="100000"/>
                        </a:lnSpc>
                        <a:spcBef>
                          <a:spcPts val="0"/>
                        </a:spcBef>
                        <a:spcAft>
                          <a:spcPts val="0"/>
                        </a:spcAft>
                        <a:buClrTx/>
                        <a:buSzTx/>
                        <a:buFont typeface="Wingdings" pitchFamily="2" charset="2"/>
                        <a:buChar char="§"/>
                        <a:tabLst/>
                        <a:defRPr/>
                      </a:pPr>
                      <a:r>
                        <a:rPr lang="en-US" sz="1400" b="0" i="0" kern="1200" dirty="0" smtClean="0">
                          <a:solidFill>
                            <a:schemeClr val="accent5"/>
                          </a:solidFill>
                          <a:latin typeface="Arial" panose="020B0604020202020204" pitchFamily="34" charset="0"/>
                          <a:ea typeface="+mn-ea"/>
                          <a:cs typeface="Arial" panose="020B0604020202020204" pitchFamily="34" charset="0"/>
                        </a:rPr>
                        <a:t>Online web submission: Adapt the OEB form into a web-based version to host on their own websites and develop e-sign solutions</a:t>
                      </a:r>
                    </a:p>
                    <a:p>
                      <a:pPr marL="742950" marR="0" lvl="1" indent="-285750" algn="l" defTabSz="914400" rtl="0" eaLnBrk="1" fontAlgn="auto" latinLnBrk="0" hangingPunct="1">
                        <a:lnSpc>
                          <a:spcPct val="100000"/>
                        </a:lnSpc>
                        <a:spcBef>
                          <a:spcPts val="0"/>
                        </a:spcBef>
                        <a:spcAft>
                          <a:spcPts val="1200"/>
                        </a:spcAft>
                        <a:buClrTx/>
                        <a:buSzTx/>
                        <a:buFont typeface="Wingdings" pitchFamily="2" charset="2"/>
                        <a:buChar char="§"/>
                        <a:tabLst/>
                        <a:defRPr/>
                      </a:pPr>
                      <a:r>
                        <a:rPr lang="en-US" sz="1400" b="0" i="0" kern="1200" dirty="0" smtClean="0">
                          <a:solidFill>
                            <a:schemeClr val="accent5"/>
                          </a:solidFill>
                          <a:latin typeface="Arial" panose="020B0604020202020204" pitchFamily="34" charset="0"/>
                          <a:ea typeface="+mn-ea"/>
                          <a:cs typeface="Arial" panose="020B0604020202020204" pitchFamily="34" charset="0"/>
                        </a:rPr>
                        <a:t>Phone submission: Customer submit the application by phone through the utility’s call center. Where a utility accepts applications over the phone, the call must be recorded to document confirmation of all information requested on the Application Form, including consent and the applicant’s attestation of eligibility.</a:t>
                      </a:r>
                    </a:p>
                    <a:p>
                      <a:pPr marL="285750" indent="-285750">
                        <a:lnSpc>
                          <a:spcPct val="100000"/>
                        </a:lnSpc>
                        <a:spcBef>
                          <a:spcPts val="0"/>
                        </a:spcBef>
                        <a:spcAft>
                          <a:spcPts val="600"/>
                        </a:spcAft>
                        <a:buFont typeface="Arial" panose="020B0604020202020204" pitchFamily="34" charset="0"/>
                        <a:buChar char="•"/>
                      </a:pPr>
                      <a:r>
                        <a:rPr lang="en-US" sz="1600" b="0" kern="1200" dirty="0" smtClean="0">
                          <a:solidFill>
                            <a:schemeClr val="tx1">
                              <a:lumMod val="85000"/>
                              <a:lumOff val="15000"/>
                            </a:schemeClr>
                          </a:solidFill>
                          <a:latin typeface="Arial" panose="020B0604020202020204" pitchFamily="34" charset="0"/>
                          <a:ea typeface="+mn-ea"/>
                          <a:cs typeface="Arial" panose="020B0604020202020204" pitchFamily="34" charset="0"/>
                        </a:rPr>
                        <a:t>Utilities are required to provide on their website instruction on options for submission</a:t>
                      </a:r>
                      <a:r>
                        <a:rPr lang="en-US" sz="1600" b="0" dirty="0" smtClean="0">
                          <a:solidFill>
                            <a:schemeClr val="tx1">
                              <a:lumMod val="85000"/>
                              <a:lumOff val="15000"/>
                            </a:schemeClr>
                          </a:solidFill>
                          <a:latin typeface="Arial" panose="020B0604020202020204" pitchFamily="34" charset="0"/>
                          <a:cs typeface="Arial" panose="020B0604020202020204" pitchFamily="34" charset="0"/>
                        </a:rPr>
                        <a:t>, as well as contact information (telephone number and email address) for </a:t>
                      </a:r>
                      <a:r>
                        <a:rPr lang="en-US" sz="1600" b="0" dirty="0" smtClean="0">
                          <a:solidFill>
                            <a:schemeClr val="tx1"/>
                          </a:solidFill>
                          <a:latin typeface="Arial" panose="020B0604020202020204" pitchFamily="34" charset="0"/>
                          <a:cs typeface="Arial" panose="020B0604020202020204" pitchFamily="34" charset="0"/>
                        </a:rPr>
                        <a:t>customer enquires. </a:t>
                      </a:r>
                    </a:p>
                  </a:txBody>
                  <a:tcPr>
                    <a:lnR w="12700" cap="flat" cmpd="sng" algn="ctr">
                      <a:solidFill>
                        <a:schemeClr val="accent5">
                          <a:lumMod val="40000"/>
                          <a:lumOff val="60000"/>
                        </a:schemeClr>
                      </a:solidFill>
                      <a:prstDash val="sysDot"/>
                      <a:round/>
                      <a:headEnd type="none" w="med" len="med"/>
                      <a:tailEnd type="none" w="med" len="med"/>
                    </a:lnR>
                    <a:lnT w="12700" cap="flat" cmpd="sng" algn="ctr">
                      <a:solidFill>
                        <a:schemeClr val="accent5">
                          <a:lumMod val="40000"/>
                          <a:lumOff val="60000"/>
                        </a:schemeClr>
                      </a:solidFill>
                      <a:prstDash val="sysDot"/>
                      <a:round/>
                      <a:headEnd type="none" w="med" len="med"/>
                      <a:tailEnd type="none" w="med" len="med"/>
                    </a:lnT>
                    <a:lnB w="12700" cap="flat" cmpd="sng" algn="ctr">
                      <a:solidFill>
                        <a:schemeClr val="accent5">
                          <a:lumMod val="40000"/>
                          <a:lumOff val="60000"/>
                        </a:schemeClr>
                      </a:solidFill>
                      <a:prstDash val="sysDot"/>
                      <a:round/>
                      <a:headEnd type="none" w="med" len="med"/>
                      <a:tailEnd type="none" w="med" len="med"/>
                    </a:lnB>
                    <a:solidFill>
                      <a:schemeClr val="bg1"/>
                    </a:solidFill>
                  </a:tcPr>
                </a:tc>
                <a:extLst>
                  <a:ext uri="{0D108BD9-81ED-4DB2-BD59-A6C34878D82A}">
                    <a16:rowId xmlns:a16="http://schemas.microsoft.com/office/drawing/2014/main" val="3433137819"/>
                  </a:ext>
                </a:extLst>
              </a:tr>
            </a:tbl>
          </a:graphicData>
        </a:graphic>
      </p:graphicFrame>
      <p:sp>
        <p:nvSpPr>
          <p:cNvPr id="4" name="Footer Placeholder 3"/>
          <p:cNvSpPr>
            <a:spLocks noGrp="1"/>
          </p:cNvSpPr>
          <p:nvPr>
            <p:ph type="ftr" sz="quarter" idx="11"/>
          </p:nvPr>
        </p:nvSpPr>
        <p:spPr/>
        <p:txBody>
          <a:bodyPr/>
          <a:lstStyle/>
          <a:p>
            <a:r>
              <a:rPr lang="en-US" smtClean="0"/>
              <a:t>Ontario Energy Board</a:t>
            </a:r>
            <a:endParaRPr lang="en-CA" dirty="0"/>
          </a:p>
        </p:txBody>
      </p:sp>
      <p:sp>
        <p:nvSpPr>
          <p:cNvPr id="5" name="Date Placeholder 4"/>
          <p:cNvSpPr>
            <a:spLocks noGrp="1"/>
          </p:cNvSpPr>
          <p:nvPr>
            <p:ph type="dt" sz="half" idx="10"/>
          </p:nvPr>
        </p:nvSpPr>
        <p:spPr/>
        <p:txBody>
          <a:bodyPr/>
          <a:lstStyle/>
          <a:p>
            <a:r>
              <a:rPr lang="en-US" smtClean="0"/>
              <a:t>6/16/2020</a:t>
            </a:r>
            <a:endParaRPr lang="en-CA" dirty="0"/>
          </a:p>
        </p:txBody>
      </p:sp>
      <p:sp>
        <p:nvSpPr>
          <p:cNvPr id="6" name="Slide Number Placeholder 5"/>
          <p:cNvSpPr>
            <a:spLocks noGrp="1"/>
          </p:cNvSpPr>
          <p:nvPr>
            <p:ph type="sldNum" sz="quarter" idx="12"/>
          </p:nvPr>
        </p:nvSpPr>
        <p:spPr/>
        <p:txBody>
          <a:bodyPr/>
          <a:lstStyle/>
          <a:p>
            <a:fld id="{2433D897-3F17-45C5-998C-B347842CBDF4}" type="slidenum">
              <a:rPr lang="en-CA" smtClean="0"/>
              <a:t>10</a:t>
            </a:fld>
            <a:endParaRPr lang="en-CA" dirty="0"/>
          </a:p>
        </p:txBody>
      </p:sp>
    </p:spTree>
    <p:extLst>
      <p:ext uri="{BB962C8B-B14F-4D97-AF65-F5344CB8AC3E}">
        <p14:creationId xmlns:p14="http://schemas.microsoft.com/office/powerpoint/2010/main" val="40087365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60648"/>
            <a:ext cx="8445624" cy="504056"/>
          </a:xfrm>
        </p:spPr>
        <p:txBody>
          <a:bodyPr anchor="b">
            <a:normAutofit fontScale="90000"/>
          </a:bodyPr>
          <a:lstStyle/>
          <a:p>
            <a:r>
              <a:rPr lang="en-US" dirty="0">
                <a:latin typeface="Arial" panose="020B0604020202020204" pitchFamily="34" charset="0"/>
                <a:cs typeface="Arial" panose="020B0604020202020204" pitchFamily="34" charset="0"/>
              </a:rPr>
              <a:t/>
            </a:r>
            <a:br>
              <a:rPr lang="en-US" dirty="0">
                <a:latin typeface="Arial" panose="020B0604020202020204" pitchFamily="34" charset="0"/>
                <a:cs typeface="Arial" panose="020B0604020202020204" pitchFamily="34" charset="0"/>
              </a:rPr>
            </a:br>
            <a:r>
              <a:rPr lang="en-US" sz="2800" dirty="0" smtClean="0">
                <a:latin typeface="Arial" panose="020B0604020202020204" pitchFamily="34" charset="0"/>
                <a:cs typeface="Arial" panose="020B0604020202020204" pitchFamily="34" charset="0"/>
              </a:rPr>
              <a:t>CEAP Application &amp; Timelines (2 of 2)</a:t>
            </a:r>
            <a:endParaRPr lang="en-US" sz="3100" dirty="0">
              <a:latin typeface="Arial" panose="020B0604020202020204" pitchFamily="34" charset="0"/>
              <a:cs typeface="Arial" panose="020B0604020202020204" pitchFamily="34" charset="0"/>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310022210"/>
              </p:ext>
            </p:extLst>
          </p:nvPr>
        </p:nvGraphicFramePr>
        <p:xfrm>
          <a:off x="715791" y="1124744"/>
          <a:ext cx="7971009" cy="5112568"/>
        </p:xfrm>
        <a:graphic>
          <a:graphicData uri="http://schemas.openxmlformats.org/drawingml/2006/table">
            <a:tbl>
              <a:tblPr firstRow="1" bandRow="1">
                <a:tableStyleId>{5FD0F851-EC5A-4D38-B0AD-8093EC10F338}</a:tableStyleId>
              </a:tblPr>
              <a:tblGrid>
                <a:gridCol w="7971009">
                  <a:extLst>
                    <a:ext uri="{9D8B030D-6E8A-4147-A177-3AD203B41FA5}">
                      <a16:colId xmlns:a16="http://schemas.microsoft.com/office/drawing/2014/main" val="1275000901"/>
                    </a:ext>
                  </a:extLst>
                </a:gridCol>
              </a:tblGrid>
              <a:tr h="5112568">
                <a:tc>
                  <a:txBody>
                    <a:bodyPr/>
                    <a:lstStyle/>
                    <a:p>
                      <a:pPr marL="285750" lvl="0" indent="-285750">
                        <a:lnSpc>
                          <a:spcPct val="100000"/>
                        </a:lnSpc>
                        <a:spcBef>
                          <a:spcPts val="0"/>
                        </a:spcBef>
                        <a:spcAft>
                          <a:spcPts val="1200"/>
                        </a:spcAft>
                        <a:buFont typeface="Arial" panose="020B0604020202020204" pitchFamily="34" charset="0"/>
                        <a:buChar char="•"/>
                        <a:defRPr/>
                      </a:pPr>
                      <a:r>
                        <a:rPr lang="en-US" sz="1800" b="0" dirty="0" smtClean="0">
                          <a:solidFill>
                            <a:schemeClr val="dk1"/>
                          </a:solidFill>
                          <a:latin typeface="Arial" panose="020B0604020202020204" pitchFamily="34" charset="0"/>
                          <a:cs typeface="Arial" panose="020B0604020202020204" pitchFamily="34" charset="0"/>
                        </a:rPr>
                        <a:t>Complete</a:t>
                      </a:r>
                      <a:r>
                        <a:rPr lang="en-US" sz="1800" b="0" baseline="0" dirty="0" smtClean="0">
                          <a:solidFill>
                            <a:schemeClr val="dk1"/>
                          </a:solidFill>
                          <a:latin typeface="Arial" panose="020B0604020202020204" pitchFamily="34" charset="0"/>
                          <a:cs typeface="Arial" panose="020B0604020202020204" pitchFamily="34" charset="0"/>
                        </a:rPr>
                        <a:t> a</a:t>
                      </a:r>
                      <a:r>
                        <a:rPr lang="en-US" sz="1800" b="0" dirty="0" smtClean="0">
                          <a:solidFill>
                            <a:schemeClr val="dk1"/>
                          </a:solidFill>
                          <a:latin typeface="Arial" panose="020B0604020202020204" pitchFamily="34" charset="0"/>
                          <a:cs typeface="Arial" panose="020B0604020202020204" pitchFamily="34" charset="0"/>
                        </a:rPr>
                        <a:t>pplication</a:t>
                      </a:r>
                      <a:r>
                        <a:rPr lang="en-US" sz="1800" b="0" baseline="0" dirty="0" smtClean="0">
                          <a:solidFill>
                            <a:schemeClr val="dk1"/>
                          </a:solidFill>
                          <a:latin typeface="Arial" panose="020B0604020202020204" pitchFamily="34" charset="0"/>
                          <a:cs typeface="Arial" panose="020B0604020202020204" pitchFamily="34" charset="0"/>
                        </a:rPr>
                        <a:t> to be processed within </a:t>
                      </a:r>
                      <a:r>
                        <a:rPr lang="en-US" sz="1800" b="1" u="sng" baseline="0" dirty="0" smtClean="0">
                          <a:solidFill>
                            <a:schemeClr val="dk1"/>
                          </a:solidFill>
                          <a:latin typeface="Arial" panose="020B0604020202020204" pitchFamily="34" charset="0"/>
                          <a:cs typeface="Arial" panose="020B0604020202020204" pitchFamily="34" charset="0"/>
                        </a:rPr>
                        <a:t>10 business days </a:t>
                      </a:r>
                      <a:r>
                        <a:rPr lang="en-US" sz="1800" b="0" baseline="0" dirty="0" smtClean="0">
                          <a:solidFill>
                            <a:schemeClr val="dk1"/>
                          </a:solidFill>
                          <a:latin typeface="Arial" panose="020B0604020202020204" pitchFamily="34" charset="0"/>
                          <a:cs typeface="Arial" panose="020B0604020202020204" pitchFamily="34" charset="0"/>
                        </a:rPr>
                        <a:t>of receipt regardless of the method of application.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b="0" baseline="0" dirty="0" smtClean="0">
                          <a:solidFill>
                            <a:schemeClr val="dk1"/>
                          </a:solidFill>
                          <a:latin typeface="Arial" panose="020B0604020202020204" pitchFamily="34" charset="0"/>
                          <a:cs typeface="Arial" panose="020B0604020202020204" pitchFamily="34" charset="0"/>
                        </a:rPr>
                        <a:t>Complete applications to be processed in the order they are received (i.e. first come, first served) regardless of the method of application.</a:t>
                      </a:r>
                    </a:p>
                    <a:p>
                      <a:pPr marL="742950" marR="0" lvl="1" indent="-285750" algn="l" defTabSz="914400" rtl="0" eaLnBrk="1" fontAlgn="auto" latinLnBrk="0" hangingPunct="1">
                        <a:lnSpc>
                          <a:spcPct val="100000"/>
                        </a:lnSpc>
                        <a:spcBef>
                          <a:spcPts val="0"/>
                        </a:spcBef>
                        <a:spcAft>
                          <a:spcPts val="1200"/>
                        </a:spcAft>
                        <a:buClrTx/>
                        <a:buSzTx/>
                        <a:buFont typeface="Wingdings" panose="05000000000000000000" pitchFamily="2" charset="2"/>
                        <a:buChar char="§"/>
                        <a:tabLst/>
                        <a:defRPr/>
                      </a:pPr>
                      <a:r>
                        <a:rPr lang="en-US" sz="1800" b="0" i="0" kern="1200" dirty="0" smtClean="0">
                          <a:solidFill>
                            <a:schemeClr val="accent5"/>
                          </a:solidFill>
                          <a:latin typeface="Arial" panose="020B0604020202020204" pitchFamily="34" charset="0"/>
                          <a:ea typeface="+mn-ea"/>
                          <a:cs typeface="Arial" panose="020B0604020202020204" pitchFamily="34" charset="0"/>
                        </a:rPr>
                        <a:t>An application should not be considered received until it is complete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b="0" kern="1200" baseline="0" dirty="0" smtClean="0">
                          <a:solidFill>
                            <a:schemeClr val="dk1"/>
                          </a:solidFill>
                          <a:latin typeface="Arial" panose="020B0604020202020204" pitchFamily="34" charset="0"/>
                          <a:ea typeface="+mn-ea"/>
                          <a:cs typeface="Arial" panose="020B0604020202020204" pitchFamily="34" charset="0"/>
                        </a:rPr>
                        <a:t>An application is </a:t>
                      </a:r>
                      <a:r>
                        <a:rPr lang="en-US" sz="1800" b="1" u="sng" kern="1200" baseline="0" dirty="0" smtClean="0">
                          <a:solidFill>
                            <a:schemeClr val="dk1"/>
                          </a:solidFill>
                          <a:latin typeface="Arial" panose="020B0604020202020204" pitchFamily="34" charset="0"/>
                          <a:ea typeface="+mn-ea"/>
                          <a:cs typeface="Arial" panose="020B0604020202020204" pitchFamily="34" charset="0"/>
                        </a:rPr>
                        <a:t>considered received:</a:t>
                      </a:r>
                    </a:p>
                    <a:p>
                      <a:pPr marL="742950" marR="0" lvl="1" indent="-285750" algn="l" defTabSz="914400" rtl="0" eaLnBrk="1" fontAlgn="auto" latinLnBrk="0" hangingPunct="1">
                        <a:lnSpc>
                          <a:spcPct val="100000"/>
                        </a:lnSpc>
                        <a:spcBef>
                          <a:spcPts val="0"/>
                        </a:spcBef>
                        <a:spcAft>
                          <a:spcPts val="600"/>
                        </a:spcAft>
                        <a:buClrTx/>
                        <a:buSzTx/>
                        <a:buFont typeface="Wingdings" panose="05000000000000000000" pitchFamily="2" charset="2"/>
                        <a:buChar char="§"/>
                        <a:tabLst/>
                        <a:defRPr/>
                      </a:pPr>
                      <a:r>
                        <a:rPr lang="en-US" sz="1800" b="0" i="0" kern="1200" dirty="0" smtClean="0">
                          <a:solidFill>
                            <a:schemeClr val="accent5"/>
                          </a:solidFill>
                          <a:latin typeface="Arial" panose="020B0604020202020204" pitchFamily="34" charset="0"/>
                          <a:ea typeface="+mn-ea"/>
                          <a:cs typeface="Arial" panose="020B0604020202020204" pitchFamily="34" charset="0"/>
                        </a:rPr>
                        <a:t>On the date on which it was submitted, if submitted by e-mail, online, or by phone</a:t>
                      </a:r>
                    </a:p>
                    <a:p>
                      <a:pPr marL="742950" marR="0" lvl="1" indent="-285750" algn="l" defTabSz="914400" rtl="0" eaLnBrk="1" fontAlgn="auto" latinLnBrk="0" hangingPunct="1">
                        <a:lnSpc>
                          <a:spcPct val="100000"/>
                        </a:lnSpc>
                        <a:spcBef>
                          <a:spcPts val="0"/>
                        </a:spcBef>
                        <a:spcAft>
                          <a:spcPts val="1200"/>
                        </a:spcAft>
                        <a:buClrTx/>
                        <a:buSzTx/>
                        <a:buFont typeface="Wingdings" panose="05000000000000000000" pitchFamily="2" charset="2"/>
                        <a:buChar char="§"/>
                        <a:tabLst/>
                        <a:defRPr/>
                      </a:pPr>
                      <a:r>
                        <a:rPr lang="en-US" sz="1800" b="0" i="0" kern="1200" dirty="0" smtClean="0">
                          <a:solidFill>
                            <a:schemeClr val="accent5"/>
                          </a:solidFill>
                          <a:latin typeface="Arial" panose="020B0604020202020204" pitchFamily="34" charset="0"/>
                          <a:ea typeface="+mn-ea"/>
                          <a:cs typeface="Arial" panose="020B0604020202020204" pitchFamily="34" charset="0"/>
                        </a:rPr>
                        <a:t>On the date received by the utility, if submitted by mail</a:t>
                      </a:r>
                    </a:p>
                    <a:p>
                      <a:pPr marL="285750" marR="0" lvl="0" indent="-28575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lang="en-US" sz="1800" b="0" kern="1200" baseline="0" dirty="0" smtClean="0">
                          <a:solidFill>
                            <a:schemeClr val="dk1"/>
                          </a:solidFill>
                          <a:latin typeface="Arial" panose="020B0604020202020204" pitchFamily="34" charset="0"/>
                          <a:ea typeface="+mn-ea"/>
                          <a:cs typeface="Arial" panose="020B0604020202020204" pitchFamily="34" charset="0"/>
                        </a:rPr>
                        <a:t>Utilities are not permitted to recover any amount of CEAP funding provided to their customers above the amount allocated to them.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b="0" kern="1200" baseline="0" dirty="0" smtClean="0">
                          <a:solidFill>
                            <a:schemeClr val="dk1"/>
                          </a:solidFill>
                          <a:latin typeface="Arial" panose="020B0604020202020204" pitchFamily="34" charset="0"/>
                          <a:ea typeface="+mn-ea"/>
                          <a:cs typeface="Arial" panose="020B0604020202020204" pitchFamily="34" charset="0"/>
                        </a:rPr>
                        <a:t>Utility should communicate on its website when it no longer accepts applications and inform the OEB.</a:t>
                      </a:r>
                      <a:endParaRPr lang="en-CA" sz="1800" b="0" kern="1200" baseline="0" dirty="0" smtClean="0">
                        <a:solidFill>
                          <a:schemeClr val="dk1"/>
                        </a:solidFill>
                        <a:latin typeface="Arial" panose="020B0604020202020204" pitchFamily="34" charset="0"/>
                        <a:ea typeface="+mn-ea"/>
                        <a:cs typeface="Arial" panose="020B0604020202020204" pitchFamily="34" charset="0"/>
                      </a:endParaRPr>
                    </a:p>
                  </a:txBody>
                  <a:tcPr>
                    <a:lnR w="12700" cap="flat" cmpd="sng" algn="ctr">
                      <a:solidFill>
                        <a:schemeClr val="accent5">
                          <a:lumMod val="40000"/>
                          <a:lumOff val="60000"/>
                        </a:schemeClr>
                      </a:solidFill>
                      <a:prstDash val="sysDot"/>
                      <a:round/>
                      <a:headEnd type="none" w="med" len="med"/>
                      <a:tailEnd type="none" w="med" len="med"/>
                    </a:lnR>
                    <a:lnT w="12700" cap="flat" cmpd="sng" algn="ctr">
                      <a:solidFill>
                        <a:schemeClr val="accent5">
                          <a:lumMod val="40000"/>
                          <a:lumOff val="60000"/>
                        </a:schemeClr>
                      </a:solidFill>
                      <a:prstDash val="sysDot"/>
                      <a:round/>
                      <a:headEnd type="none" w="med" len="med"/>
                      <a:tailEnd type="none" w="med" len="med"/>
                    </a:lnT>
                    <a:lnB w="12700" cap="flat" cmpd="sng" algn="ctr">
                      <a:solidFill>
                        <a:schemeClr val="accent5">
                          <a:lumMod val="40000"/>
                          <a:lumOff val="60000"/>
                        </a:schemeClr>
                      </a:solidFill>
                      <a:prstDash val="sysDot"/>
                      <a:round/>
                      <a:headEnd type="none" w="med" len="med"/>
                      <a:tailEnd type="none" w="med" len="med"/>
                    </a:lnB>
                    <a:solidFill>
                      <a:schemeClr val="bg1"/>
                    </a:solidFill>
                  </a:tcPr>
                </a:tc>
                <a:extLst>
                  <a:ext uri="{0D108BD9-81ED-4DB2-BD59-A6C34878D82A}">
                    <a16:rowId xmlns:a16="http://schemas.microsoft.com/office/drawing/2014/main" val="3433137819"/>
                  </a:ext>
                </a:extLst>
              </a:tr>
            </a:tbl>
          </a:graphicData>
        </a:graphic>
      </p:graphicFrame>
      <p:sp>
        <p:nvSpPr>
          <p:cNvPr id="4" name="Footer Placeholder 3"/>
          <p:cNvSpPr>
            <a:spLocks noGrp="1"/>
          </p:cNvSpPr>
          <p:nvPr>
            <p:ph type="ftr" sz="quarter" idx="11"/>
          </p:nvPr>
        </p:nvSpPr>
        <p:spPr/>
        <p:txBody>
          <a:bodyPr/>
          <a:lstStyle/>
          <a:p>
            <a:r>
              <a:rPr lang="en-US" smtClean="0"/>
              <a:t>Ontario Energy Board</a:t>
            </a:r>
            <a:endParaRPr lang="en-CA" dirty="0"/>
          </a:p>
        </p:txBody>
      </p:sp>
      <p:sp>
        <p:nvSpPr>
          <p:cNvPr id="5" name="Date Placeholder 4"/>
          <p:cNvSpPr>
            <a:spLocks noGrp="1"/>
          </p:cNvSpPr>
          <p:nvPr>
            <p:ph type="dt" sz="half" idx="10"/>
          </p:nvPr>
        </p:nvSpPr>
        <p:spPr/>
        <p:txBody>
          <a:bodyPr/>
          <a:lstStyle/>
          <a:p>
            <a:r>
              <a:rPr lang="en-US" smtClean="0"/>
              <a:t>6/16/2020</a:t>
            </a:r>
            <a:endParaRPr lang="en-CA" dirty="0"/>
          </a:p>
        </p:txBody>
      </p:sp>
      <p:sp>
        <p:nvSpPr>
          <p:cNvPr id="6" name="Slide Number Placeholder 5"/>
          <p:cNvSpPr>
            <a:spLocks noGrp="1"/>
          </p:cNvSpPr>
          <p:nvPr>
            <p:ph type="sldNum" sz="quarter" idx="12"/>
          </p:nvPr>
        </p:nvSpPr>
        <p:spPr/>
        <p:txBody>
          <a:bodyPr/>
          <a:lstStyle/>
          <a:p>
            <a:fld id="{2433D897-3F17-45C5-998C-B347842CBDF4}" type="slidenum">
              <a:rPr lang="en-CA" smtClean="0"/>
              <a:t>11</a:t>
            </a:fld>
            <a:endParaRPr lang="en-CA" dirty="0"/>
          </a:p>
        </p:txBody>
      </p:sp>
    </p:spTree>
    <p:extLst>
      <p:ext uri="{BB962C8B-B14F-4D97-AF65-F5344CB8AC3E}">
        <p14:creationId xmlns:p14="http://schemas.microsoft.com/office/powerpoint/2010/main" val="41191622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60648"/>
            <a:ext cx="8445624" cy="504056"/>
          </a:xfrm>
        </p:spPr>
        <p:txBody>
          <a:bodyPr anchor="b">
            <a:normAutofit fontScale="90000"/>
          </a:bodyPr>
          <a:lstStyle/>
          <a:p>
            <a:pPr lvl="0">
              <a:spcBef>
                <a:spcPts val="0"/>
              </a:spcBef>
              <a:defRPr/>
            </a:pPr>
            <a:r>
              <a:rPr lang="en-US" dirty="0">
                <a:latin typeface="Arial" panose="020B0604020202020204" pitchFamily="34" charset="0"/>
                <a:cs typeface="Arial" panose="020B0604020202020204" pitchFamily="34" charset="0"/>
              </a:rPr>
              <a:t/>
            </a:r>
            <a:br>
              <a:rPr lang="en-US" dirty="0">
                <a:latin typeface="Arial" panose="020B0604020202020204" pitchFamily="34" charset="0"/>
                <a:cs typeface="Arial" panose="020B0604020202020204" pitchFamily="34" charset="0"/>
              </a:rPr>
            </a:br>
            <a:r>
              <a:rPr lang="en-US" sz="2800" dirty="0" smtClean="0">
                <a:latin typeface="Arial" panose="020B0604020202020204" pitchFamily="34" charset="0"/>
                <a:cs typeface="Arial" panose="020B0604020202020204" pitchFamily="34" charset="0"/>
              </a:rPr>
              <a:t>Record </a:t>
            </a:r>
            <a:r>
              <a:rPr lang="en-US" sz="2800" dirty="0">
                <a:latin typeface="Arial" panose="020B0604020202020204" pitchFamily="34" charset="0"/>
                <a:cs typeface="Arial" panose="020B0604020202020204" pitchFamily="34" charset="0"/>
              </a:rPr>
              <a:t>Keeping &amp; Reporting</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109345822"/>
              </p:ext>
            </p:extLst>
          </p:nvPr>
        </p:nvGraphicFramePr>
        <p:xfrm>
          <a:off x="715791" y="1124744"/>
          <a:ext cx="7971009" cy="5157216"/>
        </p:xfrm>
        <a:graphic>
          <a:graphicData uri="http://schemas.openxmlformats.org/drawingml/2006/table">
            <a:tbl>
              <a:tblPr firstRow="1" bandRow="1">
                <a:tableStyleId>{5FD0F851-EC5A-4D38-B0AD-8093EC10F338}</a:tableStyleId>
              </a:tblPr>
              <a:tblGrid>
                <a:gridCol w="7971009">
                  <a:extLst>
                    <a:ext uri="{9D8B030D-6E8A-4147-A177-3AD203B41FA5}">
                      <a16:colId xmlns:a16="http://schemas.microsoft.com/office/drawing/2014/main" val="1275000901"/>
                    </a:ext>
                  </a:extLst>
                </a:gridCol>
              </a:tblGrid>
              <a:tr h="5040560">
                <a:tc>
                  <a:txBody>
                    <a:bodyPr/>
                    <a:lstStyle/>
                    <a:p>
                      <a:pPr marL="0" marR="0" lvl="0" indent="0" algn="l" defTabSz="914400" rtl="0" eaLnBrk="1" fontAlgn="auto" latinLnBrk="0" hangingPunct="1">
                        <a:lnSpc>
                          <a:spcPct val="110000"/>
                        </a:lnSpc>
                        <a:spcBef>
                          <a:spcPts val="0"/>
                        </a:spcBef>
                        <a:spcAft>
                          <a:spcPts val="1200"/>
                        </a:spcAft>
                        <a:buClrTx/>
                        <a:buSzTx/>
                        <a:buFont typeface="Arial" pitchFamily="34" charset="0"/>
                        <a:buNone/>
                        <a:tabLst/>
                        <a:defRPr/>
                      </a:pPr>
                      <a:r>
                        <a:rPr kumimoji="0" lang="en-US" sz="1800" b="0" i="0" u="none" strike="noStrike" kern="1200" cap="none" spc="0" normalizeH="0" baseline="0" noProof="0" dirty="0" smtClean="0">
                          <a:ln>
                            <a:noFill/>
                          </a:ln>
                          <a:solidFill>
                            <a:prstClr val="black">
                              <a:lumMod val="75000"/>
                              <a:lumOff val="25000"/>
                            </a:prstClr>
                          </a:solidFill>
                          <a:effectLst/>
                          <a:uLnTx/>
                          <a:uFillTx/>
                          <a:latin typeface="Arial" panose="020B0604020202020204" pitchFamily="34" charset="0"/>
                          <a:ea typeface="+mn-ea"/>
                          <a:cs typeface="Arial" panose="020B0604020202020204" pitchFamily="34" charset="0"/>
                        </a:rPr>
                        <a:t>To facilitate potential OEB reviews of the program implementation and potential consumer dispute resolution, utilities</a:t>
                      </a:r>
                      <a:r>
                        <a:rPr kumimoji="0" lang="en-US" sz="1800" b="0" i="0" u="none" strike="noStrike" kern="1200" cap="none" spc="0" normalizeH="0" baseline="0" dirty="0" smtClean="0">
                          <a:ln>
                            <a:noFill/>
                          </a:ln>
                          <a:solidFill>
                            <a:prstClr val="black">
                              <a:lumMod val="75000"/>
                              <a:lumOff val="25000"/>
                            </a:prstClr>
                          </a:solidFill>
                          <a:effectLst/>
                          <a:uLnTx/>
                          <a:uFillTx/>
                          <a:latin typeface="Arial" panose="020B0604020202020204" pitchFamily="34" charset="0"/>
                          <a:ea typeface="+mn-ea"/>
                          <a:cs typeface="Arial" panose="020B0604020202020204" pitchFamily="34" charset="0"/>
                        </a:rPr>
                        <a:t> must keep the following records for </a:t>
                      </a:r>
                      <a:r>
                        <a:rPr kumimoji="0" lang="en-US" sz="1800" b="1" i="0" u="sng" strike="noStrike" kern="1200" cap="none" spc="0" normalizeH="0" baseline="0" dirty="0" smtClean="0">
                          <a:ln>
                            <a:noFill/>
                          </a:ln>
                          <a:solidFill>
                            <a:prstClr val="black">
                              <a:lumMod val="75000"/>
                              <a:lumOff val="25000"/>
                            </a:prstClr>
                          </a:solidFill>
                          <a:effectLst/>
                          <a:uLnTx/>
                          <a:uFillTx/>
                          <a:latin typeface="Arial" panose="020B0604020202020204" pitchFamily="34" charset="0"/>
                          <a:ea typeface="+mn-ea"/>
                          <a:cs typeface="Arial" panose="020B0604020202020204" pitchFamily="34" charset="0"/>
                        </a:rPr>
                        <a:t>two years, </a:t>
                      </a:r>
                      <a:r>
                        <a:rPr kumimoji="0" lang="en-US" sz="1800" b="0" i="0" u="none" strike="noStrike" kern="1200" cap="none" spc="0" normalizeH="0" baseline="0" dirty="0" smtClean="0">
                          <a:ln>
                            <a:noFill/>
                          </a:ln>
                          <a:solidFill>
                            <a:prstClr val="black">
                              <a:lumMod val="75000"/>
                              <a:lumOff val="25000"/>
                            </a:prstClr>
                          </a:solidFill>
                          <a:effectLst/>
                          <a:uLnTx/>
                          <a:uFillTx/>
                          <a:latin typeface="Arial" panose="020B0604020202020204" pitchFamily="34" charset="0"/>
                          <a:ea typeface="+mn-ea"/>
                          <a:cs typeface="Arial" panose="020B0604020202020204" pitchFamily="34" charset="0"/>
                        </a:rPr>
                        <a:t>and make them available to the OEB upon request:</a:t>
                      </a:r>
                    </a:p>
                    <a:p>
                      <a:pPr marL="285750" lvl="0" indent="-285750" algn="l" defTabSz="914400" rtl="0" eaLnBrk="1" latinLnBrk="0" hangingPunct="1">
                        <a:lnSpc>
                          <a:spcPct val="100000"/>
                        </a:lnSpc>
                        <a:spcBef>
                          <a:spcPts val="0"/>
                        </a:spcBef>
                        <a:spcAft>
                          <a:spcPts val="0"/>
                        </a:spcAft>
                        <a:buFont typeface="Arial" panose="020B0604020202020204" pitchFamily="34" charset="0"/>
                        <a:buChar char="•"/>
                      </a:pPr>
                      <a:r>
                        <a:rPr lang="en-US" sz="1800" b="0" kern="1200" dirty="0" smtClean="0">
                          <a:solidFill>
                            <a:schemeClr val="tx1"/>
                          </a:solidFill>
                          <a:effectLst/>
                          <a:latin typeface="Arial" panose="020B0604020202020204" pitchFamily="34" charset="0"/>
                          <a:ea typeface="+mn-ea"/>
                          <a:cs typeface="Arial" panose="020B0604020202020204" pitchFamily="34" charset="0"/>
                        </a:rPr>
                        <a:t>All CEAP applications that were accepted as complete and a credit was provided and all CEAP applications that were denied.</a:t>
                      </a:r>
                    </a:p>
                    <a:p>
                      <a:pPr marL="742950" marR="0" lvl="1" indent="-285750" algn="l" defTabSz="914400" rtl="0" eaLnBrk="1" fontAlgn="auto" latinLnBrk="0" hangingPunct="1">
                        <a:lnSpc>
                          <a:spcPct val="100000"/>
                        </a:lnSpc>
                        <a:spcBef>
                          <a:spcPts val="0"/>
                        </a:spcBef>
                        <a:spcAft>
                          <a:spcPts val="600"/>
                        </a:spcAft>
                        <a:buClrTx/>
                        <a:buSzTx/>
                        <a:buFont typeface="Wingdings" pitchFamily="2" charset="2"/>
                        <a:buChar char="§"/>
                        <a:tabLst/>
                        <a:defRPr/>
                      </a:pPr>
                      <a:r>
                        <a:rPr lang="en-US" sz="1800" b="0" i="0" kern="1200" dirty="0" smtClean="0">
                          <a:solidFill>
                            <a:schemeClr val="accent5"/>
                          </a:solidFill>
                          <a:latin typeface="Arial" panose="020B0604020202020204" pitchFamily="34" charset="0"/>
                          <a:ea typeface="+mn-ea"/>
                          <a:cs typeface="Arial" panose="020B0604020202020204" pitchFamily="34" charset="0"/>
                        </a:rPr>
                        <a:t>Where a utility accepts applications over the phone, the call must be recorded to document confirmation of all information requested on the Application Form, including consent and the applicant’s attestation of eligibility.</a:t>
                      </a:r>
                    </a:p>
                    <a:p>
                      <a:pPr marL="285750" lvl="0" indent="-285750">
                        <a:spcAft>
                          <a:spcPts val="1200"/>
                        </a:spcAft>
                        <a:buFont typeface="Arial" panose="020B0604020202020204" pitchFamily="34" charset="0"/>
                        <a:buChar char="•"/>
                      </a:pPr>
                      <a:r>
                        <a:rPr lang="en-US" sz="1800" b="0" kern="1200" dirty="0" smtClean="0">
                          <a:solidFill>
                            <a:schemeClr val="tx1"/>
                          </a:solidFill>
                          <a:effectLst/>
                          <a:latin typeface="Arial" panose="020B0604020202020204" pitchFamily="34" charset="0"/>
                          <a:ea typeface="+mn-ea"/>
                          <a:cs typeface="Arial" panose="020B0604020202020204" pitchFamily="34" charset="0"/>
                        </a:rPr>
                        <a:t>Any communications with customers about CEAP funding.  </a:t>
                      </a:r>
                    </a:p>
                    <a:p>
                      <a:pPr marL="285750" lvl="0" indent="-285750" algn="l" defTabSz="914400" rtl="0" eaLnBrk="1" latinLnBrk="0" hangingPunct="1">
                        <a:buFont typeface="Arial" panose="020B0604020202020204" pitchFamily="34" charset="0"/>
                        <a:buChar char="•"/>
                      </a:pPr>
                      <a:r>
                        <a:rPr lang="en-US" sz="1800" b="0" kern="1200" dirty="0" smtClean="0">
                          <a:solidFill>
                            <a:schemeClr val="tx1"/>
                          </a:solidFill>
                          <a:effectLst/>
                          <a:latin typeface="Arial" panose="020B0604020202020204" pitchFamily="34" charset="0"/>
                          <a:ea typeface="+mn-ea"/>
                          <a:cs typeface="Arial" panose="020B0604020202020204" pitchFamily="34" charset="0"/>
                        </a:rPr>
                        <a:t>A record of the amount of CEAP funding credited to each successful applicant, as well as the total amount of CEAP funding credited to customers.</a:t>
                      </a:r>
                    </a:p>
                    <a:p>
                      <a:pPr marL="0" lvl="0" indent="0" algn="l" defTabSz="914400" rtl="0" eaLnBrk="1" latinLnBrk="0" hangingPunct="1">
                        <a:buFont typeface="Arial" panose="020B0604020202020204" pitchFamily="34" charset="0"/>
                        <a:buNone/>
                      </a:pPr>
                      <a:endParaRPr lang="en-US" sz="1800" b="0" kern="1200" dirty="0" smtClean="0">
                        <a:solidFill>
                          <a:schemeClr val="tx1"/>
                        </a:solidFill>
                        <a:effectLst/>
                        <a:latin typeface="Arial" panose="020B0604020202020204" pitchFamily="34" charset="0"/>
                        <a:ea typeface="+mn-ea"/>
                        <a:cs typeface="Arial" panose="020B0604020202020204" pitchFamily="34" charset="0"/>
                      </a:endParaRPr>
                    </a:p>
                    <a:p>
                      <a:pPr marL="285750" lvl="0" indent="-285750" algn="l" defTabSz="914400" rtl="0" eaLnBrk="1" latinLnBrk="0" hangingPunct="1">
                        <a:buFont typeface="Arial" panose="020B0604020202020204" pitchFamily="34" charset="0"/>
                        <a:buChar char="•"/>
                      </a:pPr>
                      <a:r>
                        <a:rPr lang="en-US" sz="1800" b="1" kern="1200" dirty="0" smtClean="0">
                          <a:solidFill>
                            <a:schemeClr val="tx1"/>
                          </a:solidFill>
                          <a:effectLst/>
                          <a:latin typeface="Arial" panose="020B0604020202020204" pitchFamily="34" charset="0"/>
                          <a:ea typeface="+mn-ea"/>
                          <a:cs typeface="Arial" panose="020B0604020202020204" pitchFamily="34" charset="0"/>
                        </a:rPr>
                        <a:t>Utilities</a:t>
                      </a:r>
                      <a:r>
                        <a:rPr lang="en-US" sz="1800" b="1" kern="1200" baseline="0" dirty="0" smtClean="0">
                          <a:solidFill>
                            <a:schemeClr val="tx1"/>
                          </a:solidFill>
                          <a:effectLst/>
                          <a:latin typeface="Arial" panose="020B0604020202020204" pitchFamily="34" charset="0"/>
                          <a:ea typeface="+mn-ea"/>
                          <a:cs typeface="Arial" panose="020B0604020202020204" pitchFamily="34" charset="0"/>
                        </a:rPr>
                        <a:t> are required to </a:t>
                      </a:r>
                      <a:r>
                        <a:rPr lang="en-US" sz="1800" b="1" kern="1200" dirty="0" smtClean="0">
                          <a:solidFill>
                            <a:schemeClr val="tx1"/>
                          </a:solidFill>
                          <a:effectLst/>
                          <a:latin typeface="Arial" panose="020B0604020202020204" pitchFamily="34" charset="0"/>
                          <a:ea typeface="+mn-ea"/>
                          <a:cs typeface="Arial" panose="020B0604020202020204" pitchFamily="34" charset="0"/>
                        </a:rPr>
                        <a:t>report to the OEB, as soon as possible, the date on which its CEAP funding has all been expended. </a:t>
                      </a:r>
                    </a:p>
                    <a:p>
                      <a:pPr marL="0" marR="0" lvl="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endParaRPr lang="en-CA" sz="1400" b="0" kern="1200" dirty="0" smtClean="0">
                        <a:solidFill>
                          <a:schemeClr val="tx1"/>
                        </a:solidFill>
                        <a:effectLst/>
                        <a:latin typeface="Arial" panose="020B0604020202020204" pitchFamily="34" charset="0"/>
                        <a:ea typeface="+mn-ea"/>
                        <a:cs typeface="Arial" panose="020B0604020202020204" pitchFamily="34" charset="0"/>
                      </a:endParaRPr>
                    </a:p>
                  </a:txBody>
                  <a:tcPr>
                    <a:lnR w="12700" cap="flat" cmpd="sng" algn="ctr">
                      <a:solidFill>
                        <a:schemeClr val="accent5">
                          <a:lumMod val="40000"/>
                          <a:lumOff val="60000"/>
                        </a:schemeClr>
                      </a:solidFill>
                      <a:prstDash val="sysDot"/>
                      <a:round/>
                      <a:headEnd type="none" w="med" len="med"/>
                      <a:tailEnd type="none" w="med" len="med"/>
                    </a:lnR>
                    <a:lnT w="12700" cap="flat" cmpd="sng" algn="ctr">
                      <a:solidFill>
                        <a:schemeClr val="accent5">
                          <a:lumMod val="40000"/>
                          <a:lumOff val="60000"/>
                        </a:schemeClr>
                      </a:solidFill>
                      <a:prstDash val="sysDot"/>
                      <a:round/>
                      <a:headEnd type="none" w="med" len="med"/>
                      <a:tailEnd type="none" w="med" len="med"/>
                    </a:lnT>
                    <a:lnB w="12700" cap="flat" cmpd="sng" algn="ctr">
                      <a:solidFill>
                        <a:schemeClr val="accent5">
                          <a:lumMod val="40000"/>
                          <a:lumOff val="60000"/>
                        </a:schemeClr>
                      </a:solidFill>
                      <a:prstDash val="sysDot"/>
                      <a:round/>
                      <a:headEnd type="none" w="med" len="med"/>
                      <a:tailEnd type="none" w="med" len="med"/>
                    </a:lnB>
                    <a:solidFill>
                      <a:schemeClr val="bg1"/>
                    </a:solidFill>
                  </a:tcPr>
                </a:tc>
                <a:extLst>
                  <a:ext uri="{0D108BD9-81ED-4DB2-BD59-A6C34878D82A}">
                    <a16:rowId xmlns:a16="http://schemas.microsoft.com/office/drawing/2014/main" val="3433137819"/>
                  </a:ext>
                </a:extLst>
              </a:tr>
            </a:tbl>
          </a:graphicData>
        </a:graphic>
      </p:graphicFrame>
      <p:sp>
        <p:nvSpPr>
          <p:cNvPr id="4" name="Footer Placeholder 3"/>
          <p:cNvSpPr>
            <a:spLocks noGrp="1"/>
          </p:cNvSpPr>
          <p:nvPr>
            <p:ph type="ftr" sz="quarter" idx="11"/>
          </p:nvPr>
        </p:nvSpPr>
        <p:spPr/>
        <p:txBody>
          <a:bodyPr/>
          <a:lstStyle/>
          <a:p>
            <a:r>
              <a:rPr lang="en-US" smtClean="0"/>
              <a:t>Ontario Energy Board</a:t>
            </a:r>
            <a:endParaRPr lang="en-CA" dirty="0"/>
          </a:p>
        </p:txBody>
      </p:sp>
      <p:sp>
        <p:nvSpPr>
          <p:cNvPr id="5" name="Date Placeholder 4"/>
          <p:cNvSpPr>
            <a:spLocks noGrp="1"/>
          </p:cNvSpPr>
          <p:nvPr>
            <p:ph type="dt" sz="half" idx="10"/>
          </p:nvPr>
        </p:nvSpPr>
        <p:spPr/>
        <p:txBody>
          <a:bodyPr/>
          <a:lstStyle/>
          <a:p>
            <a:r>
              <a:rPr lang="en-US" smtClean="0"/>
              <a:t>6/16/2020</a:t>
            </a:r>
            <a:endParaRPr lang="en-CA" dirty="0"/>
          </a:p>
        </p:txBody>
      </p:sp>
      <p:sp>
        <p:nvSpPr>
          <p:cNvPr id="6" name="Slide Number Placeholder 5"/>
          <p:cNvSpPr>
            <a:spLocks noGrp="1"/>
          </p:cNvSpPr>
          <p:nvPr>
            <p:ph type="sldNum" sz="quarter" idx="12"/>
          </p:nvPr>
        </p:nvSpPr>
        <p:spPr/>
        <p:txBody>
          <a:bodyPr/>
          <a:lstStyle/>
          <a:p>
            <a:fld id="{2433D897-3F17-45C5-998C-B347842CBDF4}" type="slidenum">
              <a:rPr lang="en-CA" smtClean="0"/>
              <a:t>12</a:t>
            </a:fld>
            <a:endParaRPr lang="en-CA" dirty="0"/>
          </a:p>
        </p:txBody>
      </p:sp>
    </p:spTree>
    <p:extLst>
      <p:ext uri="{BB962C8B-B14F-4D97-AF65-F5344CB8AC3E}">
        <p14:creationId xmlns:p14="http://schemas.microsoft.com/office/powerpoint/2010/main" val="23242132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latin typeface="Arial" panose="020B0604020202020204" pitchFamily="34" charset="0"/>
                <a:cs typeface="Arial" panose="020B0604020202020204" pitchFamily="34" charset="0"/>
              </a:rPr>
              <a:t>Overview of CEAP Application Process</a:t>
            </a:r>
            <a:endParaRPr lang="en-US" sz="24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15616" y="1147274"/>
            <a:ext cx="7776864" cy="4978889"/>
          </a:xfrm>
        </p:spPr>
        <p:txBody>
          <a:bodyPr>
            <a:normAutofit/>
          </a:bodyPr>
          <a:lstStyle/>
          <a:p>
            <a:pPr>
              <a:lnSpc>
                <a:spcPct val="100000"/>
              </a:lnSpc>
              <a:spcBef>
                <a:spcPts val="1800"/>
              </a:spcBef>
              <a:spcAft>
                <a:spcPts val="1800"/>
              </a:spcAft>
            </a:pPr>
            <a:r>
              <a:rPr lang="en-CA" sz="2400" dirty="0" smtClean="0">
                <a:latin typeface="Arial" panose="020B0604020202020204" pitchFamily="34" charset="0"/>
                <a:cs typeface="Arial" panose="020B0604020202020204" pitchFamily="34" charset="0"/>
              </a:rPr>
              <a:t>Step 1: Review </a:t>
            </a:r>
            <a:r>
              <a:rPr lang="en-CA" sz="2400" dirty="0">
                <a:latin typeface="Arial" panose="020B0604020202020204" pitchFamily="34" charset="0"/>
                <a:cs typeface="Arial" panose="020B0604020202020204" pitchFamily="34" charset="0"/>
              </a:rPr>
              <a:t>CEAP applications for </a:t>
            </a:r>
            <a:r>
              <a:rPr lang="en-CA" sz="2400" dirty="0" smtClean="0">
                <a:latin typeface="Arial" panose="020B0604020202020204" pitchFamily="34" charset="0"/>
                <a:cs typeface="Arial" panose="020B0604020202020204" pitchFamily="34" charset="0"/>
              </a:rPr>
              <a:t>completeness</a:t>
            </a:r>
          </a:p>
          <a:p>
            <a:pPr>
              <a:lnSpc>
                <a:spcPct val="100000"/>
              </a:lnSpc>
              <a:spcBef>
                <a:spcPts val="0"/>
              </a:spcBef>
              <a:spcAft>
                <a:spcPts val="1800"/>
              </a:spcAft>
            </a:pPr>
            <a:r>
              <a:rPr lang="en-CA" sz="2400" dirty="0" smtClean="0">
                <a:latin typeface="Arial" panose="020B0604020202020204" pitchFamily="34" charset="0"/>
                <a:cs typeface="Arial" panose="020B0604020202020204" pitchFamily="34" charset="0"/>
              </a:rPr>
              <a:t>Step 2: Verify account related information</a:t>
            </a:r>
          </a:p>
          <a:p>
            <a:pPr lvl="1">
              <a:lnSpc>
                <a:spcPct val="120000"/>
              </a:lnSpc>
              <a:spcBef>
                <a:spcPts val="0"/>
              </a:spcBef>
              <a:spcAft>
                <a:spcPts val="1800"/>
              </a:spcAft>
            </a:pPr>
            <a:r>
              <a:rPr lang="en-US" sz="2400" dirty="0" smtClean="0">
                <a:latin typeface="Arial" panose="020B0604020202020204" pitchFamily="34" charset="0"/>
                <a:cs typeface="Arial" panose="020B0604020202020204" pitchFamily="34" charset="0"/>
              </a:rPr>
              <a:t>Application form requires applicants to attest to their eligibility for CEAP. Utilities are expected to verify eligibility information that is available through the customer’s account information </a:t>
            </a:r>
            <a:r>
              <a:rPr lang="en-CA" sz="2400" dirty="0" smtClean="0">
                <a:latin typeface="Arial" panose="020B0604020202020204" pitchFamily="34" charset="0"/>
                <a:cs typeface="Arial" panose="020B0604020202020204" pitchFamily="34" charset="0"/>
              </a:rPr>
              <a:t> </a:t>
            </a:r>
          </a:p>
          <a:p>
            <a:pPr>
              <a:lnSpc>
                <a:spcPct val="100000"/>
              </a:lnSpc>
              <a:spcBef>
                <a:spcPts val="600"/>
              </a:spcBef>
              <a:spcAft>
                <a:spcPts val="1800"/>
              </a:spcAft>
            </a:pPr>
            <a:r>
              <a:rPr lang="en-US" sz="2400" dirty="0" smtClean="0">
                <a:latin typeface="Arial" panose="020B0604020202020204" pitchFamily="34" charset="0"/>
                <a:cs typeface="Arial" panose="020B0604020202020204" pitchFamily="34" charset="0"/>
              </a:rPr>
              <a:t>Step 4: Process complete applications for eligible customers &amp; apply credit</a:t>
            </a:r>
            <a:endParaRPr lang="en-US" sz="2400" dirty="0">
              <a:latin typeface="Arial" panose="020B0604020202020204" pitchFamily="34" charset="0"/>
              <a:cs typeface="Arial" panose="020B0604020202020204" pitchFamily="34" charset="0"/>
            </a:endParaRPr>
          </a:p>
        </p:txBody>
      </p:sp>
      <p:sp>
        <p:nvSpPr>
          <p:cNvPr id="4" name="Date Placeholder 3"/>
          <p:cNvSpPr>
            <a:spLocks noGrp="1"/>
          </p:cNvSpPr>
          <p:nvPr>
            <p:ph type="dt" sz="half" idx="10"/>
          </p:nvPr>
        </p:nvSpPr>
        <p:spPr/>
        <p:txBody>
          <a:bodyPr/>
          <a:lstStyle/>
          <a:p>
            <a:r>
              <a:rPr lang="en-US" smtClean="0"/>
              <a:t>6/16/2020</a:t>
            </a:r>
            <a:endParaRPr lang="en-CA" dirty="0"/>
          </a:p>
        </p:txBody>
      </p:sp>
      <p:sp>
        <p:nvSpPr>
          <p:cNvPr id="5" name="Footer Placeholder 4"/>
          <p:cNvSpPr>
            <a:spLocks noGrp="1"/>
          </p:cNvSpPr>
          <p:nvPr>
            <p:ph type="ftr" sz="quarter" idx="11"/>
          </p:nvPr>
        </p:nvSpPr>
        <p:spPr/>
        <p:txBody>
          <a:bodyPr/>
          <a:lstStyle/>
          <a:p>
            <a:r>
              <a:rPr lang="en-US" smtClean="0"/>
              <a:t>Ontario Energy Board</a:t>
            </a:r>
            <a:endParaRPr lang="en-CA" dirty="0"/>
          </a:p>
        </p:txBody>
      </p:sp>
      <p:sp>
        <p:nvSpPr>
          <p:cNvPr id="6" name="Slide Number Placeholder 5"/>
          <p:cNvSpPr>
            <a:spLocks noGrp="1"/>
          </p:cNvSpPr>
          <p:nvPr>
            <p:ph type="sldNum" sz="quarter" idx="12"/>
          </p:nvPr>
        </p:nvSpPr>
        <p:spPr/>
        <p:txBody>
          <a:bodyPr/>
          <a:lstStyle/>
          <a:p>
            <a:fld id="{2433D897-3F17-45C5-998C-B347842CBDF4}" type="slidenum">
              <a:rPr lang="en-CA" smtClean="0"/>
              <a:t>13</a:t>
            </a:fld>
            <a:endParaRPr lang="en-CA" dirty="0"/>
          </a:p>
        </p:txBody>
      </p:sp>
    </p:spTree>
    <p:extLst>
      <p:ext uri="{BB962C8B-B14F-4D97-AF65-F5344CB8AC3E}">
        <p14:creationId xmlns:p14="http://schemas.microsoft.com/office/powerpoint/2010/main" val="28823201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spcBef>
                <a:spcPts val="600"/>
              </a:spcBef>
              <a:spcAft>
                <a:spcPts val="600"/>
              </a:spcAft>
            </a:pPr>
            <a:r>
              <a:rPr lang="en-CA" sz="2600" dirty="0">
                <a:latin typeface="Arial" panose="020B0604020202020204" pitchFamily="34" charset="0"/>
                <a:cs typeface="Arial" panose="020B0604020202020204" pitchFamily="34" charset="0"/>
              </a:rPr>
              <a:t>Step 1: </a:t>
            </a:r>
            <a:r>
              <a:rPr lang="en-CA" sz="2400" dirty="0">
                <a:latin typeface="Arial" panose="020B0604020202020204" pitchFamily="34" charset="0"/>
                <a:cs typeface="Arial" panose="020B0604020202020204" pitchFamily="34" charset="0"/>
              </a:rPr>
              <a:t>Review CEAP </a:t>
            </a:r>
            <a:r>
              <a:rPr lang="en-CA" sz="2400" dirty="0" smtClean="0">
                <a:latin typeface="Arial" panose="020B0604020202020204" pitchFamily="34" charset="0"/>
                <a:cs typeface="Arial" panose="020B0604020202020204" pitchFamily="34" charset="0"/>
              </a:rPr>
              <a:t>Applications </a:t>
            </a:r>
            <a:r>
              <a:rPr lang="en-CA" sz="2400" dirty="0">
                <a:latin typeface="Arial" panose="020B0604020202020204" pitchFamily="34" charset="0"/>
                <a:cs typeface="Arial" panose="020B0604020202020204" pitchFamily="34" charset="0"/>
              </a:rPr>
              <a:t>for </a:t>
            </a:r>
            <a:r>
              <a:rPr lang="en-CA" sz="2400" dirty="0" smtClean="0">
                <a:latin typeface="Arial" panose="020B0604020202020204" pitchFamily="34" charset="0"/>
                <a:cs typeface="Arial" panose="020B0604020202020204" pitchFamily="34" charset="0"/>
              </a:rPr>
              <a:t>Completeness</a:t>
            </a:r>
            <a:endParaRPr lang="en-CA" sz="24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15616" y="1147274"/>
            <a:ext cx="7776864" cy="4978889"/>
          </a:xfrm>
        </p:spPr>
        <p:txBody>
          <a:bodyPr>
            <a:normAutofit fontScale="92500" lnSpcReduction="20000"/>
          </a:bodyPr>
          <a:lstStyle/>
          <a:p>
            <a:pPr marL="457200" lvl="1" indent="-457200">
              <a:spcBef>
                <a:spcPts val="600"/>
              </a:spcBef>
              <a:spcAft>
                <a:spcPts val="600"/>
              </a:spcAft>
              <a:buFont typeface="Arial" panose="020B0604020202020204" pitchFamily="34" charset="0"/>
              <a:buChar char="•"/>
            </a:pPr>
            <a:r>
              <a:rPr lang="en-US" sz="2200" dirty="0">
                <a:solidFill>
                  <a:schemeClr val="tx1">
                    <a:lumMod val="75000"/>
                    <a:lumOff val="25000"/>
                  </a:schemeClr>
                </a:solidFill>
                <a:latin typeface="Arial" panose="020B0604020202020204" pitchFamily="34" charset="0"/>
                <a:cs typeface="Arial" panose="020B0604020202020204" pitchFamily="34" charset="0"/>
              </a:rPr>
              <a:t>Ensure that:</a:t>
            </a:r>
          </a:p>
          <a:p>
            <a:pPr marL="742950" lvl="2" indent="-285750">
              <a:spcBef>
                <a:spcPts val="0"/>
              </a:spcBef>
              <a:spcAft>
                <a:spcPts val="600"/>
              </a:spcAft>
              <a:buFont typeface="Wingdings" panose="05000000000000000000" pitchFamily="2" charset="2"/>
              <a:buChar char="§"/>
            </a:pPr>
            <a:r>
              <a:rPr lang="en-US" sz="1900" dirty="0">
                <a:solidFill>
                  <a:schemeClr val="accent5"/>
                </a:solidFill>
                <a:latin typeface="Arial" panose="020B0604020202020204" pitchFamily="34" charset="0"/>
                <a:cs typeface="Arial" panose="020B0604020202020204" pitchFamily="34" charset="0"/>
              </a:rPr>
              <a:t>Application is </a:t>
            </a:r>
            <a:r>
              <a:rPr lang="en-US" sz="1900" dirty="0" smtClean="0">
                <a:solidFill>
                  <a:schemeClr val="accent5"/>
                </a:solidFill>
                <a:latin typeface="Arial" panose="020B0604020202020204" pitchFamily="34" charset="0"/>
                <a:cs typeface="Arial" panose="020B0604020202020204" pitchFamily="34" charset="0"/>
              </a:rPr>
              <a:t>signed / name </a:t>
            </a:r>
            <a:r>
              <a:rPr lang="en-US" sz="1900" dirty="0">
                <a:solidFill>
                  <a:schemeClr val="accent5"/>
                </a:solidFill>
                <a:latin typeface="Arial" panose="020B0604020202020204" pitchFamily="34" charset="0"/>
                <a:cs typeface="Arial" panose="020B0604020202020204" pitchFamily="34" charset="0"/>
              </a:rPr>
              <a:t>stated in the declaration section</a:t>
            </a:r>
          </a:p>
          <a:p>
            <a:pPr marL="742950" lvl="2" indent="-285750">
              <a:spcBef>
                <a:spcPts val="0"/>
              </a:spcBef>
              <a:spcAft>
                <a:spcPts val="600"/>
              </a:spcAft>
              <a:buFont typeface="Wingdings" panose="05000000000000000000" pitchFamily="2" charset="2"/>
              <a:buChar char="§"/>
            </a:pPr>
            <a:r>
              <a:rPr lang="en-US" sz="1900" dirty="0">
                <a:solidFill>
                  <a:schemeClr val="accent5"/>
                </a:solidFill>
                <a:latin typeface="Arial" panose="020B0604020202020204" pitchFamily="34" charset="0"/>
                <a:cs typeface="Arial" panose="020B0604020202020204" pitchFamily="34" charset="0"/>
              </a:rPr>
              <a:t>Adequate information is provided in the account section for the utility to identify the account</a:t>
            </a:r>
            <a:r>
              <a:rPr lang="en-CA" sz="1900" dirty="0">
                <a:solidFill>
                  <a:schemeClr val="accent5"/>
                </a:solidFill>
                <a:latin typeface="Arial" panose="020B0604020202020204" pitchFamily="34" charset="0"/>
                <a:cs typeface="Arial" panose="020B0604020202020204" pitchFamily="34" charset="0"/>
              </a:rPr>
              <a:t> </a:t>
            </a:r>
          </a:p>
          <a:p>
            <a:pPr marL="742950" lvl="2" indent="-285750">
              <a:spcBef>
                <a:spcPts val="0"/>
              </a:spcBef>
              <a:spcAft>
                <a:spcPts val="600"/>
              </a:spcAft>
              <a:buFont typeface="Wingdings" panose="05000000000000000000" pitchFamily="2" charset="2"/>
              <a:buChar char="§"/>
            </a:pPr>
            <a:r>
              <a:rPr lang="en-US" sz="1900" dirty="0">
                <a:solidFill>
                  <a:schemeClr val="accent5"/>
                </a:solidFill>
                <a:latin typeface="Arial" panose="020B0604020202020204" pitchFamily="34" charset="0"/>
                <a:cs typeface="Arial" panose="020B0604020202020204" pitchFamily="34" charset="0"/>
              </a:rPr>
              <a:t>Eligibility questions </a:t>
            </a:r>
            <a:r>
              <a:rPr lang="en-US" sz="1900" dirty="0" smtClean="0">
                <a:solidFill>
                  <a:schemeClr val="accent5"/>
                </a:solidFill>
                <a:latin typeface="Arial" panose="020B0604020202020204" pitchFamily="34" charset="0"/>
                <a:cs typeface="Arial" panose="020B0604020202020204" pitchFamily="34" charset="0"/>
              </a:rPr>
              <a:t>are all answered</a:t>
            </a:r>
            <a:endParaRPr lang="en-US" sz="1900" dirty="0">
              <a:solidFill>
                <a:schemeClr val="accent5"/>
              </a:solidFill>
              <a:latin typeface="Arial" panose="020B0604020202020204" pitchFamily="34" charset="0"/>
              <a:cs typeface="Arial" panose="020B0604020202020204" pitchFamily="34" charset="0"/>
            </a:endParaRPr>
          </a:p>
          <a:p>
            <a:pPr marL="457200" lvl="1" indent="-457200">
              <a:spcBef>
                <a:spcPts val="600"/>
              </a:spcBef>
              <a:spcAft>
                <a:spcPts val="600"/>
              </a:spcAft>
              <a:buFont typeface="Arial" panose="020B0604020202020204" pitchFamily="34" charset="0"/>
              <a:buChar char="•"/>
            </a:pPr>
            <a:r>
              <a:rPr lang="en-US" sz="2200" dirty="0">
                <a:solidFill>
                  <a:schemeClr val="tx1">
                    <a:lumMod val="75000"/>
                    <a:lumOff val="25000"/>
                  </a:schemeClr>
                </a:solidFill>
                <a:latin typeface="Arial" panose="020B0604020202020204" pitchFamily="34" charset="0"/>
                <a:cs typeface="Arial" panose="020B0604020202020204" pitchFamily="34" charset="0"/>
              </a:rPr>
              <a:t>If application is </a:t>
            </a:r>
            <a:r>
              <a:rPr lang="en-US" sz="2200" b="1" u="sng" dirty="0">
                <a:solidFill>
                  <a:schemeClr val="tx1">
                    <a:lumMod val="75000"/>
                    <a:lumOff val="25000"/>
                  </a:schemeClr>
                </a:solidFill>
                <a:latin typeface="Arial" panose="020B0604020202020204" pitchFamily="34" charset="0"/>
                <a:cs typeface="Arial" panose="020B0604020202020204" pitchFamily="34" charset="0"/>
              </a:rPr>
              <a:t>incomplete</a:t>
            </a:r>
            <a:r>
              <a:rPr lang="en-US" sz="2200" b="1" dirty="0">
                <a:solidFill>
                  <a:schemeClr val="tx1">
                    <a:lumMod val="75000"/>
                    <a:lumOff val="25000"/>
                  </a:schemeClr>
                </a:solidFill>
                <a:latin typeface="Arial" panose="020B0604020202020204" pitchFamily="34" charset="0"/>
                <a:cs typeface="Arial" panose="020B0604020202020204" pitchFamily="34" charset="0"/>
              </a:rPr>
              <a:t>, </a:t>
            </a:r>
            <a:endParaRPr lang="en-CA" sz="2200" b="1" dirty="0">
              <a:solidFill>
                <a:schemeClr val="tx1">
                  <a:lumMod val="75000"/>
                  <a:lumOff val="25000"/>
                </a:schemeClr>
              </a:solidFill>
              <a:latin typeface="Arial" panose="020B0604020202020204" pitchFamily="34" charset="0"/>
              <a:cs typeface="Arial" panose="020B0604020202020204" pitchFamily="34" charset="0"/>
            </a:endParaRPr>
          </a:p>
          <a:p>
            <a:pPr marL="742950" lvl="2" indent="-285750">
              <a:spcBef>
                <a:spcPts val="0"/>
              </a:spcBef>
              <a:spcAft>
                <a:spcPts val="600"/>
              </a:spcAft>
              <a:buFont typeface="Wingdings" panose="05000000000000000000" pitchFamily="2" charset="2"/>
              <a:buChar char="§"/>
            </a:pPr>
            <a:r>
              <a:rPr lang="en-US" sz="1900" dirty="0">
                <a:solidFill>
                  <a:schemeClr val="accent5"/>
                </a:solidFill>
                <a:latin typeface="Arial" panose="020B0604020202020204" pitchFamily="34" charset="0"/>
                <a:cs typeface="Arial" panose="020B0604020202020204" pitchFamily="34" charset="0"/>
              </a:rPr>
              <a:t>Contact the applicant and identify the information required to complete the application</a:t>
            </a:r>
          </a:p>
          <a:p>
            <a:pPr marL="1200150" lvl="3" indent="-285750">
              <a:spcBef>
                <a:spcPts val="0"/>
              </a:spcBef>
              <a:spcAft>
                <a:spcPts val="600"/>
              </a:spcAft>
              <a:buFont typeface="Arial" panose="020B0604020202020204" pitchFamily="34" charset="0"/>
              <a:buChar char="•"/>
              <a:defRPr/>
            </a:pPr>
            <a:r>
              <a:rPr lang="en-US" sz="1700" dirty="0">
                <a:latin typeface="Arial" panose="020B0604020202020204" pitchFamily="34" charset="0"/>
                <a:cs typeface="Arial" panose="020B0604020202020204" pitchFamily="34" charset="0"/>
              </a:rPr>
              <a:t>Use the customer’s preferred method of communication, if known, or otherwise by mail or any other means determined to be appropriate by the </a:t>
            </a:r>
            <a:r>
              <a:rPr lang="en-US" sz="1700" dirty="0" smtClean="0">
                <a:latin typeface="Arial" panose="020B0604020202020204" pitchFamily="34" charset="0"/>
                <a:cs typeface="Arial" panose="020B0604020202020204" pitchFamily="34" charset="0"/>
              </a:rPr>
              <a:t>utility (e.g. phone)</a:t>
            </a:r>
            <a:endParaRPr lang="en-US" sz="1700" dirty="0">
              <a:latin typeface="Arial" panose="020B0604020202020204" pitchFamily="34" charset="0"/>
              <a:cs typeface="Arial" panose="020B0604020202020204" pitchFamily="34" charset="0"/>
            </a:endParaRPr>
          </a:p>
          <a:p>
            <a:pPr marL="1200150" lvl="3" indent="-285750">
              <a:spcBef>
                <a:spcPts val="0"/>
              </a:spcBef>
              <a:spcAft>
                <a:spcPts val="600"/>
              </a:spcAft>
              <a:buFont typeface="Arial" panose="020B0604020202020204" pitchFamily="34" charset="0"/>
              <a:buChar char="•"/>
              <a:defRPr/>
            </a:pPr>
            <a:r>
              <a:rPr lang="en-US" sz="1700" dirty="0">
                <a:latin typeface="Arial" panose="020B0604020202020204" pitchFamily="34" charset="0"/>
                <a:cs typeface="Arial" panose="020B0604020202020204" pitchFamily="34" charset="0"/>
              </a:rPr>
              <a:t>Advise the applicant to provide the required information as soon as possible</a:t>
            </a:r>
          </a:p>
          <a:p>
            <a:pPr marL="742950" lvl="2" indent="-285750">
              <a:spcBef>
                <a:spcPts val="0"/>
              </a:spcBef>
              <a:spcAft>
                <a:spcPts val="600"/>
              </a:spcAft>
              <a:buFont typeface="Wingdings" panose="05000000000000000000" pitchFamily="2" charset="2"/>
              <a:buChar char="§"/>
              <a:defRPr/>
            </a:pPr>
            <a:r>
              <a:rPr lang="en-US" sz="1900" dirty="0">
                <a:solidFill>
                  <a:schemeClr val="accent5"/>
                </a:solidFill>
                <a:latin typeface="Arial" panose="020B0604020202020204" pitchFamily="34" charset="0"/>
                <a:cs typeface="Arial" panose="020B0604020202020204" pitchFamily="34" charset="0"/>
              </a:rPr>
              <a:t>If required information is received after exhaustion of utility’s allotted fund, inform the customer that the application can no longer be processed</a:t>
            </a:r>
          </a:p>
          <a:p>
            <a:pPr marL="457200" lvl="1" indent="-457200">
              <a:spcBef>
                <a:spcPts val="600"/>
              </a:spcBef>
              <a:spcAft>
                <a:spcPts val="600"/>
              </a:spcAft>
              <a:buFont typeface="Arial" panose="020B0604020202020204" pitchFamily="34" charset="0"/>
              <a:buChar char="•"/>
            </a:pPr>
            <a:r>
              <a:rPr lang="en-US" sz="2200" dirty="0">
                <a:solidFill>
                  <a:schemeClr val="tx1">
                    <a:lumMod val="75000"/>
                    <a:lumOff val="25000"/>
                  </a:schemeClr>
                </a:solidFill>
                <a:latin typeface="Arial" panose="020B0604020202020204" pitchFamily="34" charset="0"/>
                <a:cs typeface="Arial" panose="020B0604020202020204" pitchFamily="34" charset="0"/>
              </a:rPr>
              <a:t>Keep application form and copies of all communications with </a:t>
            </a:r>
            <a:r>
              <a:rPr lang="en-US" sz="2200" dirty="0" smtClean="0">
                <a:solidFill>
                  <a:schemeClr val="tx1">
                    <a:lumMod val="75000"/>
                    <a:lumOff val="25000"/>
                  </a:schemeClr>
                </a:solidFill>
                <a:latin typeface="Arial" panose="020B0604020202020204" pitchFamily="34" charset="0"/>
                <a:cs typeface="Arial" panose="020B0604020202020204" pitchFamily="34" charset="0"/>
              </a:rPr>
              <a:t>customer.</a:t>
            </a:r>
            <a:endParaRPr lang="en-US" sz="2200" dirty="0">
              <a:solidFill>
                <a:schemeClr val="tx1">
                  <a:lumMod val="75000"/>
                  <a:lumOff val="25000"/>
                </a:schemeClr>
              </a:solidFill>
              <a:latin typeface="Arial" panose="020B0604020202020204" pitchFamily="34" charset="0"/>
              <a:cs typeface="Arial" panose="020B0604020202020204" pitchFamily="34" charset="0"/>
            </a:endParaRPr>
          </a:p>
          <a:p>
            <a:pPr marL="742950" lvl="2" indent="-285750">
              <a:buFont typeface="Wingdings" panose="05000000000000000000" pitchFamily="2" charset="2"/>
              <a:buChar char="§"/>
            </a:pPr>
            <a:endParaRPr lang="en-US" sz="2000" dirty="0">
              <a:solidFill>
                <a:schemeClr val="accent5"/>
              </a:solidFill>
              <a:latin typeface="Arial" panose="020B0604020202020204" pitchFamily="34" charset="0"/>
              <a:cs typeface="Arial" panose="020B0604020202020204" pitchFamily="34" charset="0"/>
            </a:endParaRPr>
          </a:p>
          <a:p>
            <a:pPr marL="342900" lvl="1" indent="-342900">
              <a:spcBef>
                <a:spcPts val="600"/>
              </a:spcBef>
              <a:spcAft>
                <a:spcPts val="600"/>
              </a:spcAft>
              <a:buFont typeface="Arial" panose="020B0604020202020204" pitchFamily="34" charset="0"/>
              <a:buChar char="•"/>
            </a:pPr>
            <a:endParaRPr lang="en-US" sz="3200" dirty="0">
              <a:solidFill>
                <a:schemeClr val="tx1">
                  <a:lumMod val="75000"/>
                  <a:lumOff val="25000"/>
                </a:schemeClr>
              </a:solidFill>
              <a:latin typeface="Arial" panose="020B0604020202020204" pitchFamily="34" charset="0"/>
              <a:cs typeface="Arial" panose="020B0604020202020204" pitchFamily="34" charset="0"/>
            </a:endParaRPr>
          </a:p>
          <a:p>
            <a:pPr marL="0" indent="0">
              <a:buNone/>
            </a:pPr>
            <a:endParaRPr lang="en-US" dirty="0"/>
          </a:p>
        </p:txBody>
      </p:sp>
      <p:sp>
        <p:nvSpPr>
          <p:cNvPr id="4" name="Date Placeholder 3"/>
          <p:cNvSpPr>
            <a:spLocks noGrp="1"/>
          </p:cNvSpPr>
          <p:nvPr>
            <p:ph type="dt" sz="half" idx="10"/>
          </p:nvPr>
        </p:nvSpPr>
        <p:spPr/>
        <p:txBody>
          <a:bodyPr/>
          <a:lstStyle/>
          <a:p>
            <a:r>
              <a:rPr lang="en-US" smtClean="0"/>
              <a:t>6/16/2020</a:t>
            </a:r>
            <a:endParaRPr lang="en-CA" dirty="0"/>
          </a:p>
        </p:txBody>
      </p:sp>
      <p:sp>
        <p:nvSpPr>
          <p:cNvPr id="5" name="Footer Placeholder 4"/>
          <p:cNvSpPr>
            <a:spLocks noGrp="1"/>
          </p:cNvSpPr>
          <p:nvPr>
            <p:ph type="ftr" sz="quarter" idx="11"/>
          </p:nvPr>
        </p:nvSpPr>
        <p:spPr/>
        <p:txBody>
          <a:bodyPr/>
          <a:lstStyle/>
          <a:p>
            <a:r>
              <a:rPr lang="en-US" smtClean="0"/>
              <a:t>Ontario Energy Board</a:t>
            </a:r>
            <a:endParaRPr lang="en-CA" dirty="0"/>
          </a:p>
        </p:txBody>
      </p:sp>
      <p:sp>
        <p:nvSpPr>
          <p:cNvPr id="6" name="Slide Number Placeholder 5"/>
          <p:cNvSpPr>
            <a:spLocks noGrp="1"/>
          </p:cNvSpPr>
          <p:nvPr>
            <p:ph type="sldNum" sz="quarter" idx="12"/>
          </p:nvPr>
        </p:nvSpPr>
        <p:spPr/>
        <p:txBody>
          <a:bodyPr/>
          <a:lstStyle/>
          <a:p>
            <a:fld id="{2433D897-3F17-45C5-998C-B347842CBDF4}" type="slidenum">
              <a:rPr lang="en-CA" smtClean="0"/>
              <a:t>14</a:t>
            </a:fld>
            <a:endParaRPr lang="en-CA" dirty="0"/>
          </a:p>
        </p:txBody>
      </p:sp>
    </p:spTree>
    <p:extLst>
      <p:ext uri="{BB962C8B-B14F-4D97-AF65-F5344CB8AC3E}">
        <p14:creationId xmlns:p14="http://schemas.microsoft.com/office/powerpoint/2010/main" val="26042878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60648"/>
            <a:ext cx="8445624" cy="504056"/>
          </a:xfrm>
        </p:spPr>
        <p:txBody>
          <a:bodyPr anchor="b">
            <a:normAutofit fontScale="90000"/>
          </a:bodyPr>
          <a:lstStyle/>
          <a:p>
            <a:r>
              <a:rPr lang="en-US" dirty="0" smtClean="0">
                <a:latin typeface="Arial" panose="020B0604020202020204" pitchFamily="34" charset="0"/>
                <a:cs typeface="Arial" panose="020B0604020202020204" pitchFamily="34" charset="0"/>
              </a:rPr>
              <a:t/>
            </a:r>
            <a:br>
              <a:rPr lang="en-US" dirty="0" smtClean="0">
                <a:latin typeface="Arial" panose="020B0604020202020204" pitchFamily="34" charset="0"/>
                <a:cs typeface="Arial" panose="020B0604020202020204" pitchFamily="34" charset="0"/>
              </a:rPr>
            </a:br>
            <a:r>
              <a:rPr lang="en-US" sz="2800" dirty="0" smtClean="0">
                <a:latin typeface="Arial" panose="020B0604020202020204" pitchFamily="34" charset="0"/>
                <a:cs typeface="Arial" panose="020B0604020202020204" pitchFamily="34" charset="0"/>
              </a:rPr>
              <a:t>Step 2: Verify Account Related Information (1 of 5)</a:t>
            </a:r>
            <a:endParaRPr lang="en-US" sz="2800" dirty="0">
              <a:latin typeface="Arial" panose="020B0604020202020204" pitchFamily="34" charset="0"/>
              <a:cs typeface="Arial" panose="020B0604020202020204" pitchFamily="34" charset="0"/>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12935774"/>
              </p:ext>
            </p:extLst>
          </p:nvPr>
        </p:nvGraphicFramePr>
        <p:xfrm>
          <a:off x="715790" y="1052736"/>
          <a:ext cx="7992888" cy="4896544"/>
        </p:xfrm>
        <a:graphic>
          <a:graphicData uri="http://schemas.openxmlformats.org/drawingml/2006/table">
            <a:tbl>
              <a:tblPr firstRow="1" bandRow="1">
                <a:tableStyleId>{5FD0F851-EC5A-4D38-B0AD-8093EC10F338}</a:tableStyleId>
              </a:tblPr>
              <a:tblGrid>
                <a:gridCol w="7992888">
                  <a:extLst>
                    <a:ext uri="{9D8B030D-6E8A-4147-A177-3AD203B41FA5}">
                      <a16:colId xmlns:a16="http://schemas.microsoft.com/office/drawing/2014/main" val="1465167269"/>
                    </a:ext>
                  </a:extLst>
                </a:gridCol>
              </a:tblGrid>
              <a:tr h="951238">
                <a:tc>
                  <a:txBody>
                    <a:bodyPr/>
                    <a:lstStyle/>
                    <a:p>
                      <a:pPr marL="342900" indent="-342900">
                        <a:lnSpc>
                          <a:spcPct val="100000"/>
                        </a:lnSpc>
                        <a:spcBef>
                          <a:spcPts val="600"/>
                        </a:spcBef>
                        <a:spcAft>
                          <a:spcPts val="600"/>
                        </a:spcAft>
                        <a:buFont typeface="+mj-lt"/>
                        <a:buAutoNum type="arabicPeriod"/>
                      </a:pPr>
                      <a:r>
                        <a:rPr lang="en-US" sz="1600" dirty="0" smtClean="0">
                          <a:solidFill>
                            <a:schemeClr val="tx1"/>
                          </a:solidFill>
                          <a:latin typeface="Arial" panose="020B0604020202020204" pitchFamily="34" charset="0"/>
                          <a:cs typeface="Arial" panose="020B0604020202020204" pitchFamily="34" charset="0"/>
                        </a:rPr>
                        <a:t>Customer had no overdue amount on his/her electricity/gas bill (as applicable) on March 17, 2020, the date the Provincial Emergency was declared</a:t>
                      </a:r>
                      <a:endParaRPr lang="en-US" sz="1600" dirty="0">
                        <a:solidFill>
                          <a:schemeClr val="tx1"/>
                        </a:solidFill>
                        <a:latin typeface="Arial" panose="020B0604020202020204" pitchFamily="34" charset="0"/>
                        <a:cs typeface="Arial" panose="020B0604020202020204" pitchFamily="34" charset="0"/>
                      </a:endParaRPr>
                    </a:p>
                  </a:txBody>
                  <a:tcPr>
                    <a:lnR w="12700" cap="flat" cmpd="sng" algn="ctr">
                      <a:solidFill>
                        <a:schemeClr val="accent5">
                          <a:lumMod val="40000"/>
                          <a:lumOff val="60000"/>
                        </a:schemeClr>
                      </a:solidFill>
                      <a:prstDash val="sysDot"/>
                      <a:round/>
                      <a:headEnd type="none" w="med" len="med"/>
                      <a:tailEnd type="none" w="med" len="med"/>
                    </a:lnR>
                    <a:lnB w="12700" cap="flat" cmpd="sng" algn="ctr">
                      <a:solidFill>
                        <a:schemeClr val="accent5">
                          <a:lumMod val="40000"/>
                          <a:lumOff val="60000"/>
                        </a:schemeClr>
                      </a:solidFill>
                      <a:prstDash val="sysDot"/>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433137819"/>
                  </a:ext>
                </a:extLst>
              </a:tr>
              <a:tr h="3945306">
                <a:tc>
                  <a:txBody>
                    <a:bodyPr/>
                    <a:lstStyle/>
                    <a:p>
                      <a:pPr marL="0" marR="0" lvl="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r>
                        <a:rPr lang="en-US" sz="2000" b="0" kern="1200" dirty="0" smtClean="0">
                          <a:solidFill>
                            <a:schemeClr val="tx1"/>
                          </a:solidFill>
                          <a:latin typeface="Arial" panose="020B0604020202020204" pitchFamily="34" charset="0"/>
                          <a:ea typeface="+mn-ea"/>
                          <a:cs typeface="Arial" panose="020B0604020202020204" pitchFamily="34" charset="0"/>
                        </a:rPr>
                        <a:t>Ensure the applicant answered this question and verify that:</a:t>
                      </a:r>
                    </a:p>
                    <a:p>
                      <a:pPr marL="285750" marR="0" lvl="0" indent="-28575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lang="en-US" sz="2000" b="0" i="0" kern="1200" baseline="0" dirty="0" smtClean="0">
                          <a:solidFill>
                            <a:schemeClr val="tx1"/>
                          </a:solidFill>
                          <a:latin typeface="Arial" panose="020B0604020202020204" pitchFamily="34" charset="0"/>
                          <a:ea typeface="+mn-ea"/>
                          <a:cs typeface="Arial" panose="020B0604020202020204" pitchFamily="34" charset="0"/>
                        </a:rPr>
                        <a:t>Account was current on March 17th – no amount for electricity charges/gas charges (as applicable) was overdue.</a:t>
                      </a:r>
                    </a:p>
                    <a:p>
                      <a:pPr marL="1257300" marR="0" lvl="2" indent="-285750" algn="l" defTabSz="914400" rtl="0" eaLnBrk="1" fontAlgn="auto" latinLnBrk="0" hangingPunct="1">
                        <a:lnSpc>
                          <a:spcPct val="100000"/>
                        </a:lnSpc>
                        <a:spcBef>
                          <a:spcPts val="0"/>
                        </a:spcBef>
                        <a:spcAft>
                          <a:spcPts val="600"/>
                        </a:spcAft>
                        <a:buClrTx/>
                        <a:buSzTx/>
                        <a:buFont typeface="Wingdings" panose="05000000000000000000" pitchFamily="2" charset="2"/>
                        <a:buChar char="§"/>
                        <a:tabLst/>
                        <a:defRPr/>
                      </a:pPr>
                      <a:r>
                        <a:rPr lang="en-US" sz="1800" kern="1200" dirty="0" smtClean="0">
                          <a:solidFill>
                            <a:srgbClr val="4BACC6"/>
                          </a:solidFill>
                          <a:latin typeface="Arial" panose="020B0604020202020204" pitchFamily="34" charset="0"/>
                          <a:ea typeface="+mn-ea"/>
                          <a:cs typeface="Arial" panose="020B0604020202020204" pitchFamily="34" charset="0"/>
                        </a:rPr>
                        <a:t>Customer is eligible if he/she has overdue amounts relating to </a:t>
                      </a:r>
                      <a:r>
                        <a:rPr lang="en-US" sz="1800" b="1" u="sng" kern="1200" dirty="0" smtClean="0">
                          <a:solidFill>
                            <a:srgbClr val="4BACC6"/>
                          </a:solidFill>
                          <a:latin typeface="Arial" panose="020B0604020202020204" pitchFamily="34" charset="0"/>
                          <a:ea typeface="+mn-ea"/>
                          <a:cs typeface="Arial" panose="020B0604020202020204" pitchFamily="34" charset="0"/>
                        </a:rPr>
                        <a:t>non-electricity/gas charges</a:t>
                      </a:r>
                      <a:r>
                        <a:rPr lang="en-US" sz="1800" kern="1200" dirty="0" smtClean="0">
                          <a:solidFill>
                            <a:srgbClr val="4BACC6"/>
                          </a:solidFill>
                          <a:latin typeface="Arial" panose="020B0604020202020204" pitchFamily="34" charset="0"/>
                          <a:ea typeface="+mn-ea"/>
                          <a:cs typeface="Arial" panose="020B0604020202020204" pitchFamily="34" charset="0"/>
                        </a:rPr>
                        <a:t> (as applicable) such as third</a:t>
                      </a:r>
                      <a:r>
                        <a:rPr lang="en-US" sz="1800" kern="1200" baseline="0" dirty="0" smtClean="0">
                          <a:solidFill>
                            <a:srgbClr val="4BACC6"/>
                          </a:solidFill>
                          <a:latin typeface="Arial" panose="020B0604020202020204" pitchFamily="34" charset="0"/>
                          <a:ea typeface="+mn-ea"/>
                          <a:cs typeface="Arial" panose="020B0604020202020204" pitchFamily="34" charset="0"/>
                        </a:rPr>
                        <a:t> party services.</a:t>
                      </a:r>
                      <a:endParaRPr lang="en-US" sz="1800" kern="1200" dirty="0" smtClean="0">
                        <a:solidFill>
                          <a:srgbClr val="4BACC6"/>
                        </a:solidFill>
                        <a:latin typeface="Arial" panose="020B0604020202020204" pitchFamily="34" charset="0"/>
                        <a:ea typeface="+mn-ea"/>
                        <a:cs typeface="Arial" panose="020B0604020202020204" pitchFamily="34" charset="0"/>
                      </a:endParaRPr>
                    </a:p>
                    <a:p>
                      <a:pPr marL="34290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2000" b="0" i="0" kern="1200" baseline="0" dirty="0" smtClean="0">
                          <a:solidFill>
                            <a:schemeClr val="tx1"/>
                          </a:solidFill>
                          <a:latin typeface="Arial" panose="020B0604020202020204" pitchFamily="34" charset="0"/>
                          <a:ea typeface="+mn-ea"/>
                          <a:cs typeface="Arial" panose="020B0604020202020204" pitchFamily="34" charset="0"/>
                        </a:rPr>
                        <a:t>Account </a:t>
                      </a:r>
                      <a:r>
                        <a:rPr lang="en-US" sz="2000" b="1" i="0" u="sng" kern="1200" baseline="0" dirty="0" smtClean="0">
                          <a:solidFill>
                            <a:schemeClr val="tx1"/>
                          </a:solidFill>
                          <a:latin typeface="Arial" panose="020B0604020202020204" pitchFamily="34" charset="0"/>
                          <a:ea typeface="+mn-ea"/>
                          <a:cs typeface="Arial" panose="020B0604020202020204" pitchFamily="34" charset="0"/>
                        </a:rPr>
                        <a:t>was not enrolled </a:t>
                      </a:r>
                      <a:r>
                        <a:rPr lang="en-US" sz="2000" b="0" i="0" kern="1200" baseline="0" dirty="0" smtClean="0">
                          <a:solidFill>
                            <a:schemeClr val="tx1"/>
                          </a:solidFill>
                          <a:latin typeface="Arial" panose="020B0604020202020204" pitchFamily="34" charset="0"/>
                          <a:ea typeface="+mn-ea"/>
                          <a:cs typeface="Arial" panose="020B0604020202020204" pitchFamily="34" charset="0"/>
                        </a:rPr>
                        <a:t>in an-OEB </a:t>
                      </a:r>
                      <a:r>
                        <a:rPr lang="en-US" sz="2000" b="0" i="0" kern="1200" dirty="0" smtClean="0">
                          <a:solidFill>
                            <a:schemeClr val="tx1"/>
                          </a:solidFill>
                          <a:latin typeface="Arial" panose="020B0604020202020204" pitchFamily="34" charset="0"/>
                          <a:ea typeface="+mn-ea"/>
                          <a:cs typeface="Arial" panose="020B0604020202020204" pitchFamily="34" charset="0"/>
                        </a:rPr>
                        <a:t>prescribed APA or any other payment plans for amounts</a:t>
                      </a:r>
                      <a:r>
                        <a:rPr lang="en-US" sz="2000" b="0" i="0" kern="1200" baseline="0" dirty="0" smtClean="0">
                          <a:solidFill>
                            <a:schemeClr val="tx1"/>
                          </a:solidFill>
                          <a:latin typeface="Arial" panose="020B0604020202020204" pitchFamily="34" charset="0"/>
                          <a:ea typeface="+mn-ea"/>
                          <a:cs typeface="Arial" panose="020B0604020202020204" pitchFamily="34" charset="0"/>
                        </a:rPr>
                        <a:t> owing for electricity charges/gas charges (as applicable)</a:t>
                      </a:r>
                      <a:r>
                        <a:rPr lang="en-US" sz="2000" b="0" i="0" kern="1200" dirty="0" smtClean="0">
                          <a:solidFill>
                            <a:schemeClr val="tx1"/>
                          </a:solidFill>
                          <a:latin typeface="Arial" panose="020B0604020202020204" pitchFamily="34" charset="0"/>
                          <a:ea typeface="+mn-ea"/>
                          <a:cs typeface="Arial" panose="020B0604020202020204" pitchFamily="34" charset="0"/>
                        </a:rPr>
                        <a:t> </a:t>
                      </a:r>
                      <a:r>
                        <a:rPr lang="en-US" sz="2000" b="1" i="0" u="sng" dirty="0" smtClean="0">
                          <a:solidFill>
                            <a:schemeClr val="tx1"/>
                          </a:solidFill>
                          <a:latin typeface="Arial" panose="020B0604020202020204" pitchFamily="34" charset="0"/>
                          <a:cs typeface="Arial" panose="020B0604020202020204" pitchFamily="34" charset="0"/>
                        </a:rPr>
                        <a:t>prior to March 17, 2020. </a:t>
                      </a:r>
                    </a:p>
                    <a:p>
                      <a:pPr marL="57150" marR="0" lvl="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endParaRPr lang="en-US" sz="2000" b="1" i="0" u="sng" dirty="0" smtClean="0">
                        <a:solidFill>
                          <a:schemeClr val="tx1"/>
                        </a:solidFill>
                        <a:latin typeface="Arial" panose="020B0604020202020204" pitchFamily="34" charset="0"/>
                        <a:cs typeface="Arial" panose="020B0604020202020204" pitchFamily="34" charset="0"/>
                      </a:endParaRPr>
                    </a:p>
                  </a:txBody>
                  <a:tcPr>
                    <a:lnR w="12700" cap="flat" cmpd="sng" algn="ctr">
                      <a:solidFill>
                        <a:schemeClr val="accent5">
                          <a:lumMod val="40000"/>
                          <a:lumOff val="60000"/>
                        </a:schemeClr>
                      </a:solidFill>
                      <a:prstDash val="sysDot"/>
                      <a:round/>
                      <a:headEnd type="none" w="med" len="med"/>
                      <a:tailEnd type="none" w="med" len="med"/>
                    </a:lnR>
                    <a:lnT w="12700" cap="flat" cmpd="sng" algn="ctr">
                      <a:solidFill>
                        <a:schemeClr val="accent5">
                          <a:lumMod val="40000"/>
                          <a:lumOff val="60000"/>
                        </a:schemeClr>
                      </a:solidFill>
                      <a:prstDash val="sysDot"/>
                      <a:round/>
                      <a:headEnd type="none" w="med" len="med"/>
                      <a:tailEnd type="none" w="med" len="med"/>
                    </a:lnT>
                    <a:lnB w="12700" cap="flat" cmpd="sng" algn="ctr">
                      <a:solidFill>
                        <a:schemeClr val="accent5">
                          <a:lumMod val="40000"/>
                          <a:lumOff val="60000"/>
                        </a:schemeClr>
                      </a:solidFill>
                      <a:prstDash val="sysDot"/>
                      <a:round/>
                      <a:headEnd type="none" w="med" len="med"/>
                      <a:tailEnd type="none" w="med" len="med"/>
                    </a:lnB>
                    <a:solidFill>
                      <a:schemeClr val="bg1"/>
                    </a:solidFill>
                  </a:tcPr>
                </a:tc>
                <a:extLst>
                  <a:ext uri="{0D108BD9-81ED-4DB2-BD59-A6C34878D82A}">
                    <a16:rowId xmlns:a16="http://schemas.microsoft.com/office/drawing/2014/main" val="1188872758"/>
                  </a:ext>
                </a:extLst>
              </a:tr>
            </a:tbl>
          </a:graphicData>
        </a:graphic>
      </p:graphicFrame>
      <p:sp>
        <p:nvSpPr>
          <p:cNvPr id="4" name="Footer Placeholder 3"/>
          <p:cNvSpPr>
            <a:spLocks noGrp="1"/>
          </p:cNvSpPr>
          <p:nvPr>
            <p:ph type="ftr" sz="quarter" idx="11"/>
          </p:nvPr>
        </p:nvSpPr>
        <p:spPr/>
        <p:txBody>
          <a:bodyPr/>
          <a:lstStyle/>
          <a:p>
            <a:r>
              <a:rPr lang="en-US" smtClean="0"/>
              <a:t>Ontario Energy Board</a:t>
            </a:r>
            <a:endParaRPr lang="en-CA" dirty="0"/>
          </a:p>
        </p:txBody>
      </p:sp>
      <p:sp>
        <p:nvSpPr>
          <p:cNvPr id="5" name="Date Placeholder 4"/>
          <p:cNvSpPr>
            <a:spLocks noGrp="1"/>
          </p:cNvSpPr>
          <p:nvPr>
            <p:ph type="dt" sz="half" idx="10"/>
          </p:nvPr>
        </p:nvSpPr>
        <p:spPr/>
        <p:txBody>
          <a:bodyPr/>
          <a:lstStyle/>
          <a:p>
            <a:r>
              <a:rPr lang="en-US" smtClean="0"/>
              <a:t>6/16/2020</a:t>
            </a:r>
            <a:endParaRPr lang="en-CA" dirty="0"/>
          </a:p>
        </p:txBody>
      </p:sp>
      <p:sp>
        <p:nvSpPr>
          <p:cNvPr id="6" name="Slide Number Placeholder 5"/>
          <p:cNvSpPr>
            <a:spLocks noGrp="1"/>
          </p:cNvSpPr>
          <p:nvPr>
            <p:ph type="sldNum" sz="quarter" idx="12"/>
          </p:nvPr>
        </p:nvSpPr>
        <p:spPr/>
        <p:txBody>
          <a:bodyPr/>
          <a:lstStyle/>
          <a:p>
            <a:fld id="{2433D897-3F17-45C5-998C-B347842CBDF4}" type="slidenum">
              <a:rPr lang="en-CA" smtClean="0"/>
              <a:t>15</a:t>
            </a:fld>
            <a:endParaRPr lang="en-CA" dirty="0"/>
          </a:p>
        </p:txBody>
      </p:sp>
    </p:spTree>
    <p:extLst>
      <p:ext uri="{BB962C8B-B14F-4D97-AF65-F5344CB8AC3E}">
        <p14:creationId xmlns:p14="http://schemas.microsoft.com/office/powerpoint/2010/main" val="27608773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60648"/>
            <a:ext cx="8445624" cy="504056"/>
          </a:xfrm>
        </p:spPr>
        <p:txBody>
          <a:bodyPr anchor="b">
            <a:normAutofit fontScale="90000"/>
          </a:bodyPr>
          <a:lstStyle/>
          <a:p>
            <a:r>
              <a:rPr lang="en-US" dirty="0">
                <a:latin typeface="Arial" panose="020B0604020202020204" pitchFamily="34" charset="0"/>
                <a:cs typeface="Arial" panose="020B0604020202020204" pitchFamily="34" charset="0"/>
              </a:rPr>
              <a:t/>
            </a:r>
            <a:br>
              <a:rPr lang="en-US"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Step 2: </a:t>
            </a:r>
            <a:r>
              <a:rPr lang="en-US" sz="2800" dirty="0" smtClean="0">
                <a:latin typeface="Arial" panose="020B0604020202020204" pitchFamily="34" charset="0"/>
                <a:cs typeface="Arial" panose="020B0604020202020204" pitchFamily="34" charset="0"/>
              </a:rPr>
              <a:t>Verify </a:t>
            </a:r>
            <a:r>
              <a:rPr lang="en-US" sz="2800" dirty="0">
                <a:latin typeface="Arial" panose="020B0604020202020204" pitchFamily="34" charset="0"/>
                <a:cs typeface="Arial" panose="020B0604020202020204" pitchFamily="34" charset="0"/>
              </a:rPr>
              <a:t>Account Related </a:t>
            </a:r>
            <a:r>
              <a:rPr lang="en-US" sz="2800" dirty="0" smtClean="0">
                <a:latin typeface="Arial" panose="020B0604020202020204" pitchFamily="34" charset="0"/>
                <a:cs typeface="Arial" panose="020B0604020202020204" pitchFamily="34" charset="0"/>
              </a:rPr>
              <a:t>Information </a:t>
            </a:r>
            <a:r>
              <a:rPr lang="en-US" sz="3100" dirty="0" smtClean="0">
                <a:latin typeface="Arial" panose="020B0604020202020204" pitchFamily="34" charset="0"/>
                <a:cs typeface="Arial" panose="020B0604020202020204" pitchFamily="34" charset="0"/>
              </a:rPr>
              <a:t>(2 of 5) </a:t>
            </a:r>
            <a:endParaRPr lang="en-US" sz="3100" dirty="0">
              <a:latin typeface="Arial" panose="020B0604020202020204" pitchFamily="34" charset="0"/>
              <a:cs typeface="Arial" panose="020B0604020202020204" pitchFamily="34" charset="0"/>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681690005"/>
              </p:ext>
            </p:extLst>
          </p:nvPr>
        </p:nvGraphicFramePr>
        <p:xfrm>
          <a:off x="899592" y="1268760"/>
          <a:ext cx="7992888" cy="4533154"/>
        </p:xfrm>
        <a:graphic>
          <a:graphicData uri="http://schemas.openxmlformats.org/drawingml/2006/table">
            <a:tbl>
              <a:tblPr firstRow="1" bandRow="1">
                <a:tableStyleId>{5FD0F851-EC5A-4D38-B0AD-8093EC10F338}</a:tableStyleId>
              </a:tblPr>
              <a:tblGrid>
                <a:gridCol w="7992888">
                  <a:extLst>
                    <a:ext uri="{9D8B030D-6E8A-4147-A177-3AD203B41FA5}">
                      <a16:colId xmlns:a16="http://schemas.microsoft.com/office/drawing/2014/main" val="1465167269"/>
                    </a:ext>
                  </a:extLst>
                </a:gridCol>
              </a:tblGrid>
              <a:tr h="720080">
                <a:tc>
                  <a:txBody>
                    <a:bodyPr/>
                    <a:lstStyle/>
                    <a:p>
                      <a:pPr marL="342900" lvl="0" indent="-342900">
                        <a:lnSpc>
                          <a:spcPct val="100000"/>
                        </a:lnSpc>
                        <a:spcBef>
                          <a:spcPts val="600"/>
                        </a:spcBef>
                        <a:spcAft>
                          <a:spcPts val="600"/>
                        </a:spcAft>
                        <a:buFont typeface="+mj-lt"/>
                        <a:buAutoNum type="arabicPeriod" startAt="2"/>
                      </a:pPr>
                      <a:r>
                        <a:rPr lang="en-CA" sz="1600" dirty="0" smtClean="0">
                          <a:solidFill>
                            <a:schemeClr val="tx1"/>
                          </a:solidFill>
                          <a:latin typeface="Arial" panose="020B0604020202020204" pitchFamily="34" charset="0"/>
                          <a:cs typeface="Arial" panose="020B0604020202020204" pitchFamily="34" charset="0"/>
                        </a:rPr>
                        <a:t>As of the day of applying, customer has overdue amounts owing from at least two electricity/gas bills (as applicable) since March 17, 2020.</a:t>
                      </a:r>
                      <a:endParaRPr lang="en-US" sz="1600" dirty="0" smtClean="0">
                        <a:solidFill>
                          <a:schemeClr val="tx1"/>
                        </a:solidFill>
                        <a:latin typeface="Arial" panose="020B0604020202020204" pitchFamily="34" charset="0"/>
                        <a:cs typeface="Arial" panose="020B0604020202020204" pitchFamily="34" charset="0"/>
                      </a:endParaRPr>
                    </a:p>
                  </a:txBody>
                  <a:tcPr>
                    <a:lnR w="12700" cap="flat" cmpd="sng" algn="ctr">
                      <a:solidFill>
                        <a:schemeClr val="accent5">
                          <a:lumMod val="40000"/>
                          <a:lumOff val="60000"/>
                        </a:schemeClr>
                      </a:solidFill>
                      <a:prstDash val="sysDot"/>
                      <a:round/>
                      <a:headEnd type="none" w="med" len="med"/>
                      <a:tailEnd type="none" w="med" len="med"/>
                    </a:lnR>
                    <a:lnB w="12700" cap="flat" cmpd="sng" algn="ctr">
                      <a:solidFill>
                        <a:schemeClr val="accent5">
                          <a:lumMod val="40000"/>
                          <a:lumOff val="60000"/>
                        </a:schemeClr>
                      </a:solidFill>
                      <a:prstDash val="sysDot"/>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433137819"/>
                  </a:ext>
                </a:extLst>
              </a:tr>
              <a:tr h="3813074">
                <a:tc>
                  <a:txBody>
                    <a:bodyPr/>
                    <a:lstStyle/>
                    <a:p>
                      <a:pPr lvl="0"/>
                      <a:endParaRPr lang="en-US" sz="1800" kern="1200" dirty="0" smtClean="0">
                        <a:solidFill>
                          <a:schemeClr val="tx1"/>
                        </a:solidFill>
                        <a:effectLst/>
                        <a:latin typeface="Arial" panose="020B0604020202020204" pitchFamily="34" charset="0"/>
                        <a:ea typeface="+mn-ea"/>
                        <a:cs typeface="Arial" panose="020B0604020202020204" pitchFamily="34" charset="0"/>
                      </a:endParaRPr>
                    </a:p>
                    <a:p>
                      <a:pPr lvl="0"/>
                      <a:r>
                        <a:rPr lang="en-US" sz="1800" kern="1200" dirty="0" smtClean="0">
                          <a:solidFill>
                            <a:schemeClr val="tx1"/>
                          </a:solidFill>
                          <a:effectLst/>
                          <a:latin typeface="Arial" panose="020B0604020202020204" pitchFamily="34" charset="0"/>
                          <a:ea typeface="+mn-ea"/>
                          <a:cs typeface="Arial" panose="020B0604020202020204" pitchFamily="34" charset="0"/>
                        </a:rPr>
                        <a:t>Ensure the applicant answered this question and verify that the customer has failed to make </a:t>
                      </a:r>
                      <a:r>
                        <a:rPr lang="en-US" sz="1800" b="1" kern="1200" dirty="0" smtClean="0">
                          <a:solidFill>
                            <a:schemeClr val="tx1"/>
                          </a:solidFill>
                          <a:effectLst/>
                          <a:latin typeface="Arial" panose="020B0604020202020204" pitchFamily="34" charset="0"/>
                          <a:ea typeface="+mn-ea"/>
                          <a:cs typeface="Arial" panose="020B0604020202020204" pitchFamily="34" charset="0"/>
                        </a:rPr>
                        <a:t>complete</a:t>
                      </a:r>
                      <a:r>
                        <a:rPr lang="en-US" sz="1800" kern="1200" dirty="0" smtClean="0">
                          <a:solidFill>
                            <a:schemeClr val="tx1"/>
                          </a:solidFill>
                          <a:effectLst/>
                          <a:latin typeface="Arial" panose="020B0604020202020204" pitchFamily="34" charset="0"/>
                          <a:ea typeface="+mn-ea"/>
                          <a:cs typeface="Arial" panose="020B0604020202020204" pitchFamily="34" charset="0"/>
                        </a:rPr>
                        <a:t> payment on account of electricity charges/gas charges (as applicable) on at least two bills issued since March 17, 2020 and has an overdue balance on the date of their application for CEAP</a:t>
                      </a:r>
                    </a:p>
                    <a:p>
                      <a:pPr marL="742950" marR="0" lvl="1" indent="-285750" algn="l" defTabSz="914400" rtl="0" eaLnBrk="1" fontAlgn="auto" latinLnBrk="0" hangingPunct="1">
                        <a:lnSpc>
                          <a:spcPct val="100000"/>
                        </a:lnSpc>
                        <a:spcBef>
                          <a:spcPts val="600"/>
                        </a:spcBef>
                        <a:spcAft>
                          <a:spcPts val="600"/>
                        </a:spcAft>
                        <a:buClrTx/>
                        <a:buSzTx/>
                        <a:buFont typeface="Wingdings" panose="05000000000000000000" pitchFamily="2" charset="2"/>
                        <a:buChar char="§"/>
                        <a:tabLst/>
                        <a:defRPr/>
                      </a:pPr>
                      <a:r>
                        <a:rPr lang="en-US" sz="1800" kern="1200" dirty="0" smtClean="0">
                          <a:solidFill>
                            <a:schemeClr val="accent5"/>
                          </a:solidFill>
                          <a:latin typeface="Arial" panose="020B0604020202020204" pitchFamily="34" charset="0"/>
                          <a:ea typeface="+mn-ea"/>
                          <a:cs typeface="Arial" panose="020B0604020202020204" pitchFamily="34" charset="0"/>
                        </a:rPr>
                        <a:t>If customer made partial payments towards the bill(s), customer is still eligible</a:t>
                      </a:r>
                    </a:p>
                    <a:p>
                      <a:pPr marL="742950" marR="0" lvl="1" indent="-285750" algn="l" defTabSz="914400" rtl="0" eaLnBrk="1" fontAlgn="auto" latinLnBrk="0" hangingPunct="1">
                        <a:lnSpc>
                          <a:spcPct val="100000"/>
                        </a:lnSpc>
                        <a:spcBef>
                          <a:spcPts val="0"/>
                        </a:spcBef>
                        <a:spcAft>
                          <a:spcPts val="600"/>
                        </a:spcAft>
                        <a:buClrTx/>
                        <a:buSzTx/>
                        <a:buFont typeface="Wingdings" pitchFamily="2" charset="2"/>
                        <a:buChar char="§"/>
                        <a:tabLst/>
                        <a:defRPr/>
                      </a:pPr>
                      <a:r>
                        <a:rPr lang="en-US" sz="1800" kern="1200" dirty="0" smtClean="0">
                          <a:solidFill>
                            <a:schemeClr val="accent5"/>
                          </a:solidFill>
                          <a:latin typeface="Arial" panose="020B0604020202020204" pitchFamily="34" charset="0"/>
                          <a:ea typeface="+mn-ea"/>
                          <a:cs typeface="Arial" panose="020B0604020202020204" pitchFamily="34" charset="0"/>
                        </a:rPr>
                        <a:t>If customer</a:t>
                      </a:r>
                      <a:r>
                        <a:rPr lang="en-US" sz="1800" kern="1200" baseline="0" dirty="0" smtClean="0">
                          <a:solidFill>
                            <a:schemeClr val="accent5"/>
                          </a:solidFill>
                          <a:latin typeface="Arial" panose="020B0604020202020204" pitchFamily="34" charset="0"/>
                          <a:ea typeface="+mn-ea"/>
                          <a:cs typeface="Arial" panose="020B0604020202020204" pitchFamily="34" charset="0"/>
                        </a:rPr>
                        <a:t> paid all </a:t>
                      </a:r>
                      <a:r>
                        <a:rPr lang="en-US" sz="1800" kern="1200" dirty="0" smtClean="0">
                          <a:solidFill>
                            <a:schemeClr val="accent5"/>
                          </a:solidFill>
                          <a:latin typeface="Arial" panose="020B0604020202020204" pitchFamily="34" charset="0"/>
                          <a:ea typeface="+mn-ea"/>
                          <a:cs typeface="Arial" panose="020B0604020202020204" pitchFamily="34" charset="0"/>
                        </a:rPr>
                        <a:t>electricity charges/gas charges (as applicable) but had overdue amounts relating only to </a:t>
                      </a:r>
                      <a:r>
                        <a:rPr lang="en-US" sz="1800" b="1" u="sng" kern="1200" dirty="0" smtClean="0">
                          <a:solidFill>
                            <a:schemeClr val="accent5"/>
                          </a:solidFill>
                          <a:latin typeface="Arial" panose="020B0604020202020204" pitchFamily="34" charset="0"/>
                          <a:ea typeface="+mn-ea"/>
                          <a:cs typeface="Arial" panose="020B0604020202020204" pitchFamily="34" charset="0"/>
                        </a:rPr>
                        <a:t>non-electricity/gas charges </a:t>
                      </a:r>
                      <a:r>
                        <a:rPr lang="en-US" sz="1800" kern="1200" dirty="0" smtClean="0">
                          <a:solidFill>
                            <a:schemeClr val="accent5"/>
                          </a:solidFill>
                          <a:latin typeface="Arial" panose="020B0604020202020204" pitchFamily="34" charset="0"/>
                          <a:ea typeface="+mn-ea"/>
                          <a:cs typeface="Arial" panose="020B0604020202020204" pitchFamily="34" charset="0"/>
                        </a:rPr>
                        <a:t>as applicable (e.g. third party services)</a:t>
                      </a:r>
                      <a:r>
                        <a:rPr lang="en-US" sz="1800" kern="1200" baseline="0" dirty="0" smtClean="0">
                          <a:solidFill>
                            <a:schemeClr val="accent5"/>
                          </a:solidFill>
                          <a:latin typeface="Arial" panose="020B0604020202020204" pitchFamily="34" charset="0"/>
                          <a:ea typeface="+mn-ea"/>
                          <a:cs typeface="Arial" panose="020B0604020202020204" pitchFamily="34" charset="0"/>
                        </a:rPr>
                        <a:t>, </a:t>
                      </a:r>
                      <a:r>
                        <a:rPr lang="en-US" sz="1800" kern="1200" dirty="0" smtClean="0">
                          <a:solidFill>
                            <a:schemeClr val="accent5"/>
                          </a:solidFill>
                          <a:latin typeface="Arial" panose="020B0604020202020204" pitchFamily="34" charset="0"/>
                          <a:ea typeface="+mn-ea"/>
                          <a:cs typeface="Arial" panose="020B0604020202020204" pitchFamily="34" charset="0"/>
                        </a:rPr>
                        <a:t>the customer doesn’t qualify</a:t>
                      </a:r>
                    </a:p>
                    <a:p>
                      <a:pPr marL="0" marR="0" lvl="0" indent="0" algn="l" defTabSz="914400" rtl="0" eaLnBrk="1" fontAlgn="auto" latinLnBrk="0" hangingPunct="1">
                        <a:lnSpc>
                          <a:spcPct val="100000"/>
                        </a:lnSpc>
                        <a:spcBef>
                          <a:spcPts val="600"/>
                        </a:spcBef>
                        <a:spcAft>
                          <a:spcPts val="600"/>
                        </a:spcAft>
                        <a:buClrTx/>
                        <a:buSzTx/>
                        <a:buFont typeface="+mj-lt"/>
                        <a:buNone/>
                        <a:tabLst/>
                        <a:defRPr/>
                      </a:pPr>
                      <a:endParaRPr lang="en-CA" sz="1400" b="0" kern="1200" dirty="0" smtClean="0">
                        <a:solidFill>
                          <a:schemeClr val="tx1"/>
                        </a:solidFill>
                        <a:latin typeface="Arial" panose="020B0604020202020204" pitchFamily="34" charset="0"/>
                        <a:ea typeface="+mn-ea"/>
                        <a:cs typeface="Arial" panose="020B0604020202020204" pitchFamily="34" charset="0"/>
                      </a:endParaRPr>
                    </a:p>
                  </a:txBody>
                  <a:tcPr>
                    <a:lnR w="12700" cap="flat" cmpd="sng" algn="ctr">
                      <a:solidFill>
                        <a:schemeClr val="accent5">
                          <a:lumMod val="40000"/>
                          <a:lumOff val="60000"/>
                        </a:schemeClr>
                      </a:solidFill>
                      <a:prstDash val="sysDot"/>
                      <a:round/>
                      <a:headEnd type="none" w="med" len="med"/>
                      <a:tailEnd type="none" w="med" len="med"/>
                    </a:lnR>
                    <a:lnT w="12700" cap="flat" cmpd="sng" algn="ctr">
                      <a:solidFill>
                        <a:schemeClr val="accent5">
                          <a:lumMod val="40000"/>
                          <a:lumOff val="60000"/>
                        </a:schemeClr>
                      </a:solidFill>
                      <a:prstDash val="sysDot"/>
                      <a:round/>
                      <a:headEnd type="none" w="med" len="med"/>
                      <a:tailEnd type="none" w="med" len="med"/>
                    </a:lnT>
                    <a:lnB w="12700" cap="flat" cmpd="sng" algn="ctr">
                      <a:solidFill>
                        <a:schemeClr val="accent5">
                          <a:lumMod val="40000"/>
                          <a:lumOff val="60000"/>
                        </a:schemeClr>
                      </a:solidFill>
                      <a:prstDash val="sysDot"/>
                      <a:round/>
                      <a:headEnd type="none" w="med" len="med"/>
                      <a:tailEnd type="none" w="med" len="med"/>
                    </a:lnB>
                    <a:solidFill>
                      <a:schemeClr val="bg1"/>
                    </a:solidFill>
                  </a:tcPr>
                </a:tc>
                <a:extLst>
                  <a:ext uri="{0D108BD9-81ED-4DB2-BD59-A6C34878D82A}">
                    <a16:rowId xmlns:a16="http://schemas.microsoft.com/office/drawing/2014/main" val="1188872758"/>
                  </a:ext>
                </a:extLst>
              </a:tr>
            </a:tbl>
          </a:graphicData>
        </a:graphic>
      </p:graphicFrame>
      <p:sp>
        <p:nvSpPr>
          <p:cNvPr id="4" name="Footer Placeholder 3"/>
          <p:cNvSpPr>
            <a:spLocks noGrp="1"/>
          </p:cNvSpPr>
          <p:nvPr>
            <p:ph type="ftr" sz="quarter" idx="11"/>
          </p:nvPr>
        </p:nvSpPr>
        <p:spPr/>
        <p:txBody>
          <a:bodyPr/>
          <a:lstStyle/>
          <a:p>
            <a:r>
              <a:rPr lang="en-US" smtClean="0"/>
              <a:t>Ontario Energy Board</a:t>
            </a:r>
            <a:endParaRPr lang="en-CA" dirty="0"/>
          </a:p>
        </p:txBody>
      </p:sp>
      <p:sp>
        <p:nvSpPr>
          <p:cNvPr id="5" name="Date Placeholder 4"/>
          <p:cNvSpPr>
            <a:spLocks noGrp="1"/>
          </p:cNvSpPr>
          <p:nvPr>
            <p:ph type="dt" sz="half" idx="10"/>
          </p:nvPr>
        </p:nvSpPr>
        <p:spPr/>
        <p:txBody>
          <a:bodyPr/>
          <a:lstStyle/>
          <a:p>
            <a:r>
              <a:rPr lang="en-US" smtClean="0"/>
              <a:t>6/16/2020</a:t>
            </a:r>
            <a:endParaRPr lang="en-CA" dirty="0"/>
          </a:p>
        </p:txBody>
      </p:sp>
      <p:sp>
        <p:nvSpPr>
          <p:cNvPr id="6" name="Slide Number Placeholder 5"/>
          <p:cNvSpPr>
            <a:spLocks noGrp="1"/>
          </p:cNvSpPr>
          <p:nvPr>
            <p:ph type="sldNum" sz="quarter" idx="12"/>
          </p:nvPr>
        </p:nvSpPr>
        <p:spPr/>
        <p:txBody>
          <a:bodyPr/>
          <a:lstStyle/>
          <a:p>
            <a:fld id="{2433D897-3F17-45C5-998C-B347842CBDF4}" type="slidenum">
              <a:rPr lang="en-CA" smtClean="0"/>
              <a:t>16</a:t>
            </a:fld>
            <a:endParaRPr lang="en-CA" dirty="0"/>
          </a:p>
        </p:txBody>
      </p:sp>
    </p:spTree>
    <p:extLst>
      <p:ext uri="{BB962C8B-B14F-4D97-AF65-F5344CB8AC3E}">
        <p14:creationId xmlns:p14="http://schemas.microsoft.com/office/powerpoint/2010/main" val="399664088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60648"/>
            <a:ext cx="8445624" cy="504056"/>
          </a:xfrm>
        </p:spPr>
        <p:txBody>
          <a:bodyPr anchor="b">
            <a:normAutofit fontScale="90000"/>
          </a:bodyPr>
          <a:lstStyle/>
          <a:p>
            <a:r>
              <a:rPr lang="en-US" dirty="0">
                <a:latin typeface="Arial" panose="020B0604020202020204" pitchFamily="34" charset="0"/>
                <a:cs typeface="Arial" panose="020B0604020202020204" pitchFamily="34" charset="0"/>
              </a:rPr>
              <a:t/>
            </a:r>
            <a:br>
              <a:rPr lang="en-US"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Step 2: </a:t>
            </a:r>
            <a:r>
              <a:rPr lang="en-US" sz="2800" dirty="0" smtClean="0">
                <a:latin typeface="Arial" panose="020B0604020202020204" pitchFamily="34" charset="0"/>
                <a:cs typeface="Arial" panose="020B0604020202020204" pitchFamily="34" charset="0"/>
              </a:rPr>
              <a:t>Verify </a:t>
            </a:r>
            <a:r>
              <a:rPr lang="en-US" sz="2800" dirty="0">
                <a:latin typeface="Arial" panose="020B0604020202020204" pitchFamily="34" charset="0"/>
                <a:cs typeface="Arial" panose="020B0604020202020204" pitchFamily="34" charset="0"/>
              </a:rPr>
              <a:t>Account Related Information</a:t>
            </a:r>
            <a:r>
              <a:rPr lang="en-US" sz="2800" dirty="0" smtClean="0">
                <a:latin typeface="Arial" panose="020B0604020202020204" pitchFamily="34" charset="0"/>
                <a:cs typeface="Arial" panose="020B0604020202020204" pitchFamily="34" charset="0"/>
              </a:rPr>
              <a:t>(3 of 5) </a:t>
            </a:r>
            <a:endParaRPr lang="en-US" sz="2800" dirty="0">
              <a:latin typeface="Arial" panose="020B0604020202020204" pitchFamily="34" charset="0"/>
              <a:cs typeface="Arial" panose="020B0604020202020204" pitchFamily="34" charset="0"/>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395034157"/>
              </p:ext>
            </p:extLst>
          </p:nvPr>
        </p:nvGraphicFramePr>
        <p:xfrm>
          <a:off x="715790" y="1124744"/>
          <a:ext cx="7992888" cy="4680520"/>
        </p:xfrm>
        <a:graphic>
          <a:graphicData uri="http://schemas.openxmlformats.org/drawingml/2006/table">
            <a:tbl>
              <a:tblPr firstRow="1" bandRow="1">
                <a:tableStyleId>{5FD0F851-EC5A-4D38-B0AD-8093EC10F338}</a:tableStyleId>
              </a:tblPr>
              <a:tblGrid>
                <a:gridCol w="7992888">
                  <a:extLst>
                    <a:ext uri="{9D8B030D-6E8A-4147-A177-3AD203B41FA5}">
                      <a16:colId xmlns:a16="http://schemas.microsoft.com/office/drawing/2014/main" val="1465167269"/>
                    </a:ext>
                  </a:extLst>
                </a:gridCol>
              </a:tblGrid>
              <a:tr h="1623138">
                <a:tc>
                  <a:txBody>
                    <a:bodyPr/>
                    <a:lstStyle/>
                    <a:p>
                      <a:pPr marL="342900" lvl="0" indent="-342900">
                        <a:buFont typeface="+mj-lt"/>
                        <a:buAutoNum type="arabicPeriod" startAt="3"/>
                      </a:pPr>
                      <a:r>
                        <a:rPr lang="en-CA" sz="1600" b="1" kern="1200" dirty="0" smtClean="0">
                          <a:solidFill>
                            <a:schemeClr val="tx1"/>
                          </a:solidFill>
                          <a:effectLst/>
                          <a:latin typeface="Arial" panose="020B0604020202020204" pitchFamily="34" charset="0"/>
                          <a:ea typeface="+mn-ea"/>
                          <a:cs typeface="Arial" panose="020B0604020202020204" pitchFamily="34" charset="0"/>
                        </a:rPr>
                        <a:t>The customer (the person whose name is on the bill) or the customer’s spouse or common-law partner (who must share the same address with the customer) is unemployed on the date the CEAP application is submitted; and </a:t>
                      </a:r>
                      <a:endParaRPr lang="en-US" sz="1600" b="1" kern="1200" dirty="0" smtClean="0">
                        <a:solidFill>
                          <a:schemeClr val="tx1"/>
                        </a:solidFill>
                        <a:effectLst/>
                        <a:latin typeface="Arial" panose="020B0604020202020204" pitchFamily="34" charset="0"/>
                        <a:ea typeface="+mn-ea"/>
                        <a:cs typeface="Arial" panose="020B0604020202020204" pitchFamily="34" charset="0"/>
                      </a:endParaRPr>
                    </a:p>
                    <a:p>
                      <a:pPr marL="742950" lvl="1" indent="-285750">
                        <a:buFont typeface="Arial" panose="020B0604020202020204" pitchFamily="34" charset="0"/>
                        <a:buChar char="•"/>
                      </a:pPr>
                      <a:r>
                        <a:rPr lang="en-CA" sz="1600" b="1" kern="1200" dirty="0" smtClean="0">
                          <a:solidFill>
                            <a:schemeClr val="tx1"/>
                          </a:solidFill>
                          <a:effectLst/>
                          <a:latin typeface="Arial" panose="020B0604020202020204" pitchFamily="34" charset="0"/>
                          <a:ea typeface="+mn-ea"/>
                          <a:cs typeface="Arial" panose="020B0604020202020204" pitchFamily="34" charset="0"/>
                        </a:rPr>
                        <a:t>Qualified for the Canada Emergency Response Benefit (CERB) or </a:t>
                      </a:r>
                    </a:p>
                    <a:p>
                      <a:pPr marL="742950" lvl="1" indent="-285750">
                        <a:buFont typeface="Arial" panose="020B0604020202020204" pitchFamily="34" charset="0"/>
                        <a:buChar char="•"/>
                      </a:pPr>
                      <a:r>
                        <a:rPr lang="en-CA" sz="1600" b="1" kern="1200" dirty="0" smtClean="0">
                          <a:solidFill>
                            <a:schemeClr val="tx1"/>
                          </a:solidFill>
                          <a:effectLst/>
                          <a:latin typeface="Arial" panose="020B0604020202020204" pitchFamily="34" charset="0"/>
                          <a:ea typeface="+mn-ea"/>
                          <a:cs typeface="Arial" panose="020B0604020202020204" pitchFamily="34" charset="0"/>
                        </a:rPr>
                        <a:t>Received Employment Insurance (EI) after March 17, 2020. </a:t>
                      </a:r>
                      <a:endParaRPr lang="en-US" sz="1600" b="1" kern="1200" dirty="0">
                        <a:solidFill>
                          <a:schemeClr val="tx1"/>
                        </a:solidFill>
                        <a:effectLst/>
                        <a:latin typeface="Arial" panose="020B0604020202020204" pitchFamily="34" charset="0"/>
                        <a:ea typeface="+mn-ea"/>
                        <a:cs typeface="Arial" panose="020B0604020202020204" pitchFamily="34" charset="0"/>
                      </a:endParaRPr>
                    </a:p>
                  </a:txBody>
                  <a:tcPr>
                    <a:lnR w="12700" cap="flat" cmpd="sng" algn="ctr">
                      <a:solidFill>
                        <a:schemeClr val="accent5">
                          <a:lumMod val="40000"/>
                          <a:lumOff val="60000"/>
                        </a:schemeClr>
                      </a:solidFill>
                      <a:prstDash val="sysDot"/>
                      <a:round/>
                      <a:headEnd type="none" w="med" len="med"/>
                      <a:tailEnd type="none" w="med" len="med"/>
                    </a:lnR>
                    <a:lnB w="12700" cap="flat" cmpd="sng" algn="ctr">
                      <a:solidFill>
                        <a:schemeClr val="accent5">
                          <a:lumMod val="40000"/>
                          <a:lumOff val="60000"/>
                        </a:schemeClr>
                      </a:solidFill>
                      <a:prstDash val="sysDot"/>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433137819"/>
                  </a:ext>
                </a:extLst>
              </a:tr>
              <a:tr h="3057382">
                <a:tc>
                  <a:txBody>
                    <a:bodyPr/>
                    <a:lstStyle/>
                    <a:p>
                      <a:pPr marL="285750" lvl="0" indent="-285750">
                        <a:buFont typeface="Arial" panose="020B0604020202020204" pitchFamily="34" charset="0"/>
                        <a:buChar char="•"/>
                      </a:pPr>
                      <a:r>
                        <a:rPr lang="en-CA" sz="2000" b="0" kern="1200" dirty="0" smtClean="0">
                          <a:solidFill>
                            <a:schemeClr val="tx1"/>
                          </a:solidFill>
                          <a:latin typeface="Arial" panose="020B0604020202020204" pitchFamily="34" charset="0"/>
                          <a:ea typeface="+mn-ea"/>
                          <a:cs typeface="Arial" panose="020B0604020202020204" pitchFamily="34" charset="0"/>
                        </a:rPr>
                        <a:t>Ensure applicant’s response to the question on the application form indicates that t</a:t>
                      </a:r>
                      <a:r>
                        <a:rPr lang="en-CA" sz="2000" b="0" kern="1200" dirty="0" smtClean="0">
                          <a:solidFill>
                            <a:schemeClr val="tx1"/>
                          </a:solidFill>
                          <a:effectLst/>
                          <a:latin typeface="Arial" panose="020B0604020202020204" pitchFamily="34" charset="0"/>
                          <a:ea typeface="+mn-ea"/>
                          <a:cs typeface="Arial" panose="020B0604020202020204" pitchFamily="34" charset="0"/>
                        </a:rPr>
                        <a:t>he customer or the customer’s spouse or common-law partner is unemployed on the date the CEAP application is submitted; and </a:t>
                      </a:r>
                      <a:endParaRPr lang="en-US" sz="2000" b="0" kern="1200" dirty="0" smtClean="0">
                        <a:solidFill>
                          <a:schemeClr val="tx1"/>
                        </a:solidFill>
                        <a:effectLst/>
                        <a:latin typeface="Arial" panose="020B0604020202020204" pitchFamily="34" charset="0"/>
                        <a:ea typeface="+mn-ea"/>
                        <a:cs typeface="Arial" panose="020B0604020202020204" pitchFamily="34" charset="0"/>
                      </a:endParaRPr>
                    </a:p>
                    <a:p>
                      <a:pPr marL="800100" lvl="1" indent="-285750" algn="l" defTabSz="914400" rtl="0" eaLnBrk="1" latinLnBrk="0" hangingPunct="1">
                        <a:lnSpc>
                          <a:spcPct val="90000"/>
                        </a:lnSpc>
                        <a:spcBef>
                          <a:spcPts val="600"/>
                        </a:spcBef>
                        <a:spcAft>
                          <a:spcPts val="0"/>
                        </a:spcAft>
                        <a:buFont typeface="Wingdings" pitchFamily="2" charset="2"/>
                        <a:buChar char="§"/>
                        <a:defRPr/>
                      </a:pPr>
                      <a:r>
                        <a:rPr lang="en-CA" sz="2000" kern="1200" dirty="0" smtClean="0">
                          <a:solidFill>
                            <a:srgbClr val="4BACC6"/>
                          </a:solidFill>
                          <a:latin typeface="Arial" panose="020B0604020202020204" pitchFamily="34" charset="0"/>
                          <a:ea typeface="+mn-ea"/>
                          <a:cs typeface="Arial" panose="020B0604020202020204" pitchFamily="34" charset="0"/>
                        </a:rPr>
                        <a:t>Qualified for the Canada Emergency Response Benefit (CERB) or </a:t>
                      </a:r>
                    </a:p>
                    <a:p>
                      <a:pPr marL="800100" lvl="1" indent="-285750" algn="l" defTabSz="914400" rtl="0" eaLnBrk="1" latinLnBrk="0" hangingPunct="1">
                        <a:lnSpc>
                          <a:spcPct val="90000"/>
                        </a:lnSpc>
                        <a:spcBef>
                          <a:spcPts val="600"/>
                        </a:spcBef>
                        <a:spcAft>
                          <a:spcPts val="600"/>
                        </a:spcAft>
                        <a:buFont typeface="Wingdings" pitchFamily="2" charset="2"/>
                        <a:buChar char="§"/>
                        <a:defRPr/>
                      </a:pPr>
                      <a:r>
                        <a:rPr lang="en-CA" sz="2000" kern="1200" dirty="0" smtClean="0">
                          <a:solidFill>
                            <a:srgbClr val="4BACC6"/>
                          </a:solidFill>
                          <a:latin typeface="Arial" panose="020B0604020202020204" pitchFamily="34" charset="0"/>
                          <a:ea typeface="+mn-ea"/>
                          <a:cs typeface="Arial" panose="020B0604020202020204" pitchFamily="34" charset="0"/>
                        </a:rPr>
                        <a:t>Received Employment Insurance (EI) after March 17, 2020. </a:t>
                      </a:r>
                    </a:p>
                    <a:p>
                      <a:pPr marL="342900" marR="0" lvl="0" indent="-285750" algn="l" defTabSz="914400" rtl="0" eaLnBrk="1" fontAlgn="auto" latinLnBrk="0" hangingPunct="1">
                        <a:lnSpc>
                          <a:spcPct val="90000"/>
                        </a:lnSpc>
                        <a:spcBef>
                          <a:spcPts val="600"/>
                        </a:spcBef>
                        <a:spcAft>
                          <a:spcPts val="600"/>
                        </a:spcAft>
                        <a:buClrTx/>
                        <a:buSzTx/>
                        <a:buFont typeface="Arial" panose="020B0604020202020204" pitchFamily="34" charset="0"/>
                        <a:buChar char="•"/>
                        <a:tabLst/>
                        <a:defRPr/>
                      </a:pPr>
                      <a:r>
                        <a:rPr lang="en-US" sz="2000" b="1" u="sng" dirty="0" smtClean="0">
                          <a:solidFill>
                            <a:schemeClr val="tx1"/>
                          </a:solidFill>
                          <a:latin typeface="Arial" panose="020B0604020202020204" pitchFamily="34" charset="0"/>
                          <a:cs typeface="Arial" panose="020B0604020202020204" pitchFamily="34" charset="0"/>
                        </a:rPr>
                        <a:t>Utility</a:t>
                      </a:r>
                      <a:r>
                        <a:rPr lang="en-US" sz="2000" b="1" u="sng" baseline="0" dirty="0" smtClean="0">
                          <a:solidFill>
                            <a:schemeClr val="tx1"/>
                          </a:solidFill>
                          <a:latin typeface="Arial" panose="020B0604020202020204" pitchFamily="34" charset="0"/>
                          <a:cs typeface="Arial" panose="020B0604020202020204" pitchFamily="34" charset="0"/>
                        </a:rPr>
                        <a:t> is not expected to verify eligibility or ask for proof.</a:t>
                      </a:r>
                      <a:endParaRPr lang="en-US" sz="2000" b="1" u="sng" dirty="0" smtClean="0">
                        <a:solidFill>
                          <a:schemeClr val="tx1"/>
                        </a:solidFill>
                        <a:latin typeface="Arial" panose="020B0604020202020204" pitchFamily="34" charset="0"/>
                        <a:cs typeface="Arial" panose="020B0604020202020204" pitchFamily="34" charset="0"/>
                      </a:endParaRPr>
                    </a:p>
                  </a:txBody>
                  <a:tcPr>
                    <a:lnR w="12700" cap="flat" cmpd="sng" algn="ctr">
                      <a:solidFill>
                        <a:schemeClr val="accent5">
                          <a:lumMod val="40000"/>
                          <a:lumOff val="60000"/>
                        </a:schemeClr>
                      </a:solidFill>
                      <a:prstDash val="sysDot"/>
                      <a:round/>
                      <a:headEnd type="none" w="med" len="med"/>
                      <a:tailEnd type="none" w="med" len="med"/>
                    </a:lnR>
                    <a:lnT w="12700" cap="flat" cmpd="sng" algn="ctr">
                      <a:solidFill>
                        <a:schemeClr val="accent5">
                          <a:lumMod val="40000"/>
                          <a:lumOff val="60000"/>
                        </a:schemeClr>
                      </a:solidFill>
                      <a:prstDash val="sysDot"/>
                      <a:round/>
                      <a:headEnd type="none" w="med" len="med"/>
                      <a:tailEnd type="none" w="med" len="med"/>
                    </a:lnT>
                    <a:lnB w="12700" cap="flat" cmpd="sng" algn="ctr">
                      <a:solidFill>
                        <a:schemeClr val="accent5">
                          <a:lumMod val="40000"/>
                          <a:lumOff val="60000"/>
                        </a:schemeClr>
                      </a:solidFill>
                      <a:prstDash val="sysDot"/>
                      <a:round/>
                      <a:headEnd type="none" w="med" len="med"/>
                      <a:tailEnd type="none" w="med" len="med"/>
                    </a:lnB>
                    <a:solidFill>
                      <a:schemeClr val="bg1"/>
                    </a:solidFill>
                  </a:tcPr>
                </a:tc>
                <a:extLst>
                  <a:ext uri="{0D108BD9-81ED-4DB2-BD59-A6C34878D82A}">
                    <a16:rowId xmlns:a16="http://schemas.microsoft.com/office/drawing/2014/main" val="1188872758"/>
                  </a:ext>
                </a:extLst>
              </a:tr>
            </a:tbl>
          </a:graphicData>
        </a:graphic>
      </p:graphicFrame>
      <p:sp>
        <p:nvSpPr>
          <p:cNvPr id="4" name="Footer Placeholder 3"/>
          <p:cNvSpPr>
            <a:spLocks noGrp="1"/>
          </p:cNvSpPr>
          <p:nvPr>
            <p:ph type="ftr" sz="quarter" idx="11"/>
          </p:nvPr>
        </p:nvSpPr>
        <p:spPr/>
        <p:txBody>
          <a:bodyPr/>
          <a:lstStyle/>
          <a:p>
            <a:r>
              <a:rPr lang="en-US" smtClean="0"/>
              <a:t>Ontario Energy Board</a:t>
            </a:r>
            <a:endParaRPr lang="en-CA" dirty="0"/>
          </a:p>
        </p:txBody>
      </p:sp>
      <p:sp>
        <p:nvSpPr>
          <p:cNvPr id="5" name="Date Placeholder 4"/>
          <p:cNvSpPr>
            <a:spLocks noGrp="1"/>
          </p:cNvSpPr>
          <p:nvPr>
            <p:ph type="dt" sz="half" idx="10"/>
          </p:nvPr>
        </p:nvSpPr>
        <p:spPr/>
        <p:txBody>
          <a:bodyPr/>
          <a:lstStyle/>
          <a:p>
            <a:r>
              <a:rPr lang="en-US" smtClean="0"/>
              <a:t>6/16/2020</a:t>
            </a:r>
            <a:endParaRPr lang="en-CA" dirty="0"/>
          </a:p>
        </p:txBody>
      </p:sp>
      <p:sp>
        <p:nvSpPr>
          <p:cNvPr id="6" name="Slide Number Placeholder 5"/>
          <p:cNvSpPr>
            <a:spLocks noGrp="1"/>
          </p:cNvSpPr>
          <p:nvPr>
            <p:ph type="sldNum" sz="quarter" idx="12"/>
          </p:nvPr>
        </p:nvSpPr>
        <p:spPr/>
        <p:txBody>
          <a:bodyPr/>
          <a:lstStyle/>
          <a:p>
            <a:fld id="{2433D897-3F17-45C5-998C-B347842CBDF4}" type="slidenum">
              <a:rPr lang="en-CA" smtClean="0"/>
              <a:t>17</a:t>
            </a:fld>
            <a:endParaRPr lang="en-CA" dirty="0"/>
          </a:p>
        </p:txBody>
      </p:sp>
    </p:spTree>
    <p:extLst>
      <p:ext uri="{BB962C8B-B14F-4D97-AF65-F5344CB8AC3E}">
        <p14:creationId xmlns:p14="http://schemas.microsoft.com/office/powerpoint/2010/main" val="330458876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60648"/>
            <a:ext cx="8445624" cy="504056"/>
          </a:xfrm>
        </p:spPr>
        <p:txBody>
          <a:bodyPr anchor="b">
            <a:normAutofit fontScale="90000"/>
          </a:bodyPr>
          <a:lstStyle/>
          <a:p>
            <a:r>
              <a:rPr lang="en-US" dirty="0">
                <a:latin typeface="Arial" panose="020B0604020202020204" pitchFamily="34" charset="0"/>
                <a:cs typeface="Arial" panose="020B0604020202020204" pitchFamily="34" charset="0"/>
              </a:rPr>
              <a:t/>
            </a:r>
            <a:br>
              <a:rPr lang="en-US"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Step 2: </a:t>
            </a:r>
            <a:r>
              <a:rPr lang="en-US" sz="2800" dirty="0" smtClean="0">
                <a:latin typeface="Arial" panose="020B0604020202020204" pitchFamily="34" charset="0"/>
                <a:cs typeface="Arial" panose="020B0604020202020204" pitchFamily="34" charset="0"/>
              </a:rPr>
              <a:t>Verify </a:t>
            </a:r>
            <a:r>
              <a:rPr lang="en-US" sz="2800" dirty="0">
                <a:latin typeface="Arial" panose="020B0604020202020204" pitchFamily="34" charset="0"/>
                <a:cs typeface="Arial" panose="020B0604020202020204" pitchFamily="34" charset="0"/>
              </a:rPr>
              <a:t>Account Related </a:t>
            </a:r>
            <a:r>
              <a:rPr lang="en-US" sz="2800" dirty="0" smtClean="0">
                <a:latin typeface="Arial" panose="020B0604020202020204" pitchFamily="34" charset="0"/>
                <a:cs typeface="Arial" panose="020B0604020202020204" pitchFamily="34" charset="0"/>
              </a:rPr>
              <a:t>Information</a:t>
            </a:r>
            <a:r>
              <a:rPr lang="en-US" sz="2800" dirty="0">
                <a:latin typeface="Arial" panose="020B0604020202020204" pitchFamily="34" charset="0"/>
                <a:cs typeface="Arial" panose="020B0604020202020204" pitchFamily="34" charset="0"/>
              </a:rPr>
              <a:t> </a:t>
            </a:r>
            <a:r>
              <a:rPr lang="en-US" sz="3100" dirty="0" smtClean="0">
                <a:latin typeface="Arial" panose="020B0604020202020204" pitchFamily="34" charset="0"/>
                <a:cs typeface="Arial" panose="020B0604020202020204" pitchFamily="34" charset="0"/>
              </a:rPr>
              <a:t>(4 of </a:t>
            </a:r>
            <a:r>
              <a:rPr lang="en-US" sz="3100" dirty="0">
                <a:latin typeface="Arial" panose="020B0604020202020204" pitchFamily="34" charset="0"/>
                <a:cs typeface="Arial" panose="020B0604020202020204" pitchFamily="34" charset="0"/>
              </a:rPr>
              <a:t>5</a:t>
            </a:r>
            <a:r>
              <a:rPr lang="en-US" sz="3100" dirty="0" smtClean="0">
                <a:latin typeface="Arial" panose="020B0604020202020204" pitchFamily="34" charset="0"/>
                <a:cs typeface="Arial" panose="020B0604020202020204" pitchFamily="34" charset="0"/>
              </a:rPr>
              <a:t>) </a:t>
            </a:r>
            <a:endParaRPr lang="en-US" sz="3100" dirty="0">
              <a:latin typeface="Arial" panose="020B0604020202020204" pitchFamily="34" charset="0"/>
              <a:cs typeface="Arial" panose="020B0604020202020204" pitchFamily="34" charset="0"/>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658858605"/>
              </p:ext>
            </p:extLst>
          </p:nvPr>
        </p:nvGraphicFramePr>
        <p:xfrm>
          <a:off x="715790" y="1124745"/>
          <a:ext cx="7992888" cy="5009596"/>
        </p:xfrm>
        <a:graphic>
          <a:graphicData uri="http://schemas.openxmlformats.org/drawingml/2006/table">
            <a:tbl>
              <a:tblPr firstRow="1" bandRow="1">
                <a:tableStyleId>{5FD0F851-EC5A-4D38-B0AD-8093EC10F338}</a:tableStyleId>
              </a:tblPr>
              <a:tblGrid>
                <a:gridCol w="7992888">
                  <a:extLst>
                    <a:ext uri="{9D8B030D-6E8A-4147-A177-3AD203B41FA5}">
                      <a16:colId xmlns:a16="http://schemas.microsoft.com/office/drawing/2014/main" val="1465167269"/>
                    </a:ext>
                  </a:extLst>
                </a:gridCol>
              </a:tblGrid>
              <a:tr h="1149645">
                <a:tc>
                  <a:txBody>
                    <a:bodyPr/>
                    <a:lstStyle/>
                    <a:p>
                      <a:pPr marL="342900" lvl="0" indent="-342900">
                        <a:buFont typeface="+mj-lt"/>
                        <a:buAutoNum type="arabicPeriod" startAt="4"/>
                      </a:pPr>
                      <a:r>
                        <a:rPr lang="en-CA" sz="1800" b="1" kern="1200" dirty="0" smtClean="0">
                          <a:solidFill>
                            <a:schemeClr val="tx1"/>
                          </a:solidFill>
                          <a:effectLst/>
                          <a:latin typeface="Arial" panose="020B0604020202020204" pitchFamily="34" charset="0"/>
                          <a:ea typeface="+mn-ea"/>
                          <a:cs typeface="Arial" panose="020B0604020202020204" pitchFamily="34" charset="0"/>
                        </a:rPr>
                        <a:t>Electricity customer has not received Ontario Electricity Support Program (OESP) or Low-Income Energy Assistance Program (LEAP) grants in 2020 .</a:t>
                      </a:r>
                      <a:r>
                        <a:rPr lang="en-CA" sz="1800" b="1" kern="1200" baseline="0" dirty="0" smtClean="0">
                          <a:solidFill>
                            <a:schemeClr val="tx1"/>
                          </a:solidFill>
                          <a:effectLst/>
                          <a:latin typeface="Arial" panose="020B0604020202020204" pitchFamily="34" charset="0"/>
                          <a:ea typeface="+mn-ea"/>
                          <a:cs typeface="Arial" panose="020B0604020202020204" pitchFamily="34" charset="0"/>
                        </a:rPr>
                        <a:t> </a:t>
                      </a:r>
                      <a:r>
                        <a:rPr lang="en-CA" sz="1800" b="1" kern="1200" dirty="0" smtClean="0">
                          <a:solidFill>
                            <a:schemeClr val="tx1"/>
                          </a:solidFill>
                          <a:effectLst/>
                          <a:latin typeface="Arial" panose="020B0604020202020204" pitchFamily="34" charset="0"/>
                          <a:ea typeface="+mn-ea"/>
                          <a:cs typeface="Arial" panose="020B0604020202020204" pitchFamily="34" charset="0"/>
                        </a:rPr>
                        <a:t>Gas customer has not received LEAP grants in 2020.</a:t>
                      </a:r>
                    </a:p>
                  </a:txBody>
                  <a:tcPr>
                    <a:lnR w="12700" cap="flat" cmpd="sng" algn="ctr">
                      <a:solidFill>
                        <a:schemeClr val="accent5">
                          <a:lumMod val="40000"/>
                          <a:lumOff val="60000"/>
                        </a:schemeClr>
                      </a:solidFill>
                      <a:prstDash val="sysDot"/>
                      <a:round/>
                      <a:headEnd type="none" w="med" len="med"/>
                      <a:tailEnd type="none" w="med" len="med"/>
                    </a:lnR>
                    <a:lnB w="12700" cap="flat" cmpd="sng" algn="ctr">
                      <a:solidFill>
                        <a:schemeClr val="accent5">
                          <a:lumMod val="40000"/>
                          <a:lumOff val="60000"/>
                        </a:schemeClr>
                      </a:solidFill>
                      <a:prstDash val="sysDot"/>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433137819"/>
                  </a:ext>
                </a:extLst>
              </a:tr>
              <a:tr h="1653119">
                <a:tc>
                  <a:txBody>
                    <a:bodyPr/>
                    <a:lstStyle/>
                    <a:p>
                      <a:pPr marL="342900" marR="0" lvl="0" indent="-3429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lang="en-CA" sz="2000" b="0" kern="1200" dirty="0" smtClean="0">
                          <a:solidFill>
                            <a:schemeClr val="tx1"/>
                          </a:solidFill>
                          <a:latin typeface="Arial" panose="020B0604020202020204" pitchFamily="34" charset="0"/>
                          <a:ea typeface="+mn-ea"/>
                          <a:cs typeface="Arial" panose="020B0604020202020204" pitchFamily="34" charset="0"/>
                        </a:rPr>
                        <a:t>Electricity:</a:t>
                      </a:r>
                      <a:r>
                        <a:rPr lang="en-CA" sz="2000" b="0" kern="1200" baseline="0" dirty="0" smtClean="0">
                          <a:solidFill>
                            <a:schemeClr val="tx1"/>
                          </a:solidFill>
                          <a:latin typeface="Arial" panose="020B0604020202020204" pitchFamily="34" charset="0"/>
                          <a:ea typeface="+mn-ea"/>
                          <a:cs typeface="Arial" panose="020B0604020202020204" pitchFamily="34" charset="0"/>
                        </a:rPr>
                        <a:t> Ensure c</a:t>
                      </a:r>
                      <a:r>
                        <a:rPr lang="en-CA" sz="2000" b="0" kern="1200" dirty="0" smtClean="0">
                          <a:solidFill>
                            <a:schemeClr val="tx1"/>
                          </a:solidFill>
                          <a:latin typeface="Arial" panose="020B0604020202020204" pitchFamily="34" charset="0"/>
                          <a:ea typeface="+mn-ea"/>
                          <a:cs typeface="Arial" panose="020B0604020202020204" pitchFamily="34" charset="0"/>
                        </a:rPr>
                        <a:t>ustomer has</a:t>
                      </a:r>
                      <a:r>
                        <a:rPr lang="en-CA" sz="2000" b="0" kern="1200" baseline="0" dirty="0" smtClean="0">
                          <a:solidFill>
                            <a:schemeClr val="tx1"/>
                          </a:solidFill>
                          <a:latin typeface="Arial" panose="020B0604020202020204" pitchFamily="34" charset="0"/>
                          <a:ea typeface="+mn-ea"/>
                          <a:cs typeface="Arial" panose="020B0604020202020204" pitchFamily="34" charset="0"/>
                        </a:rPr>
                        <a:t> not received </a:t>
                      </a:r>
                      <a:r>
                        <a:rPr lang="en-CA" sz="2000" b="0" kern="1200" dirty="0" smtClean="0">
                          <a:solidFill>
                            <a:schemeClr val="tx1"/>
                          </a:solidFill>
                          <a:effectLst/>
                          <a:latin typeface="Arial" panose="020B0604020202020204" pitchFamily="34" charset="0"/>
                          <a:ea typeface="+mn-ea"/>
                          <a:cs typeface="Arial" panose="020B0604020202020204" pitchFamily="34" charset="0"/>
                        </a:rPr>
                        <a:t>OESP or LEAP grants in 2020. </a:t>
                      </a:r>
                      <a:r>
                        <a:rPr lang="en-CA" sz="2000" b="0" kern="1200" baseline="0" dirty="0" smtClean="0">
                          <a:solidFill>
                            <a:schemeClr val="tx1"/>
                          </a:solidFill>
                          <a:effectLst/>
                          <a:latin typeface="Arial" panose="020B0604020202020204" pitchFamily="34" charset="0"/>
                          <a:ea typeface="+mn-ea"/>
                          <a:cs typeface="Arial" panose="020B0604020202020204" pitchFamily="34" charset="0"/>
                        </a:rPr>
                        <a:t> </a:t>
                      </a:r>
                    </a:p>
                    <a:p>
                      <a:pPr marL="342900" marR="0" lvl="0" indent="-34290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lang="en-CA" sz="2000" b="0" kern="1200" dirty="0" smtClean="0">
                          <a:solidFill>
                            <a:schemeClr val="tx1"/>
                          </a:solidFill>
                          <a:effectLst/>
                          <a:latin typeface="Arial" panose="020B0604020202020204" pitchFamily="34" charset="0"/>
                          <a:ea typeface="+mn-ea"/>
                          <a:cs typeface="Arial" panose="020B0604020202020204" pitchFamily="34" charset="0"/>
                        </a:rPr>
                        <a:t>Gas:  Ensure c</a:t>
                      </a:r>
                      <a:r>
                        <a:rPr lang="en-CA" sz="2000" b="0" kern="1200" dirty="0" smtClean="0">
                          <a:solidFill>
                            <a:schemeClr val="tx1"/>
                          </a:solidFill>
                          <a:latin typeface="Arial" panose="020B0604020202020204" pitchFamily="34" charset="0"/>
                          <a:ea typeface="+mn-ea"/>
                          <a:cs typeface="Arial" panose="020B0604020202020204" pitchFamily="34" charset="0"/>
                        </a:rPr>
                        <a:t>ustomer has</a:t>
                      </a:r>
                      <a:r>
                        <a:rPr lang="en-CA" sz="2000" b="0" kern="1200" baseline="0" dirty="0" smtClean="0">
                          <a:solidFill>
                            <a:schemeClr val="tx1"/>
                          </a:solidFill>
                          <a:latin typeface="Arial" panose="020B0604020202020204" pitchFamily="34" charset="0"/>
                          <a:ea typeface="+mn-ea"/>
                          <a:cs typeface="Arial" panose="020B0604020202020204" pitchFamily="34" charset="0"/>
                        </a:rPr>
                        <a:t> not received </a:t>
                      </a:r>
                      <a:r>
                        <a:rPr lang="en-CA" sz="2000" b="0" kern="1200" dirty="0" smtClean="0">
                          <a:solidFill>
                            <a:schemeClr val="tx1"/>
                          </a:solidFill>
                          <a:effectLst/>
                          <a:latin typeface="Arial" panose="020B0604020202020204" pitchFamily="34" charset="0"/>
                          <a:ea typeface="+mn-ea"/>
                          <a:cs typeface="Arial" panose="020B0604020202020204" pitchFamily="34" charset="0"/>
                        </a:rPr>
                        <a:t>LEAP grants in 2020.</a:t>
                      </a:r>
                      <a:endParaRPr lang="en-CA" sz="2000" b="0" kern="1200" dirty="0" smtClean="0">
                        <a:solidFill>
                          <a:schemeClr val="tx1"/>
                        </a:solidFill>
                        <a:latin typeface="Arial" panose="020B0604020202020204" pitchFamily="34" charset="0"/>
                        <a:ea typeface="+mn-ea"/>
                        <a:cs typeface="Arial" panose="020B0604020202020204" pitchFamily="34" charset="0"/>
                      </a:endParaRPr>
                    </a:p>
                  </a:txBody>
                  <a:tcPr>
                    <a:lnR w="12700" cap="flat" cmpd="sng" algn="ctr">
                      <a:solidFill>
                        <a:schemeClr val="accent5">
                          <a:lumMod val="40000"/>
                          <a:lumOff val="60000"/>
                        </a:schemeClr>
                      </a:solidFill>
                      <a:prstDash val="sysDot"/>
                      <a:round/>
                      <a:headEnd type="none" w="med" len="med"/>
                      <a:tailEnd type="none" w="med" len="med"/>
                    </a:lnR>
                    <a:lnT w="12700" cap="flat" cmpd="sng" algn="ctr">
                      <a:solidFill>
                        <a:schemeClr val="accent5">
                          <a:lumMod val="40000"/>
                          <a:lumOff val="60000"/>
                        </a:schemeClr>
                      </a:solidFill>
                      <a:prstDash val="sysDot"/>
                      <a:round/>
                      <a:headEnd type="none" w="med" len="med"/>
                      <a:tailEnd type="none" w="med" len="med"/>
                    </a:lnT>
                    <a:lnB w="12700" cap="flat" cmpd="sng" algn="ctr">
                      <a:solidFill>
                        <a:schemeClr val="accent5">
                          <a:lumMod val="40000"/>
                          <a:lumOff val="60000"/>
                        </a:schemeClr>
                      </a:solidFill>
                      <a:prstDash val="sysDot"/>
                      <a:round/>
                      <a:headEnd type="none" w="med" len="med"/>
                      <a:tailEnd type="none" w="med" len="med"/>
                    </a:lnB>
                    <a:solidFill>
                      <a:schemeClr val="bg1"/>
                    </a:solidFill>
                  </a:tcPr>
                </a:tc>
                <a:extLst>
                  <a:ext uri="{0D108BD9-81ED-4DB2-BD59-A6C34878D82A}">
                    <a16:rowId xmlns:a16="http://schemas.microsoft.com/office/drawing/2014/main" val="1188872758"/>
                  </a:ext>
                </a:extLst>
              </a:tr>
              <a:tr h="804752">
                <a:tc>
                  <a:txBody>
                    <a:bodyPr/>
                    <a:lstStyle/>
                    <a:p>
                      <a:pPr marL="342900" marR="0" lvl="0" indent="-342900" algn="l" defTabSz="914400" rtl="0" eaLnBrk="1" fontAlgn="auto" latinLnBrk="0" hangingPunct="1">
                        <a:lnSpc>
                          <a:spcPct val="100000"/>
                        </a:lnSpc>
                        <a:spcBef>
                          <a:spcPts val="600"/>
                        </a:spcBef>
                        <a:spcAft>
                          <a:spcPts val="600"/>
                        </a:spcAft>
                        <a:buClrTx/>
                        <a:buSzTx/>
                        <a:buFont typeface="+mj-lt"/>
                        <a:buAutoNum type="arabicPeriod" startAt="5"/>
                        <a:tabLst/>
                        <a:defRPr/>
                      </a:pPr>
                      <a:r>
                        <a:rPr lang="en-CA" sz="1800" b="1" kern="1200" dirty="0" smtClean="0">
                          <a:solidFill>
                            <a:schemeClr val="tx1"/>
                          </a:solidFill>
                          <a:effectLst/>
                          <a:latin typeface="Arial" panose="020B0604020202020204" pitchFamily="34" charset="0"/>
                          <a:ea typeface="+mn-ea"/>
                          <a:cs typeface="Arial" panose="020B0604020202020204" pitchFamily="34" charset="0"/>
                        </a:rPr>
                        <a:t>Customer can only receive CEAP once for electricity and once for gas</a:t>
                      </a:r>
                      <a:endParaRPr lang="en-CA" sz="2000" b="0" kern="1200" dirty="0" smtClean="0">
                        <a:solidFill>
                          <a:schemeClr val="tx1"/>
                        </a:solidFill>
                        <a:latin typeface="Arial" panose="020B0604020202020204" pitchFamily="34" charset="0"/>
                        <a:ea typeface="+mn-ea"/>
                        <a:cs typeface="Arial" panose="020B0604020202020204" pitchFamily="34" charset="0"/>
                      </a:endParaRPr>
                    </a:p>
                  </a:txBody>
                  <a:tcPr>
                    <a:lnR w="12700" cap="flat" cmpd="sng" algn="ctr">
                      <a:solidFill>
                        <a:schemeClr val="accent5">
                          <a:lumMod val="40000"/>
                          <a:lumOff val="60000"/>
                        </a:schemeClr>
                      </a:solidFill>
                      <a:prstDash val="sysDot"/>
                      <a:round/>
                      <a:headEnd type="none" w="med" len="med"/>
                      <a:tailEnd type="none" w="med" len="med"/>
                    </a:lnR>
                    <a:lnT w="12700" cap="flat" cmpd="sng" algn="ctr">
                      <a:solidFill>
                        <a:schemeClr val="accent5">
                          <a:lumMod val="40000"/>
                          <a:lumOff val="60000"/>
                        </a:schemeClr>
                      </a:solidFill>
                      <a:prstDash val="sysDot"/>
                      <a:round/>
                      <a:headEnd type="none" w="med" len="med"/>
                      <a:tailEnd type="none" w="med" len="med"/>
                    </a:lnT>
                    <a:lnB w="12700" cap="flat" cmpd="sng" algn="ctr">
                      <a:solidFill>
                        <a:schemeClr val="accent5">
                          <a:lumMod val="40000"/>
                          <a:lumOff val="60000"/>
                        </a:schemeClr>
                      </a:solidFill>
                      <a:prstDash val="sysDot"/>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345004348"/>
                  </a:ext>
                </a:extLst>
              </a:tr>
              <a:tr h="1073002">
                <a:tc>
                  <a:txBody>
                    <a:bodyPr/>
                    <a:lstStyle/>
                    <a:p>
                      <a:pPr marL="0" marR="0" lvl="0" indent="0" algn="l" defTabSz="914400" rtl="0" eaLnBrk="1" fontAlgn="auto" latinLnBrk="0" hangingPunct="1">
                        <a:lnSpc>
                          <a:spcPct val="100000"/>
                        </a:lnSpc>
                        <a:spcBef>
                          <a:spcPts val="600"/>
                        </a:spcBef>
                        <a:spcAft>
                          <a:spcPts val="600"/>
                        </a:spcAft>
                        <a:buClrTx/>
                        <a:buSzTx/>
                        <a:buFont typeface="+mj-lt"/>
                        <a:buNone/>
                        <a:tabLst/>
                        <a:defRPr/>
                      </a:pPr>
                      <a:r>
                        <a:rPr lang="en-CA" sz="2000" b="0" kern="1200" dirty="0" smtClean="0">
                          <a:solidFill>
                            <a:schemeClr val="tx1"/>
                          </a:solidFill>
                          <a:latin typeface="Arial" panose="020B0604020202020204" pitchFamily="34" charset="0"/>
                          <a:ea typeface="+mn-ea"/>
                          <a:cs typeface="Arial" panose="020B0604020202020204" pitchFamily="34" charset="0"/>
                        </a:rPr>
                        <a:t>Ensure</a:t>
                      </a:r>
                      <a:r>
                        <a:rPr lang="en-CA" sz="2000" b="0" kern="1200" baseline="0" dirty="0" smtClean="0">
                          <a:solidFill>
                            <a:schemeClr val="tx1"/>
                          </a:solidFill>
                          <a:latin typeface="Arial" panose="020B0604020202020204" pitchFamily="34" charset="0"/>
                          <a:ea typeface="+mn-ea"/>
                          <a:cs typeface="Arial" panose="020B0604020202020204" pitchFamily="34" charset="0"/>
                        </a:rPr>
                        <a:t> that a CEAP credit was not issued to the customer previously </a:t>
                      </a:r>
                      <a:r>
                        <a:rPr lang="en-CA" sz="2000" b="1" u="sng" kern="1200" baseline="0" dirty="0" smtClean="0">
                          <a:solidFill>
                            <a:schemeClr val="tx1"/>
                          </a:solidFill>
                          <a:latin typeface="Arial" panose="020B0604020202020204" pitchFamily="34" charset="0"/>
                          <a:ea typeface="+mn-ea"/>
                          <a:cs typeface="Arial" panose="020B0604020202020204" pitchFamily="34" charset="0"/>
                        </a:rPr>
                        <a:t>by the utility</a:t>
                      </a:r>
                    </a:p>
                    <a:p>
                      <a:pPr marL="800100" marR="0" lvl="1" indent="-285750" algn="l" defTabSz="914400" rtl="0" eaLnBrk="1" fontAlgn="auto" latinLnBrk="0" hangingPunct="1">
                        <a:lnSpc>
                          <a:spcPct val="90000"/>
                        </a:lnSpc>
                        <a:spcBef>
                          <a:spcPts val="600"/>
                        </a:spcBef>
                        <a:spcAft>
                          <a:spcPts val="600"/>
                        </a:spcAft>
                        <a:buClrTx/>
                        <a:buSzTx/>
                        <a:buFont typeface="Wingdings" pitchFamily="2" charset="2"/>
                        <a:buChar char="§"/>
                        <a:tabLst/>
                        <a:defRPr/>
                      </a:pPr>
                      <a:r>
                        <a:rPr lang="en-CA" sz="2000" kern="1200" dirty="0" smtClean="0">
                          <a:solidFill>
                            <a:srgbClr val="4BACC6"/>
                          </a:solidFill>
                          <a:latin typeface="Arial" panose="020B0604020202020204" pitchFamily="34" charset="0"/>
                          <a:ea typeface="+mn-ea"/>
                          <a:cs typeface="Arial" panose="020B0604020202020204" pitchFamily="34" charset="0"/>
                        </a:rPr>
                        <a:t>The utility is </a:t>
                      </a:r>
                      <a:r>
                        <a:rPr lang="en-CA" sz="2000" b="1" u="sng" kern="1200" dirty="0" smtClean="0">
                          <a:solidFill>
                            <a:srgbClr val="4BACC6"/>
                          </a:solidFill>
                          <a:latin typeface="Arial" panose="020B0604020202020204" pitchFamily="34" charset="0"/>
                          <a:ea typeface="+mn-ea"/>
                          <a:cs typeface="Arial" panose="020B0604020202020204" pitchFamily="34" charset="0"/>
                        </a:rPr>
                        <a:t>not expected </a:t>
                      </a:r>
                      <a:r>
                        <a:rPr lang="en-CA" sz="2000" kern="1200" dirty="0" smtClean="0">
                          <a:solidFill>
                            <a:srgbClr val="4BACC6"/>
                          </a:solidFill>
                          <a:latin typeface="Arial" panose="020B0604020202020204" pitchFamily="34" charset="0"/>
                          <a:ea typeface="+mn-ea"/>
                          <a:cs typeface="Arial" panose="020B0604020202020204" pitchFamily="34" charset="0"/>
                        </a:rPr>
                        <a:t>to check if the customer received a CEAP credit from another utility</a:t>
                      </a:r>
                    </a:p>
                  </a:txBody>
                  <a:tcPr>
                    <a:lnR w="12700" cap="flat" cmpd="sng" algn="ctr">
                      <a:solidFill>
                        <a:schemeClr val="accent5">
                          <a:lumMod val="40000"/>
                          <a:lumOff val="60000"/>
                        </a:schemeClr>
                      </a:solidFill>
                      <a:prstDash val="sysDot"/>
                      <a:round/>
                      <a:headEnd type="none" w="med" len="med"/>
                      <a:tailEnd type="none" w="med" len="med"/>
                    </a:lnR>
                    <a:lnT w="12700" cap="flat" cmpd="sng" algn="ctr">
                      <a:solidFill>
                        <a:schemeClr val="accent5">
                          <a:lumMod val="40000"/>
                          <a:lumOff val="60000"/>
                        </a:schemeClr>
                      </a:solidFill>
                      <a:prstDash val="sysDot"/>
                      <a:round/>
                      <a:headEnd type="none" w="med" len="med"/>
                      <a:tailEnd type="none" w="med" len="med"/>
                    </a:lnT>
                    <a:lnB w="12700" cap="flat" cmpd="sng" algn="ctr">
                      <a:solidFill>
                        <a:schemeClr val="accent5">
                          <a:lumMod val="40000"/>
                          <a:lumOff val="60000"/>
                        </a:schemeClr>
                      </a:solidFill>
                      <a:prstDash val="sysDot"/>
                      <a:round/>
                      <a:headEnd type="none" w="med" len="med"/>
                      <a:tailEnd type="none" w="med" len="med"/>
                    </a:lnB>
                    <a:solidFill>
                      <a:schemeClr val="bg1"/>
                    </a:solidFill>
                  </a:tcPr>
                </a:tc>
                <a:extLst>
                  <a:ext uri="{0D108BD9-81ED-4DB2-BD59-A6C34878D82A}">
                    <a16:rowId xmlns:a16="http://schemas.microsoft.com/office/drawing/2014/main" val="2226305071"/>
                  </a:ext>
                </a:extLst>
              </a:tr>
            </a:tbl>
          </a:graphicData>
        </a:graphic>
      </p:graphicFrame>
      <p:sp>
        <p:nvSpPr>
          <p:cNvPr id="4" name="Footer Placeholder 3"/>
          <p:cNvSpPr>
            <a:spLocks noGrp="1"/>
          </p:cNvSpPr>
          <p:nvPr>
            <p:ph type="ftr" sz="quarter" idx="11"/>
          </p:nvPr>
        </p:nvSpPr>
        <p:spPr/>
        <p:txBody>
          <a:bodyPr/>
          <a:lstStyle/>
          <a:p>
            <a:r>
              <a:rPr lang="en-US" smtClean="0"/>
              <a:t>Ontario Energy Board</a:t>
            </a:r>
            <a:endParaRPr lang="en-CA" dirty="0"/>
          </a:p>
        </p:txBody>
      </p:sp>
      <p:sp>
        <p:nvSpPr>
          <p:cNvPr id="5" name="Date Placeholder 4"/>
          <p:cNvSpPr>
            <a:spLocks noGrp="1"/>
          </p:cNvSpPr>
          <p:nvPr>
            <p:ph type="dt" sz="half" idx="10"/>
          </p:nvPr>
        </p:nvSpPr>
        <p:spPr/>
        <p:txBody>
          <a:bodyPr/>
          <a:lstStyle/>
          <a:p>
            <a:r>
              <a:rPr lang="en-US" smtClean="0"/>
              <a:t>6/16/2020</a:t>
            </a:r>
            <a:endParaRPr lang="en-CA" dirty="0"/>
          </a:p>
        </p:txBody>
      </p:sp>
      <p:sp>
        <p:nvSpPr>
          <p:cNvPr id="6" name="Slide Number Placeholder 5"/>
          <p:cNvSpPr>
            <a:spLocks noGrp="1"/>
          </p:cNvSpPr>
          <p:nvPr>
            <p:ph type="sldNum" sz="quarter" idx="12"/>
          </p:nvPr>
        </p:nvSpPr>
        <p:spPr/>
        <p:txBody>
          <a:bodyPr/>
          <a:lstStyle/>
          <a:p>
            <a:fld id="{2433D897-3F17-45C5-998C-B347842CBDF4}" type="slidenum">
              <a:rPr lang="en-CA" smtClean="0"/>
              <a:t>18</a:t>
            </a:fld>
            <a:endParaRPr lang="en-CA" dirty="0"/>
          </a:p>
        </p:txBody>
      </p:sp>
    </p:spTree>
    <p:extLst>
      <p:ext uri="{BB962C8B-B14F-4D97-AF65-F5344CB8AC3E}">
        <p14:creationId xmlns:p14="http://schemas.microsoft.com/office/powerpoint/2010/main" val="315880780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60648"/>
            <a:ext cx="8445624" cy="504056"/>
          </a:xfrm>
        </p:spPr>
        <p:txBody>
          <a:bodyPr anchor="b">
            <a:normAutofit fontScale="90000"/>
          </a:bodyPr>
          <a:lstStyle/>
          <a:p>
            <a:r>
              <a:rPr lang="en-US" dirty="0">
                <a:latin typeface="Arial" panose="020B0604020202020204" pitchFamily="34" charset="0"/>
                <a:cs typeface="Arial" panose="020B0604020202020204" pitchFamily="34" charset="0"/>
              </a:rPr>
              <a:t/>
            </a:r>
            <a:br>
              <a:rPr lang="en-US"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Step 2: </a:t>
            </a:r>
            <a:r>
              <a:rPr lang="en-US" sz="2800" dirty="0" smtClean="0">
                <a:latin typeface="Arial" panose="020B0604020202020204" pitchFamily="34" charset="0"/>
                <a:cs typeface="Arial" panose="020B0604020202020204" pitchFamily="34" charset="0"/>
              </a:rPr>
              <a:t>Verify </a:t>
            </a:r>
            <a:r>
              <a:rPr lang="en-US" sz="2800" dirty="0">
                <a:latin typeface="Arial" panose="020B0604020202020204" pitchFamily="34" charset="0"/>
                <a:cs typeface="Arial" panose="020B0604020202020204" pitchFamily="34" charset="0"/>
              </a:rPr>
              <a:t>Account Related </a:t>
            </a:r>
            <a:r>
              <a:rPr lang="en-US" sz="2800" dirty="0" smtClean="0">
                <a:latin typeface="Arial" panose="020B0604020202020204" pitchFamily="34" charset="0"/>
                <a:cs typeface="Arial" panose="020B0604020202020204" pitchFamily="34" charset="0"/>
              </a:rPr>
              <a:t>Information</a:t>
            </a:r>
            <a:r>
              <a:rPr lang="en-US" sz="2800" dirty="0">
                <a:latin typeface="Arial" panose="020B0604020202020204" pitchFamily="34" charset="0"/>
                <a:cs typeface="Arial" panose="020B0604020202020204" pitchFamily="34" charset="0"/>
              </a:rPr>
              <a:t> </a:t>
            </a:r>
            <a:r>
              <a:rPr lang="en-US" sz="3100" dirty="0" smtClean="0">
                <a:latin typeface="Arial" panose="020B0604020202020204" pitchFamily="34" charset="0"/>
                <a:cs typeface="Arial" panose="020B0604020202020204" pitchFamily="34" charset="0"/>
              </a:rPr>
              <a:t>(5 of </a:t>
            </a:r>
            <a:r>
              <a:rPr lang="en-US" sz="3100" dirty="0">
                <a:latin typeface="Arial" panose="020B0604020202020204" pitchFamily="34" charset="0"/>
                <a:cs typeface="Arial" panose="020B0604020202020204" pitchFamily="34" charset="0"/>
              </a:rPr>
              <a:t>5</a:t>
            </a:r>
            <a:r>
              <a:rPr lang="en-US" sz="3100" dirty="0" smtClean="0">
                <a:latin typeface="Arial" panose="020B0604020202020204" pitchFamily="34" charset="0"/>
                <a:cs typeface="Arial" panose="020B0604020202020204" pitchFamily="34" charset="0"/>
              </a:rPr>
              <a:t>) </a:t>
            </a:r>
            <a:endParaRPr lang="en-US" sz="3100" dirty="0">
              <a:latin typeface="Arial" panose="020B0604020202020204" pitchFamily="34" charset="0"/>
              <a:cs typeface="Arial" panose="020B0604020202020204" pitchFamily="34" charset="0"/>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4163651653"/>
              </p:ext>
            </p:extLst>
          </p:nvPr>
        </p:nvGraphicFramePr>
        <p:xfrm>
          <a:off x="715790" y="1124744"/>
          <a:ext cx="7992888" cy="4896544"/>
        </p:xfrm>
        <a:graphic>
          <a:graphicData uri="http://schemas.openxmlformats.org/drawingml/2006/table">
            <a:tbl>
              <a:tblPr firstRow="1" bandRow="1">
                <a:tableStyleId>{5FD0F851-EC5A-4D38-B0AD-8093EC10F338}</a:tableStyleId>
              </a:tblPr>
              <a:tblGrid>
                <a:gridCol w="7992888">
                  <a:extLst>
                    <a:ext uri="{9D8B030D-6E8A-4147-A177-3AD203B41FA5}">
                      <a16:colId xmlns:a16="http://schemas.microsoft.com/office/drawing/2014/main" val="1465167269"/>
                    </a:ext>
                  </a:extLst>
                </a:gridCol>
              </a:tblGrid>
              <a:tr h="4896544">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CA" sz="2000" b="1" kern="1200" dirty="0" smtClean="0">
                          <a:solidFill>
                            <a:schemeClr val="tx1"/>
                          </a:solidFill>
                          <a:effectLst/>
                          <a:latin typeface="Arial" panose="020B0604020202020204" pitchFamily="34" charset="0"/>
                          <a:ea typeface="+mn-ea"/>
                          <a:cs typeface="Arial" panose="020B0604020202020204" pitchFamily="34" charset="0"/>
                        </a:rPr>
                        <a:t>If the </a:t>
                      </a:r>
                      <a:r>
                        <a:rPr lang="en-CA" sz="2000" b="1" kern="1200" baseline="0" dirty="0" smtClean="0">
                          <a:solidFill>
                            <a:schemeClr val="tx1"/>
                          </a:solidFill>
                          <a:effectLst/>
                          <a:latin typeface="Arial" panose="020B0604020202020204" pitchFamily="34" charset="0"/>
                          <a:ea typeface="+mn-ea"/>
                          <a:cs typeface="Arial" panose="020B0604020202020204" pitchFamily="34" charset="0"/>
                        </a:rPr>
                        <a:t>verification review shows that </a:t>
                      </a:r>
                      <a:r>
                        <a:rPr lang="en-CA" sz="2000" b="1" kern="1200" dirty="0" smtClean="0">
                          <a:solidFill>
                            <a:schemeClr val="tx1"/>
                          </a:solidFill>
                          <a:effectLst/>
                          <a:latin typeface="Arial" panose="020B0604020202020204" pitchFamily="34" charset="0"/>
                          <a:ea typeface="+mn-ea"/>
                          <a:cs typeface="Arial" panose="020B0604020202020204" pitchFamily="34" charset="0"/>
                        </a:rPr>
                        <a:t>one or more eligibility</a:t>
                      </a:r>
                      <a:r>
                        <a:rPr lang="en-CA" sz="2000" b="1" kern="1200" baseline="0" dirty="0" smtClean="0">
                          <a:solidFill>
                            <a:schemeClr val="tx1"/>
                          </a:solidFill>
                          <a:effectLst/>
                          <a:latin typeface="Arial" panose="020B0604020202020204" pitchFamily="34" charset="0"/>
                          <a:ea typeface="+mn-ea"/>
                          <a:cs typeface="Arial" panose="020B0604020202020204" pitchFamily="34" charset="0"/>
                        </a:rPr>
                        <a:t> requirement is not met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CA" sz="2000" b="1" kern="1200" dirty="0" smtClean="0">
                        <a:solidFill>
                          <a:schemeClr val="tx1"/>
                        </a:solidFill>
                        <a:effectLst/>
                        <a:latin typeface="Arial" panose="020B0604020202020204" pitchFamily="34" charset="0"/>
                        <a:ea typeface="+mn-ea"/>
                        <a:cs typeface="Arial" panose="020B0604020202020204" pitchFamily="34" charset="0"/>
                      </a:endParaRPr>
                    </a:p>
                    <a:p>
                      <a:pPr marL="285750" lvl="0" indent="-285750">
                        <a:lnSpc>
                          <a:spcPct val="100000"/>
                        </a:lnSpc>
                        <a:spcBef>
                          <a:spcPts val="0"/>
                        </a:spcBef>
                        <a:spcAft>
                          <a:spcPts val="600"/>
                        </a:spcAft>
                        <a:buFont typeface="Arial" panose="020B0604020202020204" pitchFamily="34" charset="0"/>
                        <a:buChar char="•"/>
                        <a:defRPr/>
                      </a:pPr>
                      <a:r>
                        <a:rPr lang="en-US" sz="2000" b="0" dirty="0" smtClean="0">
                          <a:solidFill>
                            <a:schemeClr val="dk1"/>
                          </a:solidFill>
                          <a:latin typeface="Arial" panose="020B0604020202020204" pitchFamily="34" charset="0"/>
                          <a:cs typeface="Arial" panose="020B0604020202020204" pitchFamily="34" charset="0"/>
                        </a:rPr>
                        <a:t>Inform the applicant that application does not qualify</a:t>
                      </a:r>
                      <a:r>
                        <a:rPr lang="en-US" sz="2000" b="0" baseline="0" dirty="0" smtClean="0">
                          <a:solidFill>
                            <a:schemeClr val="dk1"/>
                          </a:solidFill>
                          <a:latin typeface="Arial" panose="020B0604020202020204" pitchFamily="34" charset="0"/>
                          <a:cs typeface="Arial" panose="020B0604020202020204" pitchFamily="34" charset="0"/>
                        </a:rPr>
                        <a:t> for CEAP</a:t>
                      </a:r>
                      <a:endParaRPr lang="en-US" sz="2000" b="0" dirty="0" smtClean="0">
                        <a:solidFill>
                          <a:schemeClr val="dk1"/>
                        </a:solidFill>
                        <a:latin typeface="Arial" panose="020B0604020202020204" pitchFamily="34" charset="0"/>
                        <a:cs typeface="Arial" panose="020B0604020202020204" pitchFamily="34" charset="0"/>
                      </a:endParaRPr>
                    </a:p>
                    <a:p>
                      <a:pPr marL="742950" marR="0" lvl="1" indent="-285750" algn="l" defTabSz="914400" rtl="0" eaLnBrk="1" fontAlgn="auto" latinLnBrk="0" hangingPunct="1">
                        <a:lnSpc>
                          <a:spcPct val="100000"/>
                        </a:lnSpc>
                        <a:spcBef>
                          <a:spcPts val="0"/>
                        </a:spcBef>
                        <a:spcAft>
                          <a:spcPts val="0"/>
                        </a:spcAft>
                        <a:buClrTx/>
                        <a:buSzTx/>
                        <a:buFont typeface="Wingdings" pitchFamily="2" charset="2"/>
                        <a:buChar char="§"/>
                        <a:tabLst/>
                        <a:defRPr/>
                      </a:pPr>
                      <a:r>
                        <a:rPr lang="en-US" sz="1800" b="0" kern="1200" dirty="0" smtClean="0">
                          <a:solidFill>
                            <a:schemeClr val="accent5"/>
                          </a:solidFill>
                          <a:latin typeface="Arial" panose="020B0604020202020204" pitchFamily="34" charset="0"/>
                          <a:ea typeface="+mn-ea"/>
                          <a:cs typeface="Arial" panose="020B0604020202020204" pitchFamily="34" charset="0"/>
                        </a:rPr>
                        <a:t>Use the customer’s preferred method of communication, if known, or otherwise by mail or any other means determined to be appropriate by the utility (e.g.</a:t>
                      </a:r>
                      <a:r>
                        <a:rPr lang="en-US" sz="1800" b="0" kern="1200" baseline="0" dirty="0" smtClean="0">
                          <a:solidFill>
                            <a:schemeClr val="accent5"/>
                          </a:solidFill>
                          <a:latin typeface="Arial" panose="020B0604020202020204" pitchFamily="34" charset="0"/>
                          <a:ea typeface="+mn-ea"/>
                          <a:cs typeface="Arial" panose="020B0604020202020204" pitchFamily="34" charset="0"/>
                        </a:rPr>
                        <a:t> phone)</a:t>
                      </a:r>
                      <a:endParaRPr lang="en-US" sz="1800" b="0" kern="1200" dirty="0" smtClean="0">
                        <a:solidFill>
                          <a:schemeClr val="accent5"/>
                        </a:solidFill>
                        <a:latin typeface="Arial" panose="020B0604020202020204" pitchFamily="34" charset="0"/>
                        <a:ea typeface="+mn-ea"/>
                        <a:cs typeface="Arial" panose="020B0604020202020204" pitchFamily="34" charset="0"/>
                      </a:endParaRPr>
                    </a:p>
                    <a:p>
                      <a:pPr marL="742950" marR="0" lvl="1" indent="-285750" algn="l" defTabSz="914400" rtl="0" eaLnBrk="1" fontAlgn="auto" latinLnBrk="0" hangingPunct="1">
                        <a:lnSpc>
                          <a:spcPct val="100000"/>
                        </a:lnSpc>
                        <a:spcBef>
                          <a:spcPts val="0"/>
                        </a:spcBef>
                        <a:spcAft>
                          <a:spcPts val="600"/>
                        </a:spcAft>
                        <a:buClrTx/>
                        <a:buSzTx/>
                        <a:buFont typeface="Wingdings" pitchFamily="2" charset="2"/>
                        <a:buChar char="§"/>
                        <a:tabLst/>
                        <a:defRPr/>
                      </a:pPr>
                      <a:r>
                        <a:rPr lang="en-US" sz="1800" b="0" kern="1200" dirty="0" smtClean="0">
                          <a:solidFill>
                            <a:schemeClr val="accent5"/>
                          </a:solidFill>
                          <a:latin typeface="Arial" panose="020B0604020202020204" pitchFamily="34" charset="0"/>
                          <a:ea typeface="+mn-ea"/>
                          <a:cs typeface="Arial" panose="020B0604020202020204" pitchFamily="34" charset="0"/>
                        </a:rPr>
                        <a:t>Include the following information:</a:t>
                      </a:r>
                    </a:p>
                    <a:p>
                      <a:pPr marL="1200150" marR="0" lvl="2"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b="0" i="0" kern="1200" dirty="0" smtClean="0">
                          <a:solidFill>
                            <a:schemeClr val="tx1">
                              <a:lumMod val="50000"/>
                              <a:lumOff val="50000"/>
                            </a:schemeClr>
                          </a:solidFill>
                          <a:effectLst/>
                          <a:latin typeface="Arial" panose="020B0604020202020204" pitchFamily="34" charset="0"/>
                          <a:ea typeface="+mn-ea"/>
                          <a:cs typeface="Arial" panose="020B0604020202020204" pitchFamily="34" charset="0"/>
                        </a:rPr>
                        <a:t>Reason(s) for not qualifying</a:t>
                      </a:r>
                    </a:p>
                    <a:p>
                      <a:pPr marL="1200150" marR="0" lvl="2" indent="-28575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lang="en-CA" sz="1600" b="0" i="0" kern="1200" dirty="0" smtClean="0">
                          <a:solidFill>
                            <a:schemeClr val="tx1">
                              <a:lumMod val="50000"/>
                              <a:lumOff val="50000"/>
                            </a:schemeClr>
                          </a:solidFill>
                          <a:effectLst/>
                          <a:latin typeface="Arial" panose="020B0604020202020204" pitchFamily="34" charset="0"/>
                          <a:ea typeface="+mn-ea"/>
                          <a:cs typeface="Arial" panose="020B0604020202020204" pitchFamily="34" charset="0"/>
                        </a:rPr>
                        <a:t>Other assistance programs such as LEAP and OESP</a:t>
                      </a:r>
                      <a:endParaRPr lang="en-US" sz="1600" b="0" i="0" kern="1200" dirty="0" smtClean="0">
                        <a:solidFill>
                          <a:schemeClr val="tx1">
                            <a:lumMod val="50000"/>
                            <a:lumOff val="50000"/>
                          </a:schemeClr>
                        </a:solidFill>
                        <a:effectLst/>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2000" b="0" kern="1200" dirty="0" smtClean="0">
                          <a:solidFill>
                            <a:schemeClr val="dk1"/>
                          </a:solidFill>
                          <a:latin typeface="Arial" panose="020B0604020202020204" pitchFamily="34" charset="0"/>
                          <a:ea typeface="+mn-ea"/>
                          <a:cs typeface="Arial" panose="020B0604020202020204" pitchFamily="34" charset="0"/>
                        </a:rPr>
                        <a:t>Keep application form and copies of all communications with customer</a:t>
                      </a:r>
                    </a:p>
                    <a:p>
                      <a:pPr marL="0" marR="0" lvl="0" indent="0" algn="l" defTabSz="914400" rtl="0" eaLnBrk="1" fontAlgn="auto" latinLnBrk="0" hangingPunct="1">
                        <a:lnSpc>
                          <a:spcPct val="100000"/>
                        </a:lnSpc>
                        <a:spcBef>
                          <a:spcPts val="600"/>
                        </a:spcBef>
                        <a:spcAft>
                          <a:spcPts val="600"/>
                        </a:spcAft>
                        <a:buClrTx/>
                        <a:buSzTx/>
                        <a:buFont typeface="+mj-lt"/>
                        <a:buNone/>
                        <a:tabLst/>
                        <a:defRPr/>
                      </a:pPr>
                      <a:endParaRPr lang="en-CA" sz="2000" b="0" kern="1200" dirty="0" smtClean="0">
                        <a:solidFill>
                          <a:schemeClr val="tx1"/>
                        </a:solidFill>
                        <a:latin typeface="Arial" panose="020B0604020202020204" pitchFamily="34" charset="0"/>
                        <a:ea typeface="+mn-ea"/>
                        <a:cs typeface="Arial" panose="020B0604020202020204" pitchFamily="34" charset="0"/>
                      </a:endParaRPr>
                    </a:p>
                  </a:txBody>
                  <a:tcPr>
                    <a:lnR w="12700" cap="flat" cmpd="sng" algn="ctr">
                      <a:solidFill>
                        <a:schemeClr val="accent5">
                          <a:lumMod val="40000"/>
                          <a:lumOff val="60000"/>
                        </a:schemeClr>
                      </a:solidFill>
                      <a:prstDash val="sysDot"/>
                      <a:round/>
                      <a:headEnd type="none" w="med" len="med"/>
                      <a:tailEnd type="none" w="med" len="med"/>
                    </a:lnR>
                    <a:lnT w="12700" cap="flat" cmpd="sng" algn="ctr">
                      <a:solidFill>
                        <a:schemeClr val="accent5">
                          <a:lumMod val="40000"/>
                          <a:lumOff val="60000"/>
                        </a:schemeClr>
                      </a:solidFill>
                      <a:prstDash val="sysDot"/>
                      <a:round/>
                      <a:headEnd type="none" w="med" len="med"/>
                      <a:tailEnd type="none" w="med" len="med"/>
                    </a:lnT>
                    <a:lnB w="12700" cap="flat" cmpd="sng" algn="ctr">
                      <a:solidFill>
                        <a:schemeClr val="accent5">
                          <a:lumMod val="40000"/>
                          <a:lumOff val="60000"/>
                        </a:schemeClr>
                      </a:solidFill>
                      <a:prstDash val="sysDot"/>
                      <a:round/>
                      <a:headEnd type="none" w="med" len="med"/>
                      <a:tailEnd type="none" w="med" len="med"/>
                    </a:lnB>
                    <a:solidFill>
                      <a:schemeClr val="bg1"/>
                    </a:solidFill>
                  </a:tcPr>
                </a:tc>
                <a:extLst>
                  <a:ext uri="{0D108BD9-81ED-4DB2-BD59-A6C34878D82A}">
                    <a16:rowId xmlns:a16="http://schemas.microsoft.com/office/drawing/2014/main" val="1188872758"/>
                  </a:ext>
                </a:extLst>
              </a:tr>
            </a:tbl>
          </a:graphicData>
        </a:graphic>
      </p:graphicFrame>
      <p:sp>
        <p:nvSpPr>
          <p:cNvPr id="4" name="Footer Placeholder 3"/>
          <p:cNvSpPr>
            <a:spLocks noGrp="1"/>
          </p:cNvSpPr>
          <p:nvPr>
            <p:ph type="ftr" sz="quarter" idx="11"/>
          </p:nvPr>
        </p:nvSpPr>
        <p:spPr/>
        <p:txBody>
          <a:bodyPr/>
          <a:lstStyle/>
          <a:p>
            <a:r>
              <a:rPr lang="en-US" smtClean="0"/>
              <a:t>Ontario Energy Board</a:t>
            </a:r>
            <a:endParaRPr lang="en-CA" dirty="0"/>
          </a:p>
        </p:txBody>
      </p:sp>
      <p:sp>
        <p:nvSpPr>
          <p:cNvPr id="5" name="Date Placeholder 4"/>
          <p:cNvSpPr>
            <a:spLocks noGrp="1"/>
          </p:cNvSpPr>
          <p:nvPr>
            <p:ph type="dt" sz="half" idx="10"/>
          </p:nvPr>
        </p:nvSpPr>
        <p:spPr/>
        <p:txBody>
          <a:bodyPr/>
          <a:lstStyle/>
          <a:p>
            <a:r>
              <a:rPr lang="en-US" smtClean="0"/>
              <a:t>6/16/2020</a:t>
            </a:r>
            <a:endParaRPr lang="en-CA" dirty="0"/>
          </a:p>
        </p:txBody>
      </p:sp>
      <p:sp>
        <p:nvSpPr>
          <p:cNvPr id="6" name="Slide Number Placeholder 5"/>
          <p:cNvSpPr>
            <a:spLocks noGrp="1"/>
          </p:cNvSpPr>
          <p:nvPr>
            <p:ph type="sldNum" sz="quarter" idx="12"/>
          </p:nvPr>
        </p:nvSpPr>
        <p:spPr/>
        <p:txBody>
          <a:bodyPr/>
          <a:lstStyle/>
          <a:p>
            <a:fld id="{2433D897-3F17-45C5-998C-B347842CBDF4}" type="slidenum">
              <a:rPr lang="en-CA" smtClean="0"/>
              <a:t>19</a:t>
            </a:fld>
            <a:endParaRPr lang="en-CA" dirty="0"/>
          </a:p>
        </p:txBody>
      </p:sp>
    </p:spTree>
    <p:extLst>
      <p:ext uri="{BB962C8B-B14F-4D97-AF65-F5344CB8AC3E}">
        <p14:creationId xmlns:p14="http://schemas.microsoft.com/office/powerpoint/2010/main" val="37059543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a:t>
            </a:r>
            <a:endParaRPr lang="en-US" dirty="0"/>
          </a:p>
        </p:txBody>
      </p:sp>
      <p:sp>
        <p:nvSpPr>
          <p:cNvPr id="3" name="Content Placeholder 2"/>
          <p:cNvSpPr>
            <a:spLocks noGrp="1"/>
          </p:cNvSpPr>
          <p:nvPr>
            <p:ph idx="1"/>
          </p:nvPr>
        </p:nvSpPr>
        <p:spPr/>
        <p:txBody>
          <a:bodyPr>
            <a:normAutofit lnSpcReduction="10000"/>
          </a:bodyPr>
          <a:lstStyle/>
          <a:p>
            <a:pPr>
              <a:lnSpc>
                <a:spcPct val="110000"/>
              </a:lnSpc>
              <a:spcBef>
                <a:spcPts val="0"/>
              </a:spcBef>
              <a:spcAft>
                <a:spcPts val="1200"/>
              </a:spcAft>
            </a:pPr>
            <a:r>
              <a:rPr lang="en-US" sz="4000" dirty="0">
                <a:latin typeface="Arial" panose="020B0604020202020204" pitchFamily="34" charset="0"/>
                <a:cs typeface="Arial" panose="020B0604020202020204" pitchFamily="34" charset="0"/>
              </a:rPr>
              <a:t>To provide </a:t>
            </a:r>
            <a:r>
              <a:rPr lang="en-US" sz="4000" dirty="0" smtClean="0">
                <a:latin typeface="Arial" panose="020B0604020202020204" pitchFamily="34" charset="0"/>
                <a:cs typeface="Arial" panose="020B0604020202020204" pitchFamily="34" charset="0"/>
              </a:rPr>
              <a:t>OEB staff’s guidance/direction </a:t>
            </a:r>
            <a:r>
              <a:rPr lang="en-US" sz="4000" dirty="0">
                <a:latin typeface="Arial" panose="020B0604020202020204" pitchFamily="34" charset="0"/>
                <a:cs typeface="Arial" panose="020B0604020202020204" pitchFamily="34" charset="0"/>
              </a:rPr>
              <a:t>on the implementation of the CEAP </a:t>
            </a:r>
            <a:r>
              <a:rPr lang="en-US" sz="4000" dirty="0" smtClean="0">
                <a:latin typeface="Arial" panose="020B0604020202020204" pitchFamily="34" charset="0"/>
                <a:cs typeface="Arial" panose="020B0604020202020204" pitchFamily="34" charset="0"/>
              </a:rPr>
              <a:t>to utilities: </a:t>
            </a:r>
            <a:endParaRPr lang="en-US" sz="4000" dirty="0">
              <a:latin typeface="Arial" panose="020B0604020202020204" pitchFamily="34" charset="0"/>
              <a:cs typeface="Arial" panose="020B0604020202020204" pitchFamily="34" charset="0"/>
            </a:endParaRPr>
          </a:p>
          <a:p>
            <a:pPr marL="800100" lvl="1">
              <a:lnSpc>
                <a:spcPct val="110000"/>
              </a:lnSpc>
              <a:spcBef>
                <a:spcPts val="0"/>
              </a:spcBef>
              <a:defRPr/>
            </a:pPr>
            <a:r>
              <a:rPr lang="en-US" sz="2400" dirty="0">
                <a:solidFill>
                  <a:srgbClr val="4BACC6"/>
                </a:solidFill>
                <a:latin typeface="Arial" panose="020B0604020202020204" pitchFamily="34" charset="0"/>
                <a:cs typeface="Arial" panose="020B0604020202020204" pitchFamily="34" charset="0"/>
              </a:rPr>
              <a:t>Electricity distributors and unit sub-meter providers </a:t>
            </a:r>
            <a:r>
              <a:rPr lang="en-US" sz="2400" dirty="0" smtClean="0">
                <a:solidFill>
                  <a:srgbClr val="4BACC6"/>
                </a:solidFill>
                <a:latin typeface="Arial" panose="020B0604020202020204" pitchFamily="34" charset="0"/>
                <a:cs typeface="Arial" panose="020B0604020202020204" pitchFamily="34" charset="0"/>
              </a:rPr>
              <a:t>implementing the CEAP as </a:t>
            </a:r>
            <a:r>
              <a:rPr lang="en-US" sz="2400" dirty="0">
                <a:solidFill>
                  <a:srgbClr val="4BACC6"/>
                </a:solidFill>
                <a:latin typeface="Arial" panose="020B0604020202020204" pitchFamily="34" charset="0"/>
                <a:cs typeface="Arial" panose="020B0604020202020204" pitchFamily="34" charset="0"/>
              </a:rPr>
              <a:t>set out in Conditions of Licence </a:t>
            </a:r>
          </a:p>
          <a:p>
            <a:pPr marL="800100" lvl="1">
              <a:lnSpc>
                <a:spcPct val="110000"/>
              </a:lnSpc>
              <a:spcBef>
                <a:spcPts val="0"/>
              </a:spcBef>
              <a:defRPr/>
            </a:pPr>
            <a:r>
              <a:rPr lang="en-US" sz="2400" dirty="0" smtClean="0">
                <a:solidFill>
                  <a:srgbClr val="4BACC6"/>
                </a:solidFill>
                <a:latin typeface="Arial" panose="020B0604020202020204" pitchFamily="34" charset="0"/>
                <a:cs typeface="Arial" panose="020B0604020202020204" pitchFamily="34" charset="0"/>
              </a:rPr>
              <a:t>Gas </a:t>
            </a:r>
            <a:r>
              <a:rPr lang="en-US" sz="2400" dirty="0">
                <a:solidFill>
                  <a:srgbClr val="4BACC6"/>
                </a:solidFill>
                <a:latin typeface="Arial" panose="020B0604020202020204" pitchFamily="34" charset="0"/>
                <a:cs typeface="Arial" panose="020B0604020202020204" pitchFamily="34" charset="0"/>
              </a:rPr>
              <a:t>utilities that are implementing the </a:t>
            </a:r>
            <a:r>
              <a:rPr lang="en-US" sz="2400" dirty="0" smtClean="0">
                <a:solidFill>
                  <a:srgbClr val="4BACC6"/>
                </a:solidFill>
                <a:latin typeface="Arial" panose="020B0604020202020204" pitchFamily="34" charset="0"/>
                <a:cs typeface="Arial" panose="020B0604020202020204" pitchFamily="34" charset="0"/>
              </a:rPr>
              <a:t>CEAP</a:t>
            </a:r>
            <a:endParaRPr lang="en-US" sz="2400" dirty="0">
              <a:solidFill>
                <a:srgbClr val="4BACC6"/>
              </a:solidFill>
              <a:latin typeface="Arial" panose="020B0604020202020204" pitchFamily="34" charset="0"/>
              <a:cs typeface="Arial" panose="020B0604020202020204" pitchFamily="34" charset="0"/>
            </a:endParaRPr>
          </a:p>
          <a:p>
            <a:endParaRPr lang="en-US" dirty="0"/>
          </a:p>
        </p:txBody>
      </p:sp>
      <p:sp>
        <p:nvSpPr>
          <p:cNvPr id="4" name="Date Placeholder 3"/>
          <p:cNvSpPr>
            <a:spLocks noGrp="1"/>
          </p:cNvSpPr>
          <p:nvPr>
            <p:ph type="dt" sz="half" idx="10"/>
          </p:nvPr>
        </p:nvSpPr>
        <p:spPr/>
        <p:txBody>
          <a:bodyPr/>
          <a:lstStyle/>
          <a:p>
            <a:r>
              <a:rPr lang="en-US" dirty="0" smtClean="0"/>
              <a:t>6/16/2020</a:t>
            </a:r>
            <a:endParaRPr lang="en-CA" dirty="0"/>
          </a:p>
        </p:txBody>
      </p:sp>
      <p:sp>
        <p:nvSpPr>
          <p:cNvPr id="5" name="Footer Placeholder 4"/>
          <p:cNvSpPr>
            <a:spLocks noGrp="1"/>
          </p:cNvSpPr>
          <p:nvPr>
            <p:ph type="ftr" sz="quarter" idx="11"/>
          </p:nvPr>
        </p:nvSpPr>
        <p:spPr/>
        <p:txBody>
          <a:bodyPr/>
          <a:lstStyle/>
          <a:p>
            <a:r>
              <a:rPr lang="en-US" smtClean="0"/>
              <a:t>Ontario Energy Board</a:t>
            </a:r>
            <a:endParaRPr lang="en-CA" dirty="0"/>
          </a:p>
        </p:txBody>
      </p:sp>
      <p:sp>
        <p:nvSpPr>
          <p:cNvPr id="6" name="Slide Number Placeholder 5"/>
          <p:cNvSpPr>
            <a:spLocks noGrp="1"/>
          </p:cNvSpPr>
          <p:nvPr>
            <p:ph type="sldNum" sz="quarter" idx="12"/>
          </p:nvPr>
        </p:nvSpPr>
        <p:spPr/>
        <p:txBody>
          <a:bodyPr/>
          <a:lstStyle/>
          <a:p>
            <a:fld id="{2433D897-3F17-45C5-998C-B347842CBDF4}" type="slidenum">
              <a:rPr lang="en-CA" smtClean="0"/>
              <a:t>2</a:t>
            </a:fld>
            <a:endParaRPr lang="en-CA" dirty="0"/>
          </a:p>
        </p:txBody>
      </p:sp>
    </p:spTree>
    <p:extLst>
      <p:ext uri="{BB962C8B-B14F-4D97-AF65-F5344CB8AC3E}">
        <p14:creationId xmlns:p14="http://schemas.microsoft.com/office/powerpoint/2010/main" val="41480639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sz="2800" dirty="0" smtClean="0"/>
              <a:t>Step 3: Process Application &amp; Apply Credit (1 of 3)</a:t>
            </a:r>
            <a:br>
              <a:rPr lang="en-US" sz="2800" dirty="0" smtClean="0"/>
            </a:br>
            <a:endParaRPr lang="en-US" sz="2800" dirty="0"/>
          </a:p>
        </p:txBody>
      </p:sp>
      <p:sp>
        <p:nvSpPr>
          <p:cNvPr id="3" name="Content Placeholder 2"/>
          <p:cNvSpPr>
            <a:spLocks noGrp="1"/>
          </p:cNvSpPr>
          <p:nvPr>
            <p:ph idx="1"/>
          </p:nvPr>
        </p:nvSpPr>
        <p:spPr>
          <a:xfrm>
            <a:off x="1115616" y="1268760"/>
            <a:ext cx="7776864" cy="5040560"/>
          </a:xfrm>
        </p:spPr>
        <p:txBody>
          <a:bodyPr>
            <a:normAutofit/>
          </a:bodyPr>
          <a:lstStyle/>
          <a:p>
            <a:pPr marL="0" indent="0">
              <a:lnSpc>
                <a:spcPct val="100000"/>
              </a:lnSpc>
              <a:spcBef>
                <a:spcPts val="0"/>
              </a:spcBef>
              <a:buNone/>
            </a:pPr>
            <a:endParaRPr lang="en-US" sz="1800" dirty="0">
              <a:solidFill>
                <a:schemeClr val="tx1"/>
              </a:solidFill>
              <a:latin typeface="Arial" panose="020B0604020202020204" pitchFamily="34" charset="0"/>
              <a:cs typeface="Arial" panose="020B0604020202020204" pitchFamily="34" charset="0"/>
            </a:endParaRPr>
          </a:p>
          <a:p>
            <a:pPr lvl="1">
              <a:spcBef>
                <a:spcPts val="0"/>
              </a:spcBef>
              <a:spcAft>
                <a:spcPts val="600"/>
              </a:spcAft>
            </a:pPr>
            <a:endParaRPr lang="en-US" sz="1800" dirty="0">
              <a:latin typeface="Arial" panose="020B0604020202020204" pitchFamily="34" charset="0"/>
              <a:cs typeface="Arial" panose="020B0604020202020204" pitchFamily="34" charset="0"/>
            </a:endParaRPr>
          </a:p>
          <a:p>
            <a:pPr marL="0" indent="0">
              <a:buNone/>
            </a:pPr>
            <a:endParaRPr lang="en-US" dirty="0"/>
          </a:p>
        </p:txBody>
      </p:sp>
      <p:sp>
        <p:nvSpPr>
          <p:cNvPr id="4" name="Date Placeholder 3"/>
          <p:cNvSpPr>
            <a:spLocks noGrp="1"/>
          </p:cNvSpPr>
          <p:nvPr>
            <p:ph type="dt" sz="half" idx="10"/>
          </p:nvPr>
        </p:nvSpPr>
        <p:spPr/>
        <p:txBody>
          <a:bodyPr/>
          <a:lstStyle/>
          <a:p>
            <a:r>
              <a:rPr lang="en-US" smtClean="0"/>
              <a:t>6/16/2020</a:t>
            </a:r>
            <a:endParaRPr lang="en-CA" dirty="0"/>
          </a:p>
        </p:txBody>
      </p:sp>
      <p:sp>
        <p:nvSpPr>
          <p:cNvPr id="5" name="Footer Placeholder 4"/>
          <p:cNvSpPr>
            <a:spLocks noGrp="1"/>
          </p:cNvSpPr>
          <p:nvPr>
            <p:ph type="ftr" sz="quarter" idx="11"/>
          </p:nvPr>
        </p:nvSpPr>
        <p:spPr/>
        <p:txBody>
          <a:bodyPr/>
          <a:lstStyle/>
          <a:p>
            <a:r>
              <a:rPr lang="en-US" smtClean="0"/>
              <a:t>Ontario Energy Board</a:t>
            </a:r>
            <a:endParaRPr lang="en-CA" dirty="0"/>
          </a:p>
        </p:txBody>
      </p:sp>
      <p:sp>
        <p:nvSpPr>
          <p:cNvPr id="6" name="Slide Number Placeholder 5"/>
          <p:cNvSpPr>
            <a:spLocks noGrp="1"/>
          </p:cNvSpPr>
          <p:nvPr>
            <p:ph type="sldNum" sz="quarter" idx="12"/>
          </p:nvPr>
        </p:nvSpPr>
        <p:spPr/>
        <p:txBody>
          <a:bodyPr/>
          <a:lstStyle/>
          <a:p>
            <a:fld id="{2433D897-3F17-45C5-998C-B347842CBDF4}" type="slidenum">
              <a:rPr lang="en-CA" smtClean="0"/>
              <a:t>20</a:t>
            </a:fld>
            <a:endParaRPr lang="en-CA" dirty="0"/>
          </a:p>
        </p:txBody>
      </p:sp>
      <p:graphicFrame>
        <p:nvGraphicFramePr>
          <p:cNvPr id="8" name="Table 7"/>
          <p:cNvGraphicFramePr>
            <a:graphicFrameLocks noGrp="1"/>
          </p:cNvGraphicFramePr>
          <p:nvPr>
            <p:extLst>
              <p:ext uri="{D42A27DB-BD31-4B8C-83A1-F6EECF244321}">
                <p14:modId xmlns:p14="http://schemas.microsoft.com/office/powerpoint/2010/main" val="1225873542"/>
              </p:ext>
            </p:extLst>
          </p:nvPr>
        </p:nvGraphicFramePr>
        <p:xfrm>
          <a:off x="971600" y="1147274"/>
          <a:ext cx="7715200" cy="4946022"/>
        </p:xfrm>
        <a:graphic>
          <a:graphicData uri="http://schemas.openxmlformats.org/drawingml/2006/table">
            <a:tbl>
              <a:tblPr firstRow="1" bandRow="1">
                <a:tableStyleId>{5C22544A-7EE6-4342-B048-85BDC9FD1C3A}</a:tableStyleId>
              </a:tblPr>
              <a:tblGrid>
                <a:gridCol w="7715200">
                  <a:extLst>
                    <a:ext uri="{9D8B030D-6E8A-4147-A177-3AD203B41FA5}">
                      <a16:colId xmlns:a16="http://schemas.microsoft.com/office/drawing/2014/main" val="3071105734"/>
                    </a:ext>
                  </a:extLst>
                </a:gridCol>
              </a:tblGrid>
              <a:tr h="447610">
                <a:tc>
                  <a:txBody>
                    <a:bodyPr/>
                    <a:lstStyle/>
                    <a:p>
                      <a:pPr marL="0" indent="0">
                        <a:lnSpc>
                          <a:spcPct val="100000"/>
                        </a:lnSpc>
                        <a:spcBef>
                          <a:spcPts val="0"/>
                        </a:spcBef>
                        <a:buNone/>
                      </a:pPr>
                      <a:r>
                        <a:rPr lang="en-US" sz="2000" dirty="0" smtClean="0">
                          <a:solidFill>
                            <a:schemeClr val="tx1"/>
                          </a:solidFill>
                          <a:latin typeface="Arial" panose="020B0604020202020204" pitchFamily="34" charset="0"/>
                          <a:cs typeface="Arial" panose="020B0604020202020204" pitchFamily="34" charset="0"/>
                        </a:rPr>
                        <a:t>If application is complete </a:t>
                      </a:r>
                      <a:r>
                        <a:rPr lang="en-US" sz="2000" baseline="0" dirty="0" smtClean="0">
                          <a:solidFill>
                            <a:schemeClr val="tx1"/>
                          </a:solidFill>
                          <a:latin typeface="Arial" panose="020B0604020202020204" pitchFamily="34" charset="0"/>
                          <a:cs typeface="Arial" panose="020B0604020202020204" pitchFamily="34" charset="0"/>
                        </a:rPr>
                        <a:t>&amp; </a:t>
                      </a:r>
                      <a:r>
                        <a:rPr lang="en-US" sz="2000" dirty="0" smtClean="0">
                          <a:solidFill>
                            <a:schemeClr val="tx1"/>
                          </a:solidFill>
                          <a:latin typeface="Arial" panose="020B0604020202020204" pitchFamily="34" charset="0"/>
                          <a:cs typeface="Arial" panose="020B0604020202020204" pitchFamily="34" charset="0"/>
                        </a:rPr>
                        <a:t>applicant is eligible</a:t>
                      </a:r>
                    </a:p>
                  </a:txBody>
                  <a:tcPr>
                    <a:solidFill>
                      <a:schemeClr val="accent5">
                        <a:lumMod val="20000"/>
                        <a:lumOff val="80000"/>
                      </a:schemeClr>
                    </a:solidFill>
                  </a:tcPr>
                </a:tc>
                <a:extLst>
                  <a:ext uri="{0D108BD9-81ED-4DB2-BD59-A6C34878D82A}">
                    <a16:rowId xmlns:a16="http://schemas.microsoft.com/office/drawing/2014/main" val="1113280806"/>
                  </a:ext>
                </a:extLst>
              </a:tr>
              <a:tr h="4498412">
                <a:tc>
                  <a:txBody>
                    <a:bodyPr/>
                    <a:lstStyle/>
                    <a:p>
                      <a:pPr marL="0" lvl="0" indent="0">
                        <a:lnSpc>
                          <a:spcPct val="100000"/>
                        </a:lnSpc>
                        <a:spcBef>
                          <a:spcPts val="0"/>
                        </a:spcBef>
                        <a:spcAft>
                          <a:spcPts val="600"/>
                        </a:spcAft>
                        <a:buFont typeface="Arial" panose="020B0604020202020204" pitchFamily="34" charset="0"/>
                        <a:buNone/>
                        <a:defRPr/>
                      </a:pPr>
                      <a:r>
                        <a:rPr lang="en-US" sz="2000" dirty="0" smtClean="0">
                          <a:solidFill>
                            <a:schemeClr val="dk1"/>
                          </a:solidFill>
                          <a:latin typeface="Arial" panose="020B0604020202020204" pitchFamily="34" charset="0"/>
                          <a:cs typeface="Arial" panose="020B0604020202020204" pitchFamily="34" charset="0"/>
                        </a:rPr>
                        <a:t>Follow</a:t>
                      </a:r>
                      <a:r>
                        <a:rPr lang="en-US" sz="2000" baseline="0" dirty="0" smtClean="0">
                          <a:solidFill>
                            <a:schemeClr val="dk1"/>
                          </a:solidFill>
                          <a:latin typeface="Arial" panose="020B0604020202020204" pitchFamily="34" charset="0"/>
                          <a:cs typeface="Arial" panose="020B0604020202020204" pitchFamily="34" charset="0"/>
                        </a:rPr>
                        <a:t> the steps set out in slides </a:t>
                      </a:r>
                      <a:r>
                        <a:rPr lang="en-US" sz="2000" baseline="0" dirty="0" smtClean="0">
                          <a:solidFill>
                            <a:schemeClr val="tx1"/>
                          </a:solidFill>
                          <a:latin typeface="Arial" panose="020B0604020202020204" pitchFamily="34" charset="0"/>
                          <a:cs typeface="Arial" panose="020B0604020202020204" pitchFamily="34" charset="0"/>
                        </a:rPr>
                        <a:t>21 &amp; 22</a:t>
                      </a:r>
                      <a:r>
                        <a:rPr lang="en-US" sz="2000" baseline="0" dirty="0" smtClean="0">
                          <a:solidFill>
                            <a:schemeClr val="dk1"/>
                          </a:solidFill>
                          <a:latin typeface="Arial" panose="020B0604020202020204" pitchFamily="34" charset="0"/>
                          <a:cs typeface="Arial" panose="020B0604020202020204" pitchFamily="34" charset="0"/>
                        </a:rPr>
                        <a:t>, with the following rules in mind:</a:t>
                      </a:r>
                      <a:endParaRPr lang="en-US" sz="2000" dirty="0" smtClean="0">
                        <a:solidFill>
                          <a:schemeClr val="dk1"/>
                        </a:solidFill>
                        <a:latin typeface="Arial" panose="020B0604020202020204" pitchFamily="34" charset="0"/>
                        <a:cs typeface="Arial" panose="020B0604020202020204" pitchFamily="34" charset="0"/>
                      </a:endParaRPr>
                    </a:p>
                    <a:p>
                      <a:pPr marL="285750" lvl="0" indent="-285750">
                        <a:lnSpc>
                          <a:spcPct val="100000"/>
                        </a:lnSpc>
                        <a:spcBef>
                          <a:spcPts val="0"/>
                        </a:spcBef>
                        <a:spcAft>
                          <a:spcPts val="1200"/>
                        </a:spcAft>
                        <a:buFont typeface="Arial" panose="020B0604020202020204" pitchFamily="34" charset="0"/>
                        <a:buChar char="•"/>
                        <a:defRPr/>
                      </a:pPr>
                      <a:r>
                        <a:rPr lang="en-US" sz="2000" dirty="0" smtClean="0">
                          <a:solidFill>
                            <a:schemeClr val="dk1"/>
                          </a:solidFill>
                          <a:latin typeface="Arial" panose="020B0604020202020204" pitchFamily="34" charset="0"/>
                          <a:cs typeface="Arial" panose="020B0604020202020204" pitchFamily="34" charset="0"/>
                        </a:rPr>
                        <a:t>Complete application</a:t>
                      </a:r>
                      <a:r>
                        <a:rPr lang="en-US" sz="2000" baseline="0" dirty="0" smtClean="0">
                          <a:solidFill>
                            <a:schemeClr val="dk1"/>
                          </a:solidFill>
                          <a:latin typeface="Arial" panose="020B0604020202020204" pitchFamily="34" charset="0"/>
                          <a:cs typeface="Arial" panose="020B0604020202020204" pitchFamily="34" charset="0"/>
                        </a:rPr>
                        <a:t> to be processed within </a:t>
                      </a:r>
                      <a:r>
                        <a:rPr lang="en-US" sz="2000" b="1" u="sng" baseline="0" dirty="0" smtClean="0">
                          <a:solidFill>
                            <a:schemeClr val="dk1"/>
                          </a:solidFill>
                          <a:latin typeface="Arial" panose="020B0604020202020204" pitchFamily="34" charset="0"/>
                          <a:cs typeface="Arial" panose="020B0604020202020204" pitchFamily="34" charset="0"/>
                        </a:rPr>
                        <a:t>10 business days </a:t>
                      </a:r>
                      <a:r>
                        <a:rPr lang="en-US" sz="2000" baseline="0" dirty="0" smtClean="0">
                          <a:solidFill>
                            <a:schemeClr val="dk1"/>
                          </a:solidFill>
                          <a:latin typeface="Arial" panose="020B0604020202020204" pitchFamily="34" charset="0"/>
                          <a:cs typeface="Arial" panose="020B0604020202020204" pitchFamily="34" charset="0"/>
                        </a:rPr>
                        <a:t>of receipt regardless of the method of application</a:t>
                      </a:r>
                    </a:p>
                    <a:p>
                      <a:pPr marL="285750" marR="0" lvl="0" indent="-28575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lang="en-US" sz="2000" baseline="0" dirty="0" smtClean="0">
                          <a:solidFill>
                            <a:schemeClr val="dk1"/>
                          </a:solidFill>
                          <a:latin typeface="Arial" panose="020B0604020202020204" pitchFamily="34" charset="0"/>
                          <a:cs typeface="Arial" panose="020B0604020202020204" pitchFamily="34" charset="0"/>
                        </a:rPr>
                        <a:t>Applications to be processed in the </a:t>
                      </a:r>
                      <a:r>
                        <a:rPr lang="en-US" sz="2000" b="1" baseline="0" dirty="0" smtClean="0">
                          <a:solidFill>
                            <a:schemeClr val="dk1"/>
                          </a:solidFill>
                          <a:latin typeface="Arial" panose="020B0604020202020204" pitchFamily="34" charset="0"/>
                          <a:cs typeface="Arial" panose="020B0604020202020204" pitchFamily="34" charset="0"/>
                        </a:rPr>
                        <a:t>order they are received</a:t>
                      </a:r>
                      <a:r>
                        <a:rPr lang="en-US" sz="2000" baseline="0" dirty="0" smtClean="0">
                          <a:solidFill>
                            <a:schemeClr val="dk1"/>
                          </a:solidFill>
                          <a:latin typeface="Arial" panose="020B0604020202020204" pitchFamily="34" charset="0"/>
                          <a:cs typeface="Arial" panose="020B0604020202020204" pitchFamily="34" charset="0"/>
                        </a:rPr>
                        <a:t> (i.e. first come, first served) regardless of the method of application</a:t>
                      </a:r>
                    </a:p>
                    <a:p>
                      <a:pPr marL="285750" marR="0" lvl="0" indent="-28575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lang="en-US" sz="2000" kern="1200" baseline="0" dirty="0" smtClean="0">
                          <a:solidFill>
                            <a:schemeClr val="dk1"/>
                          </a:solidFill>
                          <a:latin typeface="Arial" panose="020B0604020202020204" pitchFamily="34" charset="0"/>
                          <a:ea typeface="+mn-ea"/>
                          <a:cs typeface="Arial" panose="020B0604020202020204" pitchFamily="34" charset="0"/>
                        </a:rPr>
                        <a:t>Utilities are </a:t>
                      </a:r>
                      <a:r>
                        <a:rPr lang="en-US" sz="2000" b="1" u="sng" kern="1200" baseline="0" dirty="0" smtClean="0">
                          <a:solidFill>
                            <a:schemeClr val="dk1"/>
                          </a:solidFill>
                          <a:latin typeface="Arial" panose="020B0604020202020204" pitchFamily="34" charset="0"/>
                          <a:ea typeface="+mn-ea"/>
                          <a:cs typeface="Arial" panose="020B0604020202020204" pitchFamily="34" charset="0"/>
                        </a:rPr>
                        <a:t>not permitted to recover any amount </a:t>
                      </a:r>
                      <a:r>
                        <a:rPr lang="en-US" sz="2000" kern="1200" baseline="0" dirty="0" smtClean="0">
                          <a:solidFill>
                            <a:schemeClr val="dk1"/>
                          </a:solidFill>
                          <a:latin typeface="Arial" panose="020B0604020202020204" pitchFamily="34" charset="0"/>
                          <a:ea typeface="+mn-ea"/>
                          <a:cs typeface="Arial" panose="020B0604020202020204" pitchFamily="34" charset="0"/>
                        </a:rPr>
                        <a:t>of CEAP funding provided to their customers above the amount allocated to them. </a:t>
                      </a:r>
                    </a:p>
                  </a:txBody>
                  <a:tcPr>
                    <a:solidFill>
                      <a:schemeClr val="bg1"/>
                    </a:solidFill>
                  </a:tcPr>
                </a:tc>
                <a:extLst>
                  <a:ext uri="{0D108BD9-81ED-4DB2-BD59-A6C34878D82A}">
                    <a16:rowId xmlns:a16="http://schemas.microsoft.com/office/drawing/2014/main" val="2449488400"/>
                  </a:ext>
                </a:extLst>
              </a:tr>
            </a:tbl>
          </a:graphicData>
        </a:graphic>
      </p:graphicFrame>
    </p:spTree>
    <p:extLst>
      <p:ext uri="{BB962C8B-B14F-4D97-AF65-F5344CB8AC3E}">
        <p14:creationId xmlns:p14="http://schemas.microsoft.com/office/powerpoint/2010/main" val="20990793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dirty="0" smtClean="0"/>
              <a:t/>
            </a:r>
            <a:br>
              <a:rPr lang="en-US" dirty="0" smtClean="0"/>
            </a:br>
            <a:r>
              <a:rPr lang="en-US" sz="2800" dirty="0" smtClean="0"/>
              <a:t>Step </a:t>
            </a:r>
            <a:r>
              <a:rPr lang="en-US" sz="2800" dirty="0"/>
              <a:t>3: Process Application &amp; Apply Credit </a:t>
            </a:r>
            <a:r>
              <a:rPr lang="en-US" sz="2800" dirty="0" smtClean="0"/>
              <a:t>(2 </a:t>
            </a:r>
            <a:r>
              <a:rPr lang="en-US" sz="2800" dirty="0"/>
              <a:t>of </a:t>
            </a:r>
            <a:r>
              <a:rPr lang="en-US" sz="2800" dirty="0" smtClean="0"/>
              <a:t>3)</a:t>
            </a:r>
            <a:r>
              <a:rPr lang="en-US" sz="2800" dirty="0"/>
              <a:t/>
            </a:r>
            <a:br>
              <a:rPr lang="en-US" sz="2800" dirty="0"/>
            </a:br>
            <a:r>
              <a:rPr lang="en-US" sz="2800" dirty="0" smtClean="0"/>
              <a:t/>
            </a:r>
            <a:br>
              <a:rPr lang="en-US" sz="2800" dirty="0" smtClean="0"/>
            </a:br>
            <a:endParaRPr lang="en-US" sz="2800" dirty="0"/>
          </a:p>
        </p:txBody>
      </p:sp>
      <p:sp>
        <p:nvSpPr>
          <p:cNvPr id="3" name="Content Placeholder 2"/>
          <p:cNvSpPr>
            <a:spLocks noGrp="1"/>
          </p:cNvSpPr>
          <p:nvPr>
            <p:ph idx="1"/>
          </p:nvPr>
        </p:nvSpPr>
        <p:spPr>
          <a:xfrm>
            <a:off x="1115616" y="1052736"/>
            <a:ext cx="7776864" cy="5256584"/>
          </a:xfrm>
        </p:spPr>
        <p:txBody>
          <a:bodyPr>
            <a:normAutofit/>
          </a:bodyPr>
          <a:lstStyle/>
          <a:p>
            <a:pPr marL="0" indent="0">
              <a:lnSpc>
                <a:spcPct val="100000"/>
              </a:lnSpc>
              <a:spcBef>
                <a:spcPts val="0"/>
              </a:spcBef>
              <a:buNone/>
            </a:pPr>
            <a:endParaRPr lang="en-US" sz="1800" dirty="0">
              <a:solidFill>
                <a:schemeClr val="tx1"/>
              </a:solidFill>
              <a:latin typeface="Arial" panose="020B0604020202020204" pitchFamily="34" charset="0"/>
              <a:cs typeface="Arial" panose="020B0604020202020204" pitchFamily="34" charset="0"/>
            </a:endParaRPr>
          </a:p>
          <a:p>
            <a:pPr lvl="1">
              <a:spcBef>
                <a:spcPts val="0"/>
              </a:spcBef>
              <a:spcAft>
                <a:spcPts val="600"/>
              </a:spcAft>
            </a:pPr>
            <a:endParaRPr lang="en-US" sz="1800" dirty="0">
              <a:latin typeface="Arial" panose="020B0604020202020204" pitchFamily="34" charset="0"/>
              <a:cs typeface="Arial" panose="020B0604020202020204" pitchFamily="34" charset="0"/>
            </a:endParaRPr>
          </a:p>
          <a:p>
            <a:pPr marL="0" indent="0">
              <a:buNone/>
            </a:pPr>
            <a:endParaRPr lang="en-US" dirty="0"/>
          </a:p>
        </p:txBody>
      </p:sp>
      <p:sp>
        <p:nvSpPr>
          <p:cNvPr id="4" name="Date Placeholder 3"/>
          <p:cNvSpPr>
            <a:spLocks noGrp="1"/>
          </p:cNvSpPr>
          <p:nvPr>
            <p:ph type="dt" sz="half" idx="10"/>
          </p:nvPr>
        </p:nvSpPr>
        <p:spPr/>
        <p:txBody>
          <a:bodyPr/>
          <a:lstStyle/>
          <a:p>
            <a:r>
              <a:rPr lang="en-US" smtClean="0"/>
              <a:t>6/16/2020</a:t>
            </a:r>
            <a:endParaRPr lang="en-CA" dirty="0"/>
          </a:p>
        </p:txBody>
      </p:sp>
      <p:sp>
        <p:nvSpPr>
          <p:cNvPr id="5" name="Footer Placeholder 4"/>
          <p:cNvSpPr>
            <a:spLocks noGrp="1"/>
          </p:cNvSpPr>
          <p:nvPr>
            <p:ph type="ftr" sz="quarter" idx="11"/>
          </p:nvPr>
        </p:nvSpPr>
        <p:spPr/>
        <p:txBody>
          <a:bodyPr/>
          <a:lstStyle/>
          <a:p>
            <a:r>
              <a:rPr lang="en-US" smtClean="0"/>
              <a:t>Ontario Energy Board</a:t>
            </a:r>
            <a:endParaRPr lang="en-CA" dirty="0"/>
          </a:p>
        </p:txBody>
      </p:sp>
      <p:sp>
        <p:nvSpPr>
          <p:cNvPr id="6" name="Slide Number Placeholder 5"/>
          <p:cNvSpPr>
            <a:spLocks noGrp="1"/>
          </p:cNvSpPr>
          <p:nvPr>
            <p:ph type="sldNum" sz="quarter" idx="12"/>
          </p:nvPr>
        </p:nvSpPr>
        <p:spPr/>
        <p:txBody>
          <a:bodyPr/>
          <a:lstStyle/>
          <a:p>
            <a:fld id="{2433D897-3F17-45C5-998C-B347842CBDF4}" type="slidenum">
              <a:rPr lang="en-CA" smtClean="0"/>
              <a:t>21</a:t>
            </a:fld>
            <a:endParaRPr lang="en-CA" dirty="0"/>
          </a:p>
        </p:txBody>
      </p:sp>
      <p:graphicFrame>
        <p:nvGraphicFramePr>
          <p:cNvPr id="8" name="Table 7"/>
          <p:cNvGraphicFramePr>
            <a:graphicFrameLocks noGrp="1"/>
          </p:cNvGraphicFramePr>
          <p:nvPr>
            <p:extLst>
              <p:ext uri="{D42A27DB-BD31-4B8C-83A1-F6EECF244321}">
                <p14:modId xmlns:p14="http://schemas.microsoft.com/office/powerpoint/2010/main" val="2683624141"/>
              </p:ext>
            </p:extLst>
          </p:nvPr>
        </p:nvGraphicFramePr>
        <p:xfrm>
          <a:off x="971600" y="1147274"/>
          <a:ext cx="7715200" cy="5303520"/>
        </p:xfrm>
        <a:graphic>
          <a:graphicData uri="http://schemas.openxmlformats.org/drawingml/2006/table">
            <a:tbl>
              <a:tblPr firstRow="1" bandRow="1">
                <a:tableStyleId>{5C22544A-7EE6-4342-B048-85BDC9FD1C3A}</a:tableStyleId>
              </a:tblPr>
              <a:tblGrid>
                <a:gridCol w="7715200">
                  <a:extLst>
                    <a:ext uri="{9D8B030D-6E8A-4147-A177-3AD203B41FA5}">
                      <a16:colId xmlns:a16="http://schemas.microsoft.com/office/drawing/2014/main" val="3071105734"/>
                    </a:ext>
                  </a:extLst>
                </a:gridCol>
              </a:tblGrid>
              <a:tr h="5090038">
                <a:tc>
                  <a:txBody>
                    <a:bodyPr/>
                    <a:lstStyle/>
                    <a:p>
                      <a:pPr marL="285750" lvl="0" indent="-285750">
                        <a:lnSpc>
                          <a:spcPct val="100000"/>
                        </a:lnSpc>
                        <a:spcBef>
                          <a:spcPts val="0"/>
                        </a:spcBef>
                        <a:spcAft>
                          <a:spcPts val="600"/>
                        </a:spcAft>
                        <a:buFont typeface="Arial" panose="020B0604020202020204" pitchFamily="34" charset="0"/>
                        <a:buChar char="•"/>
                        <a:defRPr/>
                      </a:pPr>
                      <a:r>
                        <a:rPr lang="en-US" sz="1600" b="0" dirty="0" smtClean="0">
                          <a:solidFill>
                            <a:schemeClr val="dk1"/>
                          </a:solidFill>
                          <a:latin typeface="Arial" panose="020B0604020202020204" pitchFamily="34" charset="0"/>
                          <a:cs typeface="Arial" panose="020B0604020202020204" pitchFamily="34" charset="0"/>
                        </a:rPr>
                        <a:t>Inform the applicant that application is accepted for processing</a:t>
                      </a:r>
                    </a:p>
                    <a:p>
                      <a:pPr marL="742950" marR="0" lvl="1" indent="-285750" algn="l" defTabSz="914400" rtl="0" eaLnBrk="1" fontAlgn="auto" latinLnBrk="0" hangingPunct="1">
                        <a:lnSpc>
                          <a:spcPct val="100000"/>
                        </a:lnSpc>
                        <a:spcBef>
                          <a:spcPts val="0"/>
                        </a:spcBef>
                        <a:spcAft>
                          <a:spcPts val="1200"/>
                        </a:spcAft>
                        <a:buClrTx/>
                        <a:buSzTx/>
                        <a:buFont typeface="Wingdings" pitchFamily="2" charset="2"/>
                        <a:buChar char="§"/>
                        <a:tabLst/>
                        <a:defRPr/>
                      </a:pPr>
                      <a:r>
                        <a:rPr lang="en-US" sz="1400" b="0" kern="1200" dirty="0" smtClean="0">
                          <a:solidFill>
                            <a:schemeClr val="accent5"/>
                          </a:solidFill>
                          <a:latin typeface="Arial" panose="020B0604020202020204" pitchFamily="34" charset="0"/>
                          <a:ea typeface="+mn-ea"/>
                          <a:cs typeface="Arial" panose="020B0604020202020204" pitchFamily="34" charset="0"/>
                        </a:rPr>
                        <a:t>Using the customer’s preferred method of communication, if known, or otherwise by mail or any other means determined to be appropriate by the utility (e.g.</a:t>
                      </a:r>
                      <a:r>
                        <a:rPr lang="en-US" sz="1400" b="0" kern="1200" baseline="0" dirty="0" smtClean="0">
                          <a:solidFill>
                            <a:schemeClr val="accent5"/>
                          </a:solidFill>
                          <a:latin typeface="Arial" panose="020B0604020202020204" pitchFamily="34" charset="0"/>
                          <a:ea typeface="+mn-ea"/>
                          <a:cs typeface="Arial" panose="020B0604020202020204" pitchFamily="34" charset="0"/>
                        </a:rPr>
                        <a:t> phone)</a:t>
                      </a:r>
                      <a:endParaRPr lang="en-US" sz="1400" b="0" kern="1200" dirty="0" smtClean="0">
                        <a:solidFill>
                          <a:schemeClr val="accent5"/>
                        </a:solidFill>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lang="en-US" sz="1600" b="0" kern="1200" dirty="0" smtClean="0">
                          <a:solidFill>
                            <a:schemeClr val="dk1"/>
                          </a:solidFill>
                          <a:latin typeface="Arial" panose="020B0604020202020204" pitchFamily="34" charset="0"/>
                          <a:ea typeface="+mn-ea"/>
                          <a:cs typeface="Arial" panose="020B0604020202020204" pitchFamily="34" charset="0"/>
                        </a:rPr>
                        <a:t>Keep the application form and copies of communications with customer, including recordings of phone applications where applicable.</a:t>
                      </a:r>
                    </a:p>
                    <a:p>
                      <a:pPr marL="285750" lvl="0" indent="-285750">
                        <a:lnSpc>
                          <a:spcPct val="100000"/>
                        </a:lnSpc>
                        <a:spcBef>
                          <a:spcPts val="0"/>
                        </a:spcBef>
                        <a:spcAft>
                          <a:spcPts val="1200"/>
                        </a:spcAft>
                        <a:buFont typeface="Arial" panose="020B0604020202020204" pitchFamily="34" charset="0"/>
                        <a:buChar char="•"/>
                        <a:defRPr/>
                      </a:pPr>
                      <a:r>
                        <a:rPr lang="en-US" sz="1600" b="0" kern="1200" dirty="0" smtClean="0">
                          <a:solidFill>
                            <a:schemeClr val="dk1"/>
                          </a:solidFill>
                          <a:latin typeface="Arial" panose="020B0604020202020204" pitchFamily="34" charset="0"/>
                          <a:ea typeface="+mn-ea"/>
                          <a:cs typeface="Arial" panose="020B0604020202020204" pitchFamily="34" charset="0"/>
                        </a:rPr>
                        <a:t>Apply appropriate credit to the customer’s </a:t>
                      </a:r>
                      <a:r>
                        <a:rPr lang="en-US" sz="1600" b="1" u="sng" kern="1200" dirty="0" smtClean="0">
                          <a:solidFill>
                            <a:schemeClr val="dk1"/>
                          </a:solidFill>
                          <a:latin typeface="Arial" panose="020B0604020202020204" pitchFamily="34" charset="0"/>
                          <a:ea typeface="+mn-ea"/>
                          <a:cs typeface="Arial" panose="020B0604020202020204" pitchFamily="34" charset="0"/>
                        </a:rPr>
                        <a:t>next bill or the following one </a:t>
                      </a:r>
                      <a:r>
                        <a:rPr lang="en-US" sz="1600" b="0" kern="1200" dirty="0" smtClean="0">
                          <a:solidFill>
                            <a:schemeClr val="dk1"/>
                          </a:solidFill>
                          <a:latin typeface="Arial" panose="020B0604020202020204" pitchFamily="34" charset="0"/>
                          <a:ea typeface="+mn-ea"/>
                          <a:cs typeface="Arial" panose="020B0604020202020204" pitchFamily="34" charset="0"/>
                        </a:rPr>
                        <a:t>(See table on next slide for credit amounts) to </a:t>
                      </a:r>
                      <a:r>
                        <a:rPr lang="en-US" sz="1600" b="1" kern="1200" dirty="0" smtClean="0">
                          <a:solidFill>
                            <a:schemeClr val="dk1"/>
                          </a:solidFill>
                          <a:latin typeface="Arial" panose="020B0604020202020204" pitchFamily="34" charset="0"/>
                          <a:ea typeface="+mn-ea"/>
                          <a:cs typeface="Arial" panose="020B0604020202020204" pitchFamily="34" charset="0"/>
                        </a:rPr>
                        <a:t>overdue balances for electricity charges/gas charges only</a:t>
                      </a:r>
                      <a:r>
                        <a:rPr lang="en-US" sz="1600" b="0" kern="1200" dirty="0" smtClean="0">
                          <a:solidFill>
                            <a:schemeClr val="dk1"/>
                          </a:solidFill>
                          <a:latin typeface="Arial" panose="020B0604020202020204" pitchFamily="34" charset="0"/>
                          <a:ea typeface="+mn-ea"/>
                          <a:cs typeface="Arial" panose="020B0604020202020204" pitchFamily="34" charset="0"/>
                        </a:rPr>
                        <a:t> (as applicable). </a:t>
                      </a:r>
                    </a:p>
                    <a:p>
                      <a:pPr marL="285750" marR="0" lvl="0" indent="-28575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lang="en-US" sz="1600" b="0" kern="1200" dirty="0" smtClean="0">
                          <a:solidFill>
                            <a:schemeClr val="dk1"/>
                          </a:solidFill>
                          <a:latin typeface="Arial" panose="020B0604020202020204" pitchFamily="34" charset="0"/>
                          <a:ea typeface="+mn-ea"/>
                          <a:cs typeface="Arial" panose="020B0604020202020204" pitchFamily="34" charset="0"/>
                        </a:rPr>
                        <a:t>When calculating the overdue balance for the purpose of determining the credit amount, please note the following amounts should be </a:t>
                      </a:r>
                      <a:r>
                        <a:rPr lang="en-US" sz="1600" b="1" u="sng" kern="1200" dirty="0" smtClean="0">
                          <a:solidFill>
                            <a:schemeClr val="dk1"/>
                          </a:solidFill>
                          <a:latin typeface="Arial" panose="020B0604020202020204" pitchFamily="34" charset="0"/>
                          <a:ea typeface="+mn-ea"/>
                          <a:cs typeface="Arial" panose="020B0604020202020204" pitchFamily="34" charset="0"/>
                        </a:rPr>
                        <a:t>excluded:</a:t>
                      </a:r>
                    </a:p>
                    <a:p>
                      <a:pPr marL="742950" marR="0" lvl="1" indent="-285750" algn="l" defTabSz="914400" rtl="0" eaLnBrk="1" fontAlgn="auto" latinLnBrk="0" hangingPunct="1">
                        <a:lnSpc>
                          <a:spcPct val="100000"/>
                        </a:lnSpc>
                        <a:spcBef>
                          <a:spcPts val="0"/>
                        </a:spcBef>
                        <a:spcAft>
                          <a:spcPts val="1200"/>
                        </a:spcAft>
                        <a:buClrTx/>
                        <a:buSzTx/>
                        <a:buFont typeface="Wingdings" pitchFamily="2" charset="2"/>
                        <a:buChar char="§"/>
                        <a:tabLst/>
                        <a:defRPr/>
                      </a:pPr>
                      <a:r>
                        <a:rPr lang="en-US" sz="1400" b="0" kern="1200" dirty="0" smtClean="0">
                          <a:solidFill>
                            <a:schemeClr val="accent5"/>
                          </a:solidFill>
                          <a:latin typeface="Arial" panose="020B0604020202020204" pitchFamily="34" charset="0"/>
                          <a:ea typeface="+mn-ea"/>
                          <a:cs typeface="Arial" panose="020B0604020202020204" pitchFamily="34" charset="0"/>
                        </a:rPr>
                        <a:t>Amounts owed by the customer in respect</a:t>
                      </a:r>
                      <a:r>
                        <a:rPr lang="en-US" sz="1400" b="0" kern="1200" baseline="0" dirty="0" smtClean="0">
                          <a:solidFill>
                            <a:schemeClr val="accent5"/>
                          </a:solidFill>
                          <a:latin typeface="Arial" panose="020B0604020202020204" pitchFamily="34" charset="0"/>
                          <a:ea typeface="+mn-ea"/>
                          <a:cs typeface="Arial" panose="020B0604020202020204" pitchFamily="34" charset="0"/>
                        </a:rPr>
                        <a:t> of</a:t>
                      </a:r>
                      <a:r>
                        <a:rPr lang="en-US" sz="1400" b="0" kern="1200" dirty="0" smtClean="0">
                          <a:solidFill>
                            <a:schemeClr val="accent5"/>
                          </a:solidFill>
                          <a:latin typeface="Arial" panose="020B0604020202020204" pitchFamily="34" charset="0"/>
                          <a:ea typeface="+mn-ea"/>
                          <a:cs typeface="Arial" panose="020B0604020202020204" pitchFamily="34" charset="0"/>
                        </a:rPr>
                        <a:t> electricity charges/gas charges (as applicable) that may be on the bill but are </a:t>
                      </a:r>
                      <a:r>
                        <a:rPr lang="en-US" sz="1400" b="1" u="sng" kern="1200" dirty="0" smtClean="0">
                          <a:solidFill>
                            <a:schemeClr val="accent5"/>
                          </a:solidFill>
                          <a:latin typeface="Arial" panose="020B0604020202020204" pitchFamily="34" charset="0"/>
                          <a:ea typeface="+mn-ea"/>
                          <a:cs typeface="Arial" panose="020B0604020202020204" pitchFamily="34" charset="0"/>
                        </a:rPr>
                        <a:t>not yet overdue </a:t>
                      </a:r>
                    </a:p>
                    <a:p>
                      <a:pPr marL="742950" marR="0" lvl="1" indent="-285750" algn="l" defTabSz="914400" rtl="0" eaLnBrk="1" fontAlgn="auto" latinLnBrk="0" hangingPunct="1">
                        <a:lnSpc>
                          <a:spcPct val="100000"/>
                        </a:lnSpc>
                        <a:spcBef>
                          <a:spcPts val="0"/>
                        </a:spcBef>
                        <a:spcAft>
                          <a:spcPts val="1200"/>
                        </a:spcAft>
                        <a:buClrTx/>
                        <a:buSzTx/>
                        <a:buFont typeface="Wingdings" pitchFamily="2" charset="2"/>
                        <a:buChar char="§"/>
                        <a:tabLst/>
                        <a:defRPr/>
                      </a:pPr>
                      <a:r>
                        <a:rPr lang="en-US" sz="1400" b="0" kern="1200" dirty="0" smtClean="0">
                          <a:solidFill>
                            <a:schemeClr val="accent5"/>
                          </a:solidFill>
                          <a:latin typeface="Arial" panose="020B0604020202020204" pitchFamily="34" charset="0"/>
                          <a:ea typeface="+mn-ea"/>
                          <a:cs typeface="Arial" panose="020B0604020202020204" pitchFamily="34" charset="0"/>
                        </a:rPr>
                        <a:t>Outstanding or overdue amounts relating to </a:t>
                      </a:r>
                      <a:r>
                        <a:rPr lang="en-US" sz="1400" b="1" u="sng" kern="1200" dirty="0" smtClean="0">
                          <a:solidFill>
                            <a:schemeClr val="accent5"/>
                          </a:solidFill>
                          <a:latin typeface="Arial" panose="020B0604020202020204" pitchFamily="34" charset="0"/>
                          <a:ea typeface="+mn-ea"/>
                          <a:cs typeface="Arial" panose="020B0604020202020204" pitchFamily="34" charset="0"/>
                        </a:rPr>
                        <a:t>non-electricity</a:t>
                      </a:r>
                      <a:r>
                        <a:rPr lang="en-US" sz="1400" b="1" u="sng" kern="1200" baseline="0" dirty="0" smtClean="0">
                          <a:solidFill>
                            <a:schemeClr val="accent5"/>
                          </a:solidFill>
                          <a:latin typeface="Arial" panose="020B0604020202020204" pitchFamily="34" charset="0"/>
                          <a:ea typeface="+mn-ea"/>
                          <a:cs typeface="Arial" panose="020B0604020202020204" pitchFamily="34" charset="0"/>
                        </a:rPr>
                        <a:t> charges</a:t>
                      </a:r>
                      <a:r>
                        <a:rPr lang="en-US" sz="1400" b="1" u="sng" kern="1200" dirty="0" smtClean="0">
                          <a:solidFill>
                            <a:schemeClr val="accent5"/>
                          </a:solidFill>
                          <a:latin typeface="Arial" panose="020B0604020202020204" pitchFamily="34" charset="0"/>
                          <a:ea typeface="+mn-ea"/>
                          <a:cs typeface="Arial" panose="020B0604020202020204" pitchFamily="34" charset="0"/>
                        </a:rPr>
                        <a:t>/gas charges </a:t>
                      </a:r>
                      <a:r>
                        <a:rPr lang="en-US" sz="1400" b="0" kern="1200" dirty="0" smtClean="0">
                          <a:solidFill>
                            <a:schemeClr val="accent5"/>
                          </a:solidFill>
                          <a:latin typeface="Arial" panose="020B0604020202020204" pitchFamily="34" charset="0"/>
                          <a:ea typeface="+mn-ea"/>
                          <a:cs typeface="Arial" panose="020B0604020202020204" pitchFamily="34" charset="0"/>
                        </a:rPr>
                        <a:t>(e.g. charges related to third party services)</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600" b="0" kern="1200" dirty="0" smtClean="0">
                          <a:solidFill>
                            <a:schemeClr val="dk1"/>
                          </a:solidFill>
                          <a:latin typeface="Arial" panose="020B0604020202020204" pitchFamily="34" charset="0"/>
                          <a:ea typeface="+mn-ea"/>
                          <a:cs typeface="Arial" panose="020B0604020202020204" pitchFamily="34" charset="0"/>
                        </a:rPr>
                        <a:t>Track and keep a record of the amount of CEAP credits applied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1" kern="1200" dirty="0" smtClean="0">
                          <a:solidFill>
                            <a:schemeClr val="tx1"/>
                          </a:solidFill>
                          <a:effectLst/>
                          <a:latin typeface="Arial" panose="020B0604020202020204" pitchFamily="34" charset="0"/>
                          <a:ea typeface="+mn-ea"/>
                          <a:cs typeface="Arial" panose="020B0604020202020204" pitchFamily="34" charset="0"/>
                        </a:rPr>
                        <a:t>Report to the OEB, as soon as possible, the date on which the utility’s CEAP funding has all been expended.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600" b="0" u="sng" kern="1200" dirty="0" smtClean="0">
                        <a:solidFill>
                          <a:schemeClr val="accent5"/>
                        </a:solidFill>
                        <a:latin typeface="Arial" panose="020B0604020202020204" pitchFamily="34" charset="0"/>
                        <a:ea typeface="+mn-ea"/>
                        <a:cs typeface="Arial" panose="020B0604020202020204" pitchFamily="34" charset="0"/>
                      </a:endParaRPr>
                    </a:p>
                  </a:txBody>
                  <a:tcPr>
                    <a:solidFill>
                      <a:schemeClr val="bg1"/>
                    </a:solidFill>
                  </a:tcPr>
                </a:tc>
                <a:extLst>
                  <a:ext uri="{0D108BD9-81ED-4DB2-BD59-A6C34878D82A}">
                    <a16:rowId xmlns:a16="http://schemas.microsoft.com/office/drawing/2014/main" val="2449488400"/>
                  </a:ext>
                </a:extLst>
              </a:tr>
            </a:tbl>
          </a:graphicData>
        </a:graphic>
      </p:graphicFrame>
    </p:spTree>
    <p:extLst>
      <p:ext uri="{BB962C8B-B14F-4D97-AF65-F5344CB8AC3E}">
        <p14:creationId xmlns:p14="http://schemas.microsoft.com/office/powerpoint/2010/main" val="25622435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sz="2800" dirty="0" smtClean="0"/>
              <a:t>Step </a:t>
            </a:r>
            <a:r>
              <a:rPr lang="en-US" sz="2800" dirty="0"/>
              <a:t>3: Process Application &amp; Apply Credit </a:t>
            </a:r>
            <a:r>
              <a:rPr lang="en-US" sz="2800" dirty="0" smtClean="0"/>
              <a:t>(3 </a:t>
            </a:r>
            <a:r>
              <a:rPr lang="en-US" sz="2800" dirty="0"/>
              <a:t>of 3</a:t>
            </a:r>
            <a:r>
              <a:rPr lang="en-US" sz="2800" dirty="0" smtClean="0"/>
              <a:t>)</a:t>
            </a:r>
            <a:br>
              <a:rPr lang="en-US" sz="2800" dirty="0" smtClean="0"/>
            </a:br>
            <a:endParaRPr lang="en-US" sz="2800" dirty="0"/>
          </a:p>
        </p:txBody>
      </p:sp>
      <p:sp>
        <p:nvSpPr>
          <p:cNvPr id="3" name="Content Placeholder 2"/>
          <p:cNvSpPr>
            <a:spLocks noGrp="1"/>
          </p:cNvSpPr>
          <p:nvPr>
            <p:ph idx="1"/>
          </p:nvPr>
        </p:nvSpPr>
        <p:spPr>
          <a:xfrm>
            <a:off x="1115616" y="1268760"/>
            <a:ext cx="7776864" cy="5040560"/>
          </a:xfrm>
        </p:spPr>
        <p:txBody>
          <a:bodyPr>
            <a:normAutofit/>
          </a:bodyPr>
          <a:lstStyle/>
          <a:p>
            <a:pPr marL="0" indent="0">
              <a:lnSpc>
                <a:spcPct val="100000"/>
              </a:lnSpc>
              <a:spcBef>
                <a:spcPts val="0"/>
              </a:spcBef>
              <a:buNone/>
            </a:pPr>
            <a:endParaRPr lang="en-US" sz="1800" dirty="0">
              <a:solidFill>
                <a:schemeClr val="tx1"/>
              </a:solidFill>
              <a:latin typeface="Arial" panose="020B0604020202020204" pitchFamily="34" charset="0"/>
              <a:cs typeface="Arial" panose="020B0604020202020204" pitchFamily="34" charset="0"/>
            </a:endParaRPr>
          </a:p>
          <a:p>
            <a:pPr lvl="1">
              <a:spcBef>
                <a:spcPts val="0"/>
              </a:spcBef>
              <a:spcAft>
                <a:spcPts val="600"/>
              </a:spcAft>
            </a:pPr>
            <a:endParaRPr lang="en-US" sz="1800" dirty="0">
              <a:latin typeface="Arial" panose="020B0604020202020204" pitchFamily="34" charset="0"/>
              <a:cs typeface="Arial" panose="020B0604020202020204" pitchFamily="34" charset="0"/>
            </a:endParaRPr>
          </a:p>
          <a:p>
            <a:pPr marL="0" indent="0">
              <a:buNone/>
            </a:pPr>
            <a:endParaRPr lang="en-US" dirty="0"/>
          </a:p>
        </p:txBody>
      </p:sp>
      <p:sp>
        <p:nvSpPr>
          <p:cNvPr id="4" name="Date Placeholder 3"/>
          <p:cNvSpPr>
            <a:spLocks noGrp="1"/>
          </p:cNvSpPr>
          <p:nvPr>
            <p:ph type="dt" sz="half" idx="10"/>
          </p:nvPr>
        </p:nvSpPr>
        <p:spPr/>
        <p:txBody>
          <a:bodyPr/>
          <a:lstStyle/>
          <a:p>
            <a:r>
              <a:rPr lang="en-US" smtClean="0"/>
              <a:t>6/16/2020</a:t>
            </a:r>
            <a:endParaRPr lang="en-CA" dirty="0"/>
          </a:p>
        </p:txBody>
      </p:sp>
      <p:sp>
        <p:nvSpPr>
          <p:cNvPr id="5" name="Footer Placeholder 4"/>
          <p:cNvSpPr>
            <a:spLocks noGrp="1"/>
          </p:cNvSpPr>
          <p:nvPr>
            <p:ph type="ftr" sz="quarter" idx="11"/>
          </p:nvPr>
        </p:nvSpPr>
        <p:spPr/>
        <p:txBody>
          <a:bodyPr/>
          <a:lstStyle/>
          <a:p>
            <a:r>
              <a:rPr lang="en-US" smtClean="0"/>
              <a:t>Ontario Energy Board</a:t>
            </a:r>
            <a:endParaRPr lang="en-CA" dirty="0"/>
          </a:p>
        </p:txBody>
      </p:sp>
      <p:sp>
        <p:nvSpPr>
          <p:cNvPr id="6" name="Slide Number Placeholder 5"/>
          <p:cNvSpPr>
            <a:spLocks noGrp="1"/>
          </p:cNvSpPr>
          <p:nvPr>
            <p:ph type="sldNum" sz="quarter" idx="12"/>
          </p:nvPr>
        </p:nvSpPr>
        <p:spPr/>
        <p:txBody>
          <a:bodyPr/>
          <a:lstStyle/>
          <a:p>
            <a:fld id="{2433D897-3F17-45C5-998C-B347842CBDF4}" type="slidenum">
              <a:rPr lang="en-CA" smtClean="0"/>
              <a:t>22</a:t>
            </a:fld>
            <a:endParaRPr lang="en-CA" dirty="0"/>
          </a:p>
        </p:txBody>
      </p:sp>
      <p:graphicFrame>
        <p:nvGraphicFramePr>
          <p:cNvPr id="8" name="Table 7"/>
          <p:cNvGraphicFramePr>
            <a:graphicFrameLocks noGrp="1"/>
          </p:cNvGraphicFramePr>
          <p:nvPr>
            <p:extLst>
              <p:ext uri="{D42A27DB-BD31-4B8C-83A1-F6EECF244321}">
                <p14:modId xmlns:p14="http://schemas.microsoft.com/office/powerpoint/2010/main" val="97369321"/>
              </p:ext>
            </p:extLst>
          </p:nvPr>
        </p:nvGraphicFramePr>
        <p:xfrm>
          <a:off x="899592" y="1147274"/>
          <a:ext cx="7787208" cy="5208706"/>
        </p:xfrm>
        <a:graphic>
          <a:graphicData uri="http://schemas.openxmlformats.org/drawingml/2006/table">
            <a:tbl>
              <a:tblPr firstRow="1" bandRow="1">
                <a:tableStyleId>{5C22544A-7EE6-4342-B048-85BDC9FD1C3A}</a:tableStyleId>
              </a:tblPr>
              <a:tblGrid>
                <a:gridCol w="3744416">
                  <a:extLst>
                    <a:ext uri="{9D8B030D-6E8A-4147-A177-3AD203B41FA5}">
                      <a16:colId xmlns:a16="http://schemas.microsoft.com/office/drawing/2014/main" val="3071105734"/>
                    </a:ext>
                  </a:extLst>
                </a:gridCol>
                <a:gridCol w="4042792">
                  <a:extLst>
                    <a:ext uri="{9D8B030D-6E8A-4147-A177-3AD203B41FA5}">
                      <a16:colId xmlns:a16="http://schemas.microsoft.com/office/drawing/2014/main" val="3108329210"/>
                    </a:ext>
                  </a:extLst>
                </a:gridCol>
              </a:tblGrid>
              <a:tr h="469066">
                <a:tc>
                  <a:txBody>
                    <a:bodyPr/>
                    <a:lstStyle/>
                    <a:p>
                      <a:pPr marL="0" lvl="0" indent="0">
                        <a:lnSpc>
                          <a:spcPct val="100000"/>
                        </a:lnSpc>
                        <a:spcBef>
                          <a:spcPts val="0"/>
                        </a:spcBef>
                        <a:spcAft>
                          <a:spcPts val="600"/>
                        </a:spcAft>
                        <a:buFont typeface="Arial" panose="020B0604020202020204" pitchFamily="34" charset="0"/>
                        <a:buNone/>
                        <a:defRPr/>
                      </a:pPr>
                      <a:r>
                        <a:rPr lang="en-US" sz="1600" b="1" dirty="0" smtClean="0">
                          <a:solidFill>
                            <a:srgbClr val="000000"/>
                          </a:solidFill>
                          <a:latin typeface="Arial" panose="020B0604020202020204" pitchFamily="34" charset="0"/>
                          <a:cs typeface="Arial" panose="020B0604020202020204" pitchFamily="34" charset="0"/>
                        </a:rPr>
                        <a:t>Electricity CEAP Credit</a:t>
                      </a:r>
                    </a:p>
                  </a:txBody>
                  <a:tcPr>
                    <a:solidFill>
                      <a:schemeClr val="accent5">
                        <a:lumMod val="20000"/>
                        <a:lumOff val="80000"/>
                      </a:schemeClr>
                    </a:solidFill>
                  </a:tcPr>
                </a:tc>
                <a:tc>
                  <a:txBody>
                    <a:bodyPr/>
                    <a:lstStyle/>
                    <a:p>
                      <a:pPr marL="0" lvl="0" indent="0">
                        <a:lnSpc>
                          <a:spcPct val="100000"/>
                        </a:lnSpc>
                        <a:spcBef>
                          <a:spcPts val="0"/>
                        </a:spcBef>
                        <a:spcAft>
                          <a:spcPts val="600"/>
                        </a:spcAft>
                        <a:buFont typeface="Arial" panose="020B0604020202020204" pitchFamily="34" charset="0"/>
                        <a:buNone/>
                        <a:defRPr/>
                      </a:pPr>
                      <a:r>
                        <a:rPr lang="en-US" sz="1600" b="1" dirty="0" smtClean="0">
                          <a:solidFill>
                            <a:srgbClr val="000000"/>
                          </a:solidFill>
                          <a:latin typeface="Arial" panose="020B0604020202020204" pitchFamily="34" charset="0"/>
                          <a:cs typeface="Arial" panose="020B0604020202020204" pitchFamily="34" charset="0"/>
                        </a:rPr>
                        <a:t>Gas CEAP Credit</a:t>
                      </a:r>
                    </a:p>
                  </a:txBody>
                  <a:tcPr>
                    <a:solidFill>
                      <a:schemeClr val="accent5">
                        <a:lumMod val="20000"/>
                        <a:lumOff val="80000"/>
                      </a:schemeClr>
                    </a:solidFill>
                  </a:tcPr>
                </a:tc>
                <a:extLst>
                  <a:ext uri="{0D108BD9-81ED-4DB2-BD59-A6C34878D82A}">
                    <a16:rowId xmlns:a16="http://schemas.microsoft.com/office/drawing/2014/main" val="1159500313"/>
                  </a:ext>
                </a:extLst>
              </a:tr>
              <a:tr h="4548964">
                <a:tc>
                  <a:txBody>
                    <a:bodyPr/>
                    <a:lstStyle/>
                    <a:p>
                      <a:pPr marL="285750" indent="-285750">
                        <a:lnSpc>
                          <a:spcPct val="100000"/>
                        </a:lnSpc>
                        <a:spcBef>
                          <a:spcPts val="0"/>
                        </a:spcBef>
                        <a:spcAft>
                          <a:spcPts val="1200"/>
                        </a:spcAft>
                        <a:buFont typeface="Arial" panose="020B0604020202020204" pitchFamily="34" charset="0"/>
                        <a:buChar char="•"/>
                        <a:defRPr/>
                      </a:pPr>
                      <a:r>
                        <a:rPr lang="en-US" sz="1600" dirty="0" smtClean="0">
                          <a:latin typeface="Arial" panose="020B0604020202020204" pitchFamily="34" charset="0"/>
                          <a:cs typeface="Arial" panose="020B0604020202020204" pitchFamily="34" charset="0"/>
                        </a:rPr>
                        <a:t>CEAP credit equal to the amount necessary to settle 50% of </a:t>
                      </a:r>
                      <a:r>
                        <a:rPr lang="en-US" sz="1600" b="1" u="sng" dirty="0" smtClean="0">
                          <a:latin typeface="Arial" panose="020B0604020202020204" pitchFamily="34" charset="0"/>
                          <a:cs typeface="Arial" panose="020B0604020202020204" pitchFamily="34" charset="0"/>
                        </a:rPr>
                        <a:t>total overdue balance of electricity charges</a:t>
                      </a:r>
                      <a:r>
                        <a:rPr lang="en-US" sz="1600" dirty="0" smtClean="0">
                          <a:latin typeface="Arial" panose="020B0604020202020204" pitchFamily="34" charset="0"/>
                          <a:cs typeface="Arial" panose="020B0604020202020204" pitchFamily="34" charset="0"/>
                        </a:rPr>
                        <a:t> or $115, whichever is less, </a:t>
                      </a:r>
                    </a:p>
                    <a:p>
                      <a:pPr marL="0" indent="0">
                        <a:lnSpc>
                          <a:spcPct val="100000"/>
                        </a:lnSpc>
                        <a:spcBef>
                          <a:spcPts val="0"/>
                        </a:spcBef>
                        <a:spcAft>
                          <a:spcPts val="1200"/>
                        </a:spcAft>
                        <a:buFont typeface="Arial" panose="020B0604020202020204" pitchFamily="34" charset="0"/>
                        <a:buNone/>
                        <a:defRPr/>
                      </a:pPr>
                      <a:r>
                        <a:rPr lang="en-US" sz="1600" b="1" dirty="0" smtClean="0">
                          <a:latin typeface="Arial" panose="020B0604020202020204" pitchFamily="34" charset="0"/>
                          <a:cs typeface="Arial" panose="020B0604020202020204" pitchFamily="34" charset="0"/>
                        </a:rPr>
                        <a:t>OR</a:t>
                      </a:r>
                    </a:p>
                    <a:p>
                      <a:pPr marL="285750" indent="-285750">
                        <a:lnSpc>
                          <a:spcPct val="100000"/>
                        </a:lnSpc>
                        <a:spcBef>
                          <a:spcPts val="0"/>
                        </a:spcBef>
                        <a:spcAft>
                          <a:spcPts val="600"/>
                        </a:spcAft>
                        <a:buFont typeface="Arial" panose="020B0604020202020204" pitchFamily="34" charset="0"/>
                        <a:buChar char="•"/>
                        <a:defRPr/>
                      </a:pPr>
                      <a:r>
                        <a:rPr lang="en-US" sz="1600" dirty="0" smtClean="0">
                          <a:latin typeface="Arial" panose="020B0604020202020204" pitchFamily="34" charset="0"/>
                          <a:cs typeface="Arial" panose="020B0604020202020204" pitchFamily="34" charset="0"/>
                        </a:rPr>
                        <a:t>CEAP credit equal to the amount necessary to settle </a:t>
                      </a:r>
                      <a:r>
                        <a:rPr lang="en-US" sz="1600" dirty="0" smtClean="0">
                          <a:solidFill>
                            <a:schemeClr val="tx1"/>
                          </a:solidFill>
                          <a:latin typeface="Arial" panose="020B0604020202020204" pitchFamily="34" charset="0"/>
                          <a:cs typeface="Arial" panose="020B0604020202020204" pitchFamily="34" charset="0"/>
                        </a:rPr>
                        <a:t>50% </a:t>
                      </a:r>
                      <a:r>
                        <a:rPr lang="en-US" sz="1600" kern="1200" dirty="0" smtClean="0">
                          <a:solidFill>
                            <a:schemeClr val="tx1"/>
                          </a:solidFill>
                          <a:latin typeface="Arial" panose="020B0604020202020204" pitchFamily="34" charset="0"/>
                          <a:ea typeface="+mn-ea"/>
                          <a:cs typeface="Arial" panose="020B0604020202020204" pitchFamily="34" charset="0"/>
                        </a:rPr>
                        <a:t>of</a:t>
                      </a:r>
                      <a:r>
                        <a:rPr lang="en-US" sz="1600" dirty="0" smtClean="0">
                          <a:latin typeface="Arial" panose="020B0604020202020204" pitchFamily="34" charset="0"/>
                          <a:cs typeface="Arial" panose="020B0604020202020204" pitchFamily="34" charset="0"/>
                        </a:rPr>
                        <a:t> </a:t>
                      </a:r>
                      <a:r>
                        <a:rPr lang="en-US" sz="1600" b="1" u="sng" dirty="0" smtClean="0">
                          <a:latin typeface="Arial" panose="020B0604020202020204" pitchFamily="34" charset="0"/>
                          <a:cs typeface="Arial" panose="020B0604020202020204" pitchFamily="34" charset="0"/>
                        </a:rPr>
                        <a:t>total overdue balance of electricity charges </a:t>
                      </a:r>
                      <a:r>
                        <a:rPr lang="en-US" sz="1600" dirty="0" smtClean="0">
                          <a:latin typeface="Arial" panose="020B0604020202020204" pitchFamily="34" charset="0"/>
                          <a:cs typeface="Arial" panose="020B0604020202020204" pitchFamily="34" charset="0"/>
                        </a:rPr>
                        <a:t>or $230, whichever is less if customer’s home is mainly electrically heated or someone in the customer’s home relies on one of the </a:t>
                      </a:r>
                      <a:r>
                        <a:rPr lang="en-US" sz="1600" kern="1200" dirty="0" smtClean="0">
                          <a:solidFill>
                            <a:schemeClr val="dk1"/>
                          </a:solidFill>
                          <a:latin typeface="Arial" panose="020B0604020202020204" pitchFamily="34" charset="0"/>
                          <a:ea typeface="+mn-ea"/>
                          <a:cs typeface="Arial" panose="020B0604020202020204" pitchFamily="34" charset="0"/>
                        </a:rPr>
                        <a:t>following at-home medical devices: </a:t>
                      </a:r>
                    </a:p>
                    <a:p>
                      <a:pPr marL="742950" marR="0" lvl="1" indent="-285750" algn="l" defTabSz="914400" rtl="0" eaLnBrk="1" fontAlgn="auto" latinLnBrk="0" hangingPunct="1">
                        <a:lnSpc>
                          <a:spcPct val="100000"/>
                        </a:lnSpc>
                        <a:spcBef>
                          <a:spcPts val="0"/>
                        </a:spcBef>
                        <a:spcAft>
                          <a:spcPts val="0"/>
                        </a:spcAft>
                        <a:buClrTx/>
                        <a:buSzTx/>
                        <a:buFont typeface="Wingdings" pitchFamily="2" charset="2"/>
                        <a:buChar char="§"/>
                        <a:tabLst/>
                        <a:defRPr/>
                      </a:pPr>
                      <a:r>
                        <a:rPr lang="en-US" sz="1400" kern="1200" dirty="0" smtClean="0">
                          <a:solidFill>
                            <a:schemeClr val="accent5"/>
                          </a:solidFill>
                          <a:latin typeface="Arial" panose="020B0604020202020204" pitchFamily="34" charset="0"/>
                          <a:ea typeface="+mn-ea"/>
                          <a:cs typeface="Arial" panose="020B0604020202020204" pitchFamily="34" charset="0"/>
                        </a:rPr>
                        <a:t>Kidney Dialysis Machine</a:t>
                      </a:r>
                    </a:p>
                    <a:p>
                      <a:pPr marL="742950" marR="0" lvl="1" indent="-285750" algn="l" defTabSz="914400" rtl="0" eaLnBrk="1" fontAlgn="auto" latinLnBrk="0" hangingPunct="1">
                        <a:lnSpc>
                          <a:spcPct val="100000"/>
                        </a:lnSpc>
                        <a:spcBef>
                          <a:spcPts val="0"/>
                        </a:spcBef>
                        <a:spcAft>
                          <a:spcPts val="0"/>
                        </a:spcAft>
                        <a:buClrTx/>
                        <a:buSzTx/>
                        <a:buFont typeface="Wingdings" pitchFamily="2" charset="2"/>
                        <a:buChar char="§"/>
                        <a:tabLst/>
                        <a:defRPr/>
                      </a:pPr>
                      <a:r>
                        <a:rPr lang="en-US" sz="1400" kern="1200" dirty="0" smtClean="0">
                          <a:solidFill>
                            <a:schemeClr val="accent5"/>
                          </a:solidFill>
                          <a:latin typeface="Arial" panose="020B0604020202020204" pitchFamily="34" charset="0"/>
                          <a:ea typeface="+mn-ea"/>
                          <a:cs typeface="Arial" panose="020B0604020202020204" pitchFamily="34" charset="0"/>
                        </a:rPr>
                        <a:t>Mechanical Ventilators (invasive and non-invasive)</a:t>
                      </a:r>
                    </a:p>
                    <a:p>
                      <a:pPr marL="742950" marR="0" lvl="1" indent="-285750" algn="l" defTabSz="914400" rtl="0" eaLnBrk="1" fontAlgn="auto" latinLnBrk="0" hangingPunct="1">
                        <a:lnSpc>
                          <a:spcPct val="100000"/>
                        </a:lnSpc>
                        <a:spcBef>
                          <a:spcPts val="0"/>
                        </a:spcBef>
                        <a:spcAft>
                          <a:spcPts val="0"/>
                        </a:spcAft>
                        <a:buClrTx/>
                        <a:buSzTx/>
                        <a:buFont typeface="Wingdings" pitchFamily="2" charset="2"/>
                        <a:buChar char="§"/>
                        <a:tabLst/>
                        <a:defRPr/>
                      </a:pPr>
                      <a:r>
                        <a:rPr lang="en-US" sz="1400" kern="1200" dirty="0" smtClean="0">
                          <a:solidFill>
                            <a:schemeClr val="accent5"/>
                          </a:solidFill>
                          <a:latin typeface="Arial" panose="020B0604020202020204" pitchFamily="34" charset="0"/>
                          <a:ea typeface="+mn-ea"/>
                          <a:cs typeface="Arial" panose="020B0604020202020204" pitchFamily="34" charset="0"/>
                        </a:rPr>
                        <a:t>Oxygen Concentrator</a:t>
                      </a:r>
                      <a:endParaRPr lang="en-US" sz="1600" dirty="0" smtClean="0">
                        <a:latin typeface="Arial" panose="020B0604020202020204" pitchFamily="34" charset="0"/>
                        <a:cs typeface="Arial" panose="020B0604020202020204" pitchFamily="34" charset="0"/>
                      </a:endParaRPr>
                    </a:p>
                  </a:txBody>
                  <a:tcPr>
                    <a:solidFill>
                      <a:schemeClr val="bg1"/>
                    </a:solidFill>
                  </a:tcPr>
                </a:tc>
                <a:tc>
                  <a:txBody>
                    <a:bodyPr/>
                    <a:lstStyle/>
                    <a:p>
                      <a:pPr marL="571500" lvl="1" indent="-285750">
                        <a:spcBef>
                          <a:spcPts val="0"/>
                        </a:spcBef>
                        <a:spcAft>
                          <a:spcPts val="1800"/>
                        </a:spcAft>
                        <a:buFont typeface="Arial" panose="020B0604020202020204" pitchFamily="34" charset="0"/>
                        <a:buChar char="•"/>
                        <a:defRPr/>
                      </a:pPr>
                      <a:r>
                        <a:rPr lang="en-US" sz="1600" dirty="0" smtClean="0">
                          <a:solidFill>
                            <a:schemeClr val="tx1"/>
                          </a:solidFill>
                          <a:latin typeface="Arial" panose="020B0604020202020204" pitchFamily="34" charset="0"/>
                          <a:cs typeface="Arial" panose="020B0604020202020204" pitchFamily="34" charset="0"/>
                        </a:rPr>
                        <a:t>Customers</a:t>
                      </a:r>
                      <a:r>
                        <a:rPr lang="en-US" sz="1600" baseline="0" dirty="0" smtClean="0">
                          <a:solidFill>
                            <a:schemeClr val="tx1"/>
                          </a:solidFill>
                          <a:latin typeface="Arial" panose="020B0604020202020204" pitchFamily="34" charset="0"/>
                          <a:cs typeface="Arial" panose="020B0604020202020204" pitchFamily="34" charset="0"/>
                        </a:rPr>
                        <a:t> in Union </a:t>
                      </a:r>
                      <a:r>
                        <a:rPr lang="en-US" sz="1600" baseline="0" smtClean="0">
                          <a:solidFill>
                            <a:schemeClr val="tx1"/>
                          </a:solidFill>
                          <a:latin typeface="Arial" panose="020B0604020202020204" pitchFamily="34" charset="0"/>
                          <a:cs typeface="Arial" panose="020B0604020202020204" pitchFamily="34" charset="0"/>
                        </a:rPr>
                        <a:t>Gas </a:t>
                      </a:r>
                      <a:r>
                        <a:rPr lang="en-US" sz="1600" baseline="0" smtClean="0">
                          <a:solidFill>
                            <a:schemeClr val="tx1"/>
                          </a:solidFill>
                          <a:latin typeface="Arial" panose="020B0604020202020204" pitchFamily="34" charset="0"/>
                          <a:cs typeface="Arial" panose="020B0604020202020204" pitchFamily="34" charset="0"/>
                        </a:rPr>
                        <a:t>Northwest </a:t>
                      </a:r>
                      <a:r>
                        <a:rPr lang="en-US" sz="1600" baseline="0" smtClean="0">
                          <a:solidFill>
                            <a:schemeClr val="tx1"/>
                          </a:solidFill>
                          <a:latin typeface="Arial" panose="020B0604020202020204" pitchFamily="34" charset="0"/>
                          <a:cs typeface="Arial" panose="020B0604020202020204" pitchFamily="34" charset="0"/>
                        </a:rPr>
                        <a:t>or </a:t>
                      </a:r>
                      <a:r>
                        <a:rPr lang="en-US" sz="1600" baseline="0" smtClean="0">
                          <a:solidFill>
                            <a:schemeClr val="tx1"/>
                          </a:solidFill>
                          <a:latin typeface="Arial" panose="020B0604020202020204" pitchFamily="34" charset="0"/>
                          <a:cs typeface="Arial" panose="020B0604020202020204" pitchFamily="34" charset="0"/>
                        </a:rPr>
                        <a:t>Northeast </a:t>
                      </a:r>
                      <a:r>
                        <a:rPr lang="en-US" sz="1600" baseline="0" dirty="0" smtClean="0">
                          <a:solidFill>
                            <a:schemeClr val="tx1"/>
                          </a:solidFill>
                          <a:latin typeface="Arial" panose="020B0604020202020204" pitchFamily="34" charset="0"/>
                          <a:cs typeface="Arial" panose="020B0604020202020204" pitchFamily="34" charset="0"/>
                        </a:rPr>
                        <a:t>rate zones: CEAP credit equal to the amount </a:t>
                      </a:r>
                      <a:r>
                        <a:rPr lang="en-US" sz="1600" dirty="0" smtClean="0">
                          <a:solidFill>
                            <a:schemeClr val="tx1"/>
                          </a:solidFill>
                          <a:latin typeface="Arial" panose="020B0604020202020204" pitchFamily="34" charset="0"/>
                          <a:cs typeface="Arial" panose="020B0604020202020204" pitchFamily="34" charset="0"/>
                        </a:rPr>
                        <a:t>necessary to settle 50% of </a:t>
                      </a:r>
                      <a:r>
                        <a:rPr lang="en-US" sz="1600" b="1" u="sng" dirty="0" smtClean="0">
                          <a:solidFill>
                            <a:schemeClr val="tx1"/>
                          </a:solidFill>
                          <a:latin typeface="Arial" panose="020B0604020202020204" pitchFamily="34" charset="0"/>
                          <a:cs typeface="Arial" panose="020B0604020202020204" pitchFamily="34" charset="0"/>
                        </a:rPr>
                        <a:t>total overdue balance of gas charges</a:t>
                      </a:r>
                      <a:r>
                        <a:rPr lang="en-US" sz="1600" dirty="0" smtClean="0">
                          <a:solidFill>
                            <a:schemeClr val="tx1"/>
                          </a:solidFill>
                          <a:latin typeface="Arial" panose="020B0604020202020204" pitchFamily="34" charset="0"/>
                          <a:cs typeface="Arial" panose="020B0604020202020204" pitchFamily="34" charset="0"/>
                        </a:rPr>
                        <a:t> or $160, whichever is less</a:t>
                      </a:r>
                    </a:p>
                    <a:p>
                      <a:pPr marL="571500" lvl="1" indent="-285750">
                        <a:spcBef>
                          <a:spcPts val="0"/>
                        </a:spcBef>
                        <a:spcAft>
                          <a:spcPts val="1200"/>
                        </a:spcAft>
                        <a:buFont typeface="Arial" panose="020B0604020202020204" pitchFamily="34" charset="0"/>
                        <a:buChar char="•"/>
                        <a:defRPr/>
                      </a:pPr>
                      <a:r>
                        <a:rPr lang="en-US" sz="1600" dirty="0" smtClean="0">
                          <a:solidFill>
                            <a:schemeClr val="tx1"/>
                          </a:solidFill>
                          <a:latin typeface="Arial" panose="020B0604020202020204" pitchFamily="34" charset="0"/>
                          <a:cs typeface="Arial" panose="020B0604020202020204" pitchFamily="34" charset="0"/>
                        </a:rPr>
                        <a:t>Other</a:t>
                      </a:r>
                      <a:r>
                        <a:rPr lang="en-US" sz="1600" baseline="0" dirty="0" smtClean="0">
                          <a:solidFill>
                            <a:schemeClr val="tx1"/>
                          </a:solidFill>
                          <a:latin typeface="Arial" panose="020B0604020202020204" pitchFamily="34" charset="0"/>
                          <a:cs typeface="Arial" panose="020B0604020202020204" pitchFamily="34" charset="0"/>
                        </a:rPr>
                        <a:t> gas customers</a:t>
                      </a:r>
                      <a:r>
                        <a:rPr lang="en-US" sz="1600" dirty="0" smtClean="0">
                          <a:solidFill>
                            <a:schemeClr val="tx1"/>
                          </a:solidFill>
                          <a:latin typeface="Arial" panose="020B0604020202020204" pitchFamily="34" charset="0"/>
                          <a:cs typeface="Arial" panose="020B0604020202020204" pitchFamily="34" charset="0"/>
                        </a:rPr>
                        <a:t>: </a:t>
                      </a:r>
                      <a:r>
                        <a:rPr lang="en-US" sz="1600" baseline="0" dirty="0" smtClean="0">
                          <a:solidFill>
                            <a:schemeClr val="tx1"/>
                          </a:solidFill>
                          <a:latin typeface="Arial" panose="020B0604020202020204" pitchFamily="34" charset="0"/>
                          <a:cs typeface="Arial" panose="020B0604020202020204" pitchFamily="34" charset="0"/>
                        </a:rPr>
                        <a:t>CEAP credit equal to the a</a:t>
                      </a:r>
                      <a:r>
                        <a:rPr lang="en-US" sz="1600" dirty="0" smtClean="0">
                          <a:solidFill>
                            <a:schemeClr val="tx1"/>
                          </a:solidFill>
                          <a:latin typeface="Arial" panose="020B0604020202020204" pitchFamily="34" charset="0"/>
                          <a:cs typeface="Arial" panose="020B0604020202020204" pitchFamily="34" charset="0"/>
                        </a:rPr>
                        <a:t>mount necessary to settle 50% of total </a:t>
                      </a:r>
                      <a:r>
                        <a:rPr lang="en-US" sz="1600" b="1" u="sng" dirty="0" smtClean="0">
                          <a:solidFill>
                            <a:schemeClr val="tx1"/>
                          </a:solidFill>
                          <a:latin typeface="Arial" panose="020B0604020202020204" pitchFamily="34" charset="0"/>
                          <a:cs typeface="Arial" panose="020B0604020202020204" pitchFamily="34" charset="0"/>
                        </a:rPr>
                        <a:t>overdue balance of gas charges </a:t>
                      </a:r>
                      <a:r>
                        <a:rPr lang="en-US" sz="1600" dirty="0" smtClean="0">
                          <a:solidFill>
                            <a:schemeClr val="tx1"/>
                          </a:solidFill>
                          <a:latin typeface="Arial" panose="020B0604020202020204" pitchFamily="34" charset="0"/>
                          <a:cs typeface="Arial" panose="020B0604020202020204" pitchFamily="34" charset="0"/>
                        </a:rPr>
                        <a:t>or $80, whichever is less</a:t>
                      </a:r>
                    </a:p>
                    <a:p>
                      <a:pPr marL="914400" lvl="2" indent="0">
                        <a:spcBef>
                          <a:spcPts val="0"/>
                        </a:spcBef>
                        <a:spcAft>
                          <a:spcPts val="600"/>
                        </a:spcAft>
                        <a:buNone/>
                        <a:defRPr/>
                      </a:pPr>
                      <a:endParaRPr lang="en-US" sz="1400" dirty="0" smtClean="0">
                        <a:latin typeface="Arial" panose="020B0604020202020204" pitchFamily="34" charset="0"/>
                        <a:cs typeface="Arial" panose="020B0604020202020204" pitchFamily="34" charset="0"/>
                      </a:endParaRPr>
                    </a:p>
                  </a:txBody>
                  <a:tcPr>
                    <a:solidFill>
                      <a:schemeClr val="bg1"/>
                    </a:solidFill>
                  </a:tcPr>
                </a:tc>
                <a:extLst>
                  <a:ext uri="{0D108BD9-81ED-4DB2-BD59-A6C34878D82A}">
                    <a16:rowId xmlns:a16="http://schemas.microsoft.com/office/drawing/2014/main" val="3718706359"/>
                  </a:ext>
                </a:extLst>
              </a:tr>
            </a:tbl>
          </a:graphicData>
        </a:graphic>
      </p:graphicFrame>
    </p:spTree>
    <p:extLst>
      <p:ext uri="{BB962C8B-B14F-4D97-AF65-F5344CB8AC3E}">
        <p14:creationId xmlns:p14="http://schemas.microsoft.com/office/powerpoint/2010/main" val="16255266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500" dirty="0" smtClean="0">
                <a:latin typeface="Arial" panose="020B0604020202020204" pitchFamily="34" charset="0"/>
                <a:cs typeface="Arial" panose="020B0604020202020204" pitchFamily="34" charset="0"/>
              </a:rPr>
              <a:t>CEAP Q &amp; A (1 </a:t>
            </a:r>
            <a:r>
              <a:rPr lang="en-US" sz="2500" dirty="0">
                <a:latin typeface="Arial" panose="020B0604020202020204" pitchFamily="34" charset="0"/>
                <a:cs typeface="Arial" panose="020B0604020202020204" pitchFamily="34" charset="0"/>
              </a:rPr>
              <a:t>of 2</a:t>
            </a:r>
            <a:r>
              <a:rPr lang="en-US" sz="2500" dirty="0" smtClean="0">
                <a:latin typeface="Arial" panose="020B0604020202020204" pitchFamily="34" charset="0"/>
                <a:cs typeface="Arial" panose="020B0604020202020204" pitchFamily="34" charset="0"/>
              </a:rPr>
              <a:t>) </a:t>
            </a:r>
            <a:endParaRPr lang="en-US" sz="2500"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700136154"/>
              </p:ext>
            </p:extLst>
          </p:nvPr>
        </p:nvGraphicFramePr>
        <p:xfrm>
          <a:off x="1116013" y="1268759"/>
          <a:ext cx="7570788" cy="5087591"/>
        </p:xfrm>
        <a:graphic>
          <a:graphicData uri="http://schemas.openxmlformats.org/drawingml/2006/table">
            <a:tbl>
              <a:tblPr firstRow="1" bandRow="1">
                <a:tableStyleId>{5C22544A-7EE6-4342-B048-85BDC9FD1C3A}</a:tableStyleId>
              </a:tblPr>
              <a:tblGrid>
                <a:gridCol w="3785394">
                  <a:extLst>
                    <a:ext uri="{9D8B030D-6E8A-4147-A177-3AD203B41FA5}">
                      <a16:colId xmlns:a16="http://schemas.microsoft.com/office/drawing/2014/main" val="3979193108"/>
                    </a:ext>
                  </a:extLst>
                </a:gridCol>
                <a:gridCol w="3785394">
                  <a:extLst>
                    <a:ext uri="{9D8B030D-6E8A-4147-A177-3AD203B41FA5}">
                      <a16:colId xmlns:a16="http://schemas.microsoft.com/office/drawing/2014/main" val="3389532057"/>
                    </a:ext>
                  </a:extLst>
                </a:gridCol>
              </a:tblGrid>
              <a:tr h="427874">
                <a:tc>
                  <a:txBody>
                    <a:bodyPr/>
                    <a:lstStyle/>
                    <a:p>
                      <a:r>
                        <a:rPr lang="en-US" b="1" dirty="0" smtClean="0">
                          <a:solidFill>
                            <a:schemeClr val="tx1"/>
                          </a:solidFill>
                          <a:latin typeface="Arial" panose="020B0604020202020204" pitchFamily="34" charset="0"/>
                          <a:cs typeface="Arial" panose="020B0604020202020204" pitchFamily="34" charset="0"/>
                        </a:rPr>
                        <a:t>Question</a:t>
                      </a:r>
                      <a:endParaRPr lang="en-US" b="1" dirty="0">
                        <a:solidFill>
                          <a:schemeClr val="tx1"/>
                        </a:solidFill>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solidFill>
                        <a:schemeClr val="accent5">
                          <a:lumMod val="20000"/>
                          <a:lumOff val="80000"/>
                        </a:schemeClr>
                      </a:solidFill>
                      <a:prstDash val="sysDot"/>
                      <a:round/>
                      <a:headEnd type="none" w="med" len="med"/>
                      <a:tailEnd type="none" w="med" len="med"/>
                    </a:lnR>
                    <a:lnT w="12700" cap="flat" cmpd="sng" algn="ctr">
                      <a:noFill/>
                      <a:prstDash val="solid"/>
                      <a:round/>
                      <a:headEnd type="none" w="med" len="med"/>
                      <a:tailEnd type="none" w="med" len="med"/>
                    </a:lnT>
                    <a:lnB w="12700" cap="flat" cmpd="sng" algn="ctr">
                      <a:solidFill>
                        <a:schemeClr val="accent5">
                          <a:lumMod val="20000"/>
                          <a:lumOff val="80000"/>
                        </a:schemeClr>
                      </a:solidFill>
                      <a:prstDash val="sysDot"/>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r>
                        <a:rPr lang="en-US" b="1" dirty="0" smtClean="0">
                          <a:solidFill>
                            <a:schemeClr val="tx1"/>
                          </a:solidFill>
                          <a:latin typeface="Arial" panose="020B0604020202020204" pitchFamily="34" charset="0"/>
                          <a:cs typeface="Arial" panose="020B0604020202020204" pitchFamily="34" charset="0"/>
                        </a:rPr>
                        <a:t>Answer</a:t>
                      </a:r>
                      <a:endParaRPr lang="en-US" b="1" dirty="0">
                        <a:solidFill>
                          <a:schemeClr val="tx1"/>
                        </a:solidFill>
                        <a:latin typeface="Arial" panose="020B0604020202020204" pitchFamily="34" charset="0"/>
                        <a:cs typeface="Arial" panose="020B0604020202020204" pitchFamily="34" charset="0"/>
                      </a:endParaRPr>
                    </a:p>
                  </a:txBody>
                  <a:tcPr>
                    <a:lnL w="12700" cap="flat" cmpd="sng" algn="ctr">
                      <a:solidFill>
                        <a:schemeClr val="accent5">
                          <a:lumMod val="20000"/>
                          <a:lumOff val="80000"/>
                        </a:schemeClr>
                      </a:solidFill>
                      <a:prstDash val="sysDot"/>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5">
                          <a:lumMod val="20000"/>
                          <a:lumOff val="80000"/>
                        </a:schemeClr>
                      </a:solidFill>
                      <a:prstDash val="sysDot"/>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3322711655"/>
                  </a:ext>
                </a:extLst>
              </a:tr>
              <a:tr h="59785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dirty="0" smtClean="0">
                          <a:latin typeface="Arial" panose="020B0604020202020204" pitchFamily="34" charset="0"/>
                          <a:cs typeface="Arial" panose="020B0604020202020204" pitchFamily="34" charset="0"/>
                        </a:rPr>
                        <a:t>What is the household income level requirements for CEAP?</a:t>
                      </a:r>
                      <a:endParaRPr lang="en-US" sz="1400" b="0" dirty="0">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solidFill>
                        <a:schemeClr val="accent5">
                          <a:lumMod val="20000"/>
                          <a:lumOff val="80000"/>
                        </a:schemeClr>
                      </a:solidFill>
                      <a:prstDash val="sysDot"/>
                      <a:round/>
                      <a:headEnd type="none" w="med" len="med"/>
                      <a:tailEnd type="none" w="med" len="med"/>
                    </a:lnR>
                    <a:lnT w="12700" cap="flat" cmpd="sng" algn="ctr">
                      <a:solidFill>
                        <a:schemeClr val="accent5">
                          <a:lumMod val="20000"/>
                          <a:lumOff val="80000"/>
                        </a:schemeClr>
                      </a:solidFill>
                      <a:prstDash val="sysDot"/>
                      <a:round/>
                      <a:headEnd type="none" w="med" len="med"/>
                      <a:tailEnd type="none" w="med" len="med"/>
                    </a:lnT>
                    <a:lnB w="12700" cap="flat" cmpd="sng" algn="ctr">
                      <a:solidFill>
                        <a:schemeClr val="accent5">
                          <a:lumMod val="20000"/>
                          <a:lumOff val="80000"/>
                        </a:schemeClr>
                      </a:solidFill>
                      <a:prstDash val="sysDot"/>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400" b="0" kern="1200" dirty="0" smtClean="0">
                          <a:solidFill>
                            <a:schemeClr val="tx1"/>
                          </a:solidFill>
                          <a:latin typeface="Arial" panose="020B0604020202020204" pitchFamily="34" charset="0"/>
                          <a:ea typeface="+mn-ea"/>
                          <a:cs typeface="Arial" panose="020B0604020202020204" pitchFamily="34" charset="0"/>
                        </a:rPr>
                        <a:t>Eligibility is not tied to income level. </a:t>
                      </a:r>
                      <a:endParaRPr lang="en-US" sz="1400" b="0" dirty="0">
                        <a:latin typeface="Arial" panose="020B0604020202020204" pitchFamily="34" charset="0"/>
                        <a:cs typeface="Arial" panose="020B0604020202020204" pitchFamily="34" charset="0"/>
                      </a:endParaRPr>
                    </a:p>
                  </a:txBody>
                  <a:tcPr>
                    <a:lnL w="12700" cap="flat" cmpd="sng" algn="ctr">
                      <a:solidFill>
                        <a:schemeClr val="accent5">
                          <a:lumMod val="20000"/>
                          <a:lumOff val="80000"/>
                        </a:schemeClr>
                      </a:solidFill>
                      <a:prstDash val="sysDot"/>
                      <a:round/>
                      <a:headEnd type="none" w="med" len="med"/>
                      <a:tailEnd type="none" w="med" len="med"/>
                    </a:lnL>
                    <a:lnR w="12700" cap="flat" cmpd="sng" algn="ctr">
                      <a:noFill/>
                      <a:prstDash val="solid"/>
                      <a:round/>
                      <a:headEnd type="none" w="med" len="med"/>
                      <a:tailEnd type="none" w="med" len="med"/>
                    </a:lnR>
                    <a:lnT w="12700" cap="flat" cmpd="sng" algn="ctr">
                      <a:solidFill>
                        <a:schemeClr val="accent5">
                          <a:lumMod val="20000"/>
                          <a:lumOff val="80000"/>
                        </a:schemeClr>
                      </a:solidFill>
                      <a:prstDash val="sysDot"/>
                      <a:round/>
                      <a:headEnd type="none" w="med" len="med"/>
                      <a:tailEnd type="none" w="med" len="med"/>
                    </a:lnT>
                    <a:lnB w="12700" cap="flat" cmpd="sng" algn="ctr">
                      <a:solidFill>
                        <a:schemeClr val="accent5">
                          <a:lumMod val="20000"/>
                          <a:lumOff val="80000"/>
                        </a:schemeClr>
                      </a:solidFill>
                      <a:prstDash val="sysDot"/>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40770775"/>
                  </a:ext>
                </a:extLst>
              </a:tr>
              <a:tr h="59785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dirty="0" smtClean="0">
                          <a:latin typeface="Arial" panose="020B0604020202020204" pitchFamily="34" charset="0"/>
                          <a:cs typeface="Arial" panose="020B0604020202020204" pitchFamily="34" charset="0"/>
                        </a:rPr>
                        <a:t>Can</a:t>
                      </a:r>
                      <a:r>
                        <a:rPr lang="en-US" sz="1400" b="0" baseline="0" dirty="0" smtClean="0">
                          <a:latin typeface="Arial" panose="020B0604020202020204" pitchFamily="34" charset="0"/>
                          <a:cs typeface="Arial" panose="020B0604020202020204" pitchFamily="34" charset="0"/>
                        </a:rPr>
                        <a:t> eligible customers apply for both electricity and gas CEAP credit</a:t>
                      </a:r>
                      <a:endParaRPr lang="en-US" sz="1400" b="0" dirty="0">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solidFill>
                        <a:schemeClr val="accent5">
                          <a:lumMod val="20000"/>
                          <a:lumOff val="80000"/>
                        </a:schemeClr>
                      </a:solidFill>
                      <a:prstDash val="sysDot"/>
                      <a:round/>
                      <a:headEnd type="none" w="med" len="med"/>
                      <a:tailEnd type="none" w="med" len="med"/>
                    </a:lnR>
                    <a:lnT w="12700" cap="flat" cmpd="sng" algn="ctr">
                      <a:solidFill>
                        <a:schemeClr val="accent5">
                          <a:lumMod val="20000"/>
                          <a:lumOff val="80000"/>
                        </a:schemeClr>
                      </a:solidFill>
                      <a:prstDash val="sysDot"/>
                      <a:round/>
                      <a:headEnd type="none" w="med" len="med"/>
                      <a:tailEnd type="none" w="med" len="med"/>
                    </a:lnT>
                    <a:lnB w="12700" cap="flat" cmpd="sng" algn="ctr">
                      <a:solidFill>
                        <a:schemeClr val="accent5">
                          <a:lumMod val="20000"/>
                          <a:lumOff val="80000"/>
                        </a:schemeClr>
                      </a:solidFill>
                      <a:prstDash val="sysDot"/>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400" b="0" dirty="0" smtClean="0">
                          <a:latin typeface="Arial" panose="020B0604020202020204" pitchFamily="34" charset="0"/>
                          <a:cs typeface="Arial" panose="020B0604020202020204" pitchFamily="34" charset="0"/>
                        </a:rPr>
                        <a:t>Yes</a:t>
                      </a:r>
                      <a:endParaRPr lang="en-US" sz="1400" b="0" dirty="0">
                        <a:latin typeface="Arial" panose="020B0604020202020204" pitchFamily="34" charset="0"/>
                        <a:cs typeface="Arial" panose="020B0604020202020204" pitchFamily="34" charset="0"/>
                      </a:endParaRPr>
                    </a:p>
                  </a:txBody>
                  <a:tcPr>
                    <a:lnL w="12700" cap="flat" cmpd="sng" algn="ctr">
                      <a:solidFill>
                        <a:schemeClr val="accent5">
                          <a:lumMod val="20000"/>
                          <a:lumOff val="80000"/>
                        </a:schemeClr>
                      </a:solidFill>
                      <a:prstDash val="sysDot"/>
                      <a:round/>
                      <a:headEnd type="none" w="med" len="med"/>
                      <a:tailEnd type="none" w="med" len="med"/>
                    </a:lnL>
                    <a:lnR w="12700" cap="flat" cmpd="sng" algn="ctr">
                      <a:noFill/>
                      <a:prstDash val="solid"/>
                      <a:round/>
                      <a:headEnd type="none" w="med" len="med"/>
                      <a:tailEnd type="none" w="med" len="med"/>
                    </a:lnR>
                    <a:lnT w="12700" cap="flat" cmpd="sng" algn="ctr">
                      <a:solidFill>
                        <a:schemeClr val="accent5">
                          <a:lumMod val="20000"/>
                          <a:lumOff val="80000"/>
                        </a:schemeClr>
                      </a:solidFill>
                      <a:prstDash val="sysDot"/>
                      <a:round/>
                      <a:headEnd type="none" w="med" len="med"/>
                      <a:tailEnd type="none" w="med" len="med"/>
                    </a:lnT>
                    <a:lnB w="12700" cap="flat" cmpd="sng" algn="ctr">
                      <a:solidFill>
                        <a:schemeClr val="accent5">
                          <a:lumMod val="20000"/>
                          <a:lumOff val="80000"/>
                        </a:schemeClr>
                      </a:solidFill>
                      <a:prstDash val="sysDot"/>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93436318"/>
                  </a:ext>
                </a:extLst>
              </a:tr>
              <a:tr h="25144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kern="1200" dirty="0" smtClean="0">
                          <a:solidFill>
                            <a:schemeClr val="tx1"/>
                          </a:solidFill>
                          <a:latin typeface="Arial" panose="020B0604020202020204" pitchFamily="34" charset="0"/>
                          <a:ea typeface="+mn-ea"/>
                          <a:cs typeface="Arial" panose="020B0604020202020204" pitchFamily="34" charset="0"/>
                        </a:rPr>
                        <a:t>If the utility is aware that the customer has more than one residential electricity/gas accounts within  its service territory, can the customer receive the CEAP for all accounts if other CEAP eligibility criteria are met?</a:t>
                      </a:r>
                    </a:p>
                    <a:p>
                      <a:endParaRPr lang="en-US" sz="1400" b="0" dirty="0">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solidFill>
                        <a:schemeClr val="accent5">
                          <a:lumMod val="20000"/>
                          <a:lumOff val="80000"/>
                        </a:schemeClr>
                      </a:solidFill>
                      <a:prstDash val="sysDot"/>
                      <a:round/>
                      <a:headEnd type="none" w="med" len="med"/>
                      <a:tailEnd type="none" w="med" len="med"/>
                    </a:lnR>
                    <a:lnT w="12700" cap="flat" cmpd="sng" algn="ctr">
                      <a:solidFill>
                        <a:schemeClr val="accent5">
                          <a:lumMod val="20000"/>
                          <a:lumOff val="80000"/>
                        </a:schemeClr>
                      </a:solidFill>
                      <a:prstDash val="sysDot"/>
                      <a:round/>
                      <a:headEnd type="none" w="med" len="med"/>
                      <a:tailEnd type="none" w="med" len="med"/>
                    </a:lnT>
                    <a:lnB w="12700" cap="flat" cmpd="sng" algn="ctr">
                      <a:solidFill>
                        <a:schemeClr val="accent5">
                          <a:lumMod val="20000"/>
                          <a:lumOff val="80000"/>
                        </a:schemeClr>
                      </a:solidFill>
                      <a:prstDash val="sysDot"/>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baseline="0" dirty="0" smtClean="0">
                          <a:solidFill>
                            <a:schemeClr val="tx1"/>
                          </a:solidFill>
                          <a:latin typeface="Arial" panose="020B0604020202020204" pitchFamily="34" charset="0"/>
                          <a:ea typeface="+mn-ea"/>
                          <a:cs typeface="Arial" panose="020B0604020202020204" pitchFamily="34" charset="0"/>
                        </a:rPr>
                        <a:t>No. Eligible customers can receive the appropriate CEAP credits only for one account</a:t>
                      </a:r>
                    </a:p>
                    <a:p>
                      <a:pPr marL="285750" marR="0" lvl="0" indent="-285750" algn="l" defTabSz="914400" rtl="0" eaLnBrk="1" fontAlgn="auto" latinLnBrk="0" hangingPunct="1">
                        <a:lnSpc>
                          <a:spcPct val="100000"/>
                        </a:lnSpc>
                        <a:spcBef>
                          <a:spcPts val="0"/>
                        </a:spcBef>
                        <a:spcAft>
                          <a:spcPts val="600"/>
                        </a:spcAft>
                        <a:buClrTx/>
                        <a:buSzTx/>
                        <a:buFont typeface="Wingdings" panose="05000000000000000000" pitchFamily="2" charset="2"/>
                        <a:buChar char="§"/>
                        <a:tabLst/>
                        <a:defRPr/>
                      </a:pPr>
                      <a:r>
                        <a:rPr lang="en-CA" sz="1400" b="0" kern="1200" dirty="0" smtClean="0">
                          <a:solidFill>
                            <a:schemeClr val="accent5"/>
                          </a:solidFill>
                          <a:latin typeface="Arial" panose="020B0604020202020204" pitchFamily="34" charset="0"/>
                          <a:ea typeface="+mn-ea"/>
                          <a:cs typeface="Arial" panose="020B0604020202020204" pitchFamily="34" charset="0"/>
                        </a:rPr>
                        <a:t>Primary residence where the customer resides for more than 6 months of the year  - </a:t>
                      </a:r>
                      <a:r>
                        <a:rPr lang="en-CA" sz="1400" b="1" u="sng" kern="1200" dirty="0" smtClean="0">
                          <a:solidFill>
                            <a:schemeClr val="accent5"/>
                          </a:solidFill>
                          <a:latin typeface="Arial" panose="020B0604020202020204" pitchFamily="34" charset="0"/>
                          <a:ea typeface="+mn-ea"/>
                          <a:cs typeface="Arial" panose="020B0604020202020204" pitchFamily="34" charset="0"/>
                        </a:rPr>
                        <a:t>but no verification is needed. Utility does not have to check or test this.</a:t>
                      </a:r>
                    </a:p>
                  </a:txBody>
                  <a:tcPr>
                    <a:lnL w="12700" cap="flat" cmpd="sng" algn="ctr">
                      <a:solidFill>
                        <a:schemeClr val="accent5">
                          <a:lumMod val="20000"/>
                          <a:lumOff val="80000"/>
                        </a:schemeClr>
                      </a:solidFill>
                      <a:prstDash val="sysDot"/>
                      <a:round/>
                      <a:headEnd type="none" w="med" len="med"/>
                      <a:tailEnd type="none" w="med" len="med"/>
                    </a:lnL>
                    <a:lnR w="12700" cap="flat" cmpd="sng" algn="ctr">
                      <a:noFill/>
                      <a:prstDash val="solid"/>
                      <a:round/>
                      <a:headEnd type="none" w="med" len="med"/>
                      <a:tailEnd type="none" w="med" len="med"/>
                    </a:lnR>
                    <a:lnT w="12700" cap="flat" cmpd="sng" algn="ctr">
                      <a:solidFill>
                        <a:schemeClr val="accent5">
                          <a:lumMod val="20000"/>
                          <a:lumOff val="80000"/>
                        </a:schemeClr>
                      </a:solidFill>
                      <a:prstDash val="sysDot"/>
                      <a:round/>
                      <a:headEnd type="none" w="med" len="med"/>
                      <a:tailEnd type="none" w="med" len="med"/>
                    </a:lnT>
                    <a:lnB w="12700" cap="flat" cmpd="sng" algn="ctr">
                      <a:solidFill>
                        <a:schemeClr val="accent5">
                          <a:lumMod val="20000"/>
                          <a:lumOff val="80000"/>
                        </a:schemeClr>
                      </a:solidFill>
                      <a:prstDash val="sysDot"/>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83096967"/>
                  </a:ext>
                </a:extLst>
              </a:tr>
              <a:tr h="94952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kern="1200" dirty="0" smtClean="0">
                          <a:solidFill>
                            <a:schemeClr val="tx1"/>
                          </a:solidFill>
                          <a:latin typeface="Arial" panose="020B0604020202020204" pitchFamily="34" charset="0"/>
                          <a:ea typeface="+mn-ea"/>
                          <a:cs typeface="Arial" panose="020B0604020202020204" pitchFamily="34" charset="0"/>
                        </a:rPr>
                        <a:t>Can eligible customers receive the CEAP credit more than once?</a:t>
                      </a:r>
                      <a:endParaRPr lang="en-US" sz="1400" b="0" dirty="0"/>
                    </a:p>
                  </a:txBody>
                  <a:tcPr>
                    <a:lnL w="12700" cap="flat" cmpd="sng" algn="ctr">
                      <a:noFill/>
                      <a:prstDash val="solid"/>
                      <a:round/>
                      <a:headEnd type="none" w="med" len="med"/>
                      <a:tailEnd type="none" w="med" len="med"/>
                    </a:lnL>
                    <a:lnR w="12700" cap="flat" cmpd="sng" algn="ctr">
                      <a:solidFill>
                        <a:schemeClr val="accent5">
                          <a:lumMod val="20000"/>
                          <a:lumOff val="80000"/>
                        </a:schemeClr>
                      </a:solidFill>
                      <a:prstDash val="sysDot"/>
                      <a:round/>
                      <a:headEnd type="none" w="med" len="med"/>
                      <a:tailEnd type="none" w="med" len="med"/>
                    </a:lnR>
                    <a:lnT w="12700" cap="flat" cmpd="sng" algn="ctr">
                      <a:solidFill>
                        <a:schemeClr val="accent5">
                          <a:lumMod val="20000"/>
                          <a:lumOff val="80000"/>
                        </a:schemeClr>
                      </a:solidFill>
                      <a:prstDash val="sysDot"/>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dirty="0" smtClean="0">
                          <a:latin typeface="Arial" panose="020B0604020202020204" pitchFamily="34" charset="0"/>
                          <a:cs typeface="Arial" panose="020B0604020202020204" pitchFamily="34" charset="0"/>
                        </a:rPr>
                        <a:t>No.  Eligible</a:t>
                      </a:r>
                      <a:r>
                        <a:rPr lang="en-US" sz="1400" b="0" baseline="0" dirty="0" smtClean="0">
                          <a:latin typeface="Arial" panose="020B0604020202020204" pitchFamily="34" charset="0"/>
                          <a:cs typeface="Arial" panose="020B0604020202020204" pitchFamily="34" charset="0"/>
                        </a:rPr>
                        <a:t> customers can receive the CEAP credit only once.</a:t>
                      </a:r>
                      <a:endParaRPr lang="en-US" sz="1400" b="0" dirty="0" smtClean="0">
                        <a:latin typeface="Arial" panose="020B0604020202020204" pitchFamily="34" charset="0"/>
                        <a:cs typeface="Arial" panose="020B0604020202020204" pitchFamily="34" charset="0"/>
                      </a:endParaRPr>
                    </a:p>
                    <a:p>
                      <a:endParaRPr lang="en-US" sz="1400" dirty="0"/>
                    </a:p>
                  </a:txBody>
                  <a:tcPr>
                    <a:lnL w="12700" cap="flat" cmpd="sng" algn="ctr">
                      <a:solidFill>
                        <a:schemeClr val="accent5">
                          <a:lumMod val="20000"/>
                          <a:lumOff val="80000"/>
                        </a:schemeClr>
                      </a:solidFill>
                      <a:prstDash val="sysDot"/>
                      <a:round/>
                      <a:headEnd type="none" w="med" len="med"/>
                      <a:tailEnd type="none" w="med" len="med"/>
                    </a:lnL>
                    <a:lnR w="12700" cap="flat" cmpd="sng" algn="ctr">
                      <a:noFill/>
                      <a:prstDash val="solid"/>
                      <a:round/>
                      <a:headEnd type="none" w="med" len="med"/>
                      <a:tailEnd type="none" w="med" len="med"/>
                    </a:lnR>
                    <a:lnT w="12700" cap="flat" cmpd="sng" algn="ctr">
                      <a:solidFill>
                        <a:schemeClr val="accent5">
                          <a:lumMod val="20000"/>
                          <a:lumOff val="80000"/>
                        </a:schemeClr>
                      </a:solidFill>
                      <a:prstDash val="sysDot"/>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48853227"/>
                  </a:ext>
                </a:extLst>
              </a:tr>
            </a:tbl>
          </a:graphicData>
        </a:graphic>
      </p:graphicFrame>
      <p:sp>
        <p:nvSpPr>
          <p:cNvPr id="4" name="Date Placeholder 3"/>
          <p:cNvSpPr>
            <a:spLocks noGrp="1"/>
          </p:cNvSpPr>
          <p:nvPr>
            <p:ph type="dt" sz="half" idx="10"/>
          </p:nvPr>
        </p:nvSpPr>
        <p:spPr/>
        <p:txBody>
          <a:bodyPr/>
          <a:lstStyle/>
          <a:p>
            <a:r>
              <a:rPr lang="en-US" smtClean="0"/>
              <a:t>6/16/2020</a:t>
            </a:r>
            <a:endParaRPr lang="en-CA" dirty="0"/>
          </a:p>
        </p:txBody>
      </p:sp>
      <p:sp>
        <p:nvSpPr>
          <p:cNvPr id="5" name="Footer Placeholder 4"/>
          <p:cNvSpPr>
            <a:spLocks noGrp="1"/>
          </p:cNvSpPr>
          <p:nvPr>
            <p:ph type="ftr" sz="quarter" idx="11"/>
          </p:nvPr>
        </p:nvSpPr>
        <p:spPr/>
        <p:txBody>
          <a:bodyPr/>
          <a:lstStyle/>
          <a:p>
            <a:r>
              <a:rPr lang="en-US" smtClean="0"/>
              <a:t>Ontario Energy Board</a:t>
            </a:r>
            <a:endParaRPr lang="en-CA" dirty="0"/>
          </a:p>
        </p:txBody>
      </p:sp>
      <p:sp>
        <p:nvSpPr>
          <p:cNvPr id="6" name="Slide Number Placeholder 5"/>
          <p:cNvSpPr>
            <a:spLocks noGrp="1"/>
          </p:cNvSpPr>
          <p:nvPr>
            <p:ph type="sldNum" sz="quarter" idx="12"/>
          </p:nvPr>
        </p:nvSpPr>
        <p:spPr/>
        <p:txBody>
          <a:bodyPr/>
          <a:lstStyle/>
          <a:p>
            <a:fld id="{2433D897-3F17-45C5-998C-B347842CBDF4}" type="slidenum">
              <a:rPr lang="en-CA" smtClean="0"/>
              <a:t>23</a:t>
            </a:fld>
            <a:endParaRPr lang="en-CA" dirty="0"/>
          </a:p>
        </p:txBody>
      </p:sp>
    </p:spTree>
    <p:extLst>
      <p:ext uri="{BB962C8B-B14F-4D97-AF65-F5344CB8AC3E}">
        <p14:creationId xmlns:p14="http://schemas.microsoft.com/office/powerpoint/2010/main" val="21145126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500" dirty="0" smtClean="0">
                <a:latin typeface="Arial" panose="020B0604020202020204" pitchFamily="34" charset="0"/>
                <a:cs typeface="Arial" panose="020B0604020202020204" pitchFamily="34" charset="0"/>
              </a:rPr>
              <a:t>CEAP Q &amp; A (2 </a:t>
            </a:r>
            <a:r>
              <a:rPr lang="en-US" sz="2500" dirty="0">
                <a:latin typeface="Arial" panose="020B0604020202020204" pitchFamily="34" charset="0"/>
                <a:cs typeface="Arial" panose="020B0604020202020204" pitchFamily="34" charset="0"/>
              </a:rPr>
              <a:t>of </a:t>
            </a:r>
            <a:r>
              <a:rPr lang="en-US" sz="2500" dirty="0" smtClean="0">
                <a:latin typeface="Arial" panose="020B0604020202020204" pitchFamily="34" charset="0"/>
                <a:cs typeface="Arial" panose="020B0604020202020204" pitchFamily="34" charset="0"/>
              </a:rPr>
              <a:t>2) </a:t>
            </a:r>
            <a:endParaRPr lang="en-US" sz="2500"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088462290"/>
              </p:ext>
            </p:extLst>
          </p:nvPr>
        </p:nvGraphicFramePr>
        <p:xfrm>
          <a:off x="1116013" y="1268759"/>
          <a:ext cx="7570788" cy="5288280"/>
        </p:xfrm>
        <a:graphic>
          <a:graphicData uri="http://schemas.openxmlformats.org/drawingml/2006/table">
            <a:tbl>
              <a:tblPr firstRow="1" bandRow="1">
                <a:tableStyleId>{5C22544A-7EE6-4342-B048-85BDC9FD1C3A}</a:tableStyleId>
              </a:tblPr>
              <a:tblGrid>
                <a:gridCol w="1727795">
                  <a:extLst>
                    <a:ext uri="{9D8B030D-6E8A-4147-A177-3AD203B41FA5}">
                      <a16:colId xmlns:a16="http://schemas.microsoft.com/office/drawing/2014/main" val="3979193108"/>
                    </a:ext>
                  </a:extLst>
                </a:gridCol>
                <a:gridCol w="5842993">
                  <a:extLst>
                    <a:ext uri="{9D8B030D-6E8A-4147-A177-3AD203B41FA5}">
                      <a16:colId xmlns:a16="http://schemas.microsoft.com/office/drawing/2014/main" val="3389532057"/>
                    </a:ext>
                  </a:extLst>
                </a:gridCol>
              </a:tblGrid>
              <a:tr h="351879">
                <a:tc>
                  <a:txBody>
                    <a:bodyPr/>
                    <a:lstStyle/>
                    <a:p>
                      <a:r>
                        <a:rPr lang="en-US" b="0" dirty="0" smtClean="0">
                          <a:solidFill>
                            <a:schemeClr val="tx1"/>
                          </a:solidFill>
                          <a:latin typeface="Arial" panose="020B0604020202020204" pitchFamily="34" charset="0"/>
                          <a:cs typeface="Arial" panose="020B0604020202020204" pitchFamily="34" charset="0"/>
                        </a:rPr>
                        <a:t>Question</a:t>
                      </a:r>
                      <a:endParaRPr lang="en-US" b="0" dirty="0">
                        <a:solidFill>
                          <a:schemeClr val="tx1"/>
                        </a:solidFill>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solidFill>
                        <a:schemeClr val="accent5">
                          <a:lumMod val="20000"/>
                          <a:lumOff val="80000"/>
                        </a:schemeClr>
                      </a:solidFill>
                      <a:prstDash val="sysDot"/>
                      <a:round/>
                      <a:headEnd type="none" w="med" len="med"/>
                      <a:tailEnd type="none" w="med" len="med"/>
                    </a:lnR>
                    <a:lnT w="12700" cap="flat" cmpd="sng" algn="ctr">
                      <a:noFill/>
                      <a:prstDash val="solid"/>
                      <a:round/>
                      <a:headEnd type="none" w="med" len="med"/>
                      <a:tailEnd type="none" w="med" len="med"/>
                    </a:lnT>
                    <a:lnB w="12700" cap="flat" cmpd="sng" algn="ctr">
                      <a:solidFill>
                        <a:schemeClr val="accent5">
                          <a:lumMod val="20000"/>
                          <a:lumOff val="80000"/>
                        </a:schemeClr>
                      </a:solidFill>
                      <a:prstDash val="sysDot"/>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r>
                        <a:rPr lang="en-US" b="0" dirty="0" smtClean="0">
                          <a:solidFill>
                            <a:schemeClr val="tx1"/>
                          </a:solidFill>
                          <a:latin typeface="Arial" panose="020B0604020202020204" pitchFamily="34" charset="0"/>
                          <a:cs typeface="Arial" panose="020B0604020202020204" pitchFamily="34" charset="0"/>
                        </a:rPr>
                        <a:t>Answer</a:t>
                      </a:r>
                      <a:endParaRPr lang="en-US"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accent5">
                          <a:lumMod val="20000"/>
                          <a:lumOff val="80000"/>
                        </a:schemeClr>
                      </a:solidFill>
                      <a:prstDash val="sysDot"/>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5">
                          <a:lumMod val="20000"/>
                          <a:lumOff val="80000"/>
                        </a:schemeClr>
                      </a:solidFill>
                      <a:prstDash val="sysDot"/>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3322711655"/>
                  </a:ext>
                </a:extLst>
              </a:tr>
              <a:tr h="15981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dirty="0" smtClean="0">
                          <a:latin typeface="Arial" panose="020B0604020202020204" pitchFamily="34" charset="0"/>
                          <a:cs typeface="Arial" panose="020B0604020202020204" pitchFamily="34" charset="0"/>
                        </a:rPr>
                        <a:t>How does</a:t>
                      </a:r>
                      <a:r>
                        <a:rPr lang="en-US" sz="1400" b="0" baseline="0" dirty="0" smtClean="0">
                          <a:latin typeface="Arial" panose="020B0604020202020204" pitchFamily="34" charset="0"/>
                          <a:cs typeface="Arial" panose="020B0604020202020204" pitchFamily="34" charset="0"/>
                        </a:rPr>
                        <a:t> CEAP work with OESP and LEAP?</a:t>
                      </a:r>
                      <a:endParaRPr lang="en-US" sz="1400" b="0" dirty="0">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solidFill>
                        <a:schemeClr val="accent5">
                          <a:lumMod val="20000"/>
                          <a:lumOff val="80000"/>
                        </a:schemeClr>
                      </a:solidFill>
                      <a:prstDash val="sysDot"/>
                      <a:round/>
                      <a:headEnd type="none" w="med" len="med"/>
                      <a:tailEnd type="none" w="med" len="med"/>
                    </a:lnR>
                    <a:lnT w="12700" cap="flat" cmpd="sng" algn="ctr">
                      <a:solidFill>
                        <a:schemeClr val="accent5">
                          <a:lumMod val="20000"/>
                          <a:lumOff val="80000"/>
                        </a:schemeClr>
                      </a:solidFill>
                      <a:prstDash val="sysDot"/>
                      <a:round/>
                      <a:headEnd type="none" w="med" len="med"/>
                      <a:tailEnd type="none" w="med" len="med"/>
                    </a:lnT>
                    <a:lnB w="12700" cap="flat" cmpd="sng" algn="ctr">
                      <a:solidFill>
                        <a:schemeClr val="accent5">
                          <a:lumMod val="20000"/>
                          <a:lumOff val="80000"/>
                        </a:schemeClr>
                      </a:solidFill>
                      <a:prstDash val="sysDot"/>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kern="1200" dirty="0" smtClean="0">
                          <a:solidFill>
                            <a:schemeClr val="tx1"/>
                          </a:solidFill>
                          <a:latin typeface="Arial" panose="020B0604020202020204" pitchFamily="34" charset="0"/>
                          <a:ea typeface="+mn-ea"/>
                          <a:cs typeface="Arial" panose="020B0604020202020204" pitchFamily="34" charset="0"/>
                        </a:rPr>
                        <a:t>Eligibility for CEAP does not impact eligibility for either OESP or LEAP. Eligible</a:t>
                      </a:r>
                      <a:r>
                        <a:rPr lang="en-US" sz="1400" b="0" kern="1200" baseline="0" dirty="0" smtClean="0">
                          <a:solidFill>
                            <a:schemeClr val="tx1"/>
                          </a:solidFill>
                          <a:latin typeface="Arial" panose="020B0604020202020204" pitchFamily="34" charset="0"/>
                          <a:ea typeface="+mn-ea"/>
                          <a:cs typeface="Arial" panose="020B0604020202020204" pitchFamily="34" charset="0"/>
                        </a:rPr>
                        <a:t> low-income customers who receives CEAP can still apply for LEAP and/or OESP if they meet the low-income threshold.</a:t>
                      </a:r>
                      <a:r>
                        <a:rPr lang="en-US" sz="1400" b="0" kern="1200" dirty="0" smtClean="0">
                          <a:solidFill>
                            <a:schemeClr val="tx1"/>
                          </a:solidFill>
                          <a:latin typeface="Arial" panose="020B0604020202020204" pitchFamily="34" charset="0"/>
                          <a:ea typeface="+mn-ea"/>
                          <a:cs typeface="Arial" panose="020B0604020202020204" pitchFamily="34" charset="0"/>
                        </a:rPr>
                        <a:t>  However,</a:t>
                      </a:r>
                    </a:p>
                    <a:p>
                      <a:pPr marL="285750" marR="0" lvl="0" indent="-285750" algn="l" defTabSz="914400" rtl="0" eaLnBrk="1" fontAlgn="auto" latinLnBrk="0" hangingPunct="1">
                        <a:lnSpc>
                          <a:spcPct val="100000"/>
                        </a:lnSpc>
                        <a:spcBef>
                          <a:spcPts val="0"/>
                        </a:spcBef>
                        <a:spcAft>
                          <a:spcPts val="600"/>
                        </a:spcAft>
                        <a:buClrTx/>
                        <a:buSzTx/>
                        <a:buFont typeface="Wingdings" panose="05000000000000000000" pitchFamily="2" charset="2"/>
                        <a:buChar char="§"/>
                        <a:tabLst/>
                        <a:defRPr/>
                      </a:pPr>
                      <a:r>
                        <a:rPr lang="en-US" sz="1400" b="0" kern="1200" dirty="0" smtClean="0">
                          <a:solidFill>
                            <a:schemeClr val="accent5"/>
                          </a:solidFill>
                          <a:latin typeface="Arial" panose="020B0604020202020204" pitchFamily="34" charset="0"/>
                          <a:ea typeface="+mn-ea"/>
                          <a:cs typeface="Arial" panose="020B0604020202020204" pitchFamily="34" charset="0"/>
                        </a:rPr>
                        <a:t>Electricity customers who have received OESP or LEAP</a:t>
                      </a:r>
                      <a:r>
                        <a:rPr lang="en-US" sz="1400" b="0" kern="1200" baseline="0" dirty="0" smtClean="0">
                          <a:solidFill>
                            <a:schemeClr val="accent5"/>
                          </a:solidFill>
                          <a:latin typeface="Arial" panose="020B0604020202020204" pitchFamily="34" charset="0"/>
                          <a:ea typeface="+mn-ea"/>
                          <a:cs typeface="Arial" panose="020B0604020202020204" pitchFamily="34" charset="0"/>
                        </a:rPr>
                        <a:t> in 2020</a:t>
                      </a:r>
                      <a:r>
                        <a:rPr lang="en-US" sz="1400" b="0" kern="1200" dirty="0" smtClean="0">
                          <a:solidFill>
                            <a:schemeClr val="accent5"/>
                          </a:solidFill>
                          <a:latin typeface="Arial" panose="020B0604020202020204" pitchFamily="34" charset="0"/>
                          <a:ea typeface="+mn-ea"/>
                          <a:cs typeface="Arial" panose="020B0604020202020204" pitchFamily="34" charset="0"/>
                        </a:rPr>
                        <a:t> are not eligible for CEAP</a:t>
                      </a:r>
                    </a:p>
                    <a:p>
                      <a:pPr marL="285750" marR="0" lvl="0" indent="-285750" algn="l" defTabSz="914400" rtl="0" eaLnBrk="1" fontAlgn="auto" latinLnBrk="0" hangingPunct="1">
                        <a:lnSpc>
                          <a:spcPct val="100000"/>
                        </a:lnSpc>
                        <a:spcBef>
                          <a:spcPts val="0"/>
                        </a:spcBef>
                        <a:spcAft>
                          <a:spcPts val="600"/>
                        </a:spcAft>
                        <a:buClrTx/>
                        <a:buSzTx/>
                        <a:buFont typeface="Wingdings" panose="05000000000000000000" pitchFamily="2" charset="2"/>
                        <a:buChar char="§"/>
                        <a:tabLst/>
                        <a:defRPr/>
                      </a:pPr>
                      <a:r>
                        <a:rPr lang="en-US" sz="1400" b="0" kern="1200" dirty="0" smtClean="0">
                          <a:solidFill>
                            <a:schemeClr val="accent5"/>
                          </a:solidFill>
                          <a:latin typeface="Arial" panose="020B0604020202020204" pitchFamily="34" charset="0"/>
                          <a:ea typeface="+mn-ea"/>
                          <a:cs typeface="Arial" panose="020B0604020202020204" pitchFamily="34" charset="0"/>
                        </a:rPr>
                        <a:t>Gas customers who have received LEAP in 2020</a:t>
                      </a:r>
                      <a:r>
                        <a:rPr lang="en-US" sz="1400" b="0" kern="1200" baseline="0" dirty="0" smtClean="0">
                          <a:solidFill>
                            <a:schemeClr val="accent5"/>
                          </a:solidFill>
                          <a:latin typeface="Arial" panose="020B0604020202020204" pitchFamily="34" charset="0"/>
                          <a:ea typeface="+mn-ea"/>
                          <a:cs typeface="Arial" panose="020B0604020202020204" pitchFamily="34" charset="0"/>
                        </a:rPr>
                        <a:t> </a:t>
                      </a:r>
                      <a:r>
                        <a:rPr lang="en-US" sz="1400" b="0" kern="1200" dirty="0" smtClean="0">
                          <a:solidFill>
                            <a:schemeClr val="accent5"/>
                          </a:solidFill>
                          <a:latin typeface="Arial" panose="020B0604020202020204" pitchFamily="34" charset="0"/>
                          <a:ea typeface="+mn-ea"/>
                          <a:cs typeface="Arial" panose="020B0604020202020204" pitchFamily="34" charset="0"/>
                        </a:rPr>
                        <a:t>are not eligible for CEAP</a:t>
                      </a:r>
                      <a:endParaRPr lang="en-US" sz="1400" b="0" kern="1200" dirty="0">
                        <a:solidFill>
                          <a:schemeClr val="accent5"/>
                        </a:solidFill>
                        <a:latin typeface="Arial" panose="020B0604020202020204" pitchFamily="34" charset="0"/>
                        <a:ea typeface="+mn-ea"/>
                        <a:cs typeface="Arial" panose="020B0604020202020204" pitchFamily="34" charset="0"/>
                      </a:endParaRPr>
                    </a:p>
                  </a:txBody>
                  <a:tcPr>
                    <a:lnL w="12700" cap="flat" cmpd="sng" algn="ctr">
                      <a:solidFill>
                        <a:schemeClr val="accent5">
                          <a:lumMod val="20000"/>
                          <a:lumOff val="80000"/>
                        </a:schemeClr>
                      </a:solidFill>
                      <a:prstDash val="sysDot"/>
                      <a:round/>
                      <a:headEnd type="none" w="med" len="med"/>
                      <a:tailEnd type="none" w="med" len="med"/>
                    </a:lnL>
                    <a:lnR w="12700" cap="flat" cmpd="sng" algn="ctr">
                      <a:noFill/>
                      <a:prstDash val="solid"/>
                      <a:round/>
                      <a:headEnd type="none" w="med" len="med"/>
                      <a:tailEnd type="none" w="med" len="med"/>
                    </a:lnR>
                    <a:lnT w="12700" cap="flat" cmpd="sng" algn="ctr">
                      <a:solidFill>
                        <a:schemeClr val="accent5">
                          <a:lumMod val="20000"/>
                          <a:lumOff val="80000"/>
                        </a:schemeClr>
                      </a:solidFill>
                      <a:prstDash val="sysDot"/>
                      <a:round/>
                      <a:headEnd type="none" w="med" len="med"/>
                      <a:tailEnd type="none" w="med" len="med"/>
                    </a:lnT>
                    <a:lnB w="12700" cap="flat" cmpd="sng" algn="ctr">
                      <a:solidFill>
                        <a:schemeClr val="accent5">
                          <a:lumMod val="20000"/>
                          <a:lumOff val="80000"/>
                        </a:schemeClr>
                      </a:solidFill>
                      <a:prstDash val="sysDot"/>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40770775"/>
                  </a:ext>
                </a:extLst>
              </a:tr>
              <a:tr h="31375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baseline="0" dirty="0" smtClean="0">
                          <a:latin typeface="Arial" panose="020B0604020202020204" pitchFamily="34" charset="0"/>
                          <a:cs typeface="Arial" panose="020B0604020202020204" pitchFamily="34" charset="0"/>
                        </a:rPr>
                        <a:t>Do the OEB’s low-income Customer Service Rules (CSR) apply to CEAP eligible customers?</a:t>
                      </a:r>
                      <a:endParaRPr lang="en-US" sz="1400" b="0" dirty="0" smtClean="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b="0" dirty="0">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solidFill>
                        <a:schemeClr val="accent5">
                          <a:lumMod val="20000"/>
                          <a:lumOff val="80000"/>
                        </a:schemeClr>
                      </a:solidFill>
                      <a:prstDash val="sysDot"/>
                      <a:round/>
                      <a:headEnd type="none" w="med" len="med"/>
                      <a:tailEnd type="none" w="med" len="med"/>
                    </a:lnR>
                    <a:lnT w="12700" cap="flat" cmpd="sng" algn="ctr">
                      <a:solidFill>
                        <a:schemeClr val="accent5">
                          <a:lumMod val="20000"/>
                          <a:lumOff val="80000"/>
                        </a:schemeClr>
                      </a:solidFill>
                      <a:prstDash val="sysDot"/>
                      <a:round/>
                      <a:headEnd type="none" w="med" len="med"/>
                      <a:tailEnd type="none" w="med" len="med"/>
                    </a:lnT>
                    <a:lnB w="12700" cap="flat" cmpd="sng" algn="ctr">
                      <a:solidFill>
                        <a:schemeClr val="accent5">
                          <a:lumMod val="20000"/>
                          <a:lumOff val="80000"/>
                        </a:schemeClr>
                      </a:solidFill>
                      <a:prstDash val="sysDot"/>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en-US" sz="1400" b="0" kern="1200" dirty="0" smtClean="0">
                          <a:solidFill>
                            <a:schemeClr val="tx1"/>
                          </a:solidFill>
                          <a:latin typeface="Arial" panose="020B0604020202020204" pitchFamily="34" charset="0"/>
                          <a:ea typeface="+mn-ea"/>
                          <a:cs typeface="Arial" panose="020B0604020202020204" pitchFamily="34" charset="0"/>
                        </a:rPr>
                        <a:t>No. The OEB’s low-income CSR apply to eligible low-income customers as defined in the Distribution</a:t>
                      </a:r>
                      <a:r>
                        <a:rPr lang="en-US" sz="1400" b="0" kern="1200" baseline="0" dirty="0" smtClean="0">
                          <a:solidFill>
                            <a:schemeClr val="tx1"/>
                          </a:solidFill>
                          <a:latin typeface="Arial" panose="020B0604020202020204" pitchFamily="34" charset="0"/>
                          <a:ea typeface="+mn-ea"/>
                          <a:cs typeface="Arial" panose="020B0604020202020204" pitchFamily="34" charset="0"/>
                        </a:rPr>
                        <a:t> System Code (DSC) and Unit Sub-Metering Code (USMC) for electricity customers</a:t>
                      </a:r>
                      <a:r>
                        <a:rPr lang="en-US" sz="1400" b="0" kern="1200" dirty="0" smtClean="0">
                          <a:solidFill>
                            <a:schemeClr val="tx1"/>
                          </a:solidFill>
                          <a:latin typeface="Arial" panose="020B0604020202020204" pitchFamily="34" charset="0"/>
                          <a:ea typeface="+mn-ea"/>
                          <a:cs typeface="Arial" panose="020B0604020202020204" pitchFamily="34" charset="0"/>
                        </a:rPr>
                        <a:t> and</a:t>
                      </a:r>
                      <a:r>
                        <a:rPr lang="en-US" sz="1400" b="0" kern="1200" baseline="0" dirty="0" smtClean="0">
                          <a:solidFill>
                            <a:schemeClr val="tx1"/>
                          </a:solidFill>
                          <a:latin typeface="Arial" panose="020B0604020202020204" pitchFamily="34" charset="0"/>
                          <a:ea typeface="+mn-ea"/>
                          <a:cs typeface="Arial" panose="020B0604020202020204" pitchFamily="34" charset="0"/>
                        </a:rPr>
                        <a:t> the Gas Distribution Access Rule (GDAR) for gas customers</a:t>
                      </a:r>
                      <a:r>
                        <a:rPr lang="en-US" sz="1400" b="0" kern="1200" dirty="0" smtClean="0">
                          <a:solidFill>
                            <a:schemeClr val="tx1"/>
                          </a:solidFill>
                          <a:latin typeface="Arial" panose="020B0604020202020204" pitchFamily="34" charset="0"/>
                          <a:ea typeface="+mn-ea"/>
                          <a:cs typeface="Arial" panose="020B0604020202020204" pitchFamily="34" charset="0"/>
                        </a:rPr>
                        <a:t>.  However, utilities are encouraged to work with all of their customers and find payment solutions that are suitable to the customer’s needs. </a:t>
                      </a:r>
                      <a:endParaRPr lang="en-US" sz="1400" b="0" kern="1200" baseline="0" dirty="0" smtClean="0">
                        <a:solidFill>
                          <a:schemeClr val="tx1"/>
                        </a:solidFill>
                        <a:latin typeface="Arial" panose="020B0604020202020204" pitchFamily="34" charset="0"/>
                        <a:ea typeface="+mn-ea"/>
                        <a:cs typeface="Arial" panose="020B0604020202020204" pitchFamily="34" charset="0"/>
                      </a:endParaRP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1400" b="0" kern="1200" dirty="0" smtClean="0">
                          <a:solidFill>
                            <a:schemeClr val="accent5"/>
                          </a:solidFill>
                          <a:latin typeface="Arial" panose="020B0604020202020204" pitchFamily="34" charset="0"/>
                          <a:ea typeface="+mn-ea"/>
                          <a:cs typeface="Arial" panose="020B0604020202020204" pitchFamily="34" charset="0"/>
                        </a:rPr>
                        <a:t>DSC defines “eligible low-income customer” as </a:t>
                      </a:r>
                    </a:p>
                    <a:p>
                      <a:pPr marL="914400" lvl="2" algn="l" defTabSz="914400" rtl="0" eaLnBrk="1" latinLnBrk="0" hangingPunct="1"/>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(a) a residential electricity consumer who has been approved by the CSP for the OESP; or </a:t>
                      </a:r>
                    </a:p>
                    <a:p>
                      <a:pPr marL="914400" lvl="2" algn="l" defTabSz="914400" rtl="0" eaLnBrk="1" latinLnBrk="0" hangingPunct="1">
                        <a:spcAft>
                          <a:spcPts val="600"/>
                        </a:spcAft>
                      </a:pPr>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(b) a residential electricity consumer who has been approved by a LEAP Intake Agency for Emergency Financial Assistance</a:t>
                      </a:r>
                      <a:endParaRPr lang="en-US" sz="1200" b="0" kern="1200" baseline="0" dirty="0" smtClean="0">
                        <a:solidFill>
                          <a:schemeClr val="tx1"/>
                        </a:solidFill>
                        <a:latin typeface="Arial" panose="020B0604020202020204" pitchFamily="34" charset="0"/>
                        <a:ea typeface="+mn-ea"/>
                        <a:cs typeface="Arial" panose="020B0604020202020204" pitchFamily="34" charset="0"/>
                      </a:endParaRP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1400" b="0" kern="1200" dirty="0" smtClean="0">
                          <a:solidFill>
                            <a:schemeClr val="accent5"/>
                          </a:solidFill>
                          <a:latin typeface="Arial" panose="020B0604020202020204" pitchFamily="34" charset="0"/>
                          <a:ea typeface="+mn-ea"/>
                          <a:cs typeface="Arial" panose="020B0604020202020204" pitchFamily="34" charset="0"/>
                        </a:rPr>
                        <a:t>GDAR defines “eligible low-income customer” as </a:t>
                      </a:r>
                    </a:p>
                    <a:p>
                      <a:pPr marL="914400" lvl="3" indent="0" algn="l" defTabSz="914400" rtl="0" eaLnBrk="1" latinLnBrk="0" hangingPunct="1">
                        <a:lnSpc>
                          <a:spcPct val="100000"/>
                        </a:lnSpc>
                        <a:spcBef>
                          <a:spcPts val="0"/>
                        </a:spcBef>
                        <a:spcAft>
                          <a:spcPts val="0"/>
                        </a:spcAft>
                        <a:buFont typeface="Wingdings" pitchFamily="2" charset="2"/>
                        <a:buNone/>
                      </a:pPr>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a residential gas customer who has been approved by a LEAP Intake Agency for Emergency Financial Assistance</a:t>
                      </a:r>
                    </a:p>
                    <a:p>
                      <a:endParaRPr lang="en-US" sz="1400" b="0" dirty="0">
                        <a:latin typeface="Arial" panose="020B0604020202020204" pitchFamily="34" charset="0"/>
                        <a:cs typeface="Arial" panose="020B0604020202020204" pitchFamily="34" charset="0"/>
                      </a:endParaRPr>
                    </a:p>
                  </a:txBody>
                  <a:tcPr>
                    <a:lnL w="12700" cap="flat" cmpd="sng" algn="ctr">
                      <a:solidFill>
                        <a:schemeClr val="accent5">
                          <a:lumMod val="20000"/>
                          <a:lumOff val="80000"/>
                        </a:schemeClr>
                      </a:solidFill>
                      <a:prstDash val="sysDot"/>
                      <a:round/>
                      <a:headEnd type="none" w="med" len="med"/>
                      <a:tailEnd type="none" w="med" len="med"/>
                    </a:lnL>
                    <a:lnR w="12700" cap="flat" cmpd="sng" algn="ctr">
                      <a:noFill/>
                      <a:prstDash val="solid"/>
                      <a:round/>
                      <a:headEnd type="none" w="med" len="med"/>
                      <a:tailEnd type="none" w="med" len="med"/>
                    </a:lnR>
                    <a:lnT w="12700" cap="flat" cmpd="sng" algn="ctr">
                      <a:solidFill>
                        <a:schemeClr val="accent5">
                          <a:lumMod val="20000"/>
                          <a:lumOff val="80000"/>
                        </a:schemeClr>
                      </a:solidFill>
                      <a:prstDash val="sysDot"/>
                      <a:round/>
                      <a:headEnd type="none" w="med" len="med"/>
                      <a:tailEnd type="none" w="med" len="med"/>
                    </a:lnT>
                    <a:lnB w="12700" cap="flat" cmpd="sng" algn="ctr">
                      <a:solidFill>
                        <a:schemeClr val="accent5">
                          <a:lumMod val="20000"/>
                          <a:lumOff val="80000"/>
                        </a:schemeClr>
                      </a:solidFill>
                      <a:prstDash val="sysDot"/>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93436318"/>
                  </a:ext>
                </a:extLst>
              </a:tr>
            </a:tbl>
          </a:graphicData>
        </a:graphic>
      </p:graphicFrame>
      <p:sp>
        <p:nvSpPr>
          <p:cNvPr id="4" name="Date Placeholder 3"/>
          <p:cNvSpPr>
            <a:spLocks noGrp="1"/>
          </p:cNvSpPr>
          <p:nvPr>
            <p:ph type="dt" sz="half" idx="10"/>
          </p:nvPr>
        </p:nvSpPr>
        <p:spPr/>
        <p:txBody>
          <a:bodyPr/>
          <a:lstStyle/>
          <a:p>
            <a:r>
              <a:rPr lang="en-US" smtClean="0"/>
              <a:t>6/16/2020</a:t>
            </a:r>
            <a:endParaRPr lang="en-CA" dirty="0"/>
          </a:p>
        </p:txBody>
      </p:sp>
      <p:sp>
        <p:nvSpPr>
          <p:cNvPr id="5" name="Footer Placeholder 4"/>
          <p:cNvSpPr>
            <a:spLocks noGrp="1"/>
          </p:cNvSpPr>
          <p:nvPr>
            <p:ph type="ftr" sz="quarter" idx="11"/>
          </p:nvPr>
        </p:nvSpPr>
        <p:spPr/>
        <p:txBody>
          <a:bodyPr/>
          <a:lstStyle/>
          <a:p>
            <a:r>
              <a:rPr lang="en-US" smtClean="0"/>
              <a:t>Ontario Energy Board</a:t>
            </a:r>
            <a:endParaRPr lang="en-CA" dirty="0"/>
          </a:p>
        </p:txBody>
      </p:sp>
      <p:sp>
        <p:nvSpPr>
          <p:cNvPr id="6" name="Slide Number Placeholder 5"/>
          <p:cNvSpPr>
            <a:spLocks noGrp="1"/>
          </p:cNvSpPr>
          <p:nvPr>
            <p:ph type="sldNum" sz="quarter" idx="12"/>
          </p:nvPr>
        </p:nvSpPr>
        <p:spPr/>
        <p:txBody>
          <a:bodyPr/>
          <a:lstStyle/>
          <a:p>
            <a:fld id="{2433D897-3F17-45C5-998C-B347842CBDF4}" type="slidenum">
              <a:rPr lang="en-CA" smtClean="0"/>
              <a:t>24</a:t>
            </a:fld>
            <a:endParaRPr lang="en-CA" dirty="0"/>
          </a:p>
        </p:txBody>
      </p:sp>
    </p:spTree>
    <p:extLst>
      <p:ext uri="{BB962C8B-B14F-4D97-AF65-F5344CB8AC3E}">
        <p14:creationId xmlns:p14="http://schemas.microsoft.com/office/powerpoint/2010/main" val="16933254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500" dirty="0" smtClean="0">
                <a:latin typeface="Arial" panose="020B0604020202020204" pitchFamily="34" charset="0"/>
                <a:cs typeface="Arial" panose="020B0604020202020204" pitchFamily="34" charset="0"/>
              </a:rPr>
              <a:t>Glossary </a:t>
            </a:r>
            <a:r>
              <a:rPr lang="en-US" sz="2500" dirty="0">
                <a:latin typeface="Arial" panose="020B0604020202020204" pitchFamily="34" charset="0"/>
                <a:cs typeface="Arial" panose="020B0604020202020204" pitchFamily="34" charset="0"/>
              </a:rPr>
              <a:t>of </a:t>
            </a:r>
            <a:r>
              <a:rPr lang="en-US" sz="2500" dirty="0" smtClean="0">
                <a:latin typeface="Arial" panose="020B0604020202020204" pitchFamily="34" charset="0"/>
                <a:cs typeface="Arial" panose="020B0604020202020204" pitchFamily="34" charset="0"/>
              </a:rPr>
              <a:t>Terms (1 of 2)</a:t>
            </a:r>
            <a:endParaRPr lang="en-US" sz="2500" dirty="0"/>
          </a:p>
        </p:txBody>
      </p:sp>
      <p:sp>
        <p:nvSpPr>
          <p:cNvPr id="4" name="Date Placeholder 3"/>
          <p:cNvSpPr>
            <a:spLocks noGrp="1"/>
          </p:cNvSpPr>
          <p:nvPr>
            <p:ph type="dt" sz="half" idx="10"/>
          </p:nvPr>
        </p:nvSpPr>
        <p:spPr/>
        <p:txBody>
          <a:bodyPr/>
          <a:lstStyle/>
          <a:p>
            <a:r>
              <a:rPr lang="en-US" smtClean="0"/>
              <a:t>6/16/2020</a:t>
            </a:r>
            <a:endParaRPr lang="en-CA" dirty="0"/>
          </a:p>
        </p:txBody>
      </p:sp>
      <p:sp>
        <p:nvSpPr>
          <p:cNvPr id="5" name="Footer Placeholder 4"/>
          <p:cNvSpPr>
            <a:spLocks noGrp="1"/>
          </p:cNvSpPr>
          <p:nvPr>
            <p:ph type="ftr" sz="quarter" idx="11"/>
          </p:nvPr>
        </p:nvSpPr>
        <p:spPr/>
        <p:txBody>
          <a:bodyPr/>
          <a:lstStyle/>
          <a:p>
            <a:r>
              <a:rPr lang="en-US" smtClean="0"/>
              <a:t>Ontario Energy Board</a:t>
            </a:r>
            <a:endParaRPr lang="en-CA" dirty="0"/>
          </a:p>
        </p:txBody>
      </p:sp>
      <p:sp>
        <p:nvSpPr>
          <p:cNvPr id="6" name="Slide Number Placeholder 5"/>
          <p:cNvSpPr>
            <a:spLocks noGrp="1"/>
          </p:cNvSpPr>
          <p:nvPr>
            <p:ph type="sldNum" sz="quarter" idx="12"/>
          </p:nvPr>
        </p:nvSpPr>
        <p:spPr/>
        <p:txBody>
          <a:bodyPr/>
          <a:lstStyle/>
          <a:p>
            <a:fld id="{2433D897-3F17-45C5-998C-B347842CBDF4}" type="slidenum">
              <a:rPr lang="en-CA" smtClean="0"/>
              <a:t>3</a:t>
            </a:fld>
            <a:endParaRPr lang="en-CA"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3000180310"/>
              </p:ext>
            </p:extLst>
          </p:nvPr>
        </p:nvGraphicFramePr>
        <p:xfrm>
          <a:off x="1116013" y="1196752"/>
          <a:ext cx="7570788" cy="4896544"/>
        </p:xfrm>
        <a:graphic>
          <a:graphicData uri="http://schemas.openxmlformats.org/drawingml/2006/table">
            <a:tbl>
              <a:tblPr firstRow="1" bandRow="1">
                <a:tableStyleId>{5C22544A-7EE6-4342-B048-85BDC9FD1C3A}</a:tableStyleId>
              </a:tblPr>
              <a:tblGrid>
                <a:gridCol w="1151731">
                  <a:extLst>
                    <a:ext uri="{9D8B030D-6E8A-4147-A177-3AD203B41FA5}">
                      <a16:colId xmlns:a16="http://schemas.microsoft.com/office/drawing/2014/main" val="145796420"/>
                    </a:ext>
                  </a:extLst>
                </a:gridCol>
                <a:gridCol w="6419057">
                  <a:extLst>
                    <a:ext uri="{9D8B030D-6E8A-4147-A177-3AD203B41FA5}">
                      <a16:colId xmlns:a16="http://schemas.microsoft.com/office/drawing/2014/main" val="2574549208"/>
                    </a:ext>
                  </a:extLst>
                </a:gridCol>
              </a:tblGrid>
              <a:tr h="489654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dirty="0" smtClean="0">
                          <a:solidFill>
                            <a:schemeClr val="tx1"/>
                          </a:solidFill>
                          <a:latin typeface="Arial" panose="020B0604020202020204" pitchFamily="34" charset="0"/>
                          <a:cs typeface="Arial" panose="020B0604020202020204" pitchFamily="34" charset="0"/>
                        </a:rPr>
                        <a:t>electricity</a:t>
                      </a:r>
                      <a:r>
                        <a:rPr lang="en-US" sz="1600" b="1" baseline="0" dirty="0" smtClean="0">
                          <a:solidFill>
                            <a:schemeClr val="tx1"/>
                          </a:solidFill>
                          <a:latin typeface="Arial" panose="020B0604020202020204" pitchFamily="34" charset="0"/>
                          <a:cs typeface="Arial" panose="020B0604020202020204" pitchFamily="34" charset="0"/>
                        </a:rPr>
                        <a:t> charges</a:t>
                      </a:r>
                      <a:endParaRPr lang="en-US" sz="1600" b="1" dirty="0" smtClean="0">
                        <a:solidFill>
                          <a:schemeClr val="tx1"/>
                        </a:solidFill>
                        <a:latin typeface="Arial" panose="020B0604020202020204" pitchFamily="34" charset="0"/>
                        <a:cs typeface="Arial" panose="020B0604020202020204" pitchFamily="34" charset="0"/>
                      </a:endParaRPr>
                    </a:p>
                    <a:p>
                      <a:endParaRPr lang="en-US" sz="1600" b="1" dirty="0">
                        <a:solidFill>
                          <a:schemeClr val="tx1"/>
                        </a:solidFill>
                        <a:latin typeface="Arial" panose="020B0604020202020204" pitchFamily="34" charset="0"/>
                        <a:cs typeface="Arial" panose="020B0604020202020204" pitchFamily="34" charset="0"/>
                      </a:endParaRPr>
                    </a:p>
                  </a:txBody>
                  <a:tcPr>
                    <a:lnL w="12700" cap="flat" cmpd="sng" algn="ctr">
                      <a:noFill/>
                      <a:prstDash val="sysDot"/>
                      <a:round/>
                      <a:headEnd type="none" w="med" len="med"/>
                      <a:tailEnd type="none" w="med" len="med"/>
                    </a:lnL>
                    <a:lnR w="12700" cap="flat" cmpd="sng" algn="ctr">
                      <a:noFill/>
                      <a:prstDash val="solid"/>
                      <a:round/>
                      <a:headEnd type="none" w="med" len="med"/>
                      <a:tailEnd type="none" w="med" len="med"/>
                    </a:lnR>
                    <a:lnT w="12700" cap="flat" cmpd="sng" algn="ctr">
                      <a:noFill/>
                      <a:prstDash val="sysDot"/>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400" b="0" dirty="0" smtClean="0">
                          <a:solidFill>
                            <a:schemeClr val="tx1"/>
                          </a:solidFill>
                          <a:effectLst/>
                          <a:latin typeface="Arial" panose="020B0604020202020204" pitchFamily="34" charset="0"/>
                          <a:cs typeface="Arial" panose="020B0604020202020204" pitchFamily="34" charset="0"/>
                        </a:rPr>
                        <a:t>(a) charges that appear under the sub-headings “Electricity”, “Delivery”, and</a:t>
                      </a:r>
                    </a:p>
                    <a:p>
                      <a:r>
                        <a:rPr lang="en-US" sz="1400" b="0" dirty="0" smtClean="0">
                          <a:solidFill>
                            <a:schemeClr val="tx1"/>
                          </a:solidFill>
                          <a:effectLst/>
                          <a:latin typeface="Arial" panose="020B0604020202020204" pitchFamily="34" charset="0"/>
                          <a:cs typeface="Arial" panose="020B0604020202020204" pitchFamily="34" charset="0"/>
                        </a:rPr>
                        <a:t>“Regulatory Charges” as described in Ontario Regulation 275/04 (Information</a:t>
                      </a:r>
                    </a:p>
                    <a:p>
                      <a:r>
                        <a:rPr lang="en-US" sz="1400" b="0" dirty="0" smtClean="0">
                          <a:solidFill>
                            <a:schemeClr val="tx1"/>
                          </a:solidFill>
                          <a:effectLst/>
                          <a:latin typeface="Arial" panose="020B0604020202020204" pitchFamily="34" charset="0"/>
                          <a:cs typeface="Arial" panose="020B0604020202020204" pitchFamily="34" charset="0"/>
                        </a:rPr>
                        <a:t>on Invoices to Certain Classes of Consumers of Electricity) made under the Act, and all applicable taxes on those charges;</a:t>
                      </a:r>
                    </a:p>
                    <a:p>
                      <a:endParaRPr lang="en-US" sz="1400" b="0" dirty="0" smtClean="0">
                        <a:solidFill>
                          <a:schemeClr val="tx1"/>
                        </a:solidFill>
                        <a:effectLst/>
                        <a:latin typeface="Arial" panose="020B0604020202020204" pitchFamily="34" charset="0"/>
                        <a:cs typeface="Arial" panose="020B0604020202020204" pitchFamily="34" charset="0"/>
                      </a:endParaRPr>
                    </a:p>
                    <a:p>
                      <a:r>
                        <a:rPr lang="en-US" sz="1400" b="0" dirty="0" smtClean="0">
                          <a:solidFill>
                            <a:schemeClr val="tx1"/>
                          </a:solidFill>
                          <a:effectLst/>
                          <a:latin typeface="Arial" panose="020B0604020202020204" pitchFamily="34" charset="0"/>
                          <a:cs typeface="Arial" panose="020B0604020202020204" pitchFamily="34" charset="0"/>
                        </a:rPr>
                        <a:t>(b) where applicable, charges prescribed by regulations under section 25.33 of</a:t>
                      </a:r>
                    </a:p>
                    <a:p>
                      <a:r>
                        <a:rPr lang="en-US" sz="1400" b="0" dirty="0" smtClean="0">
                          <a:solidFill>
                            <a:schemeClr val="tx1"/>
                          </a:solidFill>
                          <a:effectLst/>
                          <a:latin typeface="Arial" panose="020B0604020202020204" pitchFamily="34" charset="0"/>
                          <a:cs typeface="Arial" panose="020B0604020202020204" pitchFamily="34" charset="0"/>
                        </a:rPr>
                        <a:t>the Electricity Act and all applicable taxes on those charges;</a:t>
                      </a:r>
                    </a:p>
                    <a:p>
                      <a:endParaRPr lang="en-US" sz="1400" b="0" dirty="0" smtClean="0">
                        <a:solidFill>
                          <a:schemeClr val="tx1"/>
                        </a:solidFill>
                        <a:effectLst/>
                        <a:latin typeface="Arial" panose="020B0604020202020204" pitchFamily="34" charset="0"/>
                        <a:cs typeface="Arial" panose="020B0604020202020204" pitchFamily="34" charset="0"/>
                      </a:endParaRPr>
                    </a:p>
                    <a:p>
                      <a:r>
                        <a:rPr lang="en-US" sz="1400" b="0" dirty="0" smtClean="0">
                          <a:solidFill>
                            <a:schemeClr val="tx1"/>
                          </a:solidFill>
                          <a:effectLst/>
                          <a:latin typeface="Arial" panose="020B0604020202020204" pitchFamily="34" charset="0"/>
                          <a:cs typeface="Arial" panose="020B0604020202020204" pitchFamily="34" charset="0"/>
                        </a:rPr>
                        <a:t>(c) Board-approved specific service charges, including late payment charges,</a:t>
                      </a:r>
                    </a:p>
                    <a:p>
                      <a:r>
                        <a:rPr lang="en-US" sz="1400" b="0" dirty="0" smtClean="0">
                          <a:solidFill>
                            <a:schemeClr val="tx1"/>
                          </a:solidFill>
                          <a:effectLst/>
                          <a:latin typeface="Arial" panose="020B0604020202020204" pitchFamily="34" charset="0"/>
                          <a:cs typeface="Arial" panose="020B0604020202020204" pitchFamily="34" charset="0"/>
                        </a:rPr>
                        <a:t>and such other charges and applicable taxes associated with the</a:t>
                      </a:r>
                    </a:p>
                    <a:p>
                      <a:r>
                        <a:rPr lang="en-US" sz="1400" b="0" dirty="0" smtClean="0">
                          <a:solidFill>
                            <a:schemeClr val="tx1"/>
                          </a:solidFill>
                          <a:effectLst/>
                          <a:latin typeface="Arial" panose="020B0604020202020204" pitchFamily="34" charset="0"/>
                          <a:cs typeface="Arial" panose="020B0604020202020204" pitchFamily="34" charset="0"/>
                        </a:rPr>
                        <a:t>consumption of electricity as may be required by law to be included on the bill</a:t>
                      </a:r>
                    </a:p>
                    <a:p>
                      <a:r>
                        <a:rPr lang="en-US" sz="1400" b="0" dirty="0" smtClean="0">
                          <a:solidFill>
                            <a:schemeClr val="tx1"/>
                          </a:solidFill>
                          <a:effectLst/>
                          <a:latin typeface="Arial" panose="020B0604020202020204" pitchFamily="34" charset="0"/>
                          <a:cs typeface="Arial" panose="020B0604020202020204" pitchFamily="34" charset="0"/>
                        </a:rPr>
                        <a:t>issued to the customer or as may be designated by the Board for the</a:t>
                      </a:r>
                    </a:p>
                    <a:p>
                      <a:r>
                        <a:rPr lang="en-US" sz="1400" b="0" dirty="0" smtClean="0">
                          <a:solidFill>
                            <a:schemeClr val="tx1"/>
                          </a:solidFill>
                          <a:effectLst/>
                          <a:latin typeface="Arial" panose="020B0604020202020204" pitchFamily="34" charset="0"/>
                          <a:cs typeface="Arial" panose="020B0604020202020204" pitchFamily="34" charset="0"/>
                        </a:rPr>
                        <a:t>purposes of this definition, but not including security deposits, amounts owed</a:t>
                      </a:r>
                    </a:p>
                    <a:p>
                      <a:r>
                        <a:rPr lang="en-US" sz="1400" b="0" dirty="0" smtClean="0">
                          <a:solidFill>
                            <a:schemeClr val="tx1"/>
                          </a:solidFill>
                          <a:effectLst/>
                          <a:latin typeface="Arial" panose="020B0604020202020204" pitchFamily="34" charset="0"/>
                          <a:cs typeface="Arial" panose="020B0604020202020204" pitchFamily="34" charset="0"/>
                        </a:rPr>
                        <a:t>by a customer pursuant to a billing adjustment, or amounts under an arrears payment agreement entered into prior to March 17, 2020; and</a:t>
                      </a:r>
                    </a:p>
                    <a:p>
                      <a:endParaRPr lang="en-US" sz="1400" b="0" dirty="0" smtClean="0">
                        <a:solidFill>
                          <a:schemeClr val="tx1"/>
                        </a:solidFill>
                        <a:effectLst/>
                        <a:latin typeface="Arial" panose="020B0604020202020204" pitchFamily="34" charset="0"/>
                        <a:cs typeface="Arial" panose="020B0604020202020204" pitchFamily="34" charset="0"/>
                      </a:endParaRPr>
                    </a:p>
                    <a:p>
                      <a:r>
                        <a:rPr lang="en-US" sz="1400" b="0" dirty="0" smtClean="0">
                          <a:solidFill>
                            <a:schemeClr val="tx1"/>
                          </a:solidFill>
                          <a:effectLst/>
                          <a:latin typeface="Arial" panose="020B0604020202020204" pitchFamily="34" charset="0"/>
                          <a:cs typeface="Arial" panose="020B0604020202020204" pitchFamily="34" charset="0"/>
                        </a:rPr>
                        <a:t>(d) any financial assistance provided for under the </a:t>
                      </a:r>
                      <a:r>
                        <a:rPr lang="en-US" sz="1400" b="0" i="1" dirty="0" smtClean="0">
                          <a:solidFill>
                            <a:schemeClr val="tx1"/>
                          </a:solidFill>
                          <a:effectLst/>
                          <a:latin typeface="Arial" panose="020B0604020202020204" pitchFamily="34" charset="0"/>
                          <a:cs typeface="Arial" panose="020B0604020202020204" pitchFamily="34" charset="0"/>
                        </a:rPr>
                        <a:t>Ontario Rebate for Electricity Consumers Act, 2016</a:t>
                      </a:r>
                      <a:endParaRPr lang="en-US" sz="1400" b="0" dirty="0" smtClean="0">
                        <a:solidFill>
                          <a:schemeClr val="tx1"/>
                        </a:solidFill>
                        <a:effectLst/>
                        <a:latin typeface="Arial" panose="020B0604020202020204" pitchFamily="34" charset="0"/>
                        <a:cs typeface="Arial" panose="020B0604020202020204" pitchFamily="34" charset="0"/>
                      </a:endParaRPr>
                    </a:p>
                    <a:p>
                      <a:endParaRPr lang="en-US" sz="1400" b="0" i="0" dirty="0">
                        <a:solidFill>
                          <a:schemeClr val="tx1"/>
                        </a:solidFill>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ysDot"/>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53389721"/>
                  </a:ext>
                </a:extLst>
              </a:tr>
            </a:tbl>
          </a:graphicData>
        </a:graphic>
      </p:graphicFrame>
    </p:spTree>
    <p:extLst>
      <p:ext uri="{BB962C8B-B14F-4D97-AF65-F5344CB8AC3E}">
        <p14:creationId xmlns:p14="http://schemas.microsoft.com/office/powerpoint/2010/main" val="20149704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500" dirty="0" smtClean="0">
                <a:latin typeface="Arial" panose="020B0604020202020204" pitchFamily="34" charset="0"/>
                <a:cs typeface="Arial" panose="020B0604020202020204" pitchFamily="34" charset="0"/>
              </a:rPr>
              <a:t>Glossary </a:t>
            </a:r>
            <a:r>
              <a:rPr lang="en-US" sz="2500" dirty="0">
                <a:latin typeface="Arial" panose="020B0604020202020204" pitchFamily="34" charset="0"/>
                <a:cs typeface="Arial" panose="020B0604020202020204" pitchFamily="34" charset="0"/>
              </a:rPr>
              <a:t>of </a:t>
            </a:r>
            <a:r>
              <a:rPr lang="en-US" sz="2500" dirty="0" smtClean="0">
                <a:latin typeface="Arial" panose="020B0604020202020204" pitchFamily="34" charset="0"/>
                <a:cs typeface="Arial" panose="020B0604020202020204" pitchFamily="34" charset="0"/>
              </a:rPr>
              <a:t>Terms (2 of 2)</a:t>
            </a:r>
            <a:endParaRPr lang="en-US" sz="2500" dirty="0"/>
          </a:p>
        </p:txBody>
      </p:sp>
      <p:sp>
        <p:nvSpPr>
          <p:cNvPr id="4" name="Date Placeholder 3"/>
          <p:cNvSpPr>
            <a:spLocks noGrp="1"/>
          </p:cNvSpPr>
          <p:nvPr>
            <p:ph type="dt" sz="half" idx="10"/>
          </p:nvPr>
        </p:nvSpPr>
        <p:spPr/>
        <p:txBody>
          <a:bodyPr/>
          <a:lstStyle/>
          <a:p>
            <a:r>
              <a:rPr lang="en-US" smtClean="0"/>
              <a:t>6/16/2020</a:t>
            </a:r>
            <a:endParaRPr lang="en-CA" dirty="0"/>
          </a:p>
        </p:txBody>
      </p:sp>
      <p:sp>
        <p:nvSpPr>
          <p:cNvPr id="5" name="Footer Placeholder 4"/>
          <p:cNvSpPr>
            <a:spLocks noGrp="1"/>
          </p:cNvSpPr>
          <p:nvPr>
            <p:ph type="ftr" sz="quarter" idx="11"/>
          </p:nvPr>
        </p:nvSpPr>
        <p:spPr/>
        <p:txBody>
          <a:bodyPr/>
          <a:lstStyle/>
          <a:p>
            <a:r>
              <a:rPr lang="en-US" smtClean="0"/>
              <a:t>Ontario Energy Board</a:t>
            </a:r>
            <a:endParaRPr lang="en-CA" dirty="0"/>
          </a:p>
        </p:txBody>
      </p:sp>
      <p:sp>
        <p:nvSpPr>
          <p:cNvPr id="6" name="Slide Number Placeholder 5"/>
          <p:cNvSpPr>
            <a:spLocks noGrp="1"/>
          </p:cNvSpPr>
          <p:nvPr>
            <p:ph type="sldNum" sz="quarter" idx="12"/>
          </p:nvPr>
        </p:nvSpPr>
        <p:spPr/>
        <p:txBody>
          <a:bodyPr/>
          <a:lstStyle/>
          <a:p>
            <a:fld id="{2433D897-3F17-45C5-998C-B347842CBDF4}" type="slidenum">
              <a:rPr lang="en-CA" smtClean="0"/>
              <a:t>4</a:t>
            </a:fld>
            <a:endParaRPr lang="en-CA"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65395546"/>
              </p:ext>
            </p:extLst>
          </p:nvPr>
        </p:nvGraphicFramePr>
        <p:xfrm>
          <a:off x="1116013" y="1196752"/>
          <a:ext cx="7570788" cy="5040560"/>
        </p:xfrm>
        <a:graphic>
          <a:graphicData uri="http://schemas.openxmlformats.org/drawingml/2006/table">
            <a:tbl>
              <a:tblPr firstRow="1" bandRow="1">
                <a:tableStyleId>{5C22544A-7EE6-4342-B048-85BDC9FD1C3A}</a:tableStyleId>
              </a:tblPr>
              <a:tblGrid>
                <a:gridCol w="1295747">
                  <a:extLst>
                    <a:ext uri="{9D8B030D-6E8A-4147-A177-3AD203B41FA5}">
                      <a16:colId xmlns:a16="http://schemas.microsoft.com/office/drawing/2014/main" val="145796420"/>
                    </a:ext>
                  </a:extLst>
                </a:gridCol>
                <a:gridCol w="6275041">
                  <a:extLst>
                    <a:ext uri="{9D8B030D-6E8A-4147-A177-3AD203B41FA5}">
                      <a16:colId xmlns:a16="http://schemas.microsoft.com/office/drawing/2014/main" val="2574549208"/>
                    </a:ext>
                  </a:extLst>
                </a:gridCol>
              </a:tblGrid>
              <a:tr h="3528991">
                <a:tc>
                  <a:txBody>
                    <a:bodyPr/>
                    <a:lstStyle/>
                    <a:p>
                      <a:r>
                        <a:rPr lang="en-US" sz="1600" b="1" dirty="0" smtClean="0">
                          <a:solidFill>
                            <a:schemeClr val="tx1"/>
                          </a:solidFill>
                          <a:latin typeface="Arial" panose="020B0604020202020204" pitchFamily="34" charset="0"/>
                          <a:cs typeface="Arial" panose="020B0604020202020204" pitchFamily="34" charset="0"/>
                        </a:rPr>
                        <a:t>gas charges</a:t>
                      </a:r>
                      <a:endParaRPr lang="en-US" sz="1600" b="1" dirty="0">
                        <a:solidFill>
                          <a:schemeClr val="tx1"/>
                        </a:solidFill>
                        <a:latin typeface="Arial" panose="020B0604020202020204" pitchFamily="34" charset="0"/>
                        <a:cs typeface="Arial" panose="020B0604020202020204" pitchFamily="34" charset="0"/>
                      </a:endParaRPr>
                    </a:p>
                  </a:txBody>
                  <a:tcPr>
                    <a:lnL w="12700" cap="flat" cmpd="sng" algn="ctr">
                      <a:noFill/>
                      <a:prstDash val="sysDot"/>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228600" marR="0" lvl="0" indent="-228600" algn="l" defTabSz="914400" rtl="0" eaLnBrk="1" fontAlgn="auto" latinLnBrk="0" hangingPunct="1">
                        <a:lnSpc>
                          <a:spcPct val="100000"/>
                        </a:lnSpc>
                        <a:spcBef>
                          <a:spcPts val="0"/>
                        </a:spcBef>
                        <a:spcAft>
                          <a:spcPts val="0"/>
                        </a:spcAft>
                        <a:buClrTx/>
                        <a:buSzTx/>
                        <a:buFont typeface="+mj-lt"/>
                        <a:buAutoNum type="alphaLcParenR"/>
                        <a:tabLst/>
                        <a:defRPr/>
                      </a:pPr>
                      <a:r>
                        <a:rPr lang="en-US" sz="1600" b="0" kern="1200" dirty="0" smtClean="0">
                          <a:solidFill>
                            <a:schemeClr val="tx1"/>
                          </a:solidFill>
                          <a:latin typeface="Arial" panose="020B0604020202020204" pitchFamily="34" charset="0"/>
                          <a:ea typeface="+mn-ea"/>
                          <a:cs typeface="Arial" panose="020B0604020202020204" pitchFamily="34" charset="0"/>
                        </a:rPr>
                        <a:t>In the case of rate-regulated Gas Utilities all OEB approved charges for the supply, transportation, delivery and storage of natural gas, and similar charges for the non rate-regulated Gas Utilities; and;</a:t>
                      </a:r>
                    </a:p>
                    <a:p>
                      <a:pPr marL="0" marR="0" lvl="0" indent="0" algn="l" defTabSz="914400" rtl="0" eaLnBrk="1" fontAlgn="auto" latinLnBrk="0" hangingPunct="1">
                        <a:lnSpc>
                          <a:spcPct val="100000"/>
                        </a:lnSpc>
                        <a:spcBef>
                          <a:spcPts val="0"/>
                        </a:spcBef>
                        <a:spcAft>
                          <a:spcPts val="0"/>
                        </a:spcAft>
                        <a:buClrTx/>
                        <a:buSzTx/>
                        <a:buFont typeface="+mj-lt"/>
                        <a:buNone/>
                        <a:tabLst/>
                        <a:defRPr/>
                      </a:pPr>
                      <a:endParaRPr lang="en-US" sz="1600" b="0" kern="1200" dirty="0" smtClean="0">
                        <a:solidFill>
                          <a:schemeClr val="tx1"/>
                        </a:solidFill>
                        <a:latin typeface="Arial" panose="020B0604020202020204" pitchFamily="34" charset="0"/>
                        <a:ea typeface="+mn-ea"/>
                        <a:cs typeface="Arial" panose="020B0604020202020204" pitchFamily="34" charset="0"/>
                      </a:endParaRPr>
                    </a:p>
                    <a:p>
                      <a:pPr marL="342900" marR="0" lvl="0" indent="-342900" algn="l" defTabSz="914400" rtl="0" eaLnBrk="1" fontAlgn="auto" latinLnBrk="0" hangingPunct="1">
                        <a:lnSpc>
                          <a:spcPct val="100000"/>
                        </a:lnSpc>
                        <a:spcBef>
                          <a:spcPts val="0"/>
                        </a:spcBef>
                        <a:spcAft>
                          <a:spcPts val="0"/>
                        </a:spcAft>
                        <a:buClrTx/>
                        <a:buSzTx/>
                        <a:buFont typeface="+mj-lt"/>
                        <a:buAutoNum type="alphaLcParenR" startAt="2"/>
                        <a:tabLst/>
                        <a:defRPr/>
                      </a:pPr>
                      <a:r>
                        <a:rPr lang="en-US" sz="1600" b="0" kern="1200" dirty="0" smtClean="0">
                          <a:solidFill>
                            <a:schemeClr val="tx1"/>
                          </a:solidFill>
                          <a:latin typeface="Arial" panose="020B0604020202020204" pitchFamily="34" charset="0"/>
                          <a:ea typeface="+mn-ea"/>
                          <a:cs typeface="Arial" panose="020B0604020202020204" pitchFamily="34" charset="0"/>
                        </a:rPr>
                        <a:t>for OEB rate-regulated Gas Utilities, and similar charges for non rate-regulated Gas Utilities,  all -approved specific service charges, including late payment charges, and such other charges and applicable taxes associated with the consumption of natural gas as may be required by law to be included on the bill issued to the customer, but not including security deposits, amounts owed by a customer pursuant to a billing adjustment, or amounts under an an arrears payment agreement entered into prior to March 17, 2020.</a:t>
                      </a:r>
                      <a:endParaRPr lang="en-US" sz="1600" b="0" kern="1200" dirty="0">
                        <a:solidFill>
                          <a:schemeClr val="tx1"/>
                        </a:solidFill>
                        <a:latin typeface="Arial" panose="020B0604020202020204" pitchFamily="34" charset="0"/>
                        <a:ea typeface="+mn-ea"/>
                        <a:cs typeface="Arial" panose="020B0604020202020204" pitchFamily="34" charset="0"/>
                      </a:endParaRPr>
                    </a:p>
                  </a:txBody>
                  <a:tcPr>
                    <a:lnL w="12700" cap="flat" cmpd="sng" algn="ctr">
                      <a:noFill/>
                      <a:prstDash val="solid"/>
                      <a:round/>
                      <a:headEnd type="none" w="med" len="med"/>
                      <a:tailEnd type="none" w="med" len="med"/>
                    </a:lnL>
                    <a:lnR w="12700" cap="flat" cmpd="sng" algn="ctr">
                      <a:noFill/>
                      <a:prstDash val="sysDot"/>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50282532"/>
                  </a:ext>
                </a:extLst>
              </a:tr>
              <a:tr h="1511569">
                <a:tc>
                  <a:txBody>
                    <a:bodyPr/>
                    <a:lstStyle/>
                    <a:p>
                      <a:r>
                        <a:rPr lang="en-US" sz="1600" b="1" kern="1200" dirty="0" smtClean="0">
                          <a:solidFill>
                            <a:schemeClr val="dk1"/>
                          </a:solidFill>
                          <a:effectLst/>
                          <a:latin typeface="Arial" panose="020B0604020202020204" pitchFamily="34" charset="0"/>
                          <a:ea typeface="+mn-ea"/>
                          <a:cs typeface="Arial" panose="020B0604020202020204" pitchFamily="34" charset="0"/>
                        </a:rPr>
                        <a:t>overdue balance / overdue amount</a:t>
                      </a:r>
                      <a:endParaRPr lang="en-US" sz="1600" b="1" dirty="0">
                        <a:solidFill>
                          <a:schemeClr val="tx1"/>
                        </a:solidFill>
                        <a:latin typeface="Arial" panose="020B0604020202020204" pitchFamily="34" charset="0"/>
                        <a:cs typeface="Arial" panose="020B0604020202020204" pitchFamily="34" charset="0"/>
                      </a:endParaRPr>
                    </a:p>
                  </a:txBody>
                  <a:tcPr>
                    <a:lnL w="12700" cap="flat" cmpd="sng" algn="ctr">
                      <a:noFill/>
                      <a:prstDash val="sysDot"/>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kern="1200" dirty="0" smtClean="0">
                          <a:solidFill>
                            <a:schemeClr val="tx1"/>
                          </a:solidFill>
                          <a:latin typeface="Arial" panose="020B0604020202020204" pitchFamily="34" charset="0"/>
                          <a:ea typeface="+mn-ea"/>
                          <a:cs typeface="Arial" panose="020B0604020202020204" pitchFamily="34" charset="0"/>
                        </a:rPr>
                        <a:t>The amount by which the account holder’s balance is past due in respect of electricity/gas charges. Amounts that may be on the bill but are not yet past due are not part of the overdue balance.</a:t>
                      </a:r>
                      <a:endParaRPr lang="en-US" sz="1600" b="0" kern="1200" dirty="0">
                        <a:solidFill>
                          <a:schemeClr val="tx1"/>
                        </a:solidFill>
                        <a:latin typeface="Arial" panose="020B0604020202020204" pitchFamily="34" charset="0"/>
                        <a:ea typeface="+mn-ea"/>
                        <a:cs typeface="Arial" panose="020B0604020202020204" pitchFamily="34" charset="0"/>
                      </a:endParaRPr>
                    </a:p>
                  </a:txBody>
                  <a:tcPr>
                    <a:lnL w="12700" cap="flat" cmpd="sng" algn="ctr">
                      <a:noFill/>
                      <a:prstDash val="solid"/>
                      <a:round/>
                      <a:headEnd type="none" w="med" len="med"/>
                      <a:tailEnd type="none" w="med" len="med"/>
                    </a:lnL>
                    <a:lnR w="12700" cap="flat" cmpd="sng" algn="ctr">
                      <a:noFill/>
                      <a:prstDash val="sysDot"/>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36792949"/>
                  </a:ext>
                </a:extLst>
              </a:tr>
            </a:tbl>
          </a:graphicData>
        </a:graphic>
      </p:graphicFrame>
    </p:spTree>
    <p:extLst>
      <p:ext uri="{BB962C8B-B14F-4D97-AF65-F5344CB8AC3E}">
        <p14:creationId xmlns:p14="http://schemas.microsoft.com/office/powerpoint/2010/main" val="11966674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60648"/>
            <a:ext cx="8445624" cy="504056"/>
          </a:xfrm>
        </p:spPr>
        <p:txBody>
          <a:bodyPr anchor="b">
            <a:normAutofit fontScale="90000"/>
          </a:bodyPr>
          <a:lstStyle/>
          <a:p>
            <a:r>
              <a:rPr lang="en-US" dirty="0">
                <a:latin typeface="Arial" panose="020B0604020202020204" pitchFamily="34" charset="0"/>
                <a:cs typeface="Arial" panose="020B0604020202020204" pitchFamily="34" charset="0"/>
              </a:rPr>
              <a:t/>
            </a:r>
            <a:br>
              <a:rPr lang="en-US" dirty="0">
                <a:latin typeface="Arial" panose="020B0604020202020204" pitchFamily="34" charset="0"/>
                <a:cs typeface="Arial" panose="020B0604020202020204" pitchFamily="34" charset="0"/>
              </a:rPr>
            </a:br>
            <a:r>
              <a:rPr lang="en-CA" sz="2800" dirty="0" smtClean="0">
                <a:solidFill>
                  <a:schemeClr val="tx1"/>
                </a:solidFill>
                <a:latin typeface="Arial" panose="020B0604020202020204" pitchFamily="34" charset="0"/>
                <a:cs typeface="Arial" panose="020B0604020202020204" pitchFamily="34" charset="0"/>
              </a:rPr>
              <a:t>CEAP</a:t>
            </a:r>
            <a:endParaRPr lang="en-US" sz="2800" dirty="0">
              <a:solidFill>
                <a:schemeClr val="tx1"/>
              </a:solidFill>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r>
              <a:rPr lang="en-US" smtClean="0"/>
              <a:t>Ontario Energy Board</a:t>
            </a:r>
            <a:endParaRPr lang="en-CA" dirty="0"/>
          </a:p>
        </p:txBody>
      </p:sp>
      <p:sp>
        <p:nvSpPr>
          <p:cNvPr id="5" name="Date Placeholder 4"/>
          <p:cNvSpPr>
            <a:spLocks noGrp="1"/>
          </p:cNvSpPr>
          <p:nvPr>
            <p:ph type="dt" sz="half" idx="10"/>
          </p:nvPr>
        </p:nvSpPr>
        <p:spPr/>
        <p:txBody>
          <a:bodyPr/>
          <a:lstStyle/>
          <a:p>
            <a:r>
              <a:rPr lang="en-US" smtClean="0"/>
              <a:t>6/16/2020</a:t>
            </a:r>
            <a:endParaRPr lang="en-CA" dirty="0"/>
          </a:p>
        </p:txBody>
      </p:sp>
      <p:sp>
        <p:nvSpPr>
          <p:cNvPr id="6" name="Slide Number Placeholder 5"/>
          <p:cNvSpPr>
            <a:spLocks noGrp="1"/>
          </p:cNvSpPr>
          <p:nvPr>
            <p:ph type="sldNum" sz="quarter" idx="12"/>
          </p:nvPr>
        </p:nvSpPr>
        <p:spPr/>
        <p:txBody>
          <a:bodyPr/>
          <a:lstStyle/>
          <a:p>
            <a:fld id="{2433D897-3F17-45C5-998C-B347842CBDF4}" type="slidenum">
              <a:rPr lang="en-CA" smtClean="0"/>
              <a:t>5</a:t>
            </a:fld>
            <a:endParaRPr lang="en-CA" dirty="0"/>
          </a:p>
        </p:txBody>
      </p:sp>
      <p:sp>
        <p:nvSpPr>
          <p:cNvPr id="3" name="Content Placeholder 2"/>
          <p:cNvSpPr>
            <a:spLocks noGrp="1"/>
          </p:cNvSpPr>
          <p:nvPr>
            <p:ph idx="1"/>
          </p:nvPr>
        </p:nvSpPr>
        <p:spPr>
          <a:xfrm>
            <a:off x="1115616" y="1124744"/>
            <a:ext cx="7571184" cy="5001419"/>
          </a:xfrm>
        </p:spPr>
        <p:txBody>
          <a:bodyPr>
            <a:noAutofit/>
          </a:bodyPr>
          <a:lstStyle/>
          <a:p>
            <a:pPr lvl="0">
              <a:lnSpc>
                <a:spcPct val="100000"/>
              </a:lnSpc>
              <a:spcBef>
                <a:spcPts val="0"/>
              </a:spcBef>
              <a:spcAft>
                <a:spcPts val="600"/>
              </a:spcAft>
            </a:pPr>
            <a:r>
              <a:rPr lang="en-US" sz="1600" dirty="0">
                <a:latin typeface="Arial" panose="020B0604020202020204" pitchFamily="34" charset="0"/>
                <a:cs typeface="Arial" panose="020B0604020202020204" pitchFamily="34" charset="0"/>
              </a:rPr>
              <a:t>CEAP is a specific, time-limited program to provide a one-time, on-bill credit to electricity and natural gas consumers who have experienced hardships as a result of the COVID-19 pandemic.  </a:t>
            </a:r>
            <a:endParaRPr lang="en-US" sz="1400" dirty="0">
              <a:latin typeface="Arial" panose="020B0604020202020204" pitchFamily="34" charset="0"/>
              <a:cs typeface="Arial" panose="020B0604020202020204" pitchFamily="34" charset="0"/>
            </a:endParaRPr>
          </a:p>
          <a:p>
            <a:pPr>
              <a:lnSpc>
                <a:spcPct val="100000"/>
              </a:lnSpc>
              <a:spcBef>
                <a:spcPts val="0"/>
              </a:spcBef>
              <a:spcAft>
                <a:spcPts val="600"/>
              </a:spcAft>
            </a:pPr>
            <a:r>
              <a:rPr lang="en-US" sz="1600" dirty="0" smtClean="0">
                <a:latin typeface="Arial" panose="020B0604020202020204" pitchFamily="34" charset="0"/>
                <a:cs typeface="Arial" panose="020B0604020202020204" pitchFamily="34" charset="0"/>
              </a:rPr>
              <a:t>The </a:t>
            </a:r>
            <a:r>
              <a:rPr lang="en-US" sz="1600" dirty="0">
                <a:latin typeface="Arial" panose="020B0604020202020204" pitchFamily="34" charset="0"/>
                <a:cs typeface="Arial" panose="020B0604020202020204" pitchFamily="34" charset="0"/>
              </a:rPr>
              <a:t>program is funded by the government of Ontario </a:t>
            </a:r>
            <a:r>
              <a:rPr lang="en-US" sz="1600" dirty="0" smtClean="0">
                <a:latin typeface="Arial" panose="020B0604020202020204" pitchFamily="34" charset="0"/>
                <a:cs typeface="Arial" panose="020B0604020202020204" pitchFamily="34" charset="0"/>
              </a:rPr>
              <a:t>($</a:t>
            </a:r>
            <a:r>
              <a:rPr lang="en-US" sz="1600" dirty="0">
                <a:latin typeface="Arial" panose="020B0604020202020204" pitchFamily="34" charset="0"/>
                <a:cs typeface="Arial" panose="020B0604020202020204" pitchFamily="34" charset="0"/>
              </a:rPr>
              <a:t>9 million). </a:t>
            </a:r>
            <a:endParaRPr lang="en-US" sz="1600" dirty="0" smtClean="0">
              <a:latin typeface="Arial" panose="020B0604020202020204" pitchFamily="34" charset="0"/>
              <a:cs typeface="Arial" panose="020B0604020202020204" pitchFamily="34" charset="0"/>
            </a:endParaRPr>
          </a:p>
          <a:p>
            <a:pPr>
              <a:lnSpc>
                <a:spcPct val="100000"/>
              </a:lnSpc>
              <a:spcBef>
                <a:spcPts val="0"/>
              </a:spcBef>
              <a:spcAft>
                <a:spcPts val="600"/>
              </a:spcAft>
            </a:pPr>
            <a:r>
              <a:rPr lang="en-US" sz="1600" dirty="0">
                <a:latin typeface="Arial" panose="020B0604020202020204" pitchFamily="34" charset="0"/>
                <a:cs typeface="Arial" panose="020B0604020202020204" pitchFamily="34" charset="0"/>
              </a:rPr>
              <a:t>By letter dated June 1, 2020, the Minister of Energy, Northern Development and </a:t>
            </a:r>
            <a:r>
              <a:rPr lang="en-US" sz="1600" dirty="0" smtClean="0">
                <a:latin typeface="Arial" panose="020B0604020202020204" pitchFamily="34" charset="0"/>
                <a:cs typeface="Arial" panose="020B0604020202020204" pitchFamily="34" charset="0"/>
              </a:rPr>
              <a:t>Mines (MENDM) </a:t>
            </a:r>
            <a:r>
              <a:rPr lang="en-US" sz="1600" dirty="0">
                <a:latin typeface="Arial" panose="020B0604020202020204" pitchFamily="34" charset="0"/>
                <a:cs typeface="Arial" panose="020B0604020202020204" pitchFamily="34" charset="0"/>
              </a:rPr>
              <a:t>and the Associate Minister of Energy asked for the Ontario Energy Board’s (OEB) support </a:t>
            </a:r>
            <a:r>
              <a:rPr lang="en-US" sz="1600" dirty="0" smtClean="0">
                <a:latin typeface="Arial" panose="020B0604020202020204" pitchFamily="34" charset="0"/>
                <a:cs typeface="Arial" panose="020B0604020202020204" pitchFamily="34" charset="0"/>
              </a:rPr>
              <a:t>implementation of CEAP by utilities.</a:t>
            </a:r>
          </a:p>
          <a:p>
            <a:pPr>
              <a:lnSpc>
                <a:spcPct val="100000"/>
              </a:lnSpc>
              <a:spcBef>
                <a:spcPts val="0"/>
              </a:spcBef>
              <a:spcAft>
                <a:spcPts val="600"/>
              </a:spcAft>
            </a:pPr>
            <a:r>
              <a:rPr lang="en-US" sz="1600" dirty="0" smtClean="0">
                <a:latin typeface="Arial" panose="020B0604020202020204" pitchFamily="34" charset="0"/>
                <a:cs typeface="Arial" panose="020B0604020202020204" pitchFamily="34" charset="0"/>
              </a:rPr>
              <a:t>Each </a:t>
            </a:r>
            <a:r>
              <a:rPr lang="en-US" sz="1600" dirty="0">
                <a:latin typeface="Arial" panose="020B0604020202020204" pitchFamily="34" charset="0"/>
                <a:cs typeface="Arial" panose="020B0604020202020204" pitchFamily="34" charset="0"/>
              </a:rPr>
              <a:t>electricity distributor, u</a:t>
            </a:r>
            <a:r>
              <a:rPr lang="en-US" sz="1600" dirty="0" smtClean="0">
                <a:latin typeface="Arial" panose="020B0604020202020204" pitchFamily="34" charset="0"/>
                <a:cs typeface="Arial" panose="020B0604020202020204" pitchFamily="34" charset="0"/>
              </a:rPr>
              <a:t>nit sub-meter provider (USMP) </a:t>
            </a:r>
            <a:r>
              <a:rPr lang="en-US" sz="1600" dirty="0">
                <a:latin typeface="Arial" panose="020B0604020202020204" pitchFamily="34" charset="0"/>
                <a:cs typeface="Arial" panose="020B0604020202020204" pitchFamily="34" charset="0"/>
              </a:rPr>
              <a:t>and gas distributor (including </a:t>
            </a:r>
            <a:r>
              <a:rPr lang="en-US" sz="1600" dirty="0" smtClean="0">
                <a:latin typeface="Arial" panose="020B0604020202020204" pitchFamily="34" charset="0"/>
                <a:cs typeface="Arial" panose="020B0604020202020204" pitchFamily="34" charset="0"/>
              </a:rPr>
              <a:t>non-rate </a:t>
            </a:r>
            <a:r>
              <a:rPr lang="en-US" sz="1600" dirty="0">
                <a:latin typeface="Arial" panose="020B0604020202020204" pitchFamily="34" charset="0"/>
                <a:cs typeface="Arial" panose="020B0604020202020204" pitchFamily="34" charset="0"/>
              </a:rPr>
              <a:t>regulated gas distributors) is provided a maximum in funding allocated to it based on number of residential customers. </a:t>
            </a:r>
            <a:endParaRPr lang="en-US" sz="1600" dirty="0" smtClean="0">
              <a:latin typeface="Arial" panose="020B0604020202020204" pitchFamily="34" charset="0"/>
              <a:cs typeface="Arial" panose="020B0604020202020204" pitchFamily="34" charset="0"/>
            </a:endParaRPr>
          </a:p>
          <a:p>
            <a:pPr marL="800100" lvl="1">
              <a:spcBef>
                <a:spcPts val="0"/>
              </a:spcBef>
              <a:spcAft>
                <a:spcPts val="600"/>
              </a:spcAft>
              <a:defRPr/>
            </a:pPr>
            <a:r>
              <a:rPr lang="en-US" sz="1400" dirty="0">
                <a:solidFill>
                  <a:srgbClr val="4BACC6"/>
                </a:solidFill>
                <a:latin typeface="Arial" panose="020B0604020202020204" pitchFamily="34" charset="0"/>
                <a:cs typeface="Arial" panose="020B0604020202020204" pitchFamily="34" charset="0"/>
              </a:rPr>
              <a:t>Electricity Distributors: $</a:t>
            </a:r>
            <a:r>
              <a:rPr lang="en-US" sz="1400" dirty="0" smtClean="0">
                <a:solidFill>
                  <a:srgbClr val="4BACC6"/>
                </a:solidFill>
                <a:latin typeface="Arial" panose="020B0604020202020204" pitchFamily="34" charset="0"/>
                <a:cs typeface="Arial" panose="020B0604020202020204" pitchFamily="34" charset="0"/>
              </a:rPr>
              <a:t>4,888,957.32 </a:t>
            </a:r>
            <a:endParaRPr lang="en-US" sz="1400" dirty="0">
              <a:solidFill>
                <a:srgbClr val="4BACC6"/>
              </a:solidFill>
              <a:latin typeface="Arial" panose="020B0604020202020204" pitchFamily="34" charset="0"/>
              <a:cs typeface="Arial" panose="020B0604020202020204" pitchFamily="34" charset="0"/>
            </a:endParaRPr>
          </a:p>
          <a:p>
            <a:pPr marL="800100" lvl="1">
              <a:spcBef>
                <a:spcPts val="0"/>
              </a:spcBef>
              <a:spcAft>
                <a:spcPts val="600"/>
              </a:spcAft>
              <a:defRPr/>
            </a:pPr>
            <a:r>
              <a:rPr lang="en-US" sz="1400" dirty="0">
                <a:solidFill>
                  <a:srgbClr val="4BACC6"/>
                </a:solidFill>
                <a:latin typeface="Arial" panose="020B0604020202020204" pitchFamily="34" charset="0"/>
                <a:cs typeface="Arial" panose="020B0604020202020204" pitchFamily="34" charset="0"/>
              </a:rPr>
              <a:t>USMPs: $340,725.01  </a:t>
            </a:r>
          </a:p>
          <a:p>
            <a:pPr marL="800100" lvl="1">
              <a:spcBef>
                <a:spcPts val="0"/>
              </a:spcBef>
              <a:spcAft>
                <a:spcPts val="600"/>
              </a:spcAft>
              <a:defRPr/>
            </a:pPr>
            <a:r>
              <a:rPr lang="en-US" sz="1400" dirty="0">
                <a:solidFill>
                  <a:srgbClr val="4BACC6"/>
                </a:solidFill>
                <a:latin typeface="Arial" panose="020B0604020202020204" pitchFamily="34" charset="0"/>
                <a:cs typeface="Arial" panose="020B0604020202020204" pitchFamily="34" charset="0"/>
              </a:rPr>
              <a:t>Gas Distributors: $3,770,317.67 </a:t>
            </a:r>
            <a:endParaRPr lang="en-US" sz="1400" dirty="0" smtClean="0">
              <a:solidFill>
                <a:srgbClr val="4BACC6"/>
              </a:solidFill>
              <a:latin typeface="Arial" panose="020B0604020202020204" pitchFamily="34" charset="0"/>
              <a:cs typeface="Arial" panose="020B0604020202020204" pitchFamily="34" charset="0"/>
            </a:endParaRPr>
          </a:p>
          <a:p>
            <a:pPr marL="1200150" lvl="2">
              <a:spcBef>
                <a:spcPts val="0"/>
              </a:spcBef>
              <a:spcAft>
                <a:spcPts val="600"/>
              </a:spcAft>
              <a:defRPr/>
            </a:pPr>
            <a:r>
              <a:rPr lang="en-US" sz="1400" dirty="0" smtClean="0">
                <a:latin typeface="Arial" panose="020B0604020202020204" pitchFamily="34" charset="0"/>
                <a:cs typeface="Arial" panose="020B0604020202020204" pitchFamily="34" charset="0"/>
              </a:rPr>
              <a:t>See </a:t>
            </a:r>
            <a:r>
              <a:rPr lang="en-US" sz="1400" dirty="0">
                <a:latin typeface="Arial" panose="020B0604020202020204" pitchFamily="34" charset="0"/>
                <a:cs typeface="Arial" panose="020B0604020202020204" pitchFamily="34" charset="0"/>
              </a:rPr>
              <a:t>OEB letter dated June 16, 2020 for your utility’s allotted fund</a:t>
            </a:r>
          </a:p>
          <a:p>
            <a:pPr>
              <a:lnSpc>
                <a:spcPct val="100000"/>
              </a:lnSpc>
              <a:spcBef>
                <a:spcPts val="0"/>
              </a:spcBef>
              <a:spcAft>
                <a:spcPts val="600"/>
              </a:spcAft>
            </a:pPr>
            <a:r>
              <a:rPr lang="en-CA" sz="1600" dirty="0">
                <a:latin typeface="Arial" panose="020B0604020202020204" pitchFamily="34" charset="0"/>
                <a:cs typeface="Arial" panose="020B0604020202020204" pitchFamily="34" charset="0"/>
              </a:rPr>
              <a:t>Utilities </a:t>
            </a:r>
            <a:r>
              <a:rPr lang="en-CA" sz="1600" b="1" u="sng" dirty="0">
                <a:latin typeface="Arial" panose="020B0604020202020204" pitchFamily="34" charset="0"/>
                <a:cs typeface="Arial" panose="020B0604020202020204" pitchFamily="34" charset="0"/>
              </a:rPr>
              <a:t>are not </a:t>
            </a:r>
            <a:r>
              <a:rPr lang="en-CA" sz="1600" b="1" u="sng" dirty="0" smtClean="0">
                <a:latin typeface="Arial" panose="020B0604020202020204" pitchFamily="34" charset="0"/>
                <a:cs typeface="Arial" panose="020B0604020202020204" pitchFamily="34" charset="0"/>
              </a:rPr>
              <a:t>allowed </a:t>
            </a:r>
            <a:r>
              <a:rPr lang="en-CA" sz="1600" b="1" u="sng" dirty="0">
                <a:latin typeface="Arial" panose="020B0604020202020204" pitchFamily="34" charset="0"/>
                <a:cs typeface="Arial" panose="020B0604020202020204" pitchFamily="34" charset="0"/>
              </a:rPr>
              <a:t>to recover any funds </a:t>
            </a:r>
            <a:r>
              <a:rPr lang="en-CA" sz="1600" dirty="0">
                <a:latin typeface="Arial" panose="020B0604020202020204" pitchFamily="34" charset="0"/>
                <a:cs typeface="Arial" panose="020B0604020202020204" pitchFamily="34" charset="0"/>
              </a:rPr>
              <a:t>beyond the allocated amount.</a:t>
            </a:r>
            <a:endParaRPr lang="en-US"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164521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Arial" panose="020B0604020202020204" pitchFamily="34" charset="0"/>
                <a:cs typeface="Arial" panose="020B0604020202020204" pitchFamily="34" charset="0"/>
              </a:rPr>
              <a:t>Eligibility for </a:t>
            </a:r>
            <a:r>
              <a:rPr lang="en-US" sz="2400" dirty="0" smtClean="0">
                <a:latin typeface="Arial" panose="020B0604020202020204" pitchFamily="34" charset="0"/>
                <a:cs typeface="Arial" panose="020B0604020202020204" pitchFamily="34" charset="0"/>
              </a:rPr>
              <a:t>CEAP - Electricity</a:t>
            </a:r>
            <a:endParaRPr lang="en-US" sz="2400" dirty="0">
              <a:solidFill>
                <a:srgbClr val="4BACC6"/>
              </a:solidFill>
              <a:latin typeface="Arial" panose="020B0604020202020204" pitchFamily="34" charset="0"/>
              <a:ea typeface="+mn-ea"/>
              <a:cs typeface="Arial" panose="020B0604020202020204" pitchFamily="34" charset="0"/>
            </a:endParaRPr>
          </a:p>
        </p:txBody>
      </p:sp>
      <p:sp>
        <p:nvSpPr>
          <p:cNvPr id="3" name="Content Placeholder 2"/>
          <p:cNvSpPr>
            <a:spLocks noGrp="1"/>
          </p:cNvSpPr>
          <p:nvPr>
            <p:ph idx="1"/>
          </p:nvPr>
        </p:nvSpPr>
        <p:spPr>
          <a:xfrm>
            <a:off x="899592" y="1147274"/>
            <a:ext cx="7787208" cy="5209076"/>
          </a:xfrm>
        </p:spPr>
        <p:txBody>
          <a:bodyPr>
            <a:normAutofit fontScale="85000" lnSpcReduction="20000"/>
          </a:bodyPr>
          <a:lstStyle/>
          <a:p>
            <a:pPr marL="0" indent="0">
              <a:lnSpc>
                <a:spcPct val="120000"/>
              </a:lnSpc>
              <a:spcBef>
                <a:spcPts val="600"/>
              </a:spcBef>
              <a:spcAft>
                <a:spcPts val="600"/>
              </a:spcAft>
              <a:buNone/>
            </a:pPr>
            <a:r>
              <a:rPr lang="en-US" sz="1900" dirty="0" smtClean="0">
                <a:solidFill>
                  <a:prstClr val="black"/>
                </a:solidFill>
                <a:latin typeface="Arial" panose="020B0604020202020204" pitchFamily="34" charset="0"/>
                <a:cs typeface="Arial" panose="020B0604020202020204" pitchFamily="34" charset="0"/>
              </a:rPr>
              <a:t>Residential </a:t>
            </a:r>
            <a:r>
              <a:rPr lang="en-US" sz="1900" dirty="0">
                <a:solidFill>
                  <a:schemeClr val="tx1"/>
                </a:solidFill>
                <a:latin typeface="Arial" panose="020B0604020202020204" pitchFamily="34" charset="0"/>
                <a:cs typeface="Arial" panose="020B0604020202020204" pitchFamily="34" charset="0"/>
              </a:rPr>
              <a:t>electricity </a:t>
            </a:r>
            <a:r>
              <a:rPr lang="en-US" sz="1900" dirty="0" smtClean="0">
                <a:solidFill>
                  <a:schemeClr val="tx1"/>
                </a:solidFill>
                <a:latin typeface="Arial" panose="020B0604020202020204" pitchFamily="34" charset="0"/>
                <a:cs typeface="Arial" panose="020B0604020202020204" pitchFamily="34" charset="0"/>
              </a:rPr>
              <a:t>consumers are eligible for CEAP if they meet </a:t>
            </a:r>
            <a:r>
              <a:rPr lang="en-US" sz="1900" dirty="0">
                <a:solidFill>
                  <a:schemeClr val="tx1"/>
                </a:solidFill>
                <a:latin typeface="Arial" panose="020B0604020202020204" pitchFamily="34" charset="0"/>
                <a:cs typeface="Arial" panose="020B0604020202020204" pitchFamily="34" charset="0"/>
              </a:rPr>
              <a:t>the following </a:t>
            </a:r>
            <a:r>
              <a:rPr lang="en-US" sz="1900" dirty="0" smtClean="0">
                <a:solidFill>
                  <a:schemeClr val="tx1"/>
                </a:solidFill>
                <a:latin typeface="Arial" panose="020B0604020202020204" pitchFamily="34" charset="0"/>
                <a:cs typeface="Arial" panose="020B0604020202020204" pitchFamily="34" charset="0"/>
              </a:rPr>
              <a:t>criteria:</a:t>
            </a:r>
          </a:p>
          <a:p>
            <a:pPr lvl="1">
              <a:lnSpc>
                <a:spcPct val="120000"/>
              </a:lnSpc>
              <a:spcBef>
                <a:spcPts val="0"/>
              </a:spcBef>
              <a:spcAft>
                <a:spcPts val="600"/>
              </a:spcAft>
              <a:buFont typeface="+mj-lt"/>
              <a:buAutoNum type="arabicPeriod"/>
            </a:pPr>
            <a:r>
              <a:rPr lang="en-US" sz="1900" dirty="0" smtClean="0">
                <a:solidFill>
                  <a:schemeClr val="tx1"/>
                </a:solidFill>
                <a:latin typeface="Arial" panose="020B0604020202020204" pitchFamily="34" charset="0"/>
                <a:cs typeface="Arial" panose="020B0604020202020204" pitchFamily="34" charset="0"/>
              </a:rPr>
              <a:t>Consumer </a:t>
            </a:r>
            <a:r>
              <a:rPr lang="en-US" sz="1900" dirty="0">
                <a:solidFill>
                  <a:schemeClr val="tx1"/>
                </a:solidFill>
                <a:latin typeface="Arial" panose="020B0604020202020204" pitchFamily="34" charset="0"/>
                <a:cs typeface="Arial" panose="020B0604020202020204" pitchFamily="34" charset="0"/>
              </a:rPr>
              <a:t>must have an account with an electricity distributor or a </a:t>
            </a:r>
            <a:r>
              <a:rPr lang="en-US" sz="1900" dirty="0" smtClean="0">
                <a:solidFill>
                  <a:schemeClr val="tx1"/>
                </a:solidFill>
                <a:latin typeface="Arial" panose="020B0604020202020204" pitchFamily="34" charset="0"/>
                <a:cs typeface="Arial" panose="020B0604020202020204" pitchFamily="34" charset="0"/>
              </a:rPr>
              <a:t>USMP.  </a:t>
            </a:r>
            <a:r>
              <a:rPr lang="en-US" sz="1900" b="1" u="sng" dirty="0">
                <a:solidFill>
                  <a:schemeClr val="tx1"/>
                </a:solidFill>
                <a:latin typeface="Arial" panose="020B0604020202020204" pitchFamily="34" charset="0"/>
                <a:cs typeface="Arial" panose="020B0604020202020204" pitchFamily="34" charset="0"/>
              </a:rPr>
              <a:t>Only the account holder (i.e. the customer) can submit an application for the CEAP </a:t>
            </a:r>
            <a:r>
              <a:rPr lang="en-US" sz="1900" b="1" u="sng" dirty="0" smtClean="0">
                <a:solidFill>
                  <a:schemeClr val="tx1"/>
                </a:solidFill>
                <a:latin typeface="Arial" panose="020B0604020202020204" pitchFamily="34" charset="0"/>
                <a:cs typeface="Arial" panose="020B0604020202020204" pitchFamily="34" charset="0"/>
              </a:rPr>
              <a:t>credit.</a:t>
            </a:r>
            <a:endParaRPr lang="en-US" sz="1900" b="1" u="sng" dirty="0">
              <a:solidFill>
                <a:schemeClr val="tx1"/>
              </a:solidFill>
              <a:latin typeface="Arial" panose="020B0604020202020204" pitchFamily="34" charset="0"/>
              <a:cs typeface="Arial" panose="020B0604020202020204" pitchFamily="34" charset="0"/>
            </a:endParaRPr>
          </a:p>
          <a:p>
            <a:pPr lvl="1">
              <a:lnSpc>
                <a:spcPct val="120000"/>
              </a:lnSpc>
              <a:spcBef>
                <a:spcPts val="0"/>
              </a:spcBef>
              <a:spcAft>
                <a:spcPts val="600"/>
              </a:spcAft>
              <a:buFont typeface="+mj-lt"/>
              <a:buAutoNum type="arabicPeriod"/>
            </a:pPr>
            <a:r>
              <a:rPr lang="en-US" sz="1900" dirty="0" smtClean="0">
                <a:solidFill>
                  <a:schemeClr val="tx1"/>
                </a:solidFill>
                <a:latin typeface="Arial" panose="020B0604020202020204" pitchFamily="34" charset="0"/>
                <a:cs typeface="Arial" panose="020B0604020202020204" pitchFamily="34" charset="0"/>
              </a:rPr>
              <a:t>Customer </a:t>
            </a:r>
            <a:r>
              <a:rPr lang="en-US" sz="1900" dirty="0">
                <a:solidFill>
                  <a:schemeClr val="tx1"/>
                </a:solidFill>
                <a:latin typeface="Arial" panose="020B0604020202020204" pitchFamily="34" charset="0"/>
                <a:cs typeface="Arial" panose="020B0604020202020204" pitchFamily="34" charset="0"/>
              </a:rPr>
              <a:t>had no </a:t>
            </a:r>
            <a:r>
              <a:rPr lang="en-US" sz="1900" dirty="0" smtClean="0">
                <a:solidFill>
                  <a:schemeClr val="tx1"/>
                </a:solidFill>
                <a:latin typeface="Arial" panose="020B0604020202020204" pitchFamily="34" charset="0"/>
                <a:cs typeface="Arial" panose="020B0604020202020204" pitchFamily="34" charset="0"/>
              </a:rPr>
              <a:t>overdue amount </a:t>
            </a:r>
            <a:r>
              <a:rPr lang="en-US" sz="1900" dirty="0">
                <a:solidFill>
                  <a:schemeClr val="tx1"/>
                </a:solidFill>
                <a:latin typeface="Arial" panose="020B0604020202020204" pitchFamily="34" charset="0"/>
                <a:cs typeface="Arial" panose="020B0604020202020204" pitchFamily="34" charset="0"/>
              </a:rPr>
              <a:t>on his/her </a:t>
            </a:r>
            <a:r>
              <a:rPr lang="en-CA" sz="1900" dirty="0" smtClean="0">
                <a:solidFill>
                  <a:schemeClr val="tx1"/>
                </a:solidFill>
                <a:latin typeface="Arial" panose="020B0604020202020204" pitchFamily="34" charset="0"/>
                <a:cs typeface="Arial" panose="020B0604020202020204" pitchFamily="34" charset="0"/>
              </a:rPr>
              <a:t>electricity bill in respect of electricity charges on </a:t>
            </a:r>
            <a:r>
              <a:rPr lang="en-US" sz="1900" dirty="0">
                <a:solidFill>
                  <a:schemeClr val="tx1"/>
                </a:solidFill>
                <a:latin typeface="Arial" panose="020B0604020202020204" pitchFamily="34" charset="0"/>
                <a:cs typeface="Arial" panose="020B0604020202020204" pitchFamily="34" charset="0"/>
              </a:rPr>
              <a:t>March 17, 2020, the date the Provincial Emergency was </a:t>
            </a:r>
            <a:r>
              <a:rPr lang="en-US" sz="1900" dirty="0" smtClean="0">
                <a:solidFill>
                  <a:schemeClr val="tx1"/>
                </a:solidFill>
                <a:latin typeface="Arial" panose="020B0604020202020204" pitchFamily="34" charset="0"/>
                <a:cs typeface="Arial" panose="020B0604020202020204" pitchFamily="34" charset="0"/>
              </a:rPr>
              <a:t>declared, </a:t>
            </a:r>
            <a:r>
              <a:rPr lang="en-US" sz="1900" dirty="0">
                <a:solidFill>
                  <a:schemeClr val="tx1"/>
                </a:solidFill>
                <a:latin typeface="Arial" panose="020B0604020202020204" pitchFamily="34" charset="0"/>
                <a:cs typeface="Arial" panose="020B0604020202020204" pitchFamily="34" charset="0"/>
              </a:rPr>
              <a:t>and the account was not enrolled in an-OEB prescribed arrears payment agreement (APA) or any other payment </a:t>
            </a:r>
            <a:r>
              <a:rPr lang="en-US" sz="1900" dirty="0" smtClean="0">
                <a:solidFill>
                  <a:schemeClr val="tx1"/>
                </a:solidFill>
                <a:latin typeface="Arial" panose="020B0604020202020204" pitchFamily="34" charset="0"/>
                <a:cs typeface="Arial" panose="020B0604020202020204" pitchFamily="34" charset="0"/>
              </a:rPr>
              <a:t>plans </a:t>
            </a:r>
            <a:r>
              <a:rPr lang="en-US" sz="1900" dirty="0">
                <a:solidFill>
                  <a:schemeClr val="tx1"/>
                </a:solidFill>
                <a:latin typeface="Arial" panose="020B0604020202020204" pitchFamily="34" charset="0"/>
                <a:cs typeface="Arial" panose="020B0604020202020204" pitchFamily="34" charset="0"/>
              </a:rPr>
              <a:t>for amounts </a:t>
            </a:r>
            <a:r>
              <a:rPr lang="en-US" sz="1900" dirty="0" smtClean="0">
                <a:solidFill>
                  <a:schemeClr val="tx1"/>
                </a:solidFill>
                <a:latin typeface="Arial" panose="020B0604020202020204" pitchFamily="34" charset="0"/>
                <a:cs typeface="Arial" panose="020B0604020202020204" pitchFamily="34" charset="0"/>
              </a:rPr>
              <a:t>owing for </a:t>
            </a:r>
            <a:r>
              <a:rPr lang="en-US" sz="1900" dirty="0">
                <a:solidFill>
                  <a:schemeClr val="tx1"/>
                </a:solidFill>
                <a:latin typeface="Arial" panose="020B0604020202020204" pitchFamily="34" charset="0"/>
                <a:cs typeface="Arial" panose="020B0604020202020204" pitchFamily="34" charset="0"/>
              </a:rPr>
              <a:t>e</a:t>
            </a:r>
            <a:r>
              <a:rPr lang="en-US" sz="1900" dirty="0" smtClean="0">
                <a:solidFill>
                  <a:schemeClr val="tx1"/>
                </a:solidFill>
                <a:latin typeface="Arial" panose="020B0604020202020204" pitchFamily="34" charset="0"/>
                <a:cs typeface="Arial" panose="020B0604020202020204" pitchFamily="34" charset="0"/>
              </a:rPr>
              <a:t>lectricity charges </a:t>
            </a:r>
            <a:r>
              <a:rPr lang="en-US" sz="1900" dirty="0">
                <a:solidFill>
                  <a:schemeClr val="tx1"/>
                </a:solidFill>
                <a:latin typeface="Arial" panose="020B0604020202020204" pitchFamily="34" charset="0"/>
                <a:cs typeface="Arial" panose="020B0604020202020204" pitchFamily="34" charset="0"/>
              </a:rPr>
              <a:t>prior to March 17, 2020</a:t>
            </a:r>
            <a:r>
              <a:rPr lang="en-US" sz="1900" dirty="0" smtClean="0">
                <a:solidFill>
                  <a:schemeClr val="tx1"/>
                </a:solidFill>
                <a:latin typeface="Arial" panose="020B0604020202020204" pitchFamily="34" charset="0"/>
                <a:cs typeface="Arial" panose="020B0604020202020204" pitchFamily="34" charset="0"/>
              </a:rPr>
              <a:t>. </a:t>
            </a:r>
          </a:p>
          <a:p>
            <a:pPr lvl="1">
              <a:lnSpc>
                <a:spcPct val="120000"/>
              </a:lnSpc>
              <a:spcBef>
                <a:spcPts val="0"/>
              </a:spcBef>
              <a:spcAft>
                <a:spcPts val="600"/>
              </a:spcAft>
              <a:buFont typeface="+mj-lt"/>
              <a:buAutoNum type="arabicPeriod"/>
            </a:pPr>
            <a:r>
              <a:rPr lang="en-CA" sz="1900" dirty="0" smtClean="0">
                <a:solidFill>
                  <a:schemeClr val="tx1"/>
                </a:solidFill>
                <a:latin typeface="Arial" panose="020B0604020202020204" pitchFamily="34" charset="0"/>
                <a:cs typeface="Arial" panose="020B0604020202020204" pitchFamily="34" charset="0"/>
              </a:rPr>
              <a:t>As </a:t>
            </a:r>
            <a:r>
              <a:rPr lang="en-CA" sz="1900" dirty="0">
                <a:solidFill>
                  <a:schemeClr val="tx1"/>
                </a:solidFill>
                <a:latin typeface="Arial" panose="020B0604020202020204" pitchFamily="34" charset="0"/>
                <a:cs typeface="Arial" panose="020B0604020202020204" pitchFamily="34" charset="0"/>
              </a:rPr>
              <a:t>of the day of applying, customer has </a:t>
            </a:r>
            <a:r>
              <a:rPr lang="en-CA" sz="1900" dirty="0" smtClean="0">
                <a:solidFill>
                  <a:schemeClr val="tx1"/>
                </a:solidFill>
                <a:latin typeface="Arial" panose="020B0604020202020204" pitchFamily="34" charset="0"/>
                <a:cs typeface="Arial" panose="020B0604020202020204" pitchFamily="34" charset="0"/>
              </a:rPr>
              <a:t>overdue amounts </a:t>
            </a:r>
            <a:r>
              <a:rPr lang="en-CA" sz="1900" dirty="0">
                <a:solidFill>
                  <a:schemeClr val="tx1"/>
                </a:solidFill>
                <a:latin typeface="Arial" panose="020B0604020202020204" pitchFamily="34" charset="0"/>
                <a:cs typeface="Arial" panose="020B0604020202020204" pitchFamily="34" charset="0"/>
              </a:rPr>
              <a:t>owing </a:t>
            </a:r>
            <a:r>
              <a:rPr lang="en-CA" sz="1900" dirty="0" smtClean="0">
                <a:solidFill>
                  <a:schemeClr val="tx1"/>
                </a:solidFill>
                <a:latin typeface="Arial" panose="020B0604020202020204" pitchFamily="34" charset="0"/>
                <a:cs typeface="Arial" panose="020B0604020202020204" pitchFamily="34" charset="0"/>
              </a:rPr>
              <a:t>for electricity </a:t>
            </a:r>
            <a:r>
              <a:rPr lang="en-CA" sz="1900" dirty="0">
                <a:solidFill>
                  <a:schemeClr val="tx1"/>
                </a:solidFill>
                <a:latin typeface="Arial" panose="020B0604020202020204" pitchFamily="34" charset="0"/>
                <a:cs typeface="Arial" panose="020B0604020202020204" pitchFamily="34" charset="0"/>
              </a:rPr>
              <a:t>c</a:t>
            </a:r>
            <a:r>
              <a:rPr lang="en-CA" sz="1900" dirty="0" smtClean="0">
                <a:solidFill>
                  <a:schemeClr val="tx1"/>
                </a:solidFill>
                <a:latin typeface="Arial" panose="020B0604020202020204" pitchFamily="34" charset="0"/>
                <a:cs typeface="Arial" panose="020B0604020202020204" pitchFamily="34" charset="0"/>
              </a:rPr>
              <a:t>harges from </a:t>
            </a:r>
            <a:r>
              <a:rPr lang="en-CA" sz="1900" dirty="0">
                <a:solidFill>
                  <a:schemeClr val="tx1"/>
                </a:solidFill>
                <a:latin typeface="Arial" panose="020B0604020202020204" pitchFamily="34" charset="0"/>
                <a:cs typeface="Arial" panose="020B0604020202020204" pitchFamily="34" charset="0"/>
              </a:rPr>
              <a:t>at least two </a:t>
            </a:r>
            <a:r>
              <a:rPr lang="en-CA" sz="1900" dirty="0" smtClean="0">
                <a:solidFill>
                  <a:schemeClr val="tx1"/>
                </a:solidFill>
                <a:latin typeface="Arial" panose="020B0604020202020204" pitchFamily="34" charset="0"/>
                <a:cs typeface="Arial" panose="020B0604020202020204" pitchFamily="34" charset="0"/>
              </a:rPr>
              <a:t>electricity bills since </a:t>
            </a:r>
            <a:r>
              <a:rPr lang="en-CA" sz="1900" dirty="0">
                <a:solidFill>
                  <a:schemeClr val="tx1"/>
                </a:solidFill>
                <a:latin typeface="Arial" panose="020B0604020202020204" pitchFamily="34" charset="0"/>
                <a:cs typeface="Arial" panose="020B0604020202020204" pitchFamily="34" charset="0"/>
              </a:rPr>
              <a:t>March 17, 2020</a:t>
            </a:r>
            <a:r>
              <a:rPr lang="en-CA" sz="1900" dirty="0" smtClean="0">
                <a:solidFill>
                  <a:schemeClr val="tx1"/>
                </a:solidFill>
                <a:latin typeface="Arial" panose="020B0604020202020204" pitchFamily="34" charset="0"/>
                <a:cs typeface="Arial" panose="020B0604020202020204" pitchFamily="34" charset="0"/>
              </a:rPr>
              <a:t>.</a:t>
            </a:r>
          </a:p>
          <a:p>
            <a:pPr lvl="1">
              <a:lnSpc>
                <a:spcPct val="120000"/>
              </a:lnSpc>
              <a:spcBef>
                <a:spcPts val="0"/>
              </a:spcBef>
              <a:spcAft>
                <a:spcPts val="600"/>
              </a:spcAft>
              <a:buFont typeface="+mj-lt"/>
              <a:buAutoNum type="arabicPeriod"/>
            </a:pPr>
            <a:r>
              <a:rPr lang="en-CA" sz="1900" dirty="0" smtClean="0">
                <a:solidFill>
                  <a:schemeClr val="tx1"/>
                </a:solidFill>
                <a:latin typeface="Arial" panose="020B0604020202020204" pitchFamily="34" charset="0"/>
                <a:cs typeface="Arial" panose="020B0604020202020204" pitchFamily="34" charset="0"/>
              </a:rPr>
              <a:t>Customer </a:t>
            </a:r>
            <a:r>
              <a:rPr lang="en-CA" sz="1900" dirty="0">
                <a:solidFill>
                  <a:schemeClr val="tx1"/>
                </a:solidFill>
                <a:latin typeface="Arial" panose="020B0604020202020204" pitchFamily="34" charset="0"/>
                <a:cs typeface="Arial" panose="020B0604020202020204" pitchFamily="34" charset="0"/>
              </a:rPr>
              <a:t>has not received Ontario Electricity Support Program (OESP) or Low-Income Energy Assistance Program (LEAP) grants in 2020. </a:t>
            </a:r>
          </a:p>
          <a:p>
            <a:pPr lvl="1">
              <a:lnSpc>
                <a:spcPct val="120000"/>
              </a:lnSpc>
              <a:spcBef>
                <a:spcPts val="0"/>
              </a:spcBef>
              <a:spcAft>
                <a:spcPts val="600"/>
              </a:spcAft>
              <a:buFont typeface="+mj-lt"/>
              <a:buAutoNum type="arabicPeriod"/>
            </a:pPr>
            <a:r>
              <a:rPr lang="en-US" sz="1900" dirty="0" smtClean="0">
                <a:solidFill>
                  <a:schemeClr val="tx1"/>
                </a:solidFill>
                <a:latin typeface="Arial" panose="020B0604020202020204" pitchFamily="34" charset="0"/>
                <a:cs typeface="Arial" panose="020B0604020202020204" pitchFamily="34" charset="0"/>
              </a:rPr>
              <a:t>Customer </a:t>
            </a:r>
            <a:r>
              <a:rPr lang="en-US" sz="1900" dirty="0">
                <a:solidFill>
                  <a:schemeClr val="tx1"/>
                </a:solidFill>
                <a:latin typeface="Arial" panose="020B0604020202020204" pitchFamily="34" charset="0"/>
                <a:cs typeface="Arial" panose="020B0604020202020204" pitchFamily="34" charset="0"/>
              </a:rPr>
              <a:t>or </a:t>
            </a:r>
            <a:r>
              <a:rPr lang="en-CA" sz="1900" dirty="0">
                <a:solidFill>
                  <a:schemeClr val="tx1"/>
                </a:solidFill>
                <a:latin typeface="Arial" panose="020B0604020202020204" pitchFamily="34" charset="0"/>
                <a:cs typeface="Arial" panose="020B0604020202020204" pitchFamily="34" charset="0"/>
              </a:rPr>
              <a:t>the customer’s spouse / common-law partner (who must share the same address with the customer):</a:t>
            </a:r>
          </a:p>
          <a:p>
            <a:pPr marL="1257300" lvl="2" indent="-285750">
              <a:lnSpc>
                <a:spcPct val="120000"/>
              </a:lnSpc>
              <a:spcBef>
                <a:spcPts val="0"/>
              </a:spcBef>
              <a:buFont typeface="Wingdings" panose="05000000000000000000" pitchFamily="2" charset="2"/>
              <a:buChar char="§"/>
              <a:defRPr/>
            </a:pPr>
            <a:r>
              <a:rPr lang="en-CA" sz="1600" dirty="0">
                <a:solidFill>
                  <a:srgbClr val="4BACC6"/>
                </a:solidFill>
                <a:latin typeface="Arial" panose="020B0604020202020204" pitchFamily="34" charset="0"/>
                <a:cs typeface="Arial" panose="020B0604020202020204" pitchFamily="34" charset="0"/>
              </a:rPr>
              <a:t>Is unemployed at the time of the CEAP application, and; </a:t>
            </a:r>
          </a:p>
          <a:p>
            <a:pPr marL="1257300" lvl="2" indent="-285750">
              <a:lnSpc>
                <a:spcPct val="120000"/>
              </a:lnSpc>
              <a:spcBef>
                <a:spcPts val="0"/>
              </a:spcBef>
              <a:buFont typeface="Wingdings" panose="05000000000000000000" pitchFamily="2" charset="2"/>
              <a:buChar char="§"/>
              <a:defRPr/>
            </a:pPr>
            <a:r>
              <a:rPr lang="en-CA" sz="1600" dirty="0">
                <a:solidFill>
                  <a:srgbClr val="4BACC6"/>
                </a:solidFill>
                <a:latin typeface="Arial" panose="020B0604020202020204" pitchFamily="34" charset="0"/>
                <a:cs typeface="Arial" panose="020B0604020202020204" pitchFamily="34" charset="0"/>
              </a:rPr>
              <a:t>Qualified for the Canada Emergency Response Benefit (CERB) or</a:t>
            </a:r>
          </a:p>
          <a:p>
            <a:pPr marL="1257300" lvl="2" indent="-285750">
              <a:lnSpc>
                <a:spcPct val="120000"/>
              </a:lnSpc>
              <a:spcBef>
                <a:spcPts val="0"/>
              </a:spcBef>
              <a:spcAft>
                <a:spcPts val="600"/>
              </a:spcAft>
              <a:buFont typeface="Wingdings" panose="05000000000000000000" pitchFamily="2" charset="2"/>
              <a:buChar char="§"/>
              <a:defRPr/>
            </a:pPr>
            <a:r>
              <a:rPr lang="en-CA" sz="1600" dirty="0">
                <a:solidFill>
                  <a:srgbClr val="4BACC6"/>
                </a:solidFill>
                <a:latin typeface="Arial" panose="020B0604020202020204" pitchFamily="34" charset="0"/>
                <a:cs typeface="Arial" panose="020B0604020202020204" pitchFamily="34" charset="0"/>
              </a:rPr>
              <a:t>Received Employment Insurance (EI) after March 17, </a:t>
            </a:r>
            <a:r>
              <a:rPr lang="en-CA" sz="1600" dirty="0" smtClean="0">
                <a:solidFill>
                  <a:srgbClr val="4BACC6"/>
                </a:solidFill>
                <a:latin typeface="Arial" panose="020B0604020202020204" pitchFamily="34" charset="0"/>
                <a:cs typeface="Arial" panose="020B0604020202020204" pitchFamily="34" charset="0"/>
              </a:rPr>
              <a:t>2020</a:t>
            </a:r>
            <a:endParaRPr lang="en-CA" sz="1600" dirty="0">
              <a:solidFill>
                <a:schemeClr val="tx1"/>
              </a:solidFill>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r>
              <a:rPr lang="en-US" smtClean="0"/>
              <a:t>Ontario Energy Board</a:t>
            </a:r>
            <a:endParaRPr lang="en-CA" dirty="0"/>
          </a:p>
        </p:txBody>
      </p:sp>
      <p:sp>
        <p:nvSpPr>
          <p:cNvPr id="5" name="Date Placeholder 4"/>
          <p:cNvSpPr>
            <a:spLocks noGrp="1"/>
          </p:cNvSpPr>
          <p:nvPr>
            <p:ph type="dt" sz="half" idx="10"/>
          </p:nvPr>
        </p:nvSpPr>
        <p:spPr/>
        <p:txBody>
          <a:bodyPr/>
          <a:lstStyle/>
          <a:p>
            <a:r>
              <a:rPr lang="en-US" smtClean="0"/>
              <a:t>6/16/2020</a:t>
            </a:r>
            <a:endParaRPr lang="en-CA" dirty="0"/>
          </a:p>
        </p:txBody>
      </p:sp>
      <p:sp>
        <p:nvSpPr>
          <p:cNvPr id="6" name="Slide Number Placeholder 5"/>
          <p:cNvSpPr>
            <a:spLocks noGrp="1"/>
          </p:cNvSpPr>
          <p:nvPr>
            <p:ph type="sldNum" sz="quarter" idx="12"/>
          </p:nvPr>
        </p:nvSpPr>
        <p:spPr/>
        <p:txBody>
          <a:bodyPr/>
          <a:lstStyle/>
          <a:p>
            <a:fld id="{2433D897-3F17-45C5-998C-B347842CBDF4}" type="slidenum">
              <a:rPr lang="en-CA" smtClean="0"/>
              <a:t>6</a:t>
            </a:fld>
            <a:endParaRPr lang="en-CA" dirty="0"/>
          </a:p>
        </p:txBody>
      </p:sp>
    </p:spTree>
    <p:extLst>
      <p:ext uri="{BB962C8B-B14F-4D97-AF65-F5344CB8AC3E}">
        <p14:creationId xmlns:p14="http://schemas.microsoft.com/office/powerpoint/2010/main" val="9422217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Arial" panose="020B0604020202020204" pitchFamily="34" charset="0"/>
                <a:cs typeface="Arial" panose="020B0604020202020204" pitchFamily="34" charset="0"/>
              </a:rPr>
              <a:t>Eligibility for </a:t>
            </a:r>
            <a:r>
              <a:rPr lang="en-US" sz="2400" dirty="0" smtClean="0">
                <a:latin typeface="Arial" panose="020B0604020202020204" pitchFamily="34" charset="0"/>
                <a:cs typeface="Arial" panose="020B0604020202020204" pitchFamily="34" charset="0"/>
              </a:rPr>
              <a:t>CEAP - Gas</a:t>
            </a:r>
            <a:endParaRPr lang="en-US" sz="2400" dirty="0">
              <a:solidFill>
                <a:srgbClr val="4BACC6"/>
              </a:solidFill>
              <a:latin typeface="Arial" panose="020B0604020202020204" pitchFamily="34" charset="0"/>
              <a:ea typeface="+mn-ea"/>
              <a:cs typeface="Arial" panose="020B0604020202020204" pitchFamily="34" charset="0"/>
            </a:endParaRPr>
          </a:p>
        </p:txBody>
      </p:sp>
      <p:sp>
        <p:nvSpPr>
          <p:cNvPr id="3" name="Content Placeholder 2"/>
          <p:cNvSpPr>
            <a:spLocks noGrp="1"/>
          </p:cNvSpPr>
          <p:nvPr>
            <p:ph idx="1"/>
          </p:nvPr>
        </p:nvSpPr>
        <p:spPr>
          <a:xfrm>
            <a:off x="1115616" y="1147274"/>
            <a:ext cx="7571184" cy="5209076"/>
          </a:xfrm>
        </p:spPr>
        <p:txBody>
          <a:bodyPr>
            <a:normAutofit fontScale="77500" lnSpcReduction="20000"/>
          </a:bodyPr>
          <a:lstStyle/>
          <a:p>
            <a:pPr>
              <a:lnSpc>
                <a:spcPct val="120000"/>
              </a:lnSpc>
              <a:spcBef>
                <a:spcPts val="600"/>
              </a:spcBef>
              <a:spcAft>
                <a:spcPts val="600"/>
              </a:spcAft>
            </a:pPr>
            <a:r>
              <a:rPr lang="en-US" sz="2100" dirty="0" smtClean="0">
                <a:solidFill>
                  <a:prstClr val="black"/>
                </a:solidFill>
                <a:latin typeface="Arial" panose="020B0604020202020204" pitchFamily="34" charset="0"/>
                <a:cs typeface="Arial" panose="020B0604020202020204" pitchFamily="34" charset="0"/>
              </a:rPr>
              <a:t>Residential </a:t>
            </a:r>
            <a:r>
              <a:rPr lang="en-US" sz="2100" dirty="0" smtClean="0">
                <a:solidFill>
                  <a:schemeClr val="tx1"/>
                </a:solidFill>
                <a:latin typeface="Arial" panose="020B0604020202020204" pitchFamily="34" charset="0"/>
                <a:cs typeface="Arial" panose="020B0604020202020204" pitchFamily="34" charset="0"/>
              </a:rPr>
              <a:t>natural gas consumers </a:t>
            </a:r>
            <a:r>
              <a:rPr lang="en-US" sz="2100" dirty="0">
                <a:solidFill>
                  <a:schemeClr val="tx1"/>
                </a:solidFill>
                <a:latin typeface="Arial" panose="020B0604020202020204" pitchFamily="34" charset="0"/>
                <a:cs typeface="Arial" panose="020B0604020202020204" pitchFamily="34" charset="0"/>
              </a:rPr>
              <a:t>are eligible for CEAP if they meet the following criteria:</a:t>
            </a:r>
          </a:p>
          <a:p>
            <a:pPr marL="800100" lvl="1" indent="-342900">
              <a:lnSpc>
                <a:spcPct val="120000"/>
              </a:lnSpc>
              <a:spcBef>
                <a:spcPts val="0"/>
              </a:spcBef>
              <a:spcAft>
                <a:spcPts val="600"/>
              </a:spcAft>
              <a:buFont typeface="+mj-lt"/>
              <a:buAutoNum type="arabicPeriod"/>
            </a:pPr>
            <a:r>
              <a:rPr lang="en-US" sz="2100" dirty="0">
                <a:solidFill>
                  <a:schemeClr val="tx1"/>
                </a:solidFill>
                <a:latin typeface="Arial" panose="020B0604020202020204" pitchFamily="34" charset="0"/>
                <a:cs typeface="Arial" panose="020B0604020202020204" pitchFamily="34" charset="0"/>
              </a:rPr>
              <a:t>Consumer must have an account with a gas distributor.  </a:t>
            </a:r>
            <a:r>
              <a:rPr lang="en-US" sz="2100" b="1" u="sng" dirty="0">
                <a:solidFill>
                  <a:schemeClr val="tx1"/>
                </a:solidFill>
                <a:latin typeface="Arial" panose="020B0604020202020204" pitchFamily="34" charset="0"/>
                <a:cs typeface="Arial" panose="020B0604020202020204" pitchFamily="34" charset="0"/>
              </a:rPr>
              <a:t>Only the account holder (i.e. the customer) can submit an application for the CEAP </a:t>
            </a:r>
            <a:r>
              <a:rPr lang="en-US" sz="2100" b="1" u="sng" dirty="0" smtClean="0">
                <a:solidFill>
                  <a:schemeClr val="tx1"/>
                </a:solidFill>
                <a:latin typeface="Arial" panose="020B0604020202020204" pitchFamily="34" charset="0"/>
                <a:cs typeface="Arial" panose="020B0604020202020204" pitchFamily="34" charset="0"/>
              </a:rPr>
              <a:t>credit.</a:t>
            </a:r>
            <a:endParaRPr lang="en-US" sz="2100" b="1" u="sng" dirty="0">
              <a:solidFill>
                <a:schemeClr val="tx1"/>
              </a:solidFill>
              <a:latin typeface="Arial" panose="020B0604020202020204" pitchFamily="34" charset="0"/>
              <a:cs typeface="Arial" panose="020B0604020202020204" pitchFamily="34" charset="0"/>
            </a:endParaRPr>
          </a:p>
          <a:p>
            <a:pPr marL="800100" lvl="1" indent="-342900">
              <a:lnSpc>
                <a:spcPct val="120000"/>
              </a:lnSpc>
              <a:spcBef>
                <a:spcPts val="0"/>
              </a:spcBef>
              <a:spcAft>
                <a:spcPts val="600"/>
              </a:spcAft>
              <a:buFont typeface="+mj-lt"/>
              <a:buAutoNum type="arabicPeriod"/>
            </a:pPr>
            <a:r>
              <a:rPr lang="en-US" sz="2100" dirty="0">
                <a:solidFill>
                  <a:schemeClr val="tx1"/>
                </a:solidFill>
                <a:latin typeface="Arial" panose="020B0604020202020204" pitchFamily="34" charset="0"/>
                <a:cs typeface="Arial" panose="020B0604020202020204" pitchFamily="34" charset="0"/>
              </a:rPr>
              <a:t>Customer had no </a:t>
            </a:r>
            <a:r>
              <a:rPr lang="en-US" sz="2100" dirty="0" smtClean="0">
                <a:solidFill>
                  <a:schemeClr val="tx1"/>
                </a:solidFill>
                <a:latin typeface="Arial" panose="020B0604020202020204" pitchFamily="34" charset="0"/>
                <a:cs typeface="Arial" panose="020B0604020202020204" pitchFamily="34" charset="0"/>
              </a:rPr>
              <a:t>overdue </a:t>
            </a:r>
            <a:r>
              <a:rPr lang="en-US" sz="2100" dirty="0">
                <a:solidFill>
                  <a:schemeClr val="tx1"/>
                </a:solidFill>
                <a:latin typeface="Arial" panose="020B0604020202020204" pitchFamily="34" charset="0"/>
                <a:cs typeface="Arial" panose="020B0604020202020204" pitchFamily="34" charset="0"/>
              </a:rPr>
              <a:t>a</a:t>
            </a:r>
            <a:r>
              <a:rPr lang="en-US" sz="2100" dirty="0" smtClean="0">
                <a:solidFill>
                  <a:schemeClr val="tx1"/>
                </a:solidFill>
                <a:latin typeface="Arial" panose="020B0604020202020204" pitchFamily="34" charset="0"/>
                <a:cs typeface="Arial" panose="020B0604020202020204" pitchFamily="34" charset="0"/>
              </a:rPr>
              <a:t>mount </a:t>
            </a:r>
            <a:r>
              <a:rPr lang="en-US" sz="2100" dirty="0">
                <a:solidFill>
                  <a:schemeClr val="tx1"/>
                </a:solidFill>
                <a:latin typeface="Arial" panose="020B0604020202020204" pitchFamily="34" charset="0"/>
                <a:cs typeface="Arial" panose="020B0604020202020204" pitchFamily="34" charset="0"/>
              </a:rPr>
              <a:t>on his/her </a:t>
            </a:r>
            <a:r>
              <a:rPr lang="en-CA" sz="2100" dirty="0">
                <a:solidFill>
                  <a:schemeClr val="tx1"/>
                </a:solidFill>
                <a:latin typeface="Arial" panose="020B0604020202020204" pitchFamily="34" charset="0"/>
                <a:cs typeface="Arial" panose="020B0604020202020204" pitchFamily="34" charset="0"/>
              </a:rPr>
              <a:t>gas bill </a:t>
            </a:r>
            <a:r>
              <a:rPr lang="en-CA" sz="2100" dirty="0" smtClean="0">
                <a:solidFill>
                  <a:schemeClr val="tx1"/>
                </a:solidFill>
                <a:latin typeface="Arial" panose="020B0604020202020204" pitchFamily="34" charset="0"/>
                <a:cs typeface="Arial" panose="020B0604020202020204" pitchFamily="34" charset="0"/>
              </a:rPr>
              <a:t>in respect of gas </a:t>
            </a:r>
            <a:r>
              <a:rPr lang="en-CA" sz="2100" dirty="0">
                <a:solidFill>
                  <a:schemeClr val="tx1"/>
                </a:solidFill>
                <a:latin typeface="Arial" panose="020B0604020202020204" pitchFamily="34" charset="0"/>
                <a:cs typeface="Arial" panose="020B0604020202020204" pitchFamily="34" charset="0"/>
              </a:rPr>
              <a:t>c</a:t>
            </a:r>
            <a:r>
              <a:rPr lang="en-CA" sz="2100" dirty="0" smtClean="0">
                <a:solidFill>
                  <a:schemeClr val="tx1"/>
                </a:solidFill>
                <a:latin typeface="Arial" panose="020B0604020202020204" pitchFamily="34" charset="0"/>
                <a:cs typeface="Arial" panose="020B0604020202020204" pitchFamily="34" charset="0"/>
              </a:rPr>
              <a:t>harges </a:t>
            </a:r>
            <a:r>
              <a:rPr lang="en-CA" sz="2100" dirty="0">
                <a:solidFill>
                  <a:schemeClr val="tx1"/>
                </a:solidFill>
                <a:latin typeface="Arial" panose="020B0604020202020204" pitchFamily="34" charset="0"/>
                <a:cs typeface="Arial" panose="020B0604020202020204" pitchFamily="34" charset="0"/>
              </a:rPr>
              <a:t>on </a:t>
            </a:r>
            <a:r>
              <a:rPr lang="en-US" sz="2100" dirty="0">
                <a:solidFill>
                  <a:schemeClr val="tx1"/>
                </a:solidFill>
                <a:latin typeface="Arial" panose="020B0604020202020204" pitchFamily="34" charset="0"/>
                <a:cs typeface="Arial" panose="020B0604020202020204" pitchFamily="34" charset="0"/>
              </a:rPr>
              <a:t>March 17, 2020, the date the Provincial Emergency was declared, and the account was not enrolled in an-OEB prescribed </a:t>
            </a:r>
            <a:r>
              <a:rPr lang="en-US" sz="2100" dirty="0" smtClean="0">
                <a:solidFill>
                  <a:schemeClr val="tx1"/>
                </a:solidFill>
                <a:latin typeface="Arial" panose="020B0604020202020204" pitchFamily="34" charset="0"/>
                <a:cs typeface="Arial" panose="020B0604020202020204" pitchFamily="34" charset="0"/>
              </a:rPr>
              <a:t>APA </a:t>
            </a:r>
            <a:r>
              <a:rPr lang="en-US" sz="2100" dirty="0">
                <a:solidFill>
                  <a:schemeClr val="tx1"/>
                </a:solidFill>
                <a:latin typeface="Arial" panose="020B0604020202020204" pitchFamily="34" charset="0"/>
                <a:cs typeface="Arial" panose="020B0604020202020204" pitchFamily="34" charset="0"/>
              </a:rPr>
              <a:t>or any other payment plans for amounts </a:t>
            </a:r>
            <a:r>
              <a:rPr lang="en-US" sz="2100" dirty="0" smtClean="0">
                <a:solidFill>
                  <a:schemeClr val="tx1"/>
                </a:solidFill>
                <a:latin typeface="Arial" panose="020B0604020202020204" pitchFamily="34" charset="0"/>
                <a:cs typeface="Arial" panose="020B0604020202020204" pitchFamily="34" charset="0"/>
              </a:rPr>
              <a:t>owing </a:t>
            </a:r>
            <a:r>
              <a:rPr lang="en-US" sz="2100" dirty="0">
                <a:solidFill>
                  <a:schemeClr val="tx1"/>
                </a:solidFill>
                <a:latin typeface="Arial" panose="020B0604020202020204" pitchFamily="34" charset="0"/>
                <a:cs typeface="Arial" panose="020B0604020202020204" pitchFamily="34" charset="0"/>
              </a:rPr>
              <a:t>for g</a:t>
            </a:r>
            <a:r>
              <a:rPr lang="en-US" sz="2100" dirty="0" smtClean="0">
                <a:solidFill>
                  <a:schemeClr val="tx1"/>
                </a:solidFill>
                <a:latin typeface="Arial" panose="020B0604020202020204" pitchFamily="34" charset="0"/>
                <a:cs typeface="Arial" panose="020B0604020202020204" pitchFamily="34" charset="0"/>
              </a:rPr>
              <a:t>as </a:t>
            </a:r>
            <a:r>
              <a:rPr lang="en-US" sz="2100" dirty="0">
                <a:solidFill>
                  <a:schemeClr val="tx1"/>
                </a:solidFill>
                <a:latin typeface="Arial" panose="020B0604020202020204" pitchFamily="34" charset="0"/>
                <a:cs typeface="Arial" panose="020B0604020202020204" pitchFamily="34" charset="0"/>
              </a:rPr>
              <a:t>c</a:t>
            </a:r>
            <a:r>
              <a:rPr lang="en-US" sz="2100" dirty="0" smtClean="0">
                <a:solidFill>
                  <a:schemeClr val="tx1"/>
                </a:solidFill>
                <a:latin typeface="Arial" panose="020B0604020202020204" pitchFamily="34" charset="0"/>
                <a:cs typeface="Arial" panose="020B0604020202020204" pitchFamily="34" charset="0"/>
              </a:rPr>
              <a:t>harges </a:t>
            </a:r>
            <a:r>
              <a:rPr lang="en-US" sz="2100" dirty="0">
                <a:solidFill>
                  <a:schemeClr val="tx1"/>
                </a:solidFill>
                <a:latin typeface="Arial" panose="020B0604020202020204" pitchFamily="34" charset="0"/>
                <a:cs typeface="Arial" panose="020B0604020202020204" pitchFamily="34" charset="0"/>
              </a:rPr>
              <a:t>prior to March 17, 2020. </a:t>
            </a:r>
          </a:p>
          <a:p>
            <a:pPr marL="800100" lvl="1" indent="-342900">
              <a:lnSpc>
                <a:spcPct val="120000"/>
              </a:lnSpc>
              <a:spcBef>
                <a:spcPts val="0"/>
              </a:spcBef>
              <a:spcAft>
                <a:spcPts val="600"/>
              </a:spcAft>
              <a:buFont typeface="+mj-lt"/>
              <a:buAutoNum type="arabicPeriod"/>
            </a:pPr>
            <a:r>
              <a:rPr lang="en-CA" sz="2100" dirty="0" smtClean="0">
                <a:solidFill>
                  <a:schemeClr val="tx1"/>
                </a:solidFill>
                <a:latin typeface="Arial" panose="020B0604020202020204" pitchFamily="34" charset="0"/>
                <a:cs typeface="Arial" panose="020B0604020202020204" pitchFamily="34" charset="0"/>
              </a:rPr>
              <a:t>As of </a:t>
            </a:r>
            <a:r>
              <a:rPr lang="en-CA" sz="2100" dirty="0">
                <a:solidFill>
                  <a:schemeClr val="tx1"/>
                </a:solidFill>
                <a:latin typeface="Arial" panose="020B0604020202020204" pitchFamily="34" charset="0"/>
                <a:cs typeface="Arial" panose="020B0604020202020204" pitchFamily="34" charset="0"/>
              </a:rPr>
              <a:t>the day of applying, customer has </a:t>
            </a:r>
            <a:r>
              <a:rPr lang="en-CA" sz="2100" dirty="0" smtClean="0">
                <a:solidFill>
                  <a:schemeClr val="tx1"/>
                </a:solidFill>
                <a:latin typeface="Arial" panose="020B0604020202020204" pitchFamily="34" charset="0"/>
                <a:cs typeface="Arial" panose="020B0604020202020204" pitchFamily="34" charset="0"/>
              </a:rPr>
              <a:t>overdue </a:t>
            </a:r>
            <a:r>
              <a:rPr lang="en-CA" sz="2100" dirty="0">
                <a:solidFill>
                  <a:schemeClr val="tx1"/>
                </a:solidFill>
                <a:latin typeface="Arial" panose="020B0604020202020204" pitchFamily="34" charset="0"/>
                <a:cs typeface="Arial" panose="020B0604020202020204" pitchFamily="34" charset="0"/>
              </a:rPr>
              <a:t>a</a:t>
            </a:r>
            <a:r>
              <a:rPr lang="en-CA" sz="2100" dirty="0" smtClean="0">
                <a:solidFill>
                  <a:schemeClr val="tx1"/>
                </a:solidFill>
                <a:latin typeface="Arial" panose="020B0604020202020204" pitchFamily="34" charset="0"/>
                <a:cs typeface="Arial" panose="020B0604020202020204" pitchFamily="34" charset="0"/>
              </a:rPr>
              <a:t>mounts </a:t>
            </a:r>
            <a:r>
              <a:rPr lang="en-CA" sz="2100" dirty="0">
                <a:solidFill>
                  <a:schemeClr val="tx1"/>
                </a:solidFill>
                <a:latin typeface="Arial" panose="020B0604020202020204" pitchFamily="34" charset="0"/>
                <a:cs typeface="Arial" panose="020B0604020202020204" pitchFamily="34" charset="0"/>
              </a:rPr>
              <a:t>owing </a:t>
            </a:r>
            <a:r>
              <a:rPr lang="en-CA" sz="2100" dirty="0" smtClean="0">
                <a:solidFill>
                  <a:schemeClr val="tx1"/>
                </a:solidFill>
                <a:latin typeface="Arial" panose="020B0604020202020204" pitchFamily="34" charset="0"/>
                <a:cs typeface="Arial" panose="020B0604020202020204" pitchFamily="34" charset="0"/>
              </a:rPr>
              <a:t>for </a:t>
            </a:r>
            <a:r>
              <a:rPr lang="en-CA" sz="2100" dirty="0">
                <a:solidFill>
                  <a:schemeClr val="tx1"/>
                </a:solidFill>
                <a:latin typeface="Arial" panose="020B0604020202020204" pitchFamily="34" charset="0"/>
                <a:cs typeface="Arial" panose="020B0604020202020204" pitchFamily="34" charset="0"/>
              </a:rPr>
              <a:t>g</a:t>
            </a:r>
            <a:r>
              <a:rPr lang="en-CA" sz="2100" dirty="0" smtClean="0">
                <a:solidFill>
                  <a:schemeClr val="tx1"/>
                </a:solidFill>
                <a:latin typeface="Arial" panose="020B0604020202020204" pitchFamily="34" charset="0"/>
                <a:cs typeface="Arial" panose="020B0604020202020204" pitchFamily="34" charset="0"/>
              </a:rPr>
              <a:t>as </a:t>
            </a:r>
            <a:r>
              <a:rPr lang="en-CA" sz="2100" dirty="0">
                <a:solidFill>
                  <a:schemeClr val="tx1"/>
                </a:solidFill>
                <a:latin typeface="Arial" panose="020B0604020202020204" pitchFamily="34" charset="0"/>
                <a:cs typeface="Arial" panose="020B0604020202020204" pitchFamily="34" charset="0"/>
              </a:rPr>
              <a:t>c</a:t>
            </a:r>
            <a:r>
              <a:rPr lang="en-CA" sz="2100" dirty="0" smtClean="0">
                <a:solidFill>
                  <a:schemeClr val="tx1"/>
                </a:solidFill>
                <a:latin typeface="Arial" panose="020B0604020202020204" pitchFamily="34" charset="0"/>
                <a:cs typeface="Arial" panose="020B0604020202020204" pitchFamily="34" charset="0"/>
              </a:rPr>
              <a:t>harges from </a:t>
            </a:r>
            <a:r>
              <a:rPr lang="en-CA" sz="2100" dirty="0">
                <a:solidFill>
                  <a:schemeClr val="tx1"/>
                </a:solidFill>
                <a:latin typeface="Arial" panose="020B0604020202020204" pitchFamily="34" charset="0"/>
                <a:cs typeface="Arial" panose="020B0604020202020204" pitchFamily="34" charset="0"/>
              </a:rPr>
              <a:t>at least </a:t>
            </a:r>
            <a:r>
              <a:rPr lang="en-CA" sz="2100" dirty="0" smtClean="0">
                <a:solidFill>
                  <a:schemeClr val="tx1"/>
                </a:solidFill>
                <a:latin typeface="Arial" panose="020B0604020202020204" pitchFamily="34" charset="0"/>
                <a:cs typeface="Arial" panose="020B0604020202020204" pitchFamily="34" charset="0"/>
              </a:rPr>
              <a:t>two gas bills since </a:t>
            </a:r>
            <a:r>
              <a:rPr lang="en-CA" sz="2100" dirty="0">
                <a:solidFill>
                  <a:schemeClr val="tx1"/>
                </a:solidFill>
                <a:latin typeface="Arial" panose="020B0604020202020204" pitchFamily="34" charset="0"/>
                <a:cs typeface="Arial" panose="020B0604020202020204" pitchFamily="34" charset="0"/>
              </a:rPr>
              <a:t>March 17, 2020</a:t>
            </a:r>
            <a:r>
              <a:rPr lang="en-CA" sz="2100" dirty="0" smtClean="0">
                <a:solidFill>
                  <a:schemeClr val="tx1"/>
                </a:solidFill>
                <a:latin typeface="Arial" panose="020B0604020202020204" pitchFamily="34" charset="0"/>
                <a:cs typeface="Arial" panose="020B0604020202020204" pitchFamily="34" charset="0"/>
              </a:rPr>
              <a:t>.</a:t>
            </a:r>
          </a:p>
          <a:p>
            <a:pPr marL="800100" lvl="1" indent="-342900">
              <a:lnSpc>
                <a:spcPct val="120000"/>
              </a:lnSpc>
              <a:spcBef>
                <a:spcPts val="0"/>
              </a:spcBef>
              <a:spcAft>
                <a:spcPts val="600"/>
              </a:spcAft>
              <a:buFont typeface="+mj-lt"/>
              <a:buAutoNum type="arabicPeriod"/>
            </a:pPr>
            <a:r>
              <a:rPr lang="en-CA" sz="2100" dirty="0" smtClean="0">
                <a:solidFill>
                  <a:schemeClr val="tx1"/>
                </a:solidFill>
                <a:latin typeface="Arial" panose="020B0604020202020204" pitchFamily="34" charset="0"/>
                <a:cs typeface="Arial" panose="020B0604020202020204" pitchFamily="34" charset="0"/>
              </a:rPr>
              <a:t>Customer </a:t>
            </a:r>
            <a:r>
              <a:rPr lang="en-CA" sz="2100" dirty="0">
                <a:solidFill>
                  <a:schemeClr val="tx1"/>
                </a:solidFill>
                <a:latin typeface="Arial" panose="020B0604020202020204" pitchFamily="34" charset="0"/>
                <a:cs typeface="Arial" panose="020B0604020202020204" pitchFamily="34" charset="0"/>
              </a:rPr>
              <a:t>has not received LEAP grants in 2020. </a:t>
            </a:r>
            <a:endParaRPr lang="en-CA" sz="2100" dirty="0" smtClean="0">
              <a:solidFill>
                <a:schemeClr val="tx1"/>
              </a:solidFill>
              <a:latin typeface="Arial" panose="020B0604020202020204" pitchFamily="34" charset="0"/>
              <a:cs typeface="Arial" panose="020B0604020202020204" pitchFamily="34" charset="0"/>
            </a:endParaRPr>
          </a:p>
          <a:p>
            <a:pPr marL="800100" lvl="1" indent="-342900">
              <a:lnSpc>
                <a:spcPct val="120000"/>
              </a:lnSpc>
              <a:spcBef>
                <a:spcPts val="0"/>
              </a:spcBef>
              <a:spcAft>
                <a:spcPts val="600"/>
              </a:spcAft>
              <a:buFont typeface="+mj-lt"/>
              <a:buAutoNum type="arabicPeriod"/>
            </a:pPr>
            <a:r>
              <a:rPr lang="en-US" sz="2100" dirty="0" smtClean="0">
                <a:solidFill>
                  <a:schemeClr val="tx1"/>
                </a:solidFill>
                <a:latin typeface="Arial" panose="020B0604020202020204" pitchFamily="34" charset="0"/>
                <a:cs typeface="Arial" panose="020B0604020202020204" pitchFamily="34" charset="0"/>
              </a:rPr>
              <a:t>Customer </a:t>
            </a:r>
            <a:r>
              <a:rPr lang="en-US" sz="2100" dirty="0">
                <a:solidFill>
                  <a:schemeClr val="tx1"/>
                </a:solidFill>
                <a:latin typeface="Arial" panose="020B0604020202020204" pitchFamily="34" charset="0"/>
                <a:cs typeface="Arial" panose="020B0604020202020204" pitchFamily="34" charset="0"/>
              </a:rPr>
              <a:t>or </a:t>
            </a:r>
            <a:r>
              <a:rPr lang="en-CA" sz="2100" dirty="0">
                <a:solidFill>
                  <a:schemeClr val="tx1"/>
                </a:solidFill>
                <a:latin typeface="Arial" panose="020B0604020202020204" pitchFamily="34" charset="0"/>
                <a:cs typeface="Arial" panose="020B0604020202020204" pitchFamily="34" charset="0"/>
              </a:rPr>
              <a:t>the customer’s spouse / common-law partner (who must share the same address with the customer):</a:t>
            </a:r>
          </a:p>
          <a:p>
            <a:pPr marL="1200150" lvl="2">
              <a:lnSpc>
                <a:spcPct val="120000"/>
              </a:lnSpc>
              <a:spcBef>
                <a:spcPts val="0"/>
              </a:spcBef>
              <a:defRPr/>
            </a:pPr>
            <a:r>
              <a:rPr lang="en-CA" sz="1800" dirty="0">
                <a:solidFill>
                  <a:srgbClr val="4BACC6"/>
                </a:solidFill>
                <a:latin typeface="Arial" panose="020B0604020202020204" pitchFamily="34" charset="0"/>
                <a:cs typeface="Arial" panose="020B0604020202020204" pitchFamily="34" charset="0"/>
              </a:rPr>
              <a:t>Is </a:t>
            </a:r>
            <a:r>
              <a:rPr lang="en-CA" sz="1800" dirty="0" smtClean="0">
                <a:solidFill>
                  <a:srgbClr val="4BACC6"/>
                </a:solidFill>
                <a:latin typeface="Arial" panose="020B0604020202020204" pitchFamily="34" charset="0"/>
                <a:cs typeface="Arial" panose="020B0604020202020204" pitchFamily="34" charset="0"/>
              </a:rPr>
              <a:t>unemployed </a:t>
            </a:r>
            <a:r>
              <a:rPr lang="en-CA" sz="1800" dirty="0">
                <a:solidFill>
                  <a:srgbClr val="4BACC6"/>
                </a:solidFill>
                <a:latin typeface="Arial" panose="020B0604020202020204" pitchFamily="34" charset="0"/>
                <a:cs typeface="Arial" panose="020B0604020202020204" pitchFamily="34" charset="0"/>
              </a:rPr>
              <a:t>at the time of the CEAP application, </a:t>
            </a:r>
            <a:r>
              <a:rPr lang="en-CA" sz="1800" dirty="0" smtClean="0">
                <a:solidFill>
                  <a:srgbClr val="4BACC6"/>
                </a:solidFill>
                <a:latin typeface="Arial" panose="020B0604020202020204" pitchFamily="34" charset="0"/>
                <a:cs typeface="Arial" panose="020B0604020202020204" pitchFamily="34" charset="0"/>
              </a:rPr>
              <a:t>and; </a:t>
            </a:r>
            <a:endParaRPr lang="en-CA" sz="1800" dirty="0">
              <a:solidFill>
                <a:srgbClr val="4BACC6"/>
              </a:solidFill>
              <a:latin typeface="Arial" panose="020B0604020202020204" pitchFamily="34" charset="0"/>
              <a:cs typeface="Arial" panose="020B0604020202020204" pitchFamily="34" charset="0"/>
            </a:endParaRPr>
          </a:p>
          <a:p>
            <a:pPr marL="1200150" lvl="2">
              <a:lnSpc>
                <a:spcPct val="120000"/>
              </a:lnSpc>
              <a:spcBef>
                <a:spcPts val="0"/>
              </a:spcBef>
              <a:defRPr/>
            </a:pPr>
            <a:r>
              <a:rPr lang="en-CA" sz="1800" dirty="0">
                <a:solidFill>
                  <a:srgbClr val="4BACC6"/>
                </a:solidFill>
                <a:latin typeface="Arial" panose="020B0604020202020204" pitchFamily="34" charset="0"/>
                <a:cs typeface="Arial" panose="020B0604020202020204" pitchFamily="34" charset="0"/>
              </a:rPr>
              <a:t>Qualified for the Canada Emergency Response Benefit (CERB) </a:t>
            </a:r>
            <a:r>
              <a:rPr lang="en-CA" sz="1800" dirty="0" smtClean="0">
                <a:solidFill>
                  <a:srgbClr val="4BACC6"/>
                </a:solidFill>
                <a:latin typeface="Arial" panose="020B0604020202020204" pitchFamily="34" charset="0"/>
                <a:cs typeface="Arial" panose="020B0604020202020204" pitchFamily="34" charset="0"/>
              </a:rPr>
              <a:t>or</a:t>
            </a:r>
          </a:p>
          <a:p>
            <a:pPr marL="1200150" lvl="2">
              <a:lnSpc>
                <a:spcPct val="120000"/>
              </a:lnSpc>
              <a:spcBef>
                <a:spcPts val="0"/>
              </a:spcBef>
              <a:spcAft>
                <a:spcPts val="600"/>
              </a:spcAft>
              <a:defRPr/>
            </a:pPr>
            <a:r>
              <a:rPr lang="en-CA" sz="1800" dirty="0" smtClean="0">
                <a:solidFill>
                  <a:srgbClr val="4BACC6"/>
                </a:solidFill>
                <a:latin typeface="Arial" panose="020B0604020202020204" pitchFamily="34" charset="0"/>
                <a:cs typeface="Arial" panose="020B0604020202020204" pitchFamily="34" charset="0"/>
              </a:rPr>
              <a:t>Received </a:t>
            </a:r>
            <a:r>
              <a:rPr lang="en-CA" sz="1800" dirty="0">
                <a:solidFill>
                  <a:srgbClr val="4BACC6"/>
                </a:solidFill>
                <a:latin typeface="Arial" panose="020B0604020202020204" pitchFamily="34" charset="0"/>
                <a:cs typeface="Arial" panose="020B0604020202020204" pitchFamily="34" charset="0"/>
              </a:rPr>
              <a:t>Employment Insurance (EI) after March 17, </a:t>
            </a:r>
            <a:r>
              <a:rPr lang="en-CA" sz="1800" dirty="0" smtClean="0">
                <a:solidFill>
                  <a:srgbClr val="4BACC6"/>
                </a:solidFill>
                <a:latin typeface="Arial" panose="020B0604020202020204" pitchFamily="34" charset="0"/>
                <a:cs typeface="Arial" panose="020B0604020202020204" pitchFamily="34" charset="0"/>
              </a:rPr>
              <a:t>2020</a:t>
            </a:r>
            <a:endParaRPr lang="en-US" sz="1800" dirty="0" smtClean="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r>
              <a:rPr lang="en-US" smtClean="0"/>
              <a:t>Ontario Energy Board</a:t>
            </a:r>
            <a:endParaRPr lang="en-CA" dirty="0"/>
          </a:p>
        </p:txBody>
      </p:sp>
      <p:sp>
        <p:nvSpPr>
          <p:cNvPr id="5" name="Date Placeholder 4"/>
          <p:cNvSpPr>
            <a:spLocks noGrp="1"/>
          </p:cNvSpPr>
          <p:nvPr>
            <p:ph type="dt" sz="half" idx="10"/>
          </p:nvPr>
        </p:nvSpPr>
        <p:spPr/>
        <p:txBody>
          <a:bodyPr/>
          <a:lstStyle/>
          <a:p>
            <a:r>
              <a:rPr lang="en-US" smtClean="0"/>
              <a:t>6/16/2020</a:t>
            </a:r>
            <a:endParaRPr lang="en-CA" dirty="0"/>
          </a:p>
        </p:txBody>
      </p:sp>
      <p:sp>
        <p:nvSpPr>
          <p:cNvPr id="6" name="Slide Number Placeholder 5"/>
          <p:cNvSpPr>
            <a:spLocks noGrp="1"/>
          </p:cNvSpPr>
          <p:nvPr>
            <p:ph type="sldNum" sz="quarter" idx="12"/>
          </p:nvPr>
        </p:nvSpPr>
        <p:spPr/>
        <p:txBody>
          <a:bodyPr/>
          <a:lstStyle/>
          <a:p>
            <a:fld id="{2433D897-3F17-45C5-998C-B347842CBDF4}" type="slidenum">
              <a:rPr lang="en-CA" smtClean="0"/>
              <a:t>7</a:t>
            </a:fld>
            <a:endParaRPr lang="en-CA" dirty="0"/>
          </a:p>
        </p:txBody>
      </p:sp>
    </p:spTree>
    <p:extLst>
      <p:ext uri="{BB962C8B-B14F-4D97-AF65-F5344CB8AC3E}">
        <p14:creationId xmlns:p14="http://schemas.microsoft.com/office/powerpoint/2010/main" val="5348820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500" dirty="0" smtClean="0">
                <a:latin typeface="Arial" panose="020B0604020202020204" pitchFamily="34" charset="0"/>
                <a:cs typeface="Arial" panose="020B0604020202020204" pitchFamily="34" charset="0"/>
              </a:rPr>
              <a:t>CEAP Credit Per Customer – Electricity </a:t>
            </a:r>
            <a:endParaRPr lang="en-US" sz="2500" dirty="0">
              <a:solidFill>
                <a:schemeClr val="accent5"/>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15616" y="1196752"/>
            <a:ext cx="7571184" cy="5040560"/>
          </a:xfrm>
        </p:spPr>
        <p:txBody>
          <a:bodyPr>
            <a:noAutofit/>
          </a:bodyPr>
          <a:lstStyle/>
          <a:p>
            <a:pPr marL="0" lvl="0" indent="0">
              <a:lnSpc>
                <a:spcPct val="100000"/>
              </a:lnSpc>
              <a:spcBef>
                <a:spcPts val="0"/>
              </a:spcBef>
              <a:spcAft>
                <a:spcPts val="1200"/>
              </a:spcAft>
              <a:buNone/>
              <a:defRPr/>
            </a:pPr>
            <a:r>
              <a:rPr lang="en-US" sz="1600" dirty="0" smtClean="0">
                <a:latin typeface="Arial" panose="020B0604020202020204" pitchFamily="34" charset="0"/>
                <a:cs typeface="Arial" panose="020B0604020202020204" pitchFamily="34" charset="0"/>
              </a:rPr>
              <a:t>Each </a:t>
            </a:r>
            <a:r>
              <a:rPr lang="en-US" sz="1600" dirty="0">
                <a:latin typeface="Arial" panose="020B0604020202020204" pitchFamily="34" charset="0"/>
                <a:cs typeface="Arial" panose="020B0604020202020204" pitchFamily="34" charset="0"/>
              </a:rPr>
              <a:t>eligible </a:t>
            </a:r>
            <a:r>
              <a:rPr lang="en-US" sz="1600" b="1" u="sng" dirty="0">
                <a:latin typeface="Arial" panose="020B0604020202020204" pitchFamily="34" charset="0"/>
                <a:cs typeface="Arial" panose="020B0604020202020204" pitchFamily="34" charset="0"/>
              </a:rPr>
              <a:t>electricity customer </a:t>
            </a:r>
            <a:r>
              <a:rPr lang="en-US" sz="1600" dirty="0">
                <a:latin typeface="Arial" panose="020B0604020202020204" pitchFamily="34" charset="0"/>
                <a:cs typeface="Arial" panose="020B0604020202020204" pitchFamily="34" charset="0"/>
              </a:rPr>
              <a:t>would qualify </a:t>
            </a:r>
            <a:r>
              <a:rPr lang="en-US" sz="1600" dirty="0" smtClean="0">
                <a:latin typeface="Arial" panose="020B0604020202020204" pitchFamily="34" charset="0"/>
                <a:cs typeface="Arial" panose="020B0604020202020204" pitchFamily="34" charset="0"/>
              </a:rPr>
              <a:t>for: </a:t>
            </a:r>
            <a:endParaRPr lang="en-US" sz="1600" dirty="0">
              <a:latin typeface="Arial" panose="020B0604020202020204" pitchFamily="34" charset="0"/>
              <a:cs typeface="Arial" panose="020B0604020202020204" pitchFamily="34" charset="0"/>
            </a:endParaRPr>
          </a:p>
          <a:p>
            <a:pPr marL="285750" indent="-285750">
              <a:lnSpc>
                <a:spcPct val="100000"/>
              </a:lnSpc>
              <a:spcBef>
                <a:spcPts val="0"/>
              </a:spcBef>
              <a:spcAft>
                <a:spcPts val="1200"/>
              </a:spcAft>
              <a:defRPr/>
            </a:pPr>
            <a:r>
              <a:rPr lang="en-US" sz="1600" dirty="0">
                <a:latin typeface="Arial" panose="020B0604020202020204" pitchFamily="34" charset="0"/>
                <a:cs typeface="Arial" panose="020B0604020202020204" pitchFamily="34" charset="0"/>
              </a:rPr>
              <a:t>CEAP credit equal to the amount necessary to settle 50% of </a:t>
            </a:r>
            <a:r>
              <a:rPr lang="en-US" sz="1600" b="1" u="sng" dirty="0">
                <a:latin typeface="Arial" panose="020B0604020202020204" pitchFamily="34" charset="0"/>
                <a:cs typeface="Arial" panose="020B0604020202020204" pitchFamily="34" charset="0"/>
              </a:rPr>
              <a:t>total </a:t>
            </a:r>
            <a:r>
              <a:rPr lang="en-US" sz="1600" b="1" u="sng" dirty="0" smtClean="0">
                <a:latin typeface="Arial" panose="020B0604020202020204" pitchFamily="34" charset="0"/>
                <a:cs typeface="Arial" panose="020B0604020202020204" pitchFamily="34" charset="0"/>
              </a:rPr>
              <a:t>overdue </a:t>
            </a:r>
            <a:r>
              <a:rPr lang="en-US" sz="1600" b="1" u="sng" dirty="0">
                <a:latin typeface="Arial" panose="020B0604020202020204" pitchFamily="34" charset="0"/>
                <a:cs typeface="Arial" panose="020B0604020202020204" pitchFamily="34" charset="0"/>
              </a:rPr>
              <a:t>balance of electricity charges</a:t>
            </a:r>
            <a:r>
              <a:rPr lang="en-US" sz="1600" dirty="0">
                <a:latin typeface="Arial" panose="020B0604020202020204" pitchFamily="34" charset="0"/>
                <a:cs typeface="Arial" panose="020B0604020202020204" pitchFamily="34" charset="0"/>
              </a:rPr>
              <a:t> or $115, whichever is less, OR</a:t>
            </a:r>
          </a:p>
          <a:p>
            <a:pPr marL="285750" indent="-285750">
              <a:lnSpc>
                <a:spcPct val="100000"/>
              </a:lnSpc>
              <a:spcBef>
                <a:spcPts val="0"/>
              </a:spcBef>
              <a:spcAft>
                <a:spcPts val="600"/>
              </a:spcAft>
              <a:defRPr/>
            </a:pPr>
            <a:r>
              <a:rPr lang="en-US" sz="1600" dirty="0">
                <a:latin typeface="Arial" panose="020B0604020202020204" pitchFamily="34" charset="0"/>
                <a:cs typeface="Arial" panose="020B0604020202020204" pitchFamily="34" charset="0"/>
              </a:rPr>
              <a:t>CEAP credit equal to the amount necessary to settle 50% of </a:t>
            </a:r>
            <a:r>
              <a:rPr lang="en-US" sz="1600" b="1" u="sng" dirty="0" smtClean="0">
                <a:latin typeface="Arial" panose="020B0604020202020204" pitchFamily="34" charset="0"/>
                <a:cs typeface="Arial" panose="020B0604020202020204" pitchFamily="34" charset="0"/>
              </a:rPr>
              <a:t>total </a:t>
            </a:r>
            <a:r>
              <a:rPr lang="en-US" sz="1600" b="1" u="sng" dirty="0">
                <a:latin typeface="Arial" panose="020B0604020202020204" pitchFamily="34" charset="0"/>
                <a:cs typeface="Arial" panose="020B0604020202020204" pitchFamily="34" charset="0"/>
              </a:rPr>
              <a:t>overdue balance of electricity charges </a:t>
            </a:r>
            <a:r>
              <a:rPr lang="en-US" sz="1600" dirty="0">
                <a:latin typeface="Arial" panose="020B0604020202020204" pitchFamily="34" charset="0"/>
                <a:cs typeface="Arial" panose="020B0604020202020204" pitchFamily="34" charset="0"/>
              </a:rPr>
              <a:t>or $230, whichever is less if customer’s home is </a:t>
            </a:r>
            <a:r>
              <a:rPr lang="en-US" sz="1600" dirty="0" smtClean="0">
                <a:latin typeface="Arial" panose="020B0604020202020204" pitchFamily="34" charset="0"/>
                <a:cs typeface="Arial" panose="020B0604020202020204" pitchFamily="34" charset="0"/>
              </a:rPr>
              <a:t>mainly electrically heated </a:t>
            </a:r>
            <a:r>
              <a:rPr lang="en-US" sz="1600" dirty="0">
                <a:latin typeface="Arial" panose="020B0604020202020204" pitchFamily="34" charset="0"/>
                <a:cs typeface="Arial" panose="020B0604020202020204" pitchFamily="34" charset="0"/>
              </a:rPr>
              <a:t>or someone in the customer’s home relies on one of the following at-home </a:t>
            </a:r>
            <a:r>
              <a:rPr lang="en-US" sz="1600" dirty="0" smtClean="0">
                <a:latin typeface="Arial" panose="020B0604020202020204" pitchFamily="34" charset="0"/>
                <a:cs typeface="Arial" panose="020B0604020202020204" pitchFamily="34" charset="0"/>
              </a:rPr>
              <a:t>medical </a:t>
            </a:r>
            <a:r>
              <a:rPr lang="en-US" sz="1600" dirty="0">
                <a:latin typeface="Arial" panose="020B0604020202020204" pitchFamily="34" charset="0"/>
                <a:cs typeface="Arial" panose="020B0604020202020204" pitchFamily="34" charset="0"/>
              </a:rPr>
              <a:t>devices as already defined for OESP</a:t>
            </a:r>
          </a:p>
          <a:p>
            <a:pPr lvl="1">
              <a:spcBef>
                <a:spcPts val="0"/>
              </a:spcBef>
              <a:defRPr/>
            </a:pPr>
            <a:r>
              <a:rPr lang="en-US" sz="1400" dirty="0">
                <a:latin typeface="Arial" panose="020B0604020202020204" pitchFamily="34" charset="0"/>
                <a:cs typeface="Arial" panose="020B0604020202020204" pitchFamily="34" charset="0"/>
              </a:rPr>
              <a:t>Kidney Dialysis Machine</a:t>
            </a:r>
          </a:p>
          <a:p>
            <a:pPr lvl="1">
              <a:spcBef>
                <a:spcPts val="0"/>
              </a:spcBef>
              <a:defRPr/>
            </a:pPr>
            <a:r>
              <a:rPr lang="en-US" sz="1400" dirty="0">
                <a:latin typeface="Arial" panose="020B0604020202020204" pitchFamily="34" charset="0"/>
                <a:cs typeface="Arial" panose="020B0604020202020204" pitchFamily="34" charset="0"/>
              </a:rPr>
              <a:t>Mechanical Ventilators (invasive and non-invasive)</a:t>
            </a:r>
          </a:p>
          <a:p>
            <a:pPr lvl="1">
              <a:spcBef>
                <a:spcPts val="0"/>
              </a:spcBef>
              <a:defRPr/>
            </a:pPr>
            <a:r>
              <a:rPr lang="en-US" sz="1400" dirty="0">
                <a:latin typeface="Arial" panose="020B0604020202020204" pitchFamily="34" charset="0"/>
                <a:cs typeface="Arial" panose="020B0604020202020204" pitchFamily="34" charset="0"/>
              </a:rPr>
              <a:t>Oxygen </a:t>
            </a:r>
            <a:r>
              <a:rPr lang="en-US" sz="1400" dirty="0" smtClean="0">
                <a:latin typeface="Arial" panose="020B0604020202020204" pitchFamily="34" charset="0"/>
                <a:cs typeface="Arial" panose="020B0604020202020204" pitchFamily="34" charset="0"/>
              </a:rPr>
              <a:t>Concentrator</a:t>
            </a:r>
          </a:p>
          <a:p>
            <a:pPr marL="457200" lvl="1" indent="0">
              <a:spcBef>
                <a:spcPts val="0"/>
              </a:spcBef>
              <a:buNone/>
              <a:defRPr/>
            </a:pPr>
            <a:endParaRPr lang="en-US" sz="1200" dirty="0">
              <a:latin typeface="Arial" panose="020B0604020202020204" pitchFamily="34" charset="0"/>
              <a:cs typeface="Arial" panose="020B0604020202020204" pitchFamily="34" charset="0"/>
            </a:endParaRPr>
          </a:p>
          <a:p>
            <a:pPr marL="285750" lvl="0" indent="-285750">
              <a:lnSpc>
                <a:spcPct val="100000"/>
              </a:lnSpc>
              <a:spcBef>
                <a:spcPts val="0"/>
              </a:spcBef>
              <a:spcAft>
                <a:spcPts val="1200"/>
              </a:spcAft>
              <a:defRPr/>
            </a:pPr>
            <a:r>
              <a:rPr lang="en-US" sz="1600" dirty="0">
                <a:solidFill>
                  <a:schemeClr val="dk1"/>
                </a:solidFill>
                <a:latin typeface="Arial" panose="020B0604020202020204" pitchFamily="34" charset="0"/>
                <a:cs typeface="Arial" panose="020B0604020202020204" pitchFamily="34" charset="0"/>
              </a:rPr>
              <a:t>When calculating the o</a:t>
            </a:r>
            <a:r>
              <a:rPr lang="en-US" sz="1600" dirty="0" smtClean="0">
                <a:solidFill>
                  <a:schemeClr val="dk1"/>
                </a:solidFill>
                <a:latin typeface="Arial" panose="020B0604020202020204" pitchFamily="34" charset="0"/>
                <a:cs typeface="Arial" panose="020B0604020202020204" pitchFamily="34" charset="0"/>
              </a:rPr>
              <a:t>verdue </a:t>
            </a:r>
            <a:r>
              <a:rPr lang="en-US" sz="1600" dirty="0">
                <a:solidFill>
                  <a:schemeClr val="dk1"/>
                </a:solidFill>
                <a:latin typeface="Arial" panose="020B0604020202020204" pitchFamily="34" charset="0"/>
                <a:cs typeface="Arial" panose="020B0604020202020204" pitchFamily="34" charset="0"/>
              </a:rPr>
              <a:t>b</a:t>
            </a:r>
            <a:r>
              <a:rPr lang="en-US" sz="1600" dirty="0" smtClean="0">
                <a:solidFill>
                  <a:schemeClr val="dk1"/>
                </a:solidFill>
                <a:latin typeface="Arial" panose="020B0604020202020204" pitchFamily="34" charset="0"/>
                <a:cs typeface="Arial" panose="020B0604020202020204" pitchFamily="34" charset="0"/>
              </a:rPr>
              <a:t>alance </a:t>
            </a:r>
            <a:r>
              <a:rPr lang="en-US" sz="1600" dirty="0">
                <a:solidFill>
                  <a:schemeClr val="dk1"/>
                </a:solidFill>
                <a:latin typeface="Arial" panose="020B0604020202020204" pitchFamily="34" charset="0"/>
                <a:cs typeface="Arial" panose="020B0604020202020204" pitchFamily="34" charset="0"/>
              </a:rPr>
              <a:t>for the purpose of determining the credit amount, please note the following amounts should be </a:t>
            </a:r>
            <a:r>
              <a:rPr lang="en-US" sz="1600" b="1" u="sng" dirty="0">
                <a:solidFill>
                  <a:schemeClr val="dk1"/>
                </a:solidFill>
                <a:latin typeface="Arial" panose="020B0604020202020204" pitchFamily="34" charset="0"/>
                <a:cs typeface="Arial" panose="020B0604020202020204" pitchFamily="34" charset="0"/>
              </a:rPr>
              <a:t>excluded:</a:t>
            </a:r>
          </a:p>
          <a:p>
            <a:pPr lvl="1">
              <a:spcBef>
                <a:spcPts val="0"/>
              </a:spcBef>
              <a:spcAft>
                <a:spcPts val="1200"/>
              </a:spcAft>
              <a:defRPr/>
            </a:pPr>
            <a:r>
              <a:rPr lang="en-US" sz="1400" dirty="0">
                <a:latin typeface="Arial" panose="020B0604020202020204" pitchFamily="34" charset="0"/>
                <a:cs typeface="Arial" panose="020B0604020202020204" pitchFamily="34" charset="0"/>
              </a:rPr>
              <a:t>Amounts owed by the customer </a:t>
            </a:r>
            <a:r>
              <a:rPr lang="en-US" sz="1400" dirty="0" smtClean="0">
                <a:latin typeface="Arial" panose="020B0604020202020204" pitchFamily="34" charset="0"/>
                <a:cs typeface="Arial" panose="020B0604020202020204" pitchFamily="34" charset="0"/>
              </a:rPr>
              <a:t>in respect of electricity charges that </a:t>
            </a:r>
            <a:r>
              <a:rPr lang="en-US" sz="1400" dirty="0">
                <a:latin typeface="Arial" panose="020B0604020202020204" pitchFamily="34" charset="0"/>
                <a:cs typeface="Arial" panose="020B0604020202020204" pitchFamily="34" charset="0"/>
              </a:rPr>
              <a:t>may be on the bill but are </a:t>
            </a:r>
            <a:r>
              <a:rPr lang="en-US" sz="1400" b="1" u="sng" dirty="0">
                <a:latin typeface="Arial" panose="020B0604020202020204" pitchFamily="34" charset="0"/>
                <a:cs typeface="Arial" panose="020B0604020202020204" pitchFamily="34" charset="0"/>
              </a:rPr>
              <a:t>not yet overdue </a:t>
            </a:r>
          </a:p>
          <a:p>
            <a:pPr lvl="1">
              <a:spcBef>
                <a:spcPts val="0"/>
              </a:spcBef>
              <a:spcAft>
                <a:spcPts val="1200"/>
              </a:spcAft>
              <a:defRPr/>
            </a:pPr>
            <a:r>
              <a:rPr lang="en-US" sz="1400" dirty="0">
                <a:latin typeface="Arial" panose="020B0604020202020204" pitchFamily="34" charset="0"/>
                <a:cs typeface="Arial" panose="020B0604020202020204" pitchFamily="34" charset="0"/>
              </a:rPr>
              <a:t>Outstanding or o</a:t>
            </a:r>
            <a:r>
              <a:rPr lang="en-US" sz="1400" dirty="0" smtClean="0">
                <a:latin typeface="Arial" panose="020B0604020202020204" pitchFamily="34" charset="0"/>
                <a:cs typeface="Arial" panose="020B0604020202020204" pitchFamily="34" charset="0"/>
              </a:rPr>
              <a:t>verdue </a:t>
            </a:r>
            <a:r>
              <a:rPr lang="en-US" sz="1400" dirty="0">
                <a:latin typeface="Arial" panose="020B0604020202020204" pitchFamily="34" charset="0"/>
                <a:cs typeface="Arial" panose="020B0604020202020204" pitchFamily="34" charset="0"/>
              </a:rPr>
              <a:t>a</a:t>
            </a:r>
            <a:r>
              <a:rPr lang="en-US" sz="1400" dirty="0" smtClean="0">
                <a:latin typeface="Arial" panose="020B0604020202020204" pitchFamily="34" charset="0"/>
                <a:cs typeface="Arial" panose="020B0604020202020204" pitchFamily="34" charset="0"/>
              </a:rPr>
              <a:t>mounts </a:t>
            </a:r>
            <a:r>
              <a:rPr lang="en-US" sz="1400" dirty="0">
                <a:latin typeface="Arial" panose="020B0604020202020204" pitchFamily="34" charset="0"/>
                <a:cs typeface="Arial" panose="020B0604020202020204" pitchFamily="34" charset="0"/>
              </a:rPr>
              <a:t>relating to </a:t>
            </a:r>
            <a:r>
              <a:rPr lang="en-US" sz="1400" b="1" u="sng" dirty="0" smtClean="0">
                <a:latin typeface="Arial" panose="020B0604020202020204" pitchFamily="34" charset="0"/>
                <a:cs typeface="Arial" panose="020B0604020202020204" pitchFamily="34" charset="0"/>
              </a:rPr>
              <a:t>non-electricity charges </a:t>
            </a:r>
            <a:r>
              <a:rPr lang="en-US" sz="1400" dirty="0" smtClean="0">
                <a:latin typeface="Arial" panose="020B0604020202020204" pitchFamily="34" charset="0"/>
                <a:cs typeface="Arial" panose="020B0604020202020204" pitchFamily="34" charset="0"/>
              </a:rPr>
              <a:t>(e.g</a:t>
            </a:r>
            <a:r>
              <a:rPr lang="en-US" sz="1400" dirty="0">
                <a:latin typeface="Arial" panose="020B0604020202020204" pitchFamily="34" charset="0"/>
                <a:cs typeface="Arial" panose="020B0604020202020204" pitchFamily="34" charset="0"/>
              </a:rPr>
              <a:t>. charges related to </a:t>
            </a:r>
            <a:r>
              <a:rPr lang="en-US" sz="1400" dirty="0" smtClean="0">
                <a:latin typeface="Arial" panose="020B0604020202020204" pitchFamily="34" charset="0"/>
                <a:cs typeface="Arial" panose="020B0604020202020204" pitchFamily="34" charset="0"/>
              </a:rPr>
              <a:t>water)</a:t>
            </a:r>
            <a:endParaRPr lang="en-US" sz="1400" dirty="0">
              <a:latin typeface="Arial" panose="020B0604020202020204" pitchFamily="34" charset="0"/>
              <a:cs typeface="Arial" panose="020B0604020202020204" pitchFamily="34" charset="0"/>
            </a:endParaRPr>
          </a:p>
          <a:p>
            <a:pPr marL="0" indent="0">
              <a:lnSpc>
                <a:spcPct val="100000"/>
              </a:lnSpc>
              <a:spcBef>
                <a:spcPts val="0"/>
              </a:spcBef>
              <a:spcAft>
                <a:spcPts val="1200"/>
              </a:spcAft>
              <a:buNone/>
              <a:defRPr/>
            </a:pPr>
            <a:endParaRPr lang="en-US" sz="18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r>
              <a:rPr lang="en-US" smtClean="0"/>
              <a:t>Ontario Energy Board</a:t>
            </a:r>
            <a:endParaRPr lang="en-CA" dirty="0"/>
          </a:p>
        </p:txBody>
      </p:sp>
      <p:sp>
        <p:nvSpPr>
          <p:cNvPr id="5" name="Date Placeholder 4"/>
          <p:cNvSpPr>
            <a:spLocks noGrp="1"/>
          </p:cNvSpPr>
          <p:nvPr>
            <p:ph type="dt" sz="half" idx="10"/>
          </p:nvPr>
        </p:nvSpPr>
        <p:spPr/>
        <p:txBody>
          <a:bodyPr/>
          <a:lstStyle/>
          <a:p>
            <a:r>
              <a:rPr lang="en-US" smtClean="0"/>
              <a:t>6/16/2020</a:t>
            </a:r>
            <a:endParaRPr lang="en-CA" dirty="0"/>
          </a:p>
        </p:txBody>
      </p:sp>
      <p:sp>
        <p:nvSpPr>
          <p:cNvPr id="6" name="Slide Number Placeholder 5"/>
          <p:cNvSpPr>
            <a:spLocks noGrp="1"/>
          </p:cNvSpPr>
          <p:nvPr>
            <p:ph type="sldNum" sz="quarter" idx="12"/>
          </p:nvPr>
        </p:nvSpPr>
        <p:spPr/>
        <p:txBody>
          <a:bodyPr/>
          <a:lstStyle/>
          <a:p>
            <a:fld id="{2433D897-3F17-45C5-998C-B347842CBDF4}" type="slidenum">
              <a:rPr lang="en-CA" smtClean="0"/>
              <a:t>8</a:t>
            </a:fld>
            <a:endParaRPr lang="en-CA" dirty="0"/>
          </a:p>
        </p:txBody>
      </p:sp>
    </p:spTree>
    <p:extLst>
      <p:ext uri="{BB962C8B-B14F-4D97-AF65-F5344CB8AC3E}">
        <p14:creationId xmlns:p14="http://schemas.microsoft.com/office/powerpoint/2010/main" val="1171479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500" dirty="0" smtClean="0">
                <a:latin typeface="Arial" panose="020B0604020202020204" pitchFamily="34" charset="0"/>
                <a:cs typeface="Arial" panose="020B0604020202020204" pitchFamily="34" charset="0"/>
              </a:rPr>
              <a:t>CEAP Credit Per Customer – Gas </a:t>
            </a:r>
            <a:endParaRPr lang="en-US" sz="2500" dirty="0">
              <a:solidFill>
                <a:schemeClr val="accent5"/>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15616" y="1196752"/>
            <a:ext cx="7571184" cy="5256584"/>
          </a:xfrm>
        </p:spPr>
        <p:txBody>
          <a:bodyPr>
            <a:noAutofit/>
          </a:bodyPr>
          <a:lstStyle/>
          <a:p>
            <a:pPr marL="457200" lvl="1" indent="0">
              <a:spcBef>
                <a:spcPts val="0"/>
              </a:spcBef>
              <a:buNone/>
              <a:defRPr/>
            </a:pPr>
            <a:endParaRPr lang="en-US" sz="1200" dirty="0">
              <a:latin typeface="Arial" panose="020B0604020202020204" pitchFamily="34" charset="0"/>
              <a:cs typeface="Arial" panose="020B0604020202020204" pitchFamily="34" charset="0"/>
            </a:endParaRPr>
          </a:p>
          <a:p>
            <a:pPr marL="0" indent="0">
              <a:lnSpc>
                <a:spcPct val="100000"/>
              </a:lnSpc>
              <a:spcBef>
                <a:spcPts val="0"/>
              </a:spcBef>
              <a:spcAft>
                <a:spcPts val="1200"/>
              </a:spcAft>
              <a:buNone/>
            </a:pPr>
            <a:r>
              <a:rPr lang="en-US" sz="1600" dirty="0">
                <a:latin typeface="Arial" panose="020B0604020202020204" pitchFamily="34" charset="0"/>
                <a:cs typeface="Arial" panose="020B0604020202020204" pitchFamily="34" charset="0"/>
              </a:rPr>
              <a:t>Each eligible </a:t>
            </a:r>
            <a:r>
              <a:rPr lang="en-US" sz="1600" b="1" u="sng" dirty="0" smtClean="0">
                <a:solidFill>
                  <a:schemeClr val="tx1"/>
                </a:solidFill>
                <a:latin typeface="Arial" panose="020B0604020202020204" pitchFamily="34" charset="0"/>
                <a:cs typeface="Arial" panose="020B0604020202020204" pitchFamily="34" charset="0"/>
              </a:rPr>
              <a:t>gas </a:t>
            </a:r>
            <a:r>
              <a:rPr lang="en-US" sz="1600" b="1" u="sng" dirty="0">
                <a:solidFill>
                  <a:schemeClr val="tx1"/>
                </a:solidFill>
                <a:latin typeface="Arial" panose="020B0604020202020204" pitchFamily="34" charset="0"/>
                <a:cs typeface="Arial" panose="020B0604020202020204" pitchFamily="34" charset="0"/>
              </a:rPr>
              <a:t>customer </a:t>
            </a:r>
            <a:r>
              <a:rPr lang="en-US" sz="1600" dirty="0">
                <a:latin typeface="Arial" panose="020B0604020202020204" pitchFamily="34" charset="0"/>
                <a:cs typeface="Arial" panose="020B0604020202020204" pitchFamily="34" charset="0"/>
              </a:rPr>
              <a:t>would qualify for a CEAP credit equal to:</a:t>
            </a:r>
          </a:p>
          <a:p>
            <a:pPr marL="285750" lvl="1">
              <a:spcBef>
                <a:spcPts val="0"/>
              </a:spcBef>
              <a:spcAft>
                <a:spcPts val="1200"/>
              </a:spcAft>
              <a:buFont typeface="Arial" pitchFamily="34" charset="0"/>
              <a:buChar char="•"/>
              <a:defRPr/>
            </a:pPr>
            <a:r>
              <a:rPr lang="en-US" sz="1600" dirty="0">
                <a:solidFill>
                  <a:schemeClr val="tx1"/>
                </a:solidFill>
                <a:latin typeface="Arial" panose="020B0604020202020204" pitchFamily="34" charset="0"/>
                <a:cs typeface="Arial" panose="020B0604020202020204" pitchFamily="34" charset="0"/>
              </a:rPr>
              <a:t>Customers in Union Gas </a:t>
            </a:r>
            <a:r>
              <a:rPr lang="en-US" sz="1600" dirty="0" smtClean="0">
                <a:solidFill>
                  <a:schemeClr val="tx1"/>
                </a:solidFill>
                <a:latin typeface="Arial" panose="020B0604020202020204" pitchFamily="34" charset="0"/>
                <a:cs typeface="Arial" panose="020B0604020202020204" pitchFamily="34" charset="0"/>
              </a:rPr>
              <a:t>Northwest </a:t>
            </a:r>
            <a:r>
              <a:rPr lang="en-US" sz="1600" dirty="0" smtClean="0">
                <a:solidFill>
                  <a:schemeClr val="tx1"/>
                </a:solidFill>
                <a:latin typeface="Arial" panose="020B0604020202020204" pitchFamily="34" charset="0"/>
                <a:cs typeface="Arial" panose="020B0604020202020204" pitchFamily="34" charset="0"/>
              </a:rPr>
              <a:t>or </a:t>
            </a:r>
            <a:r>
              <a:rPr lang="en-US" sz="1600" dirty="0" smtClean="0">
                <a:solidFill>
                  <a:schemeClr val="tx1"/>
                </a:solidFill>
                <a:latin typeface="Arial" panose="020B0604020202020204" pitchFamily="34" charset="0"/>
                <a:cs typeface="Arial" panose="020B0604020202020204" pitchFamily="34" charset="0"/>
              </a:rPr>
              <a:t>Northeast </a:t>
            </a:r>
            <a:r>
              <a:rPr lang="en-US" sz="1600" dirty="0">
                <a:solidFill>
                  <a:schemeClr val="tx1"/>
                </a:solidFill>
                <a:latin typeface="Arial" panose="020B0604020202020204" pitchFamily="34" charset="0"/>
                <a:cs typeface="Arial" panose="020B0604020202020204" pitchFamily="34" charset="0"/>
              </a:rPr>
              <a:t>rate zones: </a:t>
            </a:r>
            <a:r>
              <a:rPr lang="en-US" sz="1600" dirty="0" smtClean="0">
                <a:solidFill>
                  <a:schemeClr val="tx1">
                    <a:lumMod val="75000"/>
                    <a:lumOff val="25000"/>
                  </a:schemeClr>
                </a:solidFill>
                <a:latin typeface="Arial" panose="020B0604020202020204" pitchFamily="34" charset="0"/>
                <a:cs typeface="Arial" panose="020B0604020202020204" pitchFamily="34" charset="0"/>
              </a:rPr>
              <a:t>Amount </a:t>
            </a:r>
            <a:r>
              <a:rPr lang="en-US" sz="1600" dirty="0">
                <a:solidFill>
                  <a:schemeClr val="tx1">
                    <a:lumMod val="75000"/>
                    <a:lumOff val="25000"/>
                  </a:schemeClr>
                </a:solidFill>
                <a:latin typeface="Arial" panose="020B0604020202020204" pitchFamily="34" charset="0"/>
                <a:cs typeface="Arial" panose="020B0604020202020204" pitchFamily="34" charset="0"/>
              </a:rPr>
              <a:t>necessary to settle 50% of </a:t>
            </a:r>
            <a:r>
              <a:rPr lang="en-US" sz="1600" b="1" u="sng" dirty="0">
                <a:solidFill>
                  <a:schemeClr val="tx1">
                    <a:lumMod val="75000"/>
                    <a:lumOff val="25000"/>
                  </a:schemeClr>
                </a:solidFill>
                <a:latin typeface="Arial" panose="020B0604020202020204" pitchFamily="34" charset="0"/>
                <a:cs typeface="Arial" panose="020B0604020202020204" pitchFamily="34" charset="0"/>
              </a:rPr>
              <a:t>total overdue balance of gas charges</a:t>
            </a:r>
            <a:r>
              <a:rPr lang="en-US" sz="1600" dirty="0">
                <a:solidFill>
                  <a:schemeClr val="tx1">
                    <a:lumMod val="75000"/>
                    <a:lumOff val="25000"/>
                  </a:schemeClr>
                </a:solidFill>
                <a:latin typeface="Arial" panose="020B0604020202020204" pitchFamily="34" charset="0"/>
                <a:cs typeface="Arial" panose="020B0604020202020204" pitchFamily="34" charset="0"/>
              </a:rPr>
              <a:t> or $160, whichever is </a:t>
            </a:r>
            <a:r>
              <a:rPr lang="en-US" sz="1600" dirty="0" smtClean="0">
                <a:solidFill>
                  <a:schemeClr val="tx1">
                    <a:lumMod val="75000"/>
                    <a:lumOff val="25000"/>
                  </a:schemeClr>
                </a:solidFill>
                <a:latin typeface="Arial" panose="020B0604020202020204" pitchFamily="34" charset="0"/>
                <a:cs typeface="Arial" panose="020B0604020202020204" pitchFamily="34" charset="0"/>
              </a:rPr>
              <a:t>less</a:t>
            </a:r>
          </a:p>
          <a:p>
            <a:pPr marL="285750" lvl="1">
              <a:spcBef>
                <a:spcPts val="0"/>
              </a:spcBef>
              <a:spcAft>
                <a:spcPts val="1200"/>
              </a:spcAft>
              <a:buFont typeface="Arial" pitchFamily="34" charset="0"/>
              <a:buChar char="•"/>
              <a:defRPr/>
            </a:pPr>
            <a:r>
              <a:rPr lang="en-US" sz="1600" dirty="0" smtClean="0">
                <a:solidFill>
                  <a:schemeClr val="tx1"/>
                </a:solidFill>
                <a:latin typeface="Arial" panose="020B0604020202020204" pitchFamily="34" charset="0"/>
                <a:cs typeface="Arial" panose="020B0604020202020204" pitchFamily="34" charset="0"/>
              </a:rPr>
              <a:t>Other </a:t>
            </a:r>
            <a:r>
              <a:rPr lang="en-US" sz="1600" dirty="0">
                <a:solidFill>
                  <a:schemeClr val="tx1"/>
                </a:solidFill>
                <a:latin typeface="Arial" panose="020B0604020202020204" pitchFamily="34" charset="0"/>
                <a:cs typeface="Arial" panose="020B0604020202020204" pitchFamily="34" charset="0"/>
              </a:rPr>
              <a:t>gas customers</a:t>
            </a:r>
            <a:r>
              <a:rPr lang="en-US" sz="1600" dirty="0" smtClean="0">
                <a:solidFill>
                  <a:schemeClr val="tx1">
                    <a:lumMod val="75000"/>
                    <a:lumOff val="25000"/>
                  </a:schemeClr>
                </a:solidFill>
                <a:latin typeface="Arial" panose="020B0604020202020204" pitchFamily="34" charset="0"/>
                <a:cs typeface="Arial" panose="020B0604020202020204" pitchFamily="34" charset="0"/>
              </a:rPr>
              <a:t>: </a:t>
            </a:r>
            <a:r>
              <a:rPr lang="en-US" sz="1600" dirty="0">
                <a:solidFill>
                  <a:schemeClr val="tx1">
                    <a:lumMod val="75000"/>
                    <a:lumOff val="25000"/>
                  </a:schemeClr>
                </a:solidFill>
                <a:latin typeface="Arial" panose="020B0604020202020204" pitchFamily="34" charset="0"/>
                <a:cs typeface="Arial" panose="020B0604020202020204" pitchFamily="34" charset="0"/>
              </a:rPr>
              <a:t>Amount necessary to settle 50% of total </a:t>
            </a:r>
            <a:r>
              <a:rPr lang="en-US" sz="1600" b="1" u="sng" dirty="0">
                <a:solidFill>
                  <a:schemeClr val="tx1">
                    <a:lumMod val="75000"/>
                    <a:lumOff val="25000"/>
                  </a:schemeClr>
                </a:solidFill>
                <a:latin typeface="Arial" panose="020B0604020202020204" pitchFamily="34" charset="0"/>
                <a:cs typeface="Arial" panose="020B0604020202020204" pitchFamily="34" charset="0"/>
              </a:rPr>
              <a:t>overdue balance of gas charges </a:t>
            </a:r>
            <a:r>
              <a:rPr lang="en-US" sz="1600" dirty="0">
                <a:solidFill>
                  <a:schemeClr val="tx1">
                    <a:lumMod val="75000"/>
                    <a:lumOff val="25000"/>
                  </a:schemeClr>
                </a:solidFill>
                <a:latin typeface="Arial" panose="020B0604020202020204" pitchFamily="34" charset="0"/>
                <a:cs typeface="Arial" panose="020B0604020202020204" pitchFamily="34" charset="0"/>
              </a:rPr>
              <a:t>or $80, whichever is </a:t>
            </a:r>
            <a:r>
              <a:rPr lang="en-US" sz="1600" dirty="0" smtClean="0">
                <a:solidFill>
                  <a:schemeClr val="tx1">
                    <a:lumMod val="75000"/>
                    <a:lumOff val="25000"/>
                  </a:schemeClr>
                </a:solidFill>
                <a:latin typeface="Arial" panose="020B0604020202020204" pitchFamily="34" charset="0"/>
                <a:cs typeface="Arial" panose="020B0604020202020204" pitchFamily="34" charset="0"/>
              </a:rPr>
              <a:t>less</a:t>
            </a:r>
          </a:p>
          <a:p>
            <a:pPr marL="285750" lvl="0" indent="-285750">
              <a:lnSpc>
                <a:spcPct val="100000"/>
              </a:lnSpc>
              <a:spcBef>
                <a:spcPts val="0"/>
              </a:spcBef>
              <a:spcAft>
                <a:spcPts val="1200"/>
              </a:spcAft>
              <a:defRPr/>
            </a:pPr>
            <a:endParaRPr lang="en-US" sz="1600" dirty="0" smtClean="0">
              <a:solidFill>
                <a:schemeClr val="dk1"/>
              </a:solidFill>
              <a:latin typeface="Arial" panose="020B0604020202020204" pitchFamily="34" charset="0"/>
              <a:cs typeface="Arial" panose="020B0604020202020204" pitchFamily="34" charset="0"/>
            </a:endParaRPr>
          </a:p>
          <a:p>
            <a:pPr marL="285750" lvl="0" indent="-285750">
              <a:lnSpc>
                <a:spcPct val="100000"/>
              </a:lnSpc>
              <a:spcBef>
                <a:spcPts val="0"/>
              </a:spcBef>
              <a:spcAft>
                <a:spcPts val="1200"/>
              </a:spcAft>
              <a:defRPr/>
            </a:pPr>
            <a:r>
              <a:rPr lang="en-US" sz="1600" dirty="0" smtClean="0">
                <a:solidFill>
                  <a:schemeClr val="dk1"/>
                </a:solidFill>
                <a:latin typeface="Arial" panose="020B0604020202020204" pitchFamily="34" charset="0"/>
                <a:cs typeface="Arial" panose="020B0604020202020204" pitchFamily="34" charset="0"/>
              </a:rPr>
              <a:t>When </a:t>
            </a:r>
            <a:r>
              <a:rPr lang="en-US" sz="1600" dirty="0">
                <a:solidFill>
                  <a:schemeClr val="dk1"/>
                </a:solidFill>
                <a:latin typeface="Arial" panose="020B0604020202020204" pitchFamily="34" charset="0"/>
                <a:cs typeface="Arial" panose="020B0604020202020204" pitchFamily="34" charset="0"/>
              </a:rPr>
              <a:t>calculating the o</a:t>
            </a:r>
            <a:r>
              <a:rPr lang="en-US" sz="1600" dirty="0" smtClean="0">
                <a:solidFill>
                  <a:schemeClr val="dk1"/>
                </a:solidFill>
                <a:latin typeface="Arial" panose="020B0604020202020204" pitchFamily="34" charset="0"/>
                <a:cs typeface="Arial" panose="020B0604020202020204" pitchFamily="34" charset="0"/>
              </a:rPr>
              <a:t>verdue balance </a:t>
            </a:r>
            <a:r>
              <a:rPr lang="en-US" sz="1600" dirty="0">
                <a:solidFill>
                  <a:schemeClr val="dk1"/>
                </a:solidFill>
                <a:latin typeface="Arial" panose="020B0604020202020204" pitchFamily="34" charset="0"/>
                <a:cs typeface="Arial" panose="020B0604020202020204" pitchFamily="34" charset="0"/>
              </a:rPr>
              <a:t>for the purpose of determining the credit amount, please note the following amounts should be </a:t>
            </a:r>
            <a:r>
              <a:rPr lang="en-US" sz="1600" b="1" u="sng" dirty="0">
                <a:solidFill>
                  <a:schemeClr val="dk1"/>
                </a:solidFill>
                <a:latin typeface="Arial" panose="020B0604020202020204" pitchFamily="34" charset="0"/>
                <a:cs typeface="Arial" panose="020B0604020202020204" pitchFamily="34" charset="0"/>
              </a:rPr>
              <a:t>excluded:</a:t>
            </a:r>
          </a:p>
          <a:p>
            <a:pPr lvl="1">
              <a:spcBef>
                <a:spcPts val="0"/>
              </a:spcBef>
              <a:spcAft>
                <a:spcPts val="1200"/>
              </a:spcAft>
              <a:defRPr/>
            </a:pPr>
            <a:r>
              <a:rPr lang="en-US" sz="1400" dirty="0">
                <a:latin typeface="Arial" panose="020B0604020202020204" pitchFamily="34" charset="0"/>
                <a:cs typeface="Arial" panose="020B0604020202020204" pitchFamily="34" charset="0"/>
              </a:rPr>
              <a:t>Amounts owed by the customer </a:t>
            </a:r>
            <a:r>
              <a:rPr lang="en-US" sz="1400" dirty="0" smtClean="0">
                <a:latin typeface="Arial" panose="020B0604020202020204" pitchFamily="34" charset="0"/>
                <a:cs typeface="Arial" panose="020B0604020202020204" pitchFamily="34" charset="0"/>
              </a:rPr>
              <a:t>in respect of gas charges that </a:t>
            </a:r>
            <a:r>
              <a:rPr lang="en-US" sz="1400" dirty="0">
                <a:latin typeface="Arial" panose="020B0604020202020204" pitchFamily="34" charset="0"/>
                <a:cs typeface="Arial" panose="020B0604020202020204" pitchFamily="34" charset="0"/>
              </a:rPr>
              <a:t>may be on the bill but are </a:t>
            </a:r>
            <a:r>
              <a:rPr lang="en-US" sz="1400" b="1" u="sng" dirty="0">
                <a:latin typeface="Arial" panose="020B0604020202020204" pitchFamily="34" charset="0"/>
                <a:cs typeface="Arial" panose="020B0604020202020204" pitchFamily="34" charset="0"/>
              </a:rPr>
              <a:t>not yet overdue </a:t>
            </a:r>
          </a:p>
          <a:p>
            <a:pPr lvl="1">
              <a:spcBef>
                <a:spcPts val="0"/>
              </a:spcBef>
              <a:spcAft>
                <a:spcPts val="1200"/>
              </a:spcAft>
              <a:defRPr/>
            </a:pPr>
            <a:r>
              <a:rPr lang="en-US" sz="1400" dirty="0">
                <a:latin typeface="Arial" panose="020B0604020202020204" pitchFamily="34" charset="0"/>
                <a:cs typeface="Arial" panose="020B0604020202020204" pitchFamily="34" charset="0"/>
              </a:rPr>
              <a:t>Outstanding or </a:t>
            </a:r>
            <a:r>
              <a:rPr lang="en-US" sz="1400" dirty="0" smtClean="0">
                <a:latin typeface="Arial" panose="020B0604020202020204" pitchFamily="34" charset="0"/>
                <a:cs typeface="Arial" panose="020B0604020202020204" pitchFamily="34" charset="0"/>
              </a:rPr>
              <a:t>overdue amounts </a:t>
            </a:r>
            <a:r>
              <a:rPr lang="en-US" sz="1400" dirty="0">
                <a:latin typeface="Arial" panose="020B0604020202020204" pitchFamily="34" charset="0"/>
                <a:cs typeface="Arial" panose="020B0604020202020204" pitchFamily="34" charset="0"/>
              </a:rPr>
              <a:t>relating to </a:t>
            </a:r>
            <a:r>
              <a:rPr lang="en-US" sz="1400" b="1" u="sng" dirty="0" smtClean="0">
                <a:latin typeface="Arial" panose="020B0604020202020204" pitchFamily="34" charset="0"/>
                <a:cs typeface="Arial" panose="020B0604020202020204" pitchFamily="34" charset="0"/>
              </a:rPr>
              <a:t>non-gas charges </a:t>
            </a:r>
            <a:r>
              <a:rPr lang="en-US" sz="1400" dirty="0">
                <a:latin typeface="Arial" panose="020B0604020202020204" pitchFamily="34" charset="0"/>
                <a:cs typeface="Arial" panose="020B0604020202020204" pitchFamily="34" charset="0"/>
              </a:rPr>
              <a:t>(e.g. charges related to third party services)</a:t>
            </a:r>
          </a:p>
          <a:p>
            <a:pPr marL="285750" lvl="1">
              <a:spcBef>
                <a:spcPts val="0"/>
              </a:spcBef>
              <a:spcAft>
                <a:spcPts val="1200"/>
              </a:spcAft>
              <a:buFont typeface="Arial" pitchFamily="34" charset="0"/>
              <a:buChar char="•"/>
              <a:defRPr/>
            </a:pPr>
            <a:endParaRPr lang="en-US" sz="1600" dirty="0">
              <a:solidFill>
                <a:schemeClr val="tx1">
                  <a:lumMod val="75000"/>
                  <a:lumOff val="25000"/>
                </a:schemeClr>
              </a:solidFill>
              <a:latin typeface="Arial" panose="020B0604020202020204" pitchFamily="34" charset="0"/>
              <a:cs typeface="Arial" panose="020B0604020202020204" pitchFamily="34" charset="0"/>
            </a:endParaRPr>
          </a:p>
          <a:p>
            <a:pPr marL="0" indent="0">
              <a:lnSpc>
                <a:spcPct val="100000"/>
              </a:lnSpc>
              <a:spcBef>
                <a:spcPts val="0"/>
              </a:spcBef>
              <a:spcAft>
                <a:spcPts val="1200"/>
              </a:spcAft>
              <a:buNone/>
              <a:defRPr/>
            </a:pPr>
            <a:endParaRPr lang="en-US" sz="18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r>
              <a:rPr lang="en-US" smtClean="0"/>
              <a:t>Ontario Energy Board</a:t>
            </a:r>
            <a:endParaRPr lang="en-CA" dirty="0"/>
          </a:p>
        </p:txBody>
      </p:sp>
      <p:sp>
        <p:nvSpPr>
          <p:cNvPr id="5" name="Date Placeholder 4"/>
          <p:cNvSpPr>
            <a:spLocks noGrp="1"/>
          </p:cNvSpPr>
          <p:nvPr>
            <p:ph type="dt" sz="half" idx="10"/>
          </p:nvPr>
        </p:nvSpPr>
        <p:spPr/>
        <p:txBody>
          <a:bodyPr/>
          <a:lstStyle/>
          <a:p>
            <a:r>
              <a:rPr lang="en-US" smtClean="0"/>
              <a:t>6/16/2020</a:t>
            </a:r>
            <a:endParaRPr lang="en-CA" dirty="0"/>
          </a:p>
        </p:txBody>
      </p:sp>
      <p:sp>
        <p:nvSpPr>
          <p:cNvPr id="6" name="Slide Number Placeholder 5"/>
          <p:cNvSpPr>
            <a:spLocks noGrp="1"/>
          </p:cNvSpPr>
          <p:nvPr>
            <p:ph type="sldNum" sz="quarter" idx="12"/>
          </p:nvPr>
        </p:nvSpPr>
        <p:spPr/>
        <p:txBody>
          <a:bodyPr/>
          <a:lstStyle/>
          <a:p>
            <a:fld id="{2433D897-3F17-45C5-998C-B347842CBDF4}" type="slidenum">
              <a:rPr lang="en-CA" smtClean="0"/>
              <a:t>9</a:t>
            </a:fld>
            <a:endParaRPr lang="en-CA" dirty="0"/>
          </a:p>
        </p:txBody>
      </p:sp>
    </p:spTree>
    <p:extLst>
      <p:ext uri="{BB962C8B-B14F-4D97-AF65-F5344CB8AC3E}">
        <p14:creationId xmlns:p14="http://schemas.microsoft.com/office/powerpoint/2010/main" val="45825687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GIBSON">
      <a:majorFont>
        <a:latin typeface="Gibson"/>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18861</TotalTime>
  <Words>3625</Words>
  <Application>Microsoft Office PowerPoint</Application>
  <PresentationFormat>On-screen Show (4:3)</PresentationFormat>
  <Paragraphs>292</Paragraphs>
  <Slides>24</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Gibson</vt:lpstr>
      <vt:lpstr>GibsonLight</vt:lpstr>
      <vt:lpstr>Wingdings</vt:lpstr>
      <vt:lpstr>Office Theme</vt:lpstr>
      <vt:lpstr>  COVID-19 Energy Assistance Program (CEAP) </vt:lpstr>
      <vt:lpstr>Purpose</vt:lpstr>
      <vt:lpstr>Glossary of Terms (1 of 2)</vt:lpstr>
      <vt:lpstr>Glossary of Terms (2 of 2)</vt:lpstr>
      <vt:lpstr> CEAP</vt:lpstr>
      <vt:lpstr>Eligibility for CEAP - Electricity</vt:lpstr>
      <vt:lpstr>Eligibility for CEAP - Gas</vt:lpstr>
      <vt:lpstr>CEAP Credit Per Customer – Electricity </vt:lpstr>
      <vt:lpstr>CEAP Credit Per Customer – Gas </vt:lpstr>
      <vt:lpstr> CEAP Application &amp; Timelines (1 of 2)</vt:lpstr>
      <vt:lpstr> CEAP Application &amp; Timelines (2 of 2)</vt:lpstr>
      <vt:lpstr> Record Keeping &amp; Reporting</vt:lpstr>
      <vt:lpstr>Overview of CEAP Application Process</vt:lpstr>
      <vt:lpstr>Step 1: Review CEAP Applications for Completeness</vt:lpstr>
      <vt:lpstr> Step 2: Verify Account Related Information (1 of 5)</vt:lpstr>
      <vt:lpstr> Step 2: Verify Account Related Information (2 of 5) </vt:lpstr>
      <vt:lpstr> Step 2: Verify Account Related Information(3 of 5) </vt:lpstr>
      <vt:lpstr> Step 2: Verify Account Related Information (4 of 5) </vt:lpstr>
      <vt:lpstr> Step 2: Verify Account Related Information (5 of 5) </vt:lpstr>
      <vt:lpstr> Step 3: Process Application &amp; Apply Credit (1 of 3) </vt:lpstr>
      <vt:lpstr>  Step 3: Process Application &amp; Apply Credit (2 of 3)  </vt:lpstr>
      <vt:lpstr> Step 3: Process Application &amp; Apply Credit (3 of 3) </vt:lpstr>
      <vt:lpstr>CEAP Q &amp; A (1 of 2) </vt:lpstr>
      <vt:lpstr>CEAP Q &amp; A (2 of 2) </vt:lpstr>
    </vt:vector>
  </TitlesOfParts>
  <Company>OEB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Kyla Weinman</dc:creator>
  <cp:lastModifiedBy>Gona Jaff</cp:lastModifiedBy>
  <cp:revision>1059</cp:revision>
  <cp:lastPrinted>2018-01-22T18:29:10Z</cp:lastPrinted>
  <dcterms:created xsi:type="dcterms:W3CDTF">2017-03-29T15:02:03Z</dcterms:created>
  <dcterms:modified xsi:type="dcterms:W3CDTF">2020-06-22T13:54:08Z</dcterms:modified>
</cp:coreProperties>
</file>