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279" r:id="rId6"/>
    <p:sldId id="258" r:id="rId7"/>
    <p:sldId id="257" r:id="rId8"/>
    <p:sldId id="297" r:id="rId9"/>
    <p:sldId id="299" r:id="rId10"/>
    <p:sldId id="298" r:id="rId11"/>
    <p:sldId id="281" r:id="rId12"/>
    <p:sldId id="313" r:id="rId13"/>
    <p:sldId id="316" r:id="rId14"/>
    <p:sldId id="308" r:id="rId15"/>
    <p:sldId id="294" r:id="rId16"/>
    <p:sldId id="312" r:id="rId17"/>
    <p:sldId id="282" r:id="rId18"/>
    <p:sldId id="280" r:id="rId19"/>
    <p:sldId id="289" r:id="rId20"/>
    <p:sldId id="290" r:id="rId21"/>
    <p:sldId id="284" r:id="rId22"/>
    <p:sldId id="307" r:id="rId23"/>
    <p:sldId id="311" r:id="rId24"/>
    <p:sldId id="318" r:id="rId25"/>
    <p:sldId id="301" r:id="rId26"/>
    <p:sldId id="302" r:id="rId27"/>
    <p:sldId id="303" r:id="rId28"/>
    <p:sldId id="304" r:id="rId29"/>
    <p:sldId id="305" r:id="rId30"/>
    <p:sldId id="306" r:id="rId31"/>
    <p:sldId id="300" r:id="rId32"/>
    <p:sldId id="285" r:id="rId33"/>
    <p:sldId id="286" r:id="rId34"/>
    <p:sldId id="309" r:id="rId35"/>
    <p:sldId id="310" r:id="rId36"/>
    <p:sldId id="2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Neme" initials="CN" lastIdx="14" clrIdx="0"/>
  <p:cmAuthor id="2" name="David Poch" initials="DP" lastIdx="5" clrIdx="1"/>
  <p:cmAuthor id="3" name="Kent Elson" initials="KE"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54B948"/>
    <a:srgbClr val="ED9F13"/>
    <a:srgbClr val="003F5F"/>
    <a:srgbClr val="70C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3D7E0-1869-43C3-B86F-3E3831B93960}" v="1" dt="2021-02-19T14:26:14.98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81332" autoAdjust="0"/>
  </p:normalViewPr>
  <p:slideViewPr>
    <p:cSldViewPr snapToGrid="0" showGuides="1">
      <p:cViewPr varScale="1">
        <p:scale>
          <a:sx n="64" d="100"/>
          <a:sy n="64" d="100"/>
        </p:scale>
        <p:origin x="658" y="53"/>
      </p:cViewPr>
      <p:guideLst>
        <p:guide orient="horz" pos="1968"/>
        <p:guide pos="3840"/>
      </p:guideLst>
    </p:cSldViewPr>
  </p:slideViewPr>
  <p:notesTextViewPr>
    <p:cViewPr>
      <p:scale>
        <a:sx n="1" d="1"/>
        <a:sy n="1" d="1"/>
      </p:scale>
      <p:origin x="0" y="0"/>
    </p:cViewPr>
  </p:notesTextViewPr>
  <p:notesViewPr>
    <p:cSldViewPr snapToGrid="0">
      <p:cViewPr varScale="1">
        <p:scale>
          <a:sx n="60" d="100"/>
          <a:sy n="60" d="100"/>
        </p:scale>
        <p:origin x="261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2BA680-188B-40FE-80C3-CCA9CAB344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C84B6C-16DF-46C4-977D-6A8BBEDA7F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C2F6-CA9F-4827-80DD-8D7F3C968CEA}" type="datetimeFigureOut">
              <a:rPr lang="en-US" smtClean="0"/>
              <a:t>2/19/2021</a:t>
            </a:fld>
            <a:endParaRPr lang="en-US"/>
          </a:p>
        </p:txBody>
      </p:sp>
      <p:sp>
        <p:nvSpPr>
          <p:cNvPr id="4" name="Footer Placeholder 3">
            <a:extLst>
              <a:ext uri="{FF2B5EF4-FFF2-40B4-BE49-F238E27FC236}">
                <a16:creationId xmlns:a16="http://schemas.microsoft.com/office/drawing/2014/main" id="{283F2A27-11BA-477E-9E51-44634E86A7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A3ECB1-8878-4197-A2C2-6EBBF4D051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A019AC-FA43-480E-AB7D-48F41CF0C78D}" type="slidenum">
              <a:rPr lang="en-US" smtClean="0"/>
              <a:t>‹#›</a:t>
            </a:fld>
            <a:endParaRPr lang="en-US"/>
          </a:p>
        </p:txBody>
      </p:sp>
    </p:spTree>
    <p:extLst>
      <p:ext uri="{BB962C8B-B14F-4D97-AF65-F5344CB8AC3E}">
        <p14:creationId xmlns:p14="http://schemas.microsoft.com/office/powerpoint/2010/main" val="4088205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BC267-195D-4933-A620-050F1521B1B3}"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D9193-CD12-4ECD-8D25-9F90E531C28D}" type="slidenum">
              <a:rPr lang="en-US" smtClean="0"/>
              <a:t>‹#›</a:t>
            </a:fld>
            <a:endParaRPr lang="en-US"/>
          </a:p>
        </p:txBody>
      </p:sp>
    </p:spTree>
    <p:extLst>
      <p:ext uri="{BB962C8B-B14F-4D97-AF65-F5344CB8AC3E}">
        <p14:creationId xmlns:p14="http://schemas.microsoft.com/office/powerpoint/2010/main" val="98862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D9193-CD12-4ECD-8D25-9F90E531C28D}" type="slidenum">
              <a:rPr lang="en-US" smtClean="0"/>
              <a:t>1</a:t>
            </a:fld>
            <a:endParaRPr lang="en-US"/>
          </a:p>
        </p:txBody>
      </p:sp>
    </p:spTree>
    <p:extLst>
      <p:ext uri="{BB962C8B-B14F-4D97-AF65-F5344CB8AC3E}">
        <p14:creationId xmlns:p14="http://schemas.microsoft.com/office/powerpoint/2010/main" val="407278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D9193-CD12-4ECD-8D25-9F90E531C28D}" type="slidenum">
              <a:rPr lang="en-US" smtClean="0"/>
              <a:t>13</a:t>
            </a:fld>
            <a:endParaRPr lang="en-US"/>
          </a:p>
        </p:txBody>
      </p:sp>
    </p:spTree>
    <p:extLst>
      <p:ext uri="{BB962C8B-B14F-4D97-AF65-F5344CB8AC3E}">
        <p14:creationId xmlns:p14="http://schemas.microsoft.com/office/powerpoint/2010/main" val="368796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Stage 1:  key focus is on incremental revenue relative to project cost. Revenue impacts are not costs or benefits.  </a:t>
            </a:r>
            <a:r>
              <a:rPr lang="en-US" dirty="0" err="1"/>
              <a:t>Kinda</a:t>
            </a:r>
            <a:r>
              <a:rPr lang="en-US" dirty="0"/>
              <a:t> gets at rate impacts, but doesn’t really do that well either (for reasons I can get into if asked).  NOTE: commodity only utility portion – clearer on JT2.2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Stage 2 provides only incremental view of customer economics – and not complete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Stage 3 provides only incremental view of other societal impacts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FAD9193-CD12-4ECD-8D25-9F90E531C28D}" type="slidenum">
              <a:rPr lang="en-US" smtClean="0"/>
              <a:t>14</a:t>
            </a:fld>
            <a:endParaRPr lang="en-US"/>
          </a:p>
        </p:txBody>
      </p:sp>
    </p:spTree>
    <p:extLst>
      <p:ext uri="{BB962C8B-B14F-4D97-AF65-F5344CB8AC3E}">
        <p14:creationId xmlns:p14="http://schemas.microsoft.com/office/powerpoint/2010/main" val="98132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AD9193-CD12-4ECD-8D25-9F90E531C28D}" type="slidenum">
              <a:rPr lang="en-US" smtClean="0"/>
              <a:t>15</a:t>
            </a:fld>
            <a:endParaRPr lang="en-US"/>
          </a:p>
        </p:txBody>
      </p:sp>
    </p:spTree>
    <p:extLst>
      <p:ext uri="{BB962C8B-B14F-4D97-AF65-F5344CB8AC3E}">
        <p14:creationId xmlns:p14="http://schemas.microsoft.com/office/powerpoint/2010/main" val="142083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 about Enbridge’s proposal conflating rate impacts w/cost-effectiveness isn’t just my view.  The importance of keeping those things separate is one of the 8 fundamental principles of cost-effectiveness analysis in NSPM.  NSPM is pre-eminent reference on assessing cost-effectiveness of utility investments.</a:t>
            </a:r>
          </a:p>
        </p:txBody>
      </p:sp>
      <p:sp>
        <p:nvSpPr>
          <p:cNvPr id="4" name="Slide Number Placeholder 3"/>
          <p:cNvSpPr>
            <a:spLocks noGrp="1"/>
          </p:cNvSpPr>
          <p:nvPr>
            <p:ph type="sldNum" sz="quarter" idx="5"/>
          </p:nvPr>
        </p:nvSpPr>
        <p:spPr/>
        <p:txBody>
          <a:bodyPr/>
          <a:lstStyle/>
          <a:p>
            <a:fld id="{BFAD9193-CD12-4ECD-8D25-9F90E531C28D}" type="slidenum">
              <a:rPr lang="en-US" smtClean="0"/>
              <a:t>16</a:t>
            </a:fld>
            <a:endParaRPr lang="en-US"/>
          </a:p>
        </p:txBody>
      </p:sp>
    </p:spTree>
    <p:extLst>
      <p:ext uri="{BB962C8B-B14F-4D97-AF65-F5344CB8AC3E}">
        <p14:creationId xmlns:p14="http://schemas.microsoft.com/office/powerpoint/2010/main" val="1598882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extent there may be concern about rate impacts and equity…</a:t>
            </a:r>
          </a:p>
          <a:p>
            <a:r>
              <a:rPr lang="en-US" dirty="0"/>
              <a:t>10 DSM programs, 10 customers, each participates in 1 program – each program is inequitable</a:t>
            </a:r>
          </a:p>
        </p:txBody>
      </p:sp>
      <p:sp>
        <p:nvSpPr>
          <p:cNvPr id="4" name="Slide Number Placeholder 3"/>
          <p:cNvSpPr>
            <a:spLocks noGrp="1"/>
          </p:cNvSpPr>
          <p:nvPr>
            <p:ph type="sldNum" sz="quarter" idx="5"/>
          </p:nvPr>
        </p:nvSpPr>
        <p:spPr/>
        <p:txBody>
          <a:bodyPr/>
          <a:lstStyle/>
          <a:p>
            <a:fld id="{BFAD9193-CD12-4ECD-8D25-9F90E531C28D}" type="slidenum">
              <a:rPr lang="en-US" smtClean="0"/>
              <a:t>17</a:t>
            </a:fld>
            <a:endParaRPr lang="en-US"/>
          </a:p>
        </p:txBody>
      </p:sp>
    </p:spTree>
    <p:extLst>
      <p:ext uri="{BB962C8B-B14F-4D97-AF65-F5344CB8AC3E}">
        <p14:creationId xmlns:p14="http://schemas.microsoft.com/office/powerpoint/2010/main" val="24944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Scientific consensus about need to decarbonize by 2050 – including entire gas industry</a:t>
            </a:r>
          </a:p>
          <a:p>
            <a:r>
              <a:rPr lang="en-US" dirty="0"/>
              <a:t>Most studies suggest electrification is most viable and economic option.  </a:t>
            </a:r>
          </a:p>
          <a:p>
            <a:r>
              <a:rPr lang="en-US" dirty="0"/>
              <a:t>Gas industry suggesting other options like RNG, hydrogen, sequestration.  Significant cost, availability, viability Qs.  </a:t>
            </a:r>
          </a:p>
          <a:p>
            <a:r>
              <a:rPr lang="en-US" dirty="0"/>
              <a:t>Regardless of who is right, impacts on gas industry could be huge</a:t>
            </a:r>
          </a:p>
        </p:txBody>
      </p:sp>
      <p:sp>
        <p:nvSpPr>
          <p:cNvPr id="4" name="Slide Number Placeholder 3"/>
          <p:cNvSpPr>
            <a:spLocks noGrp="1"/>
          </p:cNvSpPr>
          <p:nvPr>
            <p:ph type="sldNum" sz="quarter" idx="5"/>
          </p:nvPr>
        </p:nvSpPr>
        <p:spPr/>
        <p:txBody>
          <a:bodyPr/>
          <a:lstStyle/>
          <a:p>
            <a:fld id="{BFAD9193-CD12-4ECD-8D25-9F90E531C28D}" type="slidenum">
              <a:rPr lang="en-US" smtClean="0"/>
              <a:t>20</a:t>
            </a:fld>
            <a:endParaRPr lang="en-US"/>
          </a:p>
        </p:txBody>
      </p:sp>
    </p:spTree>
    <p:extLst>
      <p:ext uri="{BB962C8B-B14F-4D97-AF65-F5344CB8AC3E}">
        <p14:creationId xmlns:p14="http://schemas.microsoft.com/office/powerpoint/2010/main" val="3101518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impacts” means impact on gas system of climate policy and market responses to climate concerns (not “warming”)</a:t>
            </a:r>
          </a:p>
        </p:txBody>
      </p:sp>
      <p:sp>
        <p:nvSpPr>
          <p:cNvPr id="4" name="Slide Number Placeholder 3"/>
          <p:cNvSpPr>
            <a:spLocks noGrp="1"/>
          </p:cNvSpPr>
          <p:nvPr>
            <p:ph type="sldNum" sz="quarter" idx="5"/>
          </p:nvPr>
        </p:nvSpPr>
        <p:spPr/>
        <p:txBody>
          <a:bodyPr/>
          <a:lstStyle/>
          <a:p>
            <a:fld id="{BFAD9193-CD12-4ECD-8D25-9F90E531C28D}" type="slidenum">
              <a:rPr lang="en-US" smtClean="0"/>
              <a:t>21</a:t>
            </a:fld>
            <a:endParaRPr lang="en-US"/>
          </a:p>
        </p:txBody>
      </p:sp>
    </p:spTree>
    <p:extLst>
      <p:ext uri="{BB962C8B-B14F-4D97-AF65-F5344CB8AC3E}">
        <p14:creationId xmlns:p14="http://schemas.microsoft.com/office/powerpoint/2010/main" val="3989060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 range of economic risks that I will talk more about later.  Key is you need to consider both.</a:t>
            </a:r>
          </a:p>
        </p:txBody>
      </p:sp>
      <p:sp>
        <p:nvSpPr>
          <p:cNvPr id="4" name="Slide Number Placeholder 3"/>
          <p:cNvSpPr>
            <a:spLocks noGrp="1"/>
          </p:cNvSpPr>
          <p:nvPr>
            <p:ph type="sldNum" sz="quarter" idx="5"/>
          </p:nvPr>
        </p:nvSpPr>
        <p:spPr/>
        <p:txBody>
          <a:bodyPr/>
          <a:lstStyle/>
          <a:p>
            <a:fld id="{BFAD9193-CD12-4ECD-8D25-9F90E531C28D}" type="slidenum">
              <a:rPr lang="en-US" smtClean="0"/>
              <a:t>22</a:t>
            </a:fld>
            <a:endParaRPr lang="en-US"/>
          </a:p>
        </p:txBody>
      </p:sp>
    </p:spTree>
    <p:extLst>
      <p:ext uri="{BB962C8B-B14F-4D97-AF65-F5344CB8AC3E}">
        <p14:creationId xmlns:p14="http://schemas.microsoft.com/office/powerpoint/2010/main" val="324356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ICF “adder” from ICF 2018, p. ES-17</a:t>
            </a:r>
          </a:p>
        </p:txBody>
      </p:sp>
      <p:sp>
        <p:nvSpPr>
          <p:cNvPr id="4" name="Slide Number Placeholder 3"/>
          <p:cNvSpPr>
            <a:spLocks noGrp="1"/>
          </p:cNvSpPr>
          <p:nvPr>
            <p:ph type="sldNum" sz="quarter" idx="5"/>
          </p:nvPr>
        </p:nvSpPr>
        <p:spPr/>
        <p:txBody>
          <a:bodyPr/>
          <a:lstStyle/>
          <a:p>
            <a:fld id="{BFAD9193-CD12-4ECD-8D25-9F90E531C28D}" type="slidenum">
              <a:rPr lang="en-US" smtClean="0"/>
              <a:t>23</a:t>
            </a:fld>
            <a:endParaRPr lang="en-US"/>
          </a:p>
        </p:txBody>
      </p:sp>
    </p:spTree>
    <p:extLst>
      <p:ext uri="{BB962C8B-B14F-4D97-AF65-F5344CB8AC3E}">
        <p14:creationId xmlns:p14="http://schemas.microsoft.com/office/powerpoint/2010/main" val="397863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5 years of DSM program as NPS – can check in on where you are after 1, 2 or 3 years – and stop or adjust as needed</a:t>
            </a:r>
          </a:p>
        </p:txBody>
      </p:sp>
      <p:sp>
        <p:nvSpPr>
          <p:cNvPr id="4" name="Slide Number Placeholder 3"/>
          <p:cNvSpPr>
            <a:spLocks noGrp="1"/>
          </p:cNvSpPr>
          <p:nvPr>
            <p:ph type="sldNum" sz="quarter" idx="5"/>
          </p:nvPr>
        </p:nvSpPr>
        <p:spPr/>
        <p:txBody>
          <a:bodyPr/>
          <a:lstStyle/>
          <a:p>
            <a:fld id="{BFAD9193-CD12-4ECD-8D25-9F90E531C28D}" type="slidenum">
              <a:rPr lang="en-US" smtClean="0"/>
              <a:t>24</a:t>
            </a:fld>
            <a:endParaRPr lang="en-US"/>
          </a:p>
        </p:txBody>
      </p:sp>
    </p:spTree>
    <p:extLst>
      <p:ext uri="{BB962C8B-B14F-4D97-AF65-F5344CB8AC3E}">
        <p14:creationId xmlns:p14="http://schemas.microsoft.com/office/powerpoint/2010/main" val="153645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EFG analyzes markets and supports the development of programs and policies for EE, DR, RE, strategic electrification and other clean energy resources.</a:t>
            </a:r>
          </a:p>
          <a:p>
            <a:r>
              <a:rPr lang="en-US" dirty="0"/>
              <a:t>I am an economist by training and have worked in this field since the early 1990s.</a:t>
            </a:r>
          </a:p>
        </p:txBody>
      </p:sp>
      <p:sp>
        <p:nvSpPr>
          <p:cNvPr id="4" name="Slide Number Placeholder 3"/>
          <p:cNvSpPr>
            <a:spLocks noGrp="1"/>
          </p:cNvSpPr>
          <p:nvPr>
            <p:ph type="sldNum" sz="quarter" idx="5"/>
          </p:nvPr>
        </p:nvSpPr>
        <p:spPr/>
        <p:txBody>
          <a:bodyPr/>
          <a:lstStyle/>
          <a:p>
            <a:fld id="{BFAD9193-CD12-4ECD-8D25-9F90E531C28D}" type="slidenum">
              <a:rPr lang="en-US" smtClean="0"/>
              <a:t>2</a:t>
            </a:fld>
            <a:endParaRPr lang="en-US"/>
          </a:p>
        </p:txBody>
      </p:sp>
    </p:spTree>
    <p:extLst>
      <p:ext uri="{BB962C8B-B14F-4D97-AF65-F5344CB8AC3E}">
        <p14:creationId xmlns:p14="http://schemas.microsoft.com/office/powerpoint/2010/main" val="2853968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hypothetical sensitivity analysis – from my report.</a:t>
            </a:r>
          </a:p>
          <a:p>
            <a:r>
              <a:rPr lang="en-US" dirty="0"/>
              <a:t>Explain orange, blue, green lines</a:t>
            </a:r>
          </a:p>
        </p:txBody>
      </p:sp>
      <p:sp>
        <p:nvSpPr>
          <p:cNvPr id="4" name="Slide Number Placeholder 3"/>
          <p:cNvSpPr>
            <a:spLocks noGrp="1"/>
          </p:cNvSpPr>
          <p:nvPr>
            <p:ph type="sldNum" sz="quarter" idx="5"/>
          </p:nvPr>
        </p:nvSpPr>
        <p:spPr/>
        <p:txBody>
          <a:bodyPr/>
          <a:lstStyle/>
          <a:p>
            <a:fld id="{BFAD9193-CD12-4ECD-8D25-9F90E531C28D}" type="slidenum">
              <a:rPr lang="en-US" smtClean="0"/>
              <a:t>25</a:t>
            </a:fld>
            <a:endParaRPr lang="en-US"/>
          </a:p>
        </p:txBody>
      </p:sp>
    </p:spTree>
    <p:extLst>
      <p:ext uri="{BB962C8B-B14F-4D97-AF65-F5344CB8AC3E}">
        <p14:creationId xmlns:p14="http://schemas.microsoft.com/office/powerpoint/2010/main" val="2459032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EE can do more under blue and especially under green because of increasingly lower demand growth under each vis-à-vis BAU</a:t>
            </a:r>
          </a:p>
        </p:txBody>
      </p:sp>
      <p:sp>
        <p:nvSpPr>
          <p:cNvPr id="4" name="Slide Number Placeholder 3"/>
          <p:cNvSpPr>
            <a:spLocks noGrp="1"/>
          </p:cNvSpPr>
          <p:nvPr>
            <p:ph type="sldNum" sz="quarter" idx="5"/>
          </p:nvPr>
        </p:nvSpPr>
        <p:spPr/>
        <p:txBody>
          <a:bodyPr/>
          <a:lstStyle/>
          <a:p>
            <a:fld id="{BFAD9193-CD12-4ECD-8D25-9F90E531C28D}" type="slidenum">
              <a:rPr lang="en-US" smtClean="0"/>
              <a:t>26</a:t>
            </a:fld>
            <a:endParaRPr lang="en-US"/>
          </a:p>
        </p:txBody>
      </p:sp>
    </p:spTree>
    <p:extLst>
      <p:ext uri="{BB962C8B-B14F-4D97-AF65-F5344CB8AC3E}">
        <p14:creationId xmlns:p14="http://schemas.microsoft.com/office/powerpoint/2010/main" val="202934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slightly diff table than in version sent yesterday – found/corrected small formula error</a:t>
            </a:r>
          </a:p>
          <a:p>
            <a:r>
              <a:rPr lang="en-US" dirty="0"/>
              <a:t>RNG only slightly more deferral benefit, but much larger value to energy savings because of higher cost gas</a:t>
            </a:r>
          </a:p>
          <a:p>
            <a:r>
              <a:rPr lang="en-US" dirty="0"/>
              <a:t>Electrification scenario – much bigger T&amp;D benefit because eliminating instead of deferring</a:t>
            </a:r>
          </a:p>
        </p:txBody>
      </p:sp>
      <p:sp>
        <p:nvSpPr>
          <p:cNvPr id="4" name="Slide Number Placeholder 3"/>
          <p:cNvSpPr>
            <a:spLocks noGrp="1"/>
          </p:cNvSpPr>
          <p:nvPr>
            <p:ph type="sldNum" sz="quarter" idx="5"/>
          </p:nvPr>
        </p:nvSpPr>
        <p:spPr/>
        <p:txBody>
          <a:bodyPr/>
          <a:lstStyle/>
          <a:p>
            <a:fld id="{BFAD9193-CD12-4ECD-8D25-9F90E531C28D}" type="slidenum">
              <a:rPr lang="en-US" smtClean="0"/>
              <a:t>27</a:t>
            </a:fld>
            <a:endParaRPr lang="en-US"/>
          </a:p>
        </p:txBody>
      </p:sp>
    </p:spTree>
    <p:extLst>
      <p:ext uri="{BB962C8B-B14F-4D97-AF65-F5344CB8AC3E}">
        <p14:creationId xmlns:p14="http://schemas.microsoft.com/office/powerpoint/2010/main" val="3260876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diff potential ways to structure incentives – all have potential pros and cons</a:t>
            </a:r>
          </a:p>
        </p:txBody>
      </p:sp>
      <p:sp>
        <p:nvSpPr>
          <p:cNvPr id="4" name="Slide Number Placeholder 3"/>
          <p:cNvSpPr>
            <a:spLocks noGrp="1"/>
          </p:cNvSpPr>
          <p:nvPr>
            <p:ph type="sldNum" sz="quarter" idx="5"/>
          </p:nvPr>
        </p:nvSpPr>
        <p:spPr/>
        <p:txBody>
          <a:bodyPr/>
          <a:lstStyle/>
          <a:p>
            <a:fld id="{BFAD9193-CD12-4ECD-8D25-9F90E531C28D}" type="slidenum">
              <a:rPr lang="en-US" smtClean="0"/>
              <a:t>32</a:t>
            </a:fld>
            <a:endParaRPr lang="en-US"/>
          </a:p>
        </p:txBody>
      </p:sp>
    </p:spTree>
    <p:extLst>
      <p:ext uri="{BB962C8B-B14F-4D97-AF65-F5344CB8AC3E}">
        <p14:creationId xmlns:p14="http://schemas.microsoft.com/office/powerpoint/2010/main" val="24437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issues in this proceeding – focusing presentation on a handful that are particularly important and about which there has been some disagreement thus far in this proceeding.  Particular emphasis on the first 3</a:t>
            </a:r>
          </a:p>
          <a:p>
            <a:r>
              <a:rPr lang="en-US" dirty="0"/>
              <a:t>IRPA vs NPS language</a:t>
            </a:r>
          </a:p>
          <a:p>
            <a:r>
              <a:rPr lang="en-US" dirty="0"/>
              <a:t>2 changes to presentation</a:t>
            </a:r>
          </a:p>
        </p:txBody>
      </p:sp>
      <p:sp>
        <p:nvSpPr>
          <p:cNvPr id="4" name="Slide Number Placeholder 3"/>
          <p:cNvSpPr>
            <a:spLocks noGrp="1"/>
          </p:cNvSpPr>
          <p:nvPr>
            <p:ph type="sldNum" sz="quarter" idx="5"/>
          </p:nvPr>
        </p:nvSpPr>
        <p:spPr/>
        <p:txBody>
          <a:bodyPr/>
          <a:lstStyle/>
          <a:p>
            <a:fld id="{BFAD9193-CD12-4ECD-8D25-9F90E531C28D}" type="slidenum">
              <a:rPr lang="en-US" smtClean="0"/>
              <a:t>3</a:t>
            </a:fld>
            <a:endParaRPr lang="en-US"/>
          </a:p>
        </p:txBody>
      </p:sp>
    </p:spTree>
    <p:extLst>
      <p:ext uri="{BB962C8B-B14F-4D97-AF65-F5344CB8AC3E}">
        <p14:creationId xmlns:p14="http://schemas.microsoft.com/office/powerpoint/2010/main" val="80367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beginning discussion of process, I thought it important to set the table by flagging key decisions points underpinning potential consideration of non-pipe solutions as alternatives to gas “pipe” infrastructure.</a:t>
            </a:r>
          </a:p>
          <a:p>
            <a:r>
              <a:rPr lang="en-US" dirty="0"/>
              <a:t>Use IRPA and “non-pipe solution” terms interchangeably.</a:t>
            </a:r>
          </a:p>
          <a:p>
            <a:r>
              <a:rPr lang="en-US" dirty="0"/>
              <a:t>NOTE:  Stage 2 “pre-screening” is what EGD calls “binary screening”</a:t>
            </a:r>
          </a:p>
          <a:p>
            <a:r>
              <a:rPr lang="en-US" dirty="0"/>
              <a:t>NOTE:  stage 3 could have two components (EGD says options analysis/viability, economic analysis)</a:t>
            </a:r>
          </a:p>
        </p:txBody>
      </p:sp>
      <p:sp>
        <p:nvSpPr>
          <p:cNvPr id="4" name="Slide Number Placeholder 3"/>
          <p:cNvSpPr>
            <a:spLocks noGrp="1"/>
          </p:cNvSpPr>
          <p:nvPr>
            <p:ph type="sldNum" sz="quarter" idx="5"/>
          </p:nvPr>
        </p:nvSpPr>
        <p:spPr/>
        <p:txBody>
          <a:bodyPr/>
          <a:lstStyle/>
          <a:p>
            <a:fld id="{BFAD9193-CD12-4ECD-8D25-9F90E531C28D}" type="slidenum">
              <a:rPr lang="en-US" smtClean="0"/>
              <a:t>5</a:t>
            </a:fld>
            <a:endParaRPr lang="en-US"/>
          </a:p>
        </p:txBody>
      </p:sp>
    </p:spTree>
    <p:extLst>
      <p:ext uri="{BB962C8B-B14F-4D97-AF65-F5344CB8AC3E}">
        <p14:creationId xmlns:p14="http://schemas.microsoft.com/office/powerpoint/2010/main" val="425578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important aspects to the process for consideration of NPS</a:t>
            </a:r>
          </a:p>
          <a:p>
            <a:r>
              <a:rPr lang="en-US" dirty="0"/>
              <a:t>Proposed Committee a necessary level of engagement to address all key decision points for all potential areas of the system (Staff.8:  20 projects just within 5 2021-2025 AMP)</a:t>
            </a:r>
          </a:p>
          <a:p>
            <a:r>
              <a:rPr lang="en-US" dirty="0"/>
              <a:t>Regulatory adjudication – all decision points at which NPS considered (not just at the very end when specific investment proposal is made)</a:t>
            </a:r>
          </a:p>
          <a:p>
            <a:r>
              <a:rPr lang="en-US" dirty="0"/>
              <a:t>“to extent needed” – really always needed, but more heavy lifting if disagreements</a:t>
            </a:r>
          </a:p>
        </p:txBody>
      </p:sp>
      <p:sp>
        <p:nvSpPr>
          <p:cNvPr id="4" name="Slide Number Placeholder 3"/>
          <p:cNvSpPr>
            <a:spLocks noGrp="1"/>
          </p:cNvSpPr>
          <p:nvPr>
            <p:ph type="sldNum" sz="quarter" idx="5"/>
          </p:nvPr>
        </p:nvSpPr>
        <p:spPr/>
        <p:txBody>
          <a:bodyPr/>
          <a:lstStyle/>
          <a:p>
            <a:fld id="{BFAD9193-CD12-4ECD-8D25-9F90E531C28D}" type="slidenum">
              <a:rPr lang="en-US" smtClean="0"/>
              <a:t>6</a:t>
            </a:fld>
            <a:endParaRPr lang="en-US"/>
          </a:p>
        </p:txBody>
      </p:sp>
    </p:spTree>
    <p:extLst>
      <p:ext uri="{BB962C8B-B14F-4D97-AF65-F5344CB8AC3E}">
        <p14:creationId xmlns:p14="http://schemas.microsoft.com/office/powerpoint/2010/main" val="371123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find Enbridge’s proposal on these process issues to be problematic</a:t>
            </a:r>
          </a:p>
          <a:p>
            <a:r>
              <a:rPr lang="en-US" dirty="0"/>
              <a:t>Appear to suggest that all – or virtually all – questions on first three decision points would be addressed in annual 1-day mtg.  Guarantees consideration of other viewpoints will be superficial.</a:t>
            </a:r>
          </a:p>
        </p:txBody>
      </p:sp>
      <p:sp>
        <p:nvSpPr>
          <p:cNvPr id="4" name="Slide Number Placeholder 3"/>
          <p:cNvSpPr>
            <a:spLocks noGrp="1"/>
          </p:cNvSpPr>
          <p:nvPr>
            <p:ph type="sldNum" sz="quarter" idx="5"/>
          </p:nvPr>
        </p:nvSpPr>
        <p:spPr/>
        <p:txBody>
          <a:bodyPr/>
          <a:lstStyle/>
          <a:p>
            <a:fld id="{BFAD9193-CD12-4ECD-8D25-9F90E531C28D}" type="slidenum">
              <a:rPr lang="en-US" smtClean="0"/>
              <a:t>7</a:t>
            </a:fld>
            <a:endParaRPr lang="en-US"/>
          </a:p>
        </p:txBody>
      </p:sp>
    </p:spTree>
    <p:extLst>
      <p:ext uri="{BB962C8B-B14F-4D97-AF65-F5344CB8AC3E}">
        <p14:creationId xmlns:p14="http://schemas.microsoft.com/office/powerpoint/2010/main" val="45907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NSPM for DERs – pre-eminent reference on this subject.  I’m co-author, but also two co-authors from ICF, Enbridge’s consultant.  Advisory committee of nearly 50 people – utilities, regulators, consultants, advocates, govt, etc.</a:t>
            </a:r>
          </a:p>
        </p:txBody>
      </p:sp>
      <p:sp>
        <p:nvSpPr>
          <p:cNvPr id="4" name="Slide Number Placeholder 3"/>
          <p:cNvSpPr>
            <a:spLocks noGrp="1"/>
          </p:cNvSpPr>
          <p:nvPr>
            <p:ph type="sldNum" sz="quarter" idx="5"/>
          </p:nvPr>
        </p:nvSpPr>
        <p:spPr/>
        <p:txBody>
          <a:bodyPr/>
          <a:lstStyle/>
          <a:p>
            <a:fld id="{BFAD9193-CD12-4ECD-8D25-9F90E531C28D}" type="slidenum">
              <a:rPr lang="en-US" smtClean="0"/>
              <a:t>9</a:t>
            </a:fld>
            <a:endParaRPr lang="en-US"/>
          </a:p>
        </p:txBody>
      </p:sp>
    </p:spTree>
    <p:extLst>
      <p:ext uri="{BB962C8B-B14F-4D97-AF65-F5344CB8AC3E}">
        <p14:creationId xmlns:p14="http://schemas.microsoft.com/office/powerpoint/2010/main" val="213516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not intimately familiar with the TRC…</a:t>
            </a:r>
          </a:p>
        </p:txBody>
      </p:sp>
      <p:sp>
        <p:nvSpPr>
          <p:cNvPr id="4" name="Slide Number Placeholder 3"/>
          <p:cNvSpPr>
            <a:spLocks noGrp="1"/>
          </p:cNvSpPr>
          <p:nvPr>
            <p:ph type="sldNum" sz="quarter" idx="5"/>
          </p:nvPr>
        </p:nvSpPr>
        <p:spPr/>
        <p:txBody>
          <a:bodyPr/>
          <a:lstStyle/>
          <a:p>
            <a:fld id="{BFAD9193-CD12-4ECD-8D25-9F90E531C28D}" type="slidenum">
              <a:rPr lang="en-US" smtClean="0"/>
              <a:t>10</a:t>
            </a:fld>
            <a:endParaRPr lang="en-US"/>
          </a:p>
        </p:txBody>
      </p:sp>
    </p:spTree>
    <p:extLst>
      <p:ext uri="{BB962C8B-B14F-4D97-AF65-F5344CB8AC3E}">
        <p14:creationId xmlns:p14="http://schemas.microsoft.com/office/powerpoint/2010/main" val="288469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TRC column is the same as what Ontario currently calls TRC+ and EFG has proposed as interim test</a:t>
            </a:r>
          </a:p>
          <a:p>
            <a:pPr marL="0" indent="0">
              <a:buNone/>
            </a:pPr>
            <a:r>
              <a:rPr lang="en-US" dirty="0"/>
              <a:t>Other societal impacts – jobs/econ </a:t>
            </a:r>
            <a:r>
              <a:rPr lang="en-US" dirty="0" err="1"/>
              <a:t>devt</a:t>
            </a:r>
            <a:r>
              <a:rPr lang="en-US" dirty="0"/>
              <a:t>, other environmental impacts, public health impacts, etc.</a:t>
            </a:r>
          </a:p>
        </p:txBody>
      </p:sp>
      <p:sp>
        <p:nvSpPr>
          <p:cNvPr id="4" name="Slide Number Placeholder 3"/>
          <p:cNvSpPr>
            <a:spLocks noGrp="1"/>
          </p:cNvSpPr>
          <p:nvPr>
            <p:ph type="sldNum" sz="quarter" idx="5"/>
          </p:nvPr>
        </p:nvSpPr>
        <p:spPr/>
        <p:txBody>
          <a:bodyPr/>
          <a:lstStyle/>
          <a:p>
            <a:fld id="{BFAD9193-CD12-4ECD-8D25-9F90E531C28D}" type="slidenum">
              <a:rPr lang="en-US" smtClean="0"/>
              <a:t>12</a:t>
            </a:fld>
            <a:endParaRPr lang="en-US"/>
          </a:p>
        </p:txBody>
      </p:sp>
    </p:spTree>
    <p:extLst>
      <p:ext uri="{BB962C8B-B14F-4D97-AF65-F5344CB8AC3E}">
        <p14:creationId xmlns:p14="http://schemas.microsoft.com/office/powerpoint/2010/main" val="2274568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2" t="13274" r="5545" b="8771"/>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a:gsLst>
              <a:gs pos="0">
                <a:srgbClr val="003F5F"/>
              </a:gs>
              <a:gs pos="99000">
                <a:srgbClr val="003F5F">
                  <a:alpha val="37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09600" y="3306107"/>
            <a:ext cx="10972800" cy="900151"/>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09600" y="4212387"/>
            <a:ext cx="10972800" cy="535046"/>
          </a:xfrm>
        </p:spPr>
        <p:txBody>
          <a:bodyPr/>
          <a:lstStyle>
            <a:lvl1pPr marL="0" indent="0" algn="l">
              <a:buNone/>
              <a:defRPr sz="28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9" name="Group 4"/>
          <p:cNvGrpSpPr>
            <a:grpSpLocks noChangeAspect="1"/>
          </p:cNvGrpSpPr>
          <p:nvPr userDrawn="1"/>
        </p:nvGrpSpPr>
        <p:grpSpPr bwMode="auto">
          <a:xfrm>
            <a:off x="417787" y="1555530"/>
            <a:ext cx="2671602" cy="1526629"/>
            <a:chOff x="-857" y="801"/>
            <a:chExt cx="847" cy="484"/>
          </a:xfrm>
        </p:grpSpPr>
        <p:sp>
          <p:nvSpPr>
            <p:cNvPr id="10" name="AutoShape 3"/>
            <p:cNvSpPr>
              <a:spLocks noChangeAspect="1" noChangeArrowheads="1" noTextEdit="1"/>
            </p:cNvSpPr>
            <p:nvPr/>
          </p:nvSpPr>
          <p:spPr bwMode="auto">
            <a:xfrm>
              <a:off x="-857" y="801"/>
              <a:ext cx="8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567" y="872"/>
              <a:ext cx="150" cy="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567" y="987"/>
              <a:ext cx="150" cy="3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787" y="872"/>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787" y="987"/>
              <a:ext cx="151"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787" y="1101"/>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357" y="987"/>
              <a:ext cx="279" cy="159"/>
            </a:xfrm>
            <a:custGeom>
              <a:avLst/>
              <a:gdLst>
                <a:gd name="T0" fmla="*/ 459 w 459"/>
                <a:gd name="T1" fmla="*/ 58 h 261"/>
                <a:gd name="T2" fmla="*/ 459 w 459"/>
                <a:gd name="T3" fmla="*/ 58 h 261"/>
                <a:gd name="T4" fmla="*/ 459 w 459"/>
                <a:gd name="T5" fmla="*/ 58 h 261"/>
                <a:gd name="T6" fmla="*/ 459 w 459"/>
                <a:gd name="T7" fmla="*/ 0 h 261"/>
                <a:gd name="T8" fmla="*/ 219 w 459"/>
                <a:gd name="T9" fmla="*/ 0 h 261"/>
                <a:gd name="T10" fmla="*/ 219 w 459"/>
                <a:gd name="T11" fmla="*/ 58 h 261"/>
                <a:gd name="T12" fmla="*/ 394 w 459"/>
                <a:gd name="T13" fmla="*/ 58 h 261"/>
                <a:gd name="T14" fmla="*/ 230 w 459"/>
                <a:gd name="T15" fmla="*/ 197 h 261"/>
                <a:gd name="T16" fmla="*/ 65 w 459"/>
                <a:gd name="T17" fmla="*/ 58 h 261"/>
                <a:gd name="T18" fmla="*/ 0 w 459"/>
                <a:gd name="T19" fmla="*/ 58 h 261"/>
                <a:gd name="T20" fmla="*/ 230 w 459"/>
                <a:gd name="T21" fmla="*/ 261 h 261"/>
                <a:gd name="T22" fmla="*/ 459 w 459"/>
                <a:gd name="T23" fmla="*/ 58 h 261"/>
                <a:gd name="T24" fmla="*/ 459 w 459"/>
                <a:gd name="T25" fmla="*/ 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261">
                  <a:moveTo>
                    <a:pt x="459" y="58"/>
                  </a:moveTo>
                  <a:cubicBezTo>
                    <a:pt x="459" y="58"/>
                    <a:pt x="459" y="58"/>
                    <a:pt x="459" y="58"/>
                  </a:cubicBezTo>
                  <a:cubicBezTo>
                    <a:pt x="459" y="58"/>
                    <a:pt x="459" y="58"/>
                    <a:pt x="459" y="58"/>
                  </a:cubicBezTo>
                  <a:cubicBezTo>
                    <a:pt x="459" y="0"/>
                    <a:pt x="459" y="0"/>
                    <a:pt x="459" y="0"/>
                  </a:cubicBezTo>
                  <a:cubicBezTo>
                    <a:pt x="219" y="0"/>
                    <a:pt x="219" y="0"/>
                    <a:pt x="219" y="0"/>
                  </a:cubicBezTo>
                  <a:cubicBezTo>
                    <a:pt x="219" y="58"/>
                    <a:pt x="219" y="58"/>
                    <a:pt x="219" y="58"/>
                  </a:cubicBezTo>
                  <a:cubicBezTo>
                    <a:pt x="394" y="58"/>
                    <a:pt x="394" y="58"/>
                    <a:pt x="394" y="58"/>
                  </a:cubicBezTo>
                  <a:cubicBezTo>
                    <a:pt x="381" y="137"/>
                    <a:pt x="312" y="197"/>
                    <a:pt x="230" y="197"/>
                  </a:cubicBezTo>
                  <a:cubicBezTo>
                    <a:pt x="147" y="197"/>
                    <a:pt x="79" y="137"/>
                    <a:pt x="65" y="58"/>
                  </a:cubicBezTo>
                  <a:cubicBezTo>
                    <a:pt x="0" y="58"/>
                    <a:pt x="0" y="58"/>
                    <a:pt x="0" y="58"/>
                  </a:cubicBezTo>
                  <a:cubicBezTo>
                    <a:pt x="14" y="172"/>
                    <a:pt x="112" y="261"/>
                    <a:pt x="230" y="261"/>
                  </a:cubicBezTo>
                  <a:cubicBezTo>
                    <a:pt x="348" y="261"/>
                    <a:pt x="445" y="172"/>
                    <a:pt x="459" y="58"/>
                  </a:cubicBezTo>
                  <a:cubicBezTo>
                    <a:pt x="459" y="58"/>
                    <a:pt x="459" y="58"/>
                    <a:pt x="459"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357" y="864"/>
              <a:ext cx="133" cy="123"/>
            </a:xfrm>
            <a:custGeom>
              <a:avLst/>
              <a:gdLst>
                <a:gd name="T0" fmla="*/ 218 w 218"/>
                <a:gd name="T1" fmla="*/ 0 h 202"/>
                <a:gd name="T2" fmla="*/ 0 w 218"/>
                <a:gd name="T3" fmla="*/ 202 h 202"/>
                <a:gd name="T4" fmla="*/ 65 w 218"/>
                <a:gd name="T5" fmla="*/ 202 h 202"/>
                <a:gd name="T6" fmla="*/ 218 w 218"/>
                <a:gd name="T7" fmla="*/ 65 h 202"/>
                <a:gd name="T8" fmla="*/ 218 w 218"/>
                <a:gd name="T9" fmla="*/ 0 h 202"/>
              </a:gdLst>
              <a:ahLst/>
              <a:cxnLst>
                <a:cxn ang="0">
                  <a:pos x="T0" y="T1"/>
                </a:cxn>
                <a:cxn ang="0">
                  <a:pos x="T2" y="T3"/>
                </a:cxn>
                <a:cxn ang="0">
                  <a:pos x="T4" y="T5"/>
                </a:cxn>
                <a:cxn ang="0">
                  <a:pos x="T6" y="T7"/>
                </a:cxn>
                <a:cxn ang="0">
                  <a:pos x="T8" y="T9"/>
                </a:cxn>
              </a:cxnLst>
              <a:rect l="0" t="0" r="r" b="b"/>
              <a:pathLst>
                <a:path w="218" h="202">
                  <a:moveTo>
                    <a:pt x="218" y="0"/>
                  </a:moveTo>
                  <a:cubicBezTo>
                    <a:pt x="106" y="6"/>
                    <a:pt x="15" y="92"/>
                    <a:pt x="0" y="202"/>
                  </a:cubicBezTo>
                  <a:cubicBezTo>
                    <a:pt x="65" y="202"/>
                    <a:pt x="65" y="202"/>
                    <a:pt x="65" y="202"/>
                  </a:cubicBezTo>
                  <a:cubicBezTo>
                    <a:pt x="79" y="127"/>
                    <a:pt x="141" y="70"/>
                    <a:pt x="218" y="65"/>
                  </a:cubicBezTo>
                  <a:lnTo>
                    <a:pt x="21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781"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748" y="1193"/>
              <a:ext cx="26" cy="32"/>
            </a:xfrm>
            <a:custGeom>
              <a:avLst/>
              <a:gdLst>
                <a:gd name="T0" fmla="*/ 26 w 26"/>
                <a:gd name="T1" fmla="*/ 0 h 32"/>
                <a:gd name="T2" fmla="*/ 26 w 26"/>
                <a:gd name="T3" fmla="*/ 32 h 32"/>
                <a:gd name="T4" fmla="*/ 21 w 26"/>
                <a:gd name="T5" fmla="*/ 32 h 32"/>
                <a:gd name="T6" fmla="*/ 8 w 26"/>
                <a:gd name="T7" fmla="*/ 11 h 32"/>
                <a:gd name="T8" fmla="*/ 6 w 26"/>
                <a:gd name="T9" fmla="*/ 7 h 32"/>
                <a:gd name="T10" fmla="*/ 5 w 26"/>
                <a:gd name="T11" fmla="*/ 5 h 32"/>
                <a:gd name="T12" fmla="*/ 3 w 26"/>
                <a:gd name="T13" fmla="*/ 3 h 32"/>
                <a:gd name="T14" fmla="*/ 3 w 26"/>
                <a:gd name="T15" fmla="*/ 3 h 32"/>
                <a:gd name="T16" fmla="*/ 3 w 26"/>
                <a:gd name="T17" fmla="*/ 4 h 32"/>
                <a:gd name="T18" fmla="*/ 3 w 26"/>
                <a:gd name="T19" fmla="*/ 6 h 32"/>
                <a:gd name="T20" fmla="*/ 3 w 26"/>
                <a:gd name="T21" fmla="*/ 8 h 32"/>
                <a:gd name="T22" fmla="*/ 3 w 26"/>
                <a:gd name="T23" fmla="*/ 32 h 32"/>
                <a:gd name="T24" fmla="*/ 0 w 26"/>
                <a:gd name="T25" fmla="*/ 32 h 32"/>
                <a:gd name="T26" fmla="*/ 0 w 26"/>
                <a:gd name="T27" fmla="*/ 0 h 32"/>
                <a:gd name="T28" fmla="*/ 6 w 26"/>
                <a:gd name="T29" fmla="*/ 0 h 32"/>
                <a:gd name="T30" fmla="*/ 17 w 26"/>
                <a:gd name="T31" fmla="*/ 19 h 32"/>
                <a:gd name="T32" fmla="*/ 20 w 26"/>
                <a:gd name="T33" fmla="*/ 24 h 32"/>
                <a:gd name="T34" fmla="*/ 22 w 26"/>
                <a:gd name="T35" fmla="*/ 26 h 32"/>
                <a:gd name="T36" fmla="*/ 23 w 26"/>
                <a:gd name="T37" fmla="*/ 29 h 32"/>
                <a:gd name="T38" fmla="*/ 23 w 26"/>
                <a:gd name="T39" fmla="*/ 29 h 32"/>
                <a:gd name="T40" fmla="*/ 23 w 26"/>
                <a:gd name="T41" fmla="*/ 28 h 32"/>
                <a:gd name="T42" fmla="*/ 23 w 26"/>
                <a:gd name="T43" fmla="*/ 26 h 32"/>
                <a:gd name="T44" fmla="*/ 23 w 26"/>
                <a:gd name="T45" fmla="*/ 24 h 32"/>
                <a:gd name="T46" fmla="*/ 23 w 26"/>
                <a:gd name="T47" fmla="*/ 0 h 32"/>
                <a:gd name="T48" fmla="*/ 26 w 26"/>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2">
                  <a:moveTo>
                    <a:pt x="26" y="0"/>
                  </a:moveTo>
                  <a:lnTo>
                    <a:pt x="26" y="32"/>
                  </a:lnTo>
                  <a:lnTo>
                    <a:pt x="21" y="32"/>
                  </a:lnTo>
                  <a:lnTo>
                    <a:pt x="8" y="11"/>
                  </a:lnTo>
                  <a:lnTo>
                    <a:pt x="6" y="7"/>
                  </a:lnTo>
                  <a:lnTo>
                    <a:pt x="5" y="5"/>
                  </a:lnTo>
                  <a:lnTo>
                    <a:pt x="3" y="3"/>
                  </a:lnTo>
                  <a:lnTo>
                    <a:pt x="3" y="3"/>
                  </a:lnTo>
                  <a:lnTo>
                    <a:pt x="3" y="4"/>
                  </a:lnTo>
                  <a:lnTo>
                    <a:pt x="3" y="6"/>
                  </a:lnTo>
                  <a:lnTo>
                    <a:pt x="3" y="8"/>
                  </a:lnTo>
                  <a:lnTo>
                    <a:pt x="3" y="32"/>
                  </a:lnTo>
                  <a:lnTo>
                    <a:pt x="0" y="32"/>
                  </a:lnTo>
                  <a:lnTo>
                    <a:pt x="0" y="0"/>
                  </a:lnTo>
                  <a:lnTo>
                    <a:pt x="6" y="0"/>
                  </a:lnTo>
                  <a:lnTo>
                    <a:pt x="17" y="19"/>
                  </a:lnTo>
                  <a:lnTo>
                    <a:pt x="20" y="24"/>
                  </a:lnTo>
                  <a:lnTo>
                    <a:pt x="22" y="26"/>
                  </a:lnTo>
                  <a:lnTo>
                    <a:pt x="23" y="29"/>
                  </a:lnTo>
                  <a:lnTo>
                    <a:pt x="23" y="29"/>
                  </a:lnTo>
                  <a:lnTo>
                    <a:pt x="23" y="28"/>
                  </a:lnTo>
                  <a:lnTo>
                    <a:pt x="23" y="26"/>
                  </a:lnTo>
                  <a:lnTo>
                    <a:pt x="23" y="24"/>
                  </a:lnTo>
                  <a:lnTo>
                    <a:pt x="23"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708"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noEditPoints="1"/>
            </p:cNvSpPr>
            <p:nvPr/>
          </p:nvSpPr>
          <p:spPr bwMode="auto">
            <a:xfrm>
              <a:off x="-675" y="1193"/>
              <a:ext cx="25" cy="32"/>
            </a:xfrm>
            <a:custGeom>
              <a:avLst/>
              <a:gdLst>
                <a:gd name="T0" fmla="*/ 0 w 40"/>
                <a:gd name="T1" fmla="*/ 52 h 52"/>
                <a:gd name="T2" fmla="*/ 0 w 40"/>
                <a:gd name="T3" fmla="*/ 0 h 52"/>
                <a:gd name="T4" fmla="*/ 25 w 40"/>
                <a:gd name="T5" fmla="*/ 0 h 52"/>
                <a:gd name="T6" fmla="*/ 36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3 w 40"/>
                <a:gd name="T21" fmla="*/ 52 h 52"/>
                <a:gd name="T22" fmla="*/ 33 w 40"/>
                <a:gd name="T23" fmla="*/ 40 h 52"/>
                <a:gd name="T24" fmla="*/ 25 w 40"/>
                <a:gd name="T25" fmla="*/ 31 h 52"/>
                <a:gd name="T26" fmla="*/ 23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4 w 40"/>
                <a:gd name="T41" fmla="*/ 16 h 52"/>
                <a:gd name="T42" fmla="*/ 32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0" y="0"/>
                    <a:pt x="34" y="1"/>
                    <a:pt x="36" y="3"/>
                  </a:cubicBezTo>
                  <a:cubicBezTo>
                    <a:pt x="39" y="6"/>
                    <a:pt x="40" y="9"/>
                    <a:pt x="40" y="15"/>
                  </a:cubicBezTo>
                  <a:cubicBezTo>
                    <a:pt x="40" y="20"/>
                    <a:pt x="39" y="23"/>
                    <a:pt x="38" y="25"/>
                  </a:cubicBezTo>
                  <a:cubicBezTo>
                    <a:pt x="37" y="27"/>
                    <a:pt x="34" y="28"/>
                    <a:pt x="31" y="29"/>
                  </a:cubicBezTo>
                  <a:cubicBezTo>
                    <a:pt x="31" y="29"/>
                    <a:pt x="31" y="29"/>
                    <a:pt x="31"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6" y="31"/>
                    <a:pt x="6" y="31"/>
                    <a:pt x="6" y="31"/>
                  </a:cubicBezTo>
                  <a:cubicBezTo>
                    <a:pt x="6" y="52"/>
                    <a:pt x="6" y="52"/>
                    <a:pt x="6" y="52"/>
                  </a:cubicBezTo>
                  <a:lnTo>
                    <a:pt x="0" y="52"/>
                  </a:lnTo>
                  <a:close/>
                  <a:moveTo>
                    <a:pt x="6" y="26"/>
                  </a:moveTo>
                  <a:cubicBezTo>
                    <a:pt x="23" y="26"/>
                    <a:pt x="23" y="26"/>
                    <a:pt x="23" y="26"/>
                  </a:cubicBezTo>
                  <a:cubicBezTo>
                    <a:pt x="27" y="26"/>
                    <a:pt x="30" y="25"/>
                    <a:pt x="32" y="24"/>
                  </a:cubicBezTo>
                  <a:cubicBezTo>
                    <a:pt x="33" y="23"/>
                    <a:pt x="34" y="20"/>
                    <a:pt x="34" y="16"/>
                  </a:cubicBezTo>
                  <a:cubicBezTo>
                    <a:pt x="34" y="12"/>
                    <a:pt x="33" y="9"/>
                    <a:pt x="32" y="7"/>
                  </a:cubicBezTo>
                  <a:cubicBezTo>
                    <a:pt x="31"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63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4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7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1" y="46"/>
                    <a:pt x="0" y="40"/>
                    <a:pt x="0" y="31"/>
                  </a:cubicBezTo>
                  <a:cubicBezTo>
                    <a:pt x="0" y="23"/>
                    <a:pt x="0" y="23"/>
                    <a:pt x="0" y="23"/>
                  </a:cubicBezTo>
                  <a:cubicBezTo>
                    <a:pt x="0" y="19"/>
                    <a:pt x="0" y="19"/>
                    <a:pt x="0" y="19"/>
                  </a:cubicBezTo>
                  <a:cubicBezTo>
                    <a:pt x="0" y="11"/>
                    <a:pt x="2" y="6"/>
                    <a:pt x="4" y="3"/>
                  </a:cubicBezTo>
                  <a:cubicBezTo>
                    <a:pt x="7" y="1"/>
                    <a:pt x="13" y="0"/>
                    <a:pt x="22" y="0"/>
                  </a:cubicBezTo>
                  <a:cubicBezTo>
                    <a:pt x="31" y="0"/>
                    <a:pt x="36"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0" y="47"/>
                    <a:pt x="15" y="47"/>
                    <a:pt x="24" y="47"/>
                  </a:cubicBezTo>
                  <a:cubicBezTo>
                    <a:pt x="30" y="47"/>
                    <a:pt x="34" y="47"/>
                    <a:pt x="35" y="45"/>
                  </a:cubicBezTo>
                  <a:cubicBezTo>
                    <a:pt x="37" y="44"/>
                    <a:pt x="37" y="40"/>
                    <a:pt x="37" y="34"/>
                  </a:cubicBezTo>
                  <a:cubicBezTo>
                    <a:pt x="37"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603" y="1193"/>
              <a:ext cx="27" cy="32"/>
            </a:xfrm>
            <a:custGeom>
              <a:avLst/>
              <a:gdLst>
                <a:gd name="T0" fmla="*/ 44 w 44"/>
                <a:gd name="T1" fmla="*/ 0 h 52"/>
                <a:gd name="T2" fmla="*/ 25 w 44"/>
                <a:gd name="T3" fmla="*/ 30 h 52"/>
                <a:gd name="T4" fmla="*/ 25 w 44"/>
                <a:gd name="T5" fmla="*/ 52 h 52"/>
                <a:gd name="T6" fmla="*/ 19 w 44"/>
                <a:gd name="T7" fmla="*/ 52 h 52"/>
                <a:gd name="T8" fmla="*/ 19 w 44"/>
                <a:gd name="T9" fmla="*/ 30 h 52"/>
                <a:gd name="T10" fmla="*/ 0 w 44"/>
                <a:gd name="T11" fmla="*/ 0 h 52"/>
                <a:gd name="T12" fmla="*/ 7 w 44"/>
                <a:gd name="T13" fmla="*/ 0 h 52"/>
                <a:gd name="T14" fmla="*/ 18 w 44"/>
                <a:gd name="T15" fmla="*/ 18 h 52"/>
                <a:gd name="T16" fmla="*/ 20 w 44"/>
                <a:gd name="T17" fmla="*/ 21 h 52"/>
                <a:gd name="T18" fmla="*/ 21 w 44"/>
                <a:gd name="T19" fmla="*/ 23 h 52"/>
                <a:gd name="T20" fmla="*/ 22 w 44"/>
                <a:gd name="T21" fmla="*/ 24 h 52"/>
                <a:gd name="T22" fmla="*/ 22 w 44"/>
                <a:gd name="T23" fmla="*/ 24 h 52"/>
                <a:gd name="T24" fmla="*/ 23 w 44"/>
                <a:gd name="T25" fmla="*/ 23 h 52"/>
                <a:gd name="T26" fmla="*/ 24 w 44"/>
                <a:gd name="T27" fmla="*/ 21 h 52"/>
                <a:gd name="T28" fmla="*/ 26 w 44"/>
                <a:gd name="T29" fmla="*/ 18 h 52"/>
                <a:gd name="T30" fmla="*/ 37 w 44"/>
                <a:gd name="T31" fmla="*/ 0 h 52"/>
                <a:gd name="T32" fmla="*/ 44 w 44"/>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2">
                  <a:moveTo>
                    <a:pt x="44" y="0"/>
                  </a:moveTo>
                  <a:cubicBezTo>
                    <a:pt x="25" y="30"/>
                    <a:pt x="25" y="30"/>
                    <a:pt x="25" y="30"/>
                  </a:cubicBezTo>
                  <a:cubicBezTo>
                    <a:pt x="25" y="52"/>
                    <a:pt x="25" y="52"/>
                    <a:pt x="25" y="52"/>
                  </a:cubicBezTo>
                  <a:cubicBezTo>
                    <a:pt x="19" y="52"/>
                    <a:pt x="19" y="52"/>
                    <a:pt x="19" y="52"/>
                  </a:cubicBezTo>
                  <a:cubicBezTo>
                    <a:pt x="19" y="30"/>
                    <a:pt x="19" y="30"/>
                    <a:pt x="19" y="30"/>
                  </a:cubicBezTo>
                  <a:cubicBezTo>
                    <a:pt x="0" y="0"/>
                    <a:pt x="0" y="0"/>
                    <a:pt x="0" y="0"/>
                  </a:cubicBezTo>
                  <a:cubicBezTo>
                    <a:pt x="7" y="0"/>
                    <a:pt x="7" y="0"/>
                    <a:pt x="7" y="0"/>
                  </a:cubicBezTo>
                  <a:cubicBezTo>
                    <a:pt x="18" y="18"/>
                    <a:pt x="18" y="18"/>
                    <a:pt x="18" y="18"/>
                  </a:cubicBezTo>
                  <a:cubicBezTo>
                    <a:pt x="20" y="21"/>
                    <a:pt x="20" y="21"/>
                    <a:pt x="20" y="21"/>
                  </a:cubicBezTo>
                  <a:cubicBezTo>
                    <a:pt x="20" y="21"/>
                    <a:pt x="21" y="22"/>
                    <a:pt x="21" y="23"/>
                  </a:cubicBezTo>
                  <a:cubicBezTo>
                    <a:pt x="22" y="24"/>
                    <a:pt x="22" y="24"/>
                    <a:pt x="22" y="24"/>
                  </a:cubicBezTo>
                  <a:cubicBezTo>
                    <a:pt x="22" y="24"/>
                    <a:pt x="22" y="24"/>
                    <a:pt x="22" y="24"/>
                  </a:cubicBezTo>
                  <a:cubicBezTo>
                    <a:pt x="23" y="24"/>
                    <a:pt x="23" y="23"/>
                    <a:pt x="23" y="23"/>
                  </a:cubicBezTo>
                  <a:cubicBezTo>
                    <a:pt x="24" y="21"/>
                    <a:pt x="24" y="21"/>
                    <a:pt x="24" y="21"/>
                  </a:cubicBezTo>
                  <a:cubicBezTo>
                    <a:pt x="26" y="18"/>
                    <a:pt x="26" y="18"/>
                    <a:pt x="26" y="18"/>
                  </a:cubicBezTo>
                  <a:cubicBezTo>
                    <a:pt x="37" y="0"/>
                    <a:pt x="37" y="0"/>
                    <a:pt x="37" y="0"/>
                  </a:cubicBez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544" y="1193"/>
              <a:ext cx="19" cy="32"/>
            </a:xfrm>
            <a:custGeom>
              <a:avLst/>
              <a:gdLst>
                <a:gd name="T0" fmla="*/ 3 w 19"/>
                <a:gd name="T1" fmla="*/ 3 h 32"/>
                <a:gd name="T2" fmla="*/ 3 w 19"/>
                <a:gd name="T3" fmla="*/ 14 h 32"/>
                <a:gd name="T4" fmla="*/ 19 w 19"/>
                <a:gd name="T5" fmla="*/ 14 h 32"/>
                <a:gd name="T6" fmla="*/ 19 w 19"/>
                <a:gd name="T7" fmla="*/ 17 h 32"/>
                <a:gd name="T8" fmla="*/ 3 w 19"/>
                <a:gd name="T9" fmla="*/ 17 h 32"/>
                <a:gd name="T10" fmla="*/ 3 w 19"/>
                <a:gd name="T11" fmla="*/ 32 h 32"/>
                <a:gd name="T12" fmla="*/ 0 w 19"/>
                <a:gd name="T13" fmla="*/ 32 h 32"/>
                <a:gd name="T14" fmla="*/ 0 w 19"/>
                <a:gd name="T15" fmla="*/ 0 h 32"/>
                <a:gd name="T16" fmla="*/ 19 w 19"/>
                <a:gd name="T17" fmla="*/ 0 h 32"/>
                <a:gd name="T18" fmla="*/ 19 w 19"/>
                <a:gd name="T19" fmla="*/ 3 h 32"/>
                <a:gd name="T20" fmla="*/ 3 w 19"/>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3" y="3"/>
                  </a:moveTo>
                  <a:lnTo>
                    <a:pt x="3" y="14"/>
                  </a:lnTo>
                  <a:lnTo>
                    <a:pt x="19" y="14"/>
                  </a:lnTo>
                  <a:lnTo>
                    <a:pt x="19" y="17"/>
                  </a:lnTo>
                  <a:lnTo>
                    <a:pt x="3" y="17"/>
                  </a:lnTo>
                  <a:lnTo>
                    <a:pt x="3" y="32"/>
                  </a:lnTo>
                  <a:lnTo>
                    <a:pt x="0" y="32"/>
                  </a:lnTo>
                  <a:lnTo>
                    <a:pt x="0" y="0"/>
                  </a:lnTo>
                  <a:lnTo>
                    <a:pt x="19" y="0"/>
                  </a:lnTo>
                  <a:lnTo>
                    <a:pt x="19"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513"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4"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476" y="1193"/>
              <a:ext cx="24" cy="32"/>
            </a:xfrm>
            <a:custGeom>
              <a:avLst/>
              <a:gdLst>
                <a:gd name="T0" fmla="*/ 14 w 24"/>
                <a:gd name="T1" fmla="*/ 4 h 32"/>
                <a:gd name="T2" fmla="*/ 14 w 24"/>
                <a:gd name="T3" fmla="*/ 32 h 32"/>
                <a:gd name="T4" fmla="*/ 10 w 24"/>
                <a:gd name="T5" fmla="*/ 32 h 32"/>
                <a:gd name="T6" fmla="*/ 10 w 24"/>
                <a:gd name="T7" fmla="*/ 4 h 32"/>
                <a:gd name="T8" fmla="*/ 0 w 24"/>
                <a:gd name="T9" fmla="*/ 4 h 32"/>
                <a:gd name="T10" fmla="*/ 0 w 24"/>
                <a:gd name="T11" fmla="*/ 0 h 32"/>
                <a:gd name="T12" fmla="*/ 24 w 24"/>
                <a:gd name="T13" fmla="*/ 0 h 32"/>
                <a:gd name="T14" fmla="*/ 24 w 24"/>
                <a:gd name="T15" fmla="*/ 4 h 32"/>
                <a:gd name="T16" fmla="*/ 14 w 24"/>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4" y="4"/>
                  </a:moveTo>
                  <a:lnTo>
                    <a:pt x="14" y="32"/>
                  </a:lnTo>
                  <a:lnTo>
                    <a:pt x="10" y="32"/>
                  </a:lnTo>
                  <a:lnTo>
                    <a:pt x="10" y="4"/>
                  </a:lnTo>
                  <a:lnTo>
                    <a:pt x="0" y="4"/>
                  </a:lnTo>
                  <a:lnTo>
                    <a:pt x="0" y="0"/>
                  </a:lnTo>
                  <a:lnTo>
                    <a:pt x="24" y="0"/>
                  </a:lnTo>
                  <a:lnTo>
                    <a:pt x="24" y="4"/>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440" y="1193"/>
              <a:ext cx="24" cy="32"/>
            </a:xfrm>
            <a:custGeom>
              <a:avLst/>
              <a:gdLst>
                <a:gd name="T0" fmla="*/ 35 w 41"/>
                <a:gd name="T1" fmla="*/ 0 h 52"/>
                <a:gd name="T2" fmla="*/ 41 w 41"/>
                <a:gd name="T3" fmla="*/ 0 h 52"/>
                <a:gd name="T4" fmla="*/ 41 w 41"/>
                <a:gd name="T5" fmla="*/ 36 h 52"/>
                <a:gd name="T6" fmla="*/ 37 w 41"/>
                <a:gd name="T7" fmla="*/ 49 h 52"/>
                <a:gd name="T8" fmla="*/ 20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4" y="51"/>
                    <a:pt x="29" y="52"/>
                    <a:pt x="20" y="52"/>
                  </a:cubicBezTo>
                  <a:cubicBezTo>
                    <a:pt x="12" y="52"/>
                    <a:pt x="7" y="51"/>
                    <a:pt x="4" y="49"/>
                  </a:cubicBezTo>
                  <a:cubicBezTo>
                    <a:pt x="1"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EditPoints="1"/>
            </p:cNvSpPr>
            <p:nvPr/>
          </p:nvSpPr>
          <p:spPr bwMode="auto">
            <a:xfrm>
              <a:off x="-401" y="1193"/>
              <a:ext cx="24" cy="32"/>
            </a:xfrm>
            <a:custGeom>
              <a:avLst/>
              <a:gdLst>
                <a:gd name="T0" fmla="*/ 0 w 39"/>
                <a:gd name="T1" fmla="*/ 52 h 52"/>
                <a:gd name="T2" fmla="*/ 0 w 39"/>
                <a:gd name="T3" fmla="*/ 0 h 52"/>
                <a:gd name="T4" fmla="*/ 24 w 39"/>
                <a:gd name="T5" fmla="*/ 0 h 52"/>
                <a:gd name="T6" fmla="*/ 36 w 39"/>
                <a:gd name="T7" fmla="*/ 3 h 52"/>
                <a:gd name="T8" fmla="*/ 39 w 39"/>
                <a:gd name="T9" fmla="*/ 15 h 52"/>
                <a:gd name="T10" fmla="*/ 38 w 39"/>
                <a:gd name="T11" fmla="*/ 25 h 52"/>
                <a:gd name="T12" fmla="*/ 30 w 39"/>
                <a:gd name="T13" fmla="*/ 29 h 52"/>
                <a:gd name="T14" fmla="*/ 30 w 39"/>
                <a:gd name="T15" fmla="*/ 29 h 52"/>
                <a:gd name="T16" fmla="*/ 39 w 39"/>
                <a:gd name="T17" fmla="*/ 39 h 52"/>
                <a:gd name="T18" fmla="*/ 39 w 39"/>
                <a:gd name="T19" fmla="*/ 52 h 52"/>
                <a:gd name="T20" fmla="*/ 33 w 39"/>
                <a:gd name="T21" fmla="*/ 52 h 52"/>
                <a:gd name="T22" fmla="*/ 33 w 39"/>
                <a:gd name="T23" fmla="*/ 40 h 52"/>
                <a:gd name="T24" fmla="*/ 25 w 39"/>
                <a:gd name="T25" fmla="*/ 31 h 52"/>
                <a:gd name="T26" fmla="*/ 23 w 39"/>
                <a:gd name="T27" fmla="*/ 31 h 52"/>
                <a:gd name="T28" fmla="*/ 5 w 39"/>
                <a:gd name="T29" fmla="*/ 31 h 52"/>
                <a:gd name="T30" fmla="*/ 5 w 39"/>
                <a:gd name="T31" fmla="*/ 52 h 52"/>
                <a:gd name="T32" fmla="*/ 0 w 39"/>
                <a:gd name="T33" fmla="*/ 52 h 52"/>
                <a:gd name="T34" fmla="*/ 5 w 39"/>
                <a:gd name="T35" fmla="*/ 26 h 52"/>
                <a:gd name="T36" fmla="*/ 22 w 39"/>
                <a:gd name="T37" fmla="*/ 26 h 52"/>
                <a:gd name="T38" fmla="*/ 31 w 39"/>
                <a:gd name="T39" fmla="*/ 24 h 52"/>
                <a:gd name="T40" fmla="*/ 34 w 39"/>
                <a:gd name="T41" fmla="*/ 16 h 52"/>
                <a:gd name="T42" fmla="*/ 32 w 39"/>
                <a:gd name="T43" fmla="*/ 7 h 52"/>
                <a:gd name="T44" fmla="*/ 24 w 39"/>
                <a:gd name="T45" fmla="*/ 5 h 52"/>
                <a:gd name="T46" fmla="*/ 5 w 39"/>
                <a:gd name="T47" fmla="*/ 5 h 52"/>
                <a:gd name="T48" fmla="*/ 5 w 39"/>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2">
                  <a:moveTo>
                    <a:pt x="0" y="52"/>
                  </a:moveTo>
                  <a:cubicBezTo>
                    <a:pt x="0" y="0"/>
                    <a:pt x="0" y="0"/>
                    <a:pt x="0" y="0"/>
                  </a:cubicBezTo>
                  <a:cubicBezTo>
                    <a:pt x="24" y="0"/>
                    <a:pt x="24" y="0"/>
                    <a:pt x="24" y="0"/>
                  </a:cubicBezTo>
                  <a:cubicBezTo>
                    <a:pt x="30" y="0"/>
                    <a:pt x="34" y="1"/>
                    <a:pt x="36" y="3"/>
                  </a:cubicBezTo>
                  <a:cubicBezTo>
                    <a:pt x="38" y="6"/>
                    <a:pt x="39" y="9"/>
                    <a:pt x="39" y="15"/>
                  </a:cubicBezTo>
                  <a:cubicBezTo>
                    <a:pt x="39" y="20"/>
                    <a:pt x="39" y="23"/>
                    <a:pt x="38" y="25"/>
                  </a:cubicBezTo>
                  <a:cubicBezTo>
                    <a:pt x="36" y="27"/>
                    <a:pt x="34" y="28"/>
                    <a:pt x="30" y="29"/>
                  </a:cubicBezTo>
                  <a:cubicBezTo>
                    <a:pt x="30" y="29"/>
                    <a:pt x="30" y="29"/>
                    <a:pt x="30"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5" y="31"/>
                    <a:pt x="5" y="31"/>
                    <a:pt x="5" y="31"/>
                  </a:cubicBezTo>
                  <a:cubicBezTo>
                    <a:pt x="5" y="52"/>
                    <a:pt x="5" y="52"/>
                    <a:pt x="5" y="52"/>
                  </a:cubicBezTo>
                  <a:lnTo>
                    <a:pt x="0" y="52"/>
                  </a:lnTo>
                  <a:close/>
                  <a:moveTo>
                    <a:pt x="5" y="26"/>
                  </a:moveTo>
                  <a:cubicBezTo>
                    <a:pt x="22" y="26"/>
                    <a:pt x="22" y="26"/>
                    <a:pt x="22" y="26"/>
                  </a:cubicBezTo>
                  <a:cubicBezTo>
                    <a:pt x="27" y="26"/>
                    <a:pt x="30" y="25"/>
                    <a:pt x="31" y="24"/>
                  </a:cubicBezTo>
                  <a:cubicBezTo>
                    <a:pt x="33" y="23"/>
                    <a:pt x="34" y="20"/>
                    <a:pt x="34" y="16"/>
                  </a:cubicBezTo>
                  <a:cubicBezTo>
                    <a:pt x="34" y="12"/>
                    <a:pt x="33" y="9"/>
                    <a:pt x="32" y="7"/>
                  </a:cubicBezTo>
                  <a:cubicBezTo>
                    <a:pt x="31" y="6"/>
                    <a:pt x="28" y="5"/>
                    <a:pt x="24" y="5"/>
                  </a:cubicBezTo>
                  <a:cubicBezTo>
                    <a:pt x="5" y="5"/>
                    <a:pt x="5" y="5"/>
                    <a:pt x="5" y="5"/>
                  </a:cubicBezTo>
                  <a:lnTo>
                    <a:pt x="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365" y="1193"/>
              <a:ext cx="21" cy="32"/>
            </a:xfrm>
            <a:custGeom>
              <a:avLst/>
              <a:gdLst>
                <a:gd name="T0" fmla="*/ 4 w 21"/>
                <a:gd name="T1" fmla="*/ 3 h 32"/>
                <a:gd name="T2" fmla="*/ 4 w 21"/>
                <a:gd name="T3" fmla="*/ 14 h 32"/>
                <a:gd name="T4" fmla="*/ 20 w 21"/>
                <a:gd name="T5" fmla="*/ 14 h 32"/>
                <a:gd name="T6" fmla="*/ 20 w 21"/>
                <a:gd name="T7" fmla="*/ 17 h 32"/>
                <a:gd name="T8" fmla="*/ 4 w 21"/>
                <a:gd name="T9" fmla="*/ 17 h 32"/>
                <a:gd name="T10" fmla="*/ 4 w 21"/>
                <a:gd name="T11" fmla="*/ 29 h 32"/>
                <a:gd name="T12" fmla="*/ 21 w 21"/>
                <a:gd name="T13" fmla="*/ 29 h 32"/>
                <a:gd name="T14" fmla="*/ 21 w 21"/>
                <a:gd name="T15" fmla="*/ 32 h 32"/>
                <a:gd name="T16" fmla="*/ 0 w 21"/>
                <a:gd name="T17" fmla="*/ 32 h 32"/>
                <a:gd name="T18" fmla="*/ 0 w 21"/>
                <a:gd name="T19" fmla="*/ 0 h 32"/>
                <a:gd name="T20" fmla="*/ 21 w 21"/>
                <a:gd name="T21" fmla="*/ 0 h 32"/>
                <a:gd name="T22" fmla="*/ 21 w 21"/>
                <a:gd name="T23" fmla="*/ 3 h 32"/>
                <a:gd name="T24" fmla="*/ 4 w 21"/>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4" y="3"/>
                  </a:moveTo>
                  <a:lnTo>
                    <a:pt x="4" y="14"/>
                  </a:lnTo>
                  <a:lnTo>
                    <a:pt x="20" y="14"/>
                  </a:lnTo>
                  <a:lnTo>
                    <a:pt x="20" y="17"/>
                  </a:lnTo>
                  <a:lnTo>
                    <a:pt x="4" y="17"/>
                  </a:lnTo>
                  <a:lnTo>
                    <a:pt x="4" y="29"/>
                  </a:lnTo>
                  <a:lnTo>
                    <a:pt x="21" y="29"/>
                  </a:lnTo>
                  <a:lnTo>
                    <a:pt x="21" y="32"/>
                  </a:lnTo>
                  <a:lnTo>
                    <a:pt x="0" y="32"/>
                  </a:lnTo>
                  <a:lnTo>
                    <a:pt x="0" y="0"/>
                  </a:lnTo>
                  <a:lnTo>
                    <a:pt x="21" y="0"/>
                  </a:lnTo>
                  <a:lnTo>
                    <a:pt x="21" y="3"/>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333" y="1193"/>
              <a:ext cx="24" cy="32"/>
            </a:xfrm>
            <a:custGeom>
              <a:avLst/>
              <a:gdLst>
                <a:gd name="T0" fmla="*/ 38 w 39"/>
                <a:gd name="T1" fmla="*/ 14 h 52"/>
                <a:gd name="T2" fmla="*/ 32 w 39"/>
                <a:gd name="T3" fmla="*/ 14 h 52"/>
                <a:gd name="T4" fmla="*/ 30 w 39"/>
                <a:gd name="T5" fmla="*/ 6 h 52"/>
                <a:gd name="T6" fmla="*/ 20 w 39"/>
                <a:gd name="T7" fmla="*/ 5 h 52"/>
                <a:gd name="T8" fmla="*/ 9 w 39"/>
                <a:gd name="T9" fmla="*/ 6 h 52"/>
                <a:gd name="T10" fmla="*/ 6 w 39"/>
                <a:gd name="T11" fmla="*/ 13 h 52"/>
                <a:gd name="T12" fmla="*/ 8 w 39"/>
                <a:gd name="T13" fmla="*/ 21 h 52"/>
                <a:gd name="T14" fmla="*/ 20 w 39"/>
                <a:gd name="T15" fmla="*/ 23 h 52"/>
                <a:gd name="T16" fmla="*/ 36 w 39"/>
                <a:gd name="T17" fmla="*/ 26 h 52"/>
                <a:gd name="T18" fmla="*/ 39 w 39"/>
                <a:gd name="T19" fmla="*/ 37 h 52"/>
                <a:gd name="T20" fmla="*/ 35 w 39"/>
                <a:gd name="T21" fmla="*/ 50 h 52"/>
                <a:gd name="T22" fmla="*/ 19 w 39"/>
                <a:gd name="T23" fmla="*/ 52 h 52"/>
                <a:gd name="T24" fmla="*/ 4 w 39"/>
                <a:gd name="T25" fmla="*/ 50 h 52"/>
                <a:gd name="T26" fmla="*/ 0 w 39"/>
                <a:gd name="T27" fmla="*/ 38 h 52"/>
                <a:gd name="T28" fmla="*/ 0 w 39"/>
                <a:gd name="T29" fmla="*/ 36 h 52"/>
                <a:gd name="T30" fmla="*/ 6 w 39"/>
                <a:gd name="T31" fmla="*/ 36 h 52"/>
                <a:gd name="T32" fmla="*/ 6 w 39"/>
                <a:gd name="T33" fmla="*/ 37 h 52"/>
                <a:gd name="T34" fmla="*/ 8 w 39"/>
                <a:gd name="T35" fmla="*/ 46 h 52"/>
                <a:gd name="T36" fmla="*/ 19 w 39"/>
                <a:gd name="T37" fmla="*/ 47 h 52"/>
                <a:gd name="T38" fmla="*/ 31 w 39"/>
                <a:gd name="T39" fmla="*/ 46 h 52"/>
                <a:gd name="T40" fmla="*/ 33 w 39"/>
                <a:gd name="T41" fmla="*/ 37 h 52"/>
                <a:gd name="T42" fmla="*/ 32 w 39"/>
                <a:gd name="T43" fmla="*/ 30 h 52"/>
                <a:gd name="T44" fmla="*/ 25 w 39"/>
                <a:gd name="T45" fmla="*/ 29 h 52"/>
                <a:gd name="T46" fmla="*/ 19 w 39"/>
                <a:gd name="T47" fmla="*/ 28 h 52"/>
                <a:gd name="T48" fmla="*/ 13 w 39"/>
                <a:gd name="T49" fmla="*/ 28 h 52"/>
                <a:gd name="T50" fmla="*/ 0 w 39"/>
                <a:gd name="T51" fmla="*/ 14 h 52"/>
                <a:gd name="T52" fmla="*/ 4 w 39"/>
                <a:gd name="T53" fmla="*/ 3 h 52"/>
                <a:gd name="T54" fmla="*/ 19 w 39"/>
                <a:gd name="T55" fmla="*/ 0 h 52"/>
                <a:gd name="T56" fmla="*/ 35 w 39"/>
                <a:gd name="T57" fmla="*/ 2 h 52"/>
                <a:gd name="T58" fmla="*/ 38 w 39"/>
                <a:gd name="T5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52">
                  <a:moveTo>
                    <a:pt x="38" y="14"/>
                  </a:moveTo>
                  <a:cubicBezTo>
                    <a:pt x="32" y="14"/>
                    <a:pt x="32" y="14"/>
                    <a:pt x="32" y="14"/>
                  </a:cubicBezTo>
                  <a:cubicBezTo>
                    <a:pt x="32" y="10"/>
                    <a:pt x="32" y="7"/>
                    <a:pt x="30" y="6"/>
                  </a:cubicBezTo>
                  <a:cubicBezTo>
                    <a:pt x="29" y="5"/>
                    <a:pt x="26" y="5"/>
                    <a:pt x="20" y="5"/>
                  </a:cubicBezTo>
                  <a:cubicBezTo>
                    <a:pt x="14" y="5"/>
                    <a:pt x="10" y="5"/>
                    <a:pt x="9" y="6"/>
                  </a:cubicBezTo>
                  <a:cubicBezTo>
                    <a:pt x="7" y="7"/>
                    <a:pt x="6" y="10"/>
                    <a:pt x="6" y="13"/>
                  </a:cubicBezTo>
                  <a:cubicBezTo>
                    <a:pt x="6" y="17"/>
                    <a:pt x="7" y="20"/>
                    <a:pt x="8" y="21"/>
                  </a:cubicBezTo>
                  <a:cubicBezTo>
                    <a:pt x="9" y="22"/>
                    <a:pt x="13" y="22"/>
                    <a:pt x="20" y="23"/>
                  </a:cubicBezTo>
                  <a:cubicBezTo>
                    <a:pt x="28" y="23"/>
                    <a:pt x="34" y="24"/>
                    <a:pt x="36" y="26"/>
                  </a:cubicBezTo>
                  <a:cubicBezTo>
                    <a:pt x="38" y="28"/>
                    <a:pt x="39" y="31"/>
                    <a:pt x="39" y="37"/>
                  </a:cubicBezTo>
                  <a:cubicBezTo>
                    <a:pt x="39" y="44"/>
                    <a:pt x="38" y="48"/>
                    <a:pt x="35" y="50"/>
                  </a:cubicBezTo>
                  <a:cubicBezTo>
                    <a:pt x="33" y="51"/>
                    <a:pt x="27" y="52"/>
                    <a:pt x="19" y="52"/>
                  </a:cubicBezTo>
                  <a:cubicBezTo>
                    <a:pt x="11" y="52"/>
                    <a:pt x="6" y="51"/>
                    <a:pt x="4" y="50"/>
                  </a:cubicBezTo>
                  <a:cubicBezTo>
                    <a:pt x="1" y="48"/>
                    <a:pt x="0" y="44"/>
                    <a:pt x="0" y="38"/>
                  </a:cubicBezTo>
                  <a:cubicBezTo>
                    <a:pt x="0" y="36"/>
                    <a:pt x="0" y="36"/>
                    <a:pt x="0" y="36"/>
                  </a:cubicBezTo>
                  <a:cubicBezTo>
                    <a:pt x="6" y="36"/>
                    <a:pt x="6" y="36"/>
                    <a:pt x="6" y="36"/>
                  </a:cubicBezTo>
                  <a:cubicBezTo>
                    <a:pt x="6" y="37"/>
                    <a:pt x="6" y="37"/>
                    <a:pt x="6" y="37"/>
                  </a:cubicBezTo>
                  <a:cubicBezTo>
                    <a:pt x="6" y="42"/>
                    <a:pt x="6" y="45"/>
                    <a:pt x="8" y="46"/>
                  </a:cubicBezTo>
                  <a:cubicBezTo>
                    <a:pt x="9" y="47"/>
                    <a:pt x="13" y="47"/>
                    <a:pt x="19" y="47"/>
                  </a:cubicBezTo>
                  <a:cubicBezTo>
                    <a:pt x="25" y="47"/>
                    <a:pt x="30" y="47"/>
                    <a:pt x="31" y="46"/>
                  </a:cubicBezTo>
                  <a:cubicBezTo>
                    <a:pt x="33" y="45"/>
                    <a:pt x="33" y="42"/>
                    <a:pt x="33" y="37"/>
                  </a:cubicBezTo>
                  <a:cubicBezTo>
                    <a:pt x="33" y="34"/>
                    <a:pt x="33" y="32"/>
                    <a:pt x="32" y="30"/>
                  </a:cubicBezTo>
                  <a:cubicBezTo>
                    <a:pt x="31" y="29"/>
                    <a:pt x="29" y="29"/>
                    <a:pt x="25" y="29"/>
                  </a:cubicBezTo>
                  <a:cubicBezTo>
                    <a:pt x="19" y="28"/>
                    <a:pt x="19" y="28"/>
                    <a:pt x="19" y="28"/>
                  </a:cubicBezTo>
                  <a:cubicBezTo>
                    <a:pt x="13" y="28"/>
                    <a:pt x="13" y="28"/>
                    <a:pt x="13" y="28"/>
                  </a:cubicBezTo>
                  <a:cubicBezTo>
                    <a:pt x="5" y="27"/>
                    <a:pt x="0" y="23"/>
                    <a:pt x="0" y="14"/>
                  </a:cubicBezTo>
                  <a:cubicBezTo>
                    <a:pt x="0" y="8"/>
                    <a:pt x="2" y="5"/>
                    <a:pt x="4" y="3"/>
                  </a:cubicBezTo>
                  <a:cubicBezTo>
                    <a:pt x="7" y="1"/>
                    <a:pt x="12" y="0"/>
                    <a:pt x="19" y="0"/>
                  </a:cubicBezTo>
                  <a:cubicBezTo>
                    <a:pt x="27" y="0"/>
                    <a:pt x="32" y="1"/>
                    <a:pt x="35" y="2"/>
                  </a:cubicBezTo>
                  <a:cubicBezTo>
                    <a:pt x="37" y="4"/>
                    <a:pt x="38" y="8"/>
                    <a:pt x="3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27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5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8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2" y="46"/>
                    <a:pt x="0" y="40"/>
                    <a:pt x="0" y="31"/>
                  </a:cubicBezTo>
                  <a:cubicBezTo>
                    <a:pt x="0" y="23"/>
                    <a:pt x="0" y="23"/>
                    <a:pt x="0" y="23"/>
                  </a:cubicBezTo>
                  <a:cubicBezTo>
                    <a:pt x="0" y="19"/>
                    <a:pt x="0" y="19"/>
                    <a:pt x="0" y="19"/>
                  </a:cubicBezTo>
                  <a:cubicBezTo>
                    <a:pt x="0" y="11"/>
                    <a:pt x="2" y="6"/>
                    <a:pt x="5" y="3"/>
                  </a:cubicBezTo>
                  <a:cubicBezTo>
                    <a:pt x="8" y="1"/>
                    <a:pt x="13" y="0"/>
                    <a:pt x="22" y="0"/>
                  </a:cubicBezTo>
                  <a:cubicBezTo>
                    <a:pt x="31" y="0"/>
                    <a:pt x="37"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1" y="47"/>
                    <a:pt x="16" y="47"/>
                    <a:pt x="24" y="47"/>
                  </a:cubicBezTo>
                  <a:cubicBezTo>
                    <a:pt x="30" y="47"/>
                    <a:pt x="34" y="47"/>
                    <a:pt x="35" y="45"/>
                  </a:cubicBezTo>
                  <a:cubicBezTo>
                    <a:pt x="37" y="44"/>
                    <a:pt x="38" y="40"/>
                    <a:pt x="38" y="34"/>
                  </a:cubicBezTo>
                  <a:cubicBezTo>
                    <a:pt x="38"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EditPoints="1"/>
            </p:cNvSpPr>
            <p:nvPr/>
          </p:nvSpPr>
          <p:spPr bwMode="auto">
            <a:xfrm>
              <a:off x="-239" y="1193"/>
              <a:ext cx="24" cy="32"/>
            </a:xfrm>
            <a:custGeom>
              <a:avLst/>
              <a:gdLst>
                <a:gd name="T0" fmla="*/ 0 w 40"/>
                <a:gd name="T1" fmla="*/ 52 h 52"/>
                <a:gd name="T2" fmla="*/ 0 w 40"/>
                <a:gd name="T3" fmla="*/ 0 h 52"/>
                <a:gd name="T4" fmla="*/ 25 w 40"/>
                <a:gd name="T5" fmla="*/ 0 h 52"/>
                <a:gd name="T6" fmla="*/ 37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4 w 40"/>
                <a:gd name="T21" fmla="*/ 52 h 52"/>
                <a:gd name="T22" fmla="*/ 34 w 40"/>
                <a:gd name="T23" fmla="*/ 40 h 52"/>
                <a:gd name="T24" fmla="*/ 26 w 40"/>
                <a:gd name="T25" fmla="*/ 31 h 52"/>
                <a:gd name="T26" fmla="*/ 24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5 w 40"/>
                <a:gd name="T41" fmla="*/ 16 h 52"/>
                <a:gd name="T42" fmla="*/ 33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1" y="0"/>
                    <a:pt x="34" y="1"/>
                    <a:pt x="37" y="3"/>
                  </a:cubicBezTo>
                  <a:cubicBezTo>
                    <a:pt x="39" y="6"/>
                    <a:pt x="40" y="9"/>
                    <a:pt x="40" y="15"/>
                  </a:cubicBezTo>
                  <a:cubicBezTo>
                    <a:pt x="40" y="20"/>
                    <a:pt x="40" y="23"/>
                    <a:pt x="38" y="25"/>
                  </a:cubicBezTo>
                  <a:cubicBezTo>
                    <a:pt x="37" y="27"/>
                    <a:pt x="35" y="28"/>
                    <a:pt x="31" y="29"/>
                  </a:cubicBezTo>
                  <a:cubicBezTo>
                    <a:pt x="31" y="29"/>
                    <a:pt x="31" y="29"/>
                    <a:pt x="31" y="29"/>
                  </a:cubicBezTo>
                  <a:cubicBezTo>
                    <a:pt x="37" y="29"/>
                    <a:pt x="39" y="32"/>
                    <a:pt x="39" y="39"/>
                  </a:cubicBezTo>
                  <a:cubicBezTo>
                    <a:pt x="39" y="52"/>
                    <a:pt x="39" y="52"/>
                    <a:pt x="39" y="52"/>
                  </a:cubicBezTo>
                  <a:cubicBezTo>
                    <a:pt x="34" y="52"/>
                    <a:pt x="34" y="52"/>
                    <a:pt x="34" y="52"/>
                  </a:cubicBezTo>
                  <a:cubicBezTo>
                    <a:pt x="34" y="40"/>
                    <a:pt x="34" y="40"/>
                    <a:pt x="34" y="40"/>
                  </a:cubicBezTo>
                  <a:cubicBezTo>
                    <a:pt x="34" y="34"/>
                    <a:pt x="31" y="31"/>
                    <a:pt x="26" y="31"/>
                  </a:cubicBezTo>
                  <a:cubicBezTo>
                    <a:pt x="24" y="31"/>
                    <a:pt x="24" y="31"/>
                    <a:pt x="24" y="31"/>
                  </a:cubicBezTo>
                  <a:cubicBezTo>
                    <a:pt x="6" y="31"/>
                    <a:pt x="6" y="31"/>
                    <a:pt x="6" y="31"/>
                  </a:cubicBezTo>
                  <a:cubicBezTo>
                    <a:pt x="6" y="52"/>
                    <a:pt x="6" y="52"/>
                    <a:pt x="6" y="52"/>
                  </a:cubicBezTo>
                  <a:lnTo>
                    <a:pt x="0" y="52"/>
                  </a:lnTo>
                  <a:close/>
                  <a:moveTo>
                    <a:pt x="6" y="26"/>
                  </a:moveTo>
                  <a:cubicBezTo>
                    <a:pt x="23" y="26"/>
                    <a:pt x="23" y="26"/>
                    <a:pt x="23" y="26"/>
                  </a:cubicBezTo>
                  <a:cubicBezTo>
                    <a:pt x="28" y="26"/>
                    <a:pt x="31" y="25"/>
                    <a:pt x="32" y="24"/>
                  </a:cubicBezTo>
                  <a:cubicBezTo>
                    <a:pt x="34" y="23"/>
                    <a:pt x="35" y="20"/>
                    <a:pt x="35" y="16"/>
                  </a:cubicBezTo>
                  <a:cubicBezTo>
                    <a:pt x="35" y="12"/>
                    <a:pt x="34" y="9"/>
                    <a:pt x="33" y="7"/>
                  </a:cubicBezTo>
                  <a:cubicBezTo>
                    <a:pt x="32"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EditPoints="1"/>
            </p:cNvSpPr>
            <p:nvPr/>
          </p:nvSpPr>
          <p:spPr bwMode="auto">
            <a:xfrm>
              <a:off x="-202" y="1193"/>
              <a:ext cx="26" cy="32"/>
            </a:xfrm>
            <a:custGeom>
              <a:avLst/>
              <a:gdLst>
                <a:gd name="T0" fmla="*/ 22 w 44"/>
                <a:gd name="T1" fmla="*/ 0 h 52"/>
                <a:gd name="T2" fmla="*/ 40 w 44"/>
                <a:gd name="T3" fmla="*/ 4 h 52"/>
                <a:gd name="T4" fmla="*/ 44 w 44"/>
                <a:gd name="T5" fmla="*/ 25 h 52"/>
                <a:gd name="T6" fmla="*/ 40 w 44"/>
                <a:gd name="T7" fmla="*/ 48 h 52"/>
                <a:gd name="T8" fmla="*/ 22 w 44"/>
                <a:gd name="T9" fmla="*/ 52 h 52"/>
                <a:gd name="T10" fmla="*/ 3 w 44"/>
                <a:gd name="T11" fmla="*/ 48 h 52"/>
                <a:gd name="T12" fmla="*/ 0 w 44"/>
                <a:gd name="T13" fmla="*/ 26 h 52"/>
                <a:gd name="T14" fmla="*/ 0 w 44"/>
                <a:gd name="T15" fmla="*/ 22 h 52"/>
                <a:gd name="T16" fmla="*/ 0 w 44"/>
                <a:gd name="T17" fmla="*/ 17 h 52"/>
                <a:gd name="T18" fmla="*/ 4 w 44"/>
                <a:gd name="T19" fmla="*/ 3 h 52"/>
                <a:gd name="T20" fmla="*/ 22 w 44"/>
                <a:gd name="T21" fmla="*/ 0 h 52"/>
                <a:gd name="T22" fmla="*/ 22 w 44"/>
                <a:gd name="T23" fmla="*/ 5 h 52"/>
                <a:gd name="T24" fmla="*/ 7 w 44"/>
                <a:gd name="T25" fmla="*/ 7 h 52"/>
                <a:gd name="T26" fmla="*/ 5 w 44"/>
                <a:gd name="T27" fmla="*/ 26 h 52"/>
                <a:gd name="T28" fmla="*/ 7 w 44"/>
                <a:gd name="T29" fmla="*/ 45 h 52"/>
                <a:gd name="T30" fmla="*/ 22 w 44"/>
                <a:gd name="T31" fmla="*/ 47 h 52"/>
                <a:gd name="T32" fmla="*/ 36 w 44"/>
                <a:gd name="T33" fmla="*/ 45 h 52"/>
                <a:gd name="T34" fmla="*/ 38 w 44"/>
                <a:gd name="T35" fmla="*/ 26 h 52"/>
                <a:gd name="T36" fmla="*/ 38 w 44"/>
                <a:gd name="T37" fmla="*/ 23 h 52"/>
                <a:gd name="T38" fmla="*/ 38 w 44"/>
                <a:gd name="T39" fmla="*/ 18 h 52"/>
                <a:gd name="T40" fmla="*/ 35 w 44"/>
                <a:gd name="T41" fmla="*/ 7 h 52"/>
                <a:gd name="T42" fmla="*/ 22 w 44"/>
                <a:gd name="T4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2">
                  <a:moveTo>
                    <a:pt x="22" y="0"/>
                  </a:moveTo>
                  <a:cubicBezTo>
                    <a:pt x="31" y="0"/>
                    <a:pt x="37" y="1"/>
                    <a:pt x="40" y="4"/>
                  </a:cubicBezTo>
                  <a:cubicBezTo>
                    <a:pt x="42" y="7"/>
                    <a:pt x="44" y="14"/>
                    <a:pt x="44" y="25"/>
                  </a:cubicBezTo>
                  <a:cubicBezTo>
                    <a:pt x="44" y="38"/>
                    <a:pt x="42" y="45"/>
                    <a:pt x="40" y="48"/>
                  </a:cubicBezTo>
                  <a:cubicBezTo>
                    <a:pt x="38" y="51"/>
                    <a:pt x="32" y="52"/>
                    <a:pt x="22" y="52"/>
                  </a:cubicBezTo>
                  <a:cubicBezTo>
                    <a:pt x="12" y="52"/>
                    <a:pt x="6" y="51"/>
                    <a:pt x="3" y="48"/>
                  </a:cubicBezTo>
                  <a:cubicBezTo>
                    <a:pt x="1" y="45"/>
                    <a:pt x="0" y="38"/>
                    <a:pt x="0" y="26"/>
                  </a:cubicBezTo>
                  <a:cubicBezTo>
                    <a:pt x="0" y="22"/>
                    <a:pt x="0" y="22"/>
                    <a:pt x="0" y="22"/>
                  </a:cubicBezTo>
                  <a:cubicBezTo>
                    <a:pt x="0" y="17"/>
                    <a:pt x="0" y="17"/>
                    <a:pt x="0" y="17"/>
                  </a:cubicBezTo>
                  <a:cubicBezTo>
                    <a:pt x="0" y="11"/>
                    <a:pt x="1" y="6"/>
                    <a:pt x="4" y="3"/>
                  </a:cubicBezTo>
                  <a:cubicBezTo>
                    <a:pt x="7" y="1"/>
                    <a:pt x="13" y="0"/>
                    <a:pt x="22" y="0"/>
                  </a:cubicBezTo>
                  <a:close/>
                  <a:moveTo>
                    <a:pt x="22" y="5"/>
                  </a:moveTo>
                  <a:cubicBezTo>
                    <a:pt x="13" y="5"/>
                    <a:pt x="9" y="5"/>
                    <a:pt x="7" y="7"/>
                  </a:cubicBezTo>
                  <a:cubicBezTo>
                    <a:pt x="6" y="9"/>
                    <a:pt x="5" y="15"/>
                    <a:pt x="5" y="26"/>
                  </a:cubicBezTo>
                  <a:cubicBezTo>
                    <a:pt x="5" y="37"/>
                    <a:pt x="6" y="43"/>
                    <a:pt x="7" y="45"/>
                  </a:cubicBezTo>
                  <a:cubicBezTo>
                    <a:pt x="9" y="47"/>
                    <a:pt x="13" y="47"/>
                    <a:pt x="22" y="47"/>
                  </a:cubicBezTo>
                  <a:cubicBezTo>
                    <a:pt x="30" y="47"/>
                    <a:pt x="35" y="47"/>
                    <a:pt x="36" y="45"/>
                  </a:cubicBezTo>
                  <a:cubicBezTo>
                    <a:pt x="37" y="43"/>
                    <a:pt x="38" y="37"/>
                    <a:pt x="38" y="26"/>
                  </a:cubicBezTo>
                  <a:cubicBezTo>
                    <a:pt x="38" y="23"/>
                    <a:pt x="38" y="23"/>
                    <a:pt x="38" y="23"/>
                  </a:cubicBezTo>
                  <a:cubicBezTo>
                    <a:pt x="38" y="18"/>
                    <a:pt x="38" y="18"/>
                    <a:pt x="38" y="18"/>
                  </a:cubicBezTo>
                  <a:cubicBezTo>
                    <a:pt x="38" y="12"/>
                    <a:pt x="37" y="8"/>
                    <a:pt x="35" y="7"/>
                  </a:cubicBezTo>
                  <a:cubicBezTo>
                    <a:pt x="33" y="5"/>
                    <a:pt x="29"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164"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5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9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5"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9" y="46"/>
                  </a:cubicBezTo>
                  <a:cubicBezTo>
                    <a:pt x="10" y="47"/>
                    <a:pt x="14" y="47"/>
                    <a:pt x="20" y="47"/>
                  </a:cubicBezTo>
                  <a:cubicBezTo>
                    <a:pt x="27" y="47"/>
                    <a:pt x="31" y="47"/>
                    <a:pt x="33" y="46"/>
                  </a:cubicBezTo>
                  <a:cubicBezTo>
                    <a:pt x="35"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EditPoints="1"/>
            </p:cNvSpPr>
            <p:nvPr/>
          </p:nvSpPr>
          <p:spPr bwMode="auto">
            <a:xfrm>
              <a:off x="-124" y="1193"/>
              <a:ext cx="24" cy="32"/>
            </a:xfrm>
            <a:custGeom>
              <a:avLst/>
              <a:gdLst>
                <a:gd name="T0" fmla="*/ 0 w 39"/>
                <a:gd name="T1" fmla="*/ 52 h 52"/>
                <a:gd name="T2" fmla="*/ 0 w 39"/>
                <a:gd name="T3" fmla="*/ 0 h 52"/>
                <a:gd name="T4" fmla="*/ 22 w 39"/>
                <a:gd name="T5" fmla="*/ 0 h 52"/>
                <a:gd name="T6" fmla="*/ 24 w 39"/>
                <a:gd name="T7" fmla="*/ 0 h 52"/>
                <a:gd name="T8" fmla="*/ 36 w 39"/>
                <a:gd name="T9" fmla="*/ 4 h 52"/>
                <a:gd name="T10" fmla="*/ 39 w 39"/>
                <a:gd name="T11" fmla="*/ 16 h 52"/>
                <a:gd name="T12" fmla="*/ 36 w 39"/>
                <a:gd name="T13" fmla="*/ 28 h 52"/>
                <a:gd name="T14" fmla="*/ 23 w 39"/>
                <a:gd name="T15" fmla="*/ 31 h 52"/>
                <a:gd name="T16" fmla="*/ 21 w 39"/>
                <a:gd name="T17" fmla="*/ 31 h 52"/>
                <a:gd name="T18" fmla="*/ 6 w 39"/>
                <a:gd name="T19" fmla="*/ 31 h 52"/>
                <a:gd name="T20" fmla="*/ 6 w 39"/>
                <a:gd name="T21" fmla="*/ 52 h 52"/>
                <a:gd name="T22" fmla="*/ 0 w 39"/>
                <a:gd name="T23" fmla="*/ 52 h 52"/>
                <a:gd name="T24" fmla="*/ 6 w 39"/>
                <a:gd name="T25" fmla="*/ 27 h 52"/>
                <a:gd name="T26" fmla="*/ 20 w 39"/>
                <a:gd name="T27" fmla="*/ 27 h 52"/>
                <a:gd name="T28" fmla="*/ 31 w 39"/>
                <a:gd name="T29" fmla="*/ 25 h 52"/>
                <a:gd name="T30" fmla="*/ 33 w 39"/>
                <a:gd name="T31" fmla="*/ 17 h 52"/>
                <a:gd name="T32" fmla="*/ 32 w 39"/>
                <a:gd name="T33" fmla="*/ 7 h 52"/>
                <a:gd name="T34" fmla="*/ 24 w 39"/>
                <a:gd name="T35" fmla="*/ 5 h 52"/>
                <a:gd name="T36" fmla="*/ 22 w 39"/>
                <a:gd name="T37" fmla="*/ 5 h 52"/>
                <a:gd name="T38" fmla="*/ 6 w 39"/>
                <a:gd name="T39" fmla="*/ 5 h 52"/>
                <a:gd name="T40" fmla="*/ 6 w 39"/>
                <a:gd name="T41"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2">
                  <a:moveTo>
                    <a:pt x="0" y="52"/>
                  </a:moveTo>
                  <a:cubicBezTo>
                    <a:pt x="0" y="0"/>
                    <a:pt x="0" y="0"/>
                    <a:pt x="0" y="0"/>
                  </a:cubicBezTo>
                  <a:cubicBezTo>
                    <a:pt x="22" y="0"/>
                    <a:pt x="22" y="0"/>
                    <a:pt x="22" y="0"/>
                  </a:cubicBezTo>
                  <a:cubicBezTo>
                    <a:pt x="24" y="0"/>
                    <a:pt x="24" y="0"/>
                    <a:pt x="24" y="0"/>
                  </a:cubicBezTo>
                  <a:cubicBezTo>
                    <a:pt x="30" y="0"/>
                    <a:pt x="34" y="1"/>
                    <a:pt x="36" y="4"/>
                  </a:cubicBezTo>
                  <a:cubicBezTo>
                    <a:pt x="38" y="6"/>
                    <a:pt x="39" y="10"/>
                    <a:pt x="39" y="16"/>
                  </a:cubicBezTo>
                  <a:cubicBezTo>
                    <a:pt x="39" y="22"/>
                    <a:pt x="38" y="26"/>
                    <a:pt x="36" y="28"/>
                  </a:cubicBezTo>
                  <a:cubicBezTo>
                    <a:pt x="33" y="30"/>
                    <a:pt x="29" y="31"/>
                    <a:pt x="23" y="31"/>
                  </a:cubicBezTo>
                  <a:cubicBezTo>
                    <a:pt x="21" y="31"/>
                    <a:pt x="21" y="31"/>
                    <a:pt x="21" y="31"/>
                  </a:cubicBezTo>
                  <a:cubicBezTo>
                    <a:pt x="6" y="31"/>
                    <a:pt x="6" y="31"/>
                    <a:pt x="6" y="31"/>
                  </a:cubicBezTo>
                  <a:cubicBezTo>
                    <a:pt x="6" y="52"/>
                    <a:pt x="6" y="52"/>
                    <a:pt x="6" y="52"/>
                  </a:cubicBezTo>
                  <a:lnTo>
                    <a:pt x="0" y="52"/>
                  </a:lnTo>
                  <a:close/>
                  <a:moveTo>
                    <a:pt x="6" y="27"/>
                  </a:moveTo>
                  <a:cubicBezTo>
                    <a:pt x="20" y="27"/>
                    <a:pt x="20" y="27"/>
                    <a:pt x="20" y="27"/>
                  </a:cubicBezTo>
                  <a:cubicBezTo>
                    <a:pt x="26" y="27"/>
                    <a:pt x="29" y="26"/>
                    <a:pt x="31" y="25"/>
                  </a:cubicBezTo>
                  <a:cubicBezTo>
                    <a:pt x="32" y="24"/>
                    <a:pt x="33" y="21"/>
                    <a:pt x="33" y="17"/>
                  </a:cubicBezTo>
                  <a:cubicBezTo>
                    <a:pt x="33" y="12"/>
                    <a:pt x="33" y="8"/>
                    <a:pt x="32" y="7"/>
                  </a:cubicBezTo>
                  <a:cubicBezTo>
                    <a:pt x="31" y="6"/>
                    <a:pt x="28" y="5"/>
                    <a:pt x="24" y="5"/>
                  </a:cubicBezTo>
                  <a:cubicBezTo>
                    <a:pt x="22" y="5"/>
                    <a:pt x="22" y="5"/>
                    <a:pt x="22" y="5"/>
                  </a:cubicBezTo>
                  <a:cubicBezTo>
                    <a:pt x="6" y="5"/>
                    <a:pt x="6" y="5"/>
                    <a:pt x="6" y="5"/>
                  </a:cubicBezTo>
                  <a:lnTo>
                    <a:pt x="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6" name="Straight Connector 35"/>
          <p:cNvCxnSpPr/>
          <p:nvPr userDrawn="1"/>
        </p:nvCxnSpPr>
        <p:spPr>
          <a:xfrm>
            <a:off x="3216166" y="2933700"/>
            <a:ext cx="83662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userDrawn="1"/>
        </p:nvSpPr>
        <p:spPr>
          <a:xfrm>
            <a:off x="3370956" y="2476500"/>
            <a:ext cx="8305800" cy="338554"/>
          </a:xfrm>
          <a:prstGeom prst="rect">
            <a:avLst/>
          </a:prstGeom>
          <a:noFill/>
        </p:spPr>
        <p:txBody>
          <a:bodyPr wrap="square" rtlCol="0">
            <a:spAutoFit/>
          </a:bodyPr>
          <a:lstStyle/>
          <a:p>
            <a:pPr algn="r"/>
            <a:r>
              <a:rPr lang="en-US" sz="1600" dirty="0">
                <a:solidFill>
                  <a:schemeClr val="bg1"/>
                </a:solidFill>
                <a:latin typeface="+mn-lt"/>
                <a:cs typeface="Calibri Light" panose="020F0302020204030204" pitchFamily="34" charset="0"/>
              </a:rPr>
              <a:t>energyfuturesgroup.com</a:t>
            </a:r>
          </a:p>
        </p:txBody>
      </p:sp>
      <p:sp>
        <p:nvSpPr>
          <p:cNvPr id="40" name="Date Placeholder 3"/>
          <p:cNvSpPr>
            <a:spLocks noGrp="1"/>
          </p:cNvSpPr>
          <p:nvPr>
            <p:ph type="dt" sz="half" idx="2"/>
          </p:nvPr>
        </p:nvSpPr>
        <p:spPr>
          <a:xfrm>
            <a:off x="609600" y="5833321"/>
            <a:ext cx="5486400" cy="462376"/>
          </a:xfrm>
          <a:prstGeom prst="rect">
            <a:avLst/>
          </a:prstGeom>
        </p:spPr>
        <p:txBody>
          <a:bodyPr vert="horz" lIns="0" tIns="45720" rIns="0" bIns="45720" rtlCol="0" anchor="t">
            <a:noAutofit/>
          </a:bodyPr>
          <a:lstStyle>
            <a:lvl1pPr algn="l">
              <a:defRPr sz="1800">
                <a:solidFill>
                  <a:schemeClr val="bg1"/>
                </a:solidFill>
              </a:defRPr>
            </a:lvl1pPr>
          </a:lstStyle>
          <a:p>
            <a:r>
              <a:rPr lang="en-US"/>
              <a:t>Today's Date (Insert &gt; Header &amp; Footer)</a:t>
            </a:r>
            <a:endParaRPr lang="en-US" dirty="0"/>
          </a:p>
        </p:txBody>
      </p:sp>
      <p:sp>
        <p:nvSpPr>
          <p:cNvPr id="42" name="Text Placeholder 41"/>
          <p:cNvSpPr>
            <a:spLocks noGrp="1"/>
          </p:cNvSpPr>
          <p:nvPr>
            <p:ph type="body" sz="quarter" idx="10" hasCustomPrompt="1"/>
          </p:nvPr>
        </p:nvSpPr>
        <p:spPr>
          <a:xfrm>
            <a:off x="609600" y="5314435"/>
            <a:ext cx="5486400" cy="512762"/>
          </a:xfrm>
        </p:spPr>
        <p:txBody>
          <a:bodyPr anchor="b"/>
          <a:lstStyle>
            <a:lvl1pPr marL="0" indent="0">
              <a:buNone/>
              <a:defRPr sz="2400" b="1" baseline="0">
                <a:solidFill>
                  <a:schemeClr val="bg1"/>
                </a:solidFill>
                <a:latin typeface="+mj-lt"/>
              </a:defRPr>
            </a:lvl1pPr>
          </a:lstStyle>
          <a:p>
            <a:pPr lvl="0"/>
            <a:r>
              <a:rPr lang="en-US" dirty="0"/>
              <a:t>Author Detail</a:t>
            </a:r>
          </a:p>
        </p:txBody>
      </p:sp>
    </p:spTree>
    <p:extLst>
      <p:ext uri="{BB962C8B-B14F-4D97-AF65-F5344CB8AC3E}">
        <p14:creationId xmlns:p14="http://schemas.microsoft.com/office/powerpoint/2010/main" val="376819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7756"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Today's Date (Insert &gt; Header &amp; Footer)</a:t>
            </a:r>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a:p>
        </p:txBody>
      </p:sp>
      <p:sp>
        <p:nvSpPr>
          <p:cNvPr id="7" name="Content Placeholder 2"/>
          <p:cNvSpPr>
            <a:spLocks noGrp="1"/>
          </p:cNvSpPr>
          <p:nvPr>
            <p:ph sz="half" idx="12"/>
          </p:nvPr>
        </p:nvSpPr>
        <p:spPr>
          <a:xfrm>
            <a:off x="4315660"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8005432"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53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7755" y="1800165"/>
            <a:ext cx="7255003"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Today's Date (Insert &gt; Header &amp; Footer)</a:t>
            </a:r>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a:p>
        </p:txBody>
      </p:sp>
      <p:sp>
        <p:nvSpPr>
          <p:cNvPr id="8" name="Content Placeholder 2"/>
          <p:cNvSpPr>
            <a:spLocks noGrp="1"/>
          </p:cNvSpPr>
          <p:nvPr>
            <p:ph sz="half" idx="13"/>
          </p:nvPr>
        </p:nvSpPr>
        <p:spPr>
          <a:xfrm>
            <a:off x="8005432"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4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7756"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Today's Date (Insert &gt; Header &amp; Footer)</a:t>
            </a:r>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a:p>
        </p:txBody>
      </p:sp>
      <p:sp>
        <p:nvSpPr>
          <p:cNvPr id="7" name="Content Placeholder 2"/>
          <p:cNvSpPr>
            <a:spLocks noGrp="1"/>
          </p:cNvSpPr>
          <p:nvPr>
            <p:ph sz="half" idx="12"/>
          </p:nvPr>
        </p:nvSpPr>
        <p:spPr>
          <a:xfrm>
            <a:off x="4315660" y="1800165"/>
            <a:ext cx="726674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871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692852" y="2133600"/>
            <a:ext cx="3326948" cy="17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40110" y="2133600"/>
            <a:ext cx="3331482" cy="17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Today's Date (Insert &gt; Header &amp; Footer)</a:t>
            </a:r>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dirty="0"/>
          </a:p>
        </p:txBody>
      </p:sp>
      <p:sp>
        <p:nvSpPr>
          <p:cNvPr id="8" name="Picture Placeholder 7"/>
          <p:cNvSpPr>
            <a:spLocks noGrp="1"/>
          </p:cNvSpPr>
          <p:nvPr>
            <p:ph type="pic" sz="quarter" idx="12"/>
          </p:nvPr>
        </p:nvSpPr>
        <p:spPr>
          <a:xfrm>
            <a:off x="609599" y="2060028"/>
            <a:ext cx="1861097" cy="1861097"/>
          </a:xfrm>
          <a:solidFill>
            <a:schemeClr val="bg1">
              <a:lumMod val="95000"/>
            </a:schemeClr>
          </a:solidFill>
        </p:spPr>
        <p:txBody>
          <a:bodyPr/>
          <a:lstStyle/>
          <a:p>
            <a:endParaRPr lang="en-US"/>
          </a:p>
        </p:txBody>
      </p:sp>
      <p:sp>
        <p:nvSpPr>
          <p:cNvPr id="9" name="Picture Placeholder 7"/>
          <p:cNvSpPr>
            <a:spLocks noGrp="1"/>
          </p:cNvSpPr>
          <p:nvPr>
            <p:ph type="pic" sz="quarter" idx="13"/>
          </p:nvPr>
        </p:nvSpPr>
        <p:spPr>
          <a:xfrm>
            <a:off x="6243144" y="2060028"/>
            <a:ext cx="1861097" cy="1861097"/>
          </a:xfrm>
          <a:solidFill>
            <a:schemeClr val="bg1">
              <a:lumMod val="95000"/>
            </a:schemeClr>
          </a:solidFill>
        </p:spPr>
        <p:txBody>
          <a:bodyPr/>
          <a:lstStyle/>
          <a:p>
            <a:endParaRPr lang="en-US"/>
          </a:p>
        </p:txBody>
      </p:sp>
      <p:sp>
        <p:nvSpPr>
          <p:cNvPr id="10" name="Content Placeholder 2"/>
          <p:cNvSpPr>
            <a:spLocks noGrp="1"/>
          </p:cNvSpPr>
          <p:nvPr>
            <p:ph sz="half" idx="14"/>
          </p:nvPr>
        </p:nvSpPr>
        <p:spPr>
          <a:xfrm>
            <a:off x="2692852" y="4430591"/>
            <a:ext cx="3326948" cy="17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8240110" y="4430591"/>
            <a:ext cx="3331482" cy="17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7"/>
          <p:cNvSpPr>
            <a:spLocks noGrp="1"/>
          </p:cNvSpPr>
          <p:nvPr>
            <p:ph type="pic" sz="quarter" idx="16"/>
          </p:nvPr>
        </p:nvSpPr>
        <p:spPr>
          <a:xfrm>
            <a:off x="609599" y="4357019"/>
            <a:ext cx="1861097" cy="1861097"/>
          </a:xfrm>
          <a:solidFill>
            <a:schemeClr val="bg1">
              <a:lumMod val="95000"/>
            </a:schemeClr>
          </a:solidFill>
        </p:spPr>
        <p:txBody>
          <a:bodyPr/>
          <a:lstStyle/>
          <a:p>
            <a:endParaRPr lang="en-US"/>
          </a:p>
        </p:txBody>
      </p:sp>
      <p:sp>
        <p:nvSpPr>
          <p:cNvPr id="13" name="Picture Placeholder 7"/>
          <p:cNvSpPr>
            <a:spLocks noGrp="1"/>
          </p:cNvSpPr>
          <p:nvPr>
            <p:ph type="pic" sz="quarter" idx="17"/>
          </p:nvPr>
        </p:nvSpPr>
        <p:spPr>
          <a:xfrm>
            <a:off x="6243144" y="4357019"/>
            <a:ext cx="1861097" cy="1861097"/>
          </a:xfrm>
          <a:solidFill>
            <a:schemeClr val="bg1">
              <a:lumMod val="95000"/>
            </a:schemeClr>
          </a:solidFill>
        </p:spPr>
        <p:txBody>
          <a:bodyPr/>
          <a:lstStyle/>
          <a:p>
            <a:endParaRPr lang="en-US"/>
          </a:p>
        </p:txBody>
      </p:sp>
      <p:cxnSp>
        <p:nvCxnSpPr>
          <p:cNvPr id="15" name="Straight Connector 14"/>
          <p:cNvCxnSpPr/>
          <p:nvPr userDrawn="1"/>
        </p:nvCxnSpPr>
        <p:spPr>
          <a:xfrm>
            <a:off x="620407" y="4138380"/>
            <a:ext cx="109619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569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6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3"/>
        </a:solidFill>
        <a:effectLst/>
      </p:bgPr>
    </p:bg>
    <p:spTree>
      <p:nvGrpSpPr>
        <p:cNvPr id="1" name=""/>
        <p:cNvGrpSpPr/>
        <p:nvPr/>
      </p:nvGrpSpPr>
      <p:grpSpPr>
        <a:xfrm>
          <a:off x="0" y="0"/>
          <a:ext cx="0" cy="0"/>
          <a:chOff x="0" y="0"/>
          <a:chExt cx="0" cy="0"/>
        </a:xfrm>
      </p:grpSpPr>
      <p:sp>
        <p:nvSpPr>
          <p:cNvPr id="34" name="Title 1"/>
          <p:cNvSpPr>
            <a:spLocks noGrp="1"/>
          </p:cNvSpPr>
          <p:nvPr>
            <p:ph type="ctrTitle" hasCustomPrompt="1"/>
          </p:nvPr>
        </p:nvSpPr>
        <p:spPr>
          <a:xfrm>
            <a:off x="3216166" y="2621675"/>
            <a:ext cx="8366234" cy="697077"/>
          </a:xfrm>
        </p:spPr>
        <p:txBody>
          <a:bodyPr anchor="b"/>
          <a:lstStyle>
            <a:lvl1pPr algn="l">
              <a:defRPr sz="2400">
                <a:solidFill>
                  <a:schemeClr val="bg1"/>
                </a:solidFill>
              </a:defRPr>
            </a:lvl1pPr>
          </a:lstStyle>
          <a:p>
            <a:r>
              <a:rPr lang="en-US" dirty="0"/>
              <a:t>Author Name</a:t>
            </a:r>
          </a:p>
        </p:txBody>
      </p:sp>
      <p:sp>
        <p:nvSpPr>
          <p:cNvPr id="35" name="Subtitle 2"/>
          <p:cNvSpPr>
            <a:spLocks noGrp="1"/>
          </p:cNvSpPr>
          <p:nvPr>
            <p:ph type="subTitle" idx="1" hasCustomPrompt="1"/>
          </p:nvPr>
        </p:nvSpPr>
        <p:spPr>
          <a:xfrm>
            <a:off x="3216166" y="3282393"/>
            <a:ext cx="8366234" cy="535046"/>
          </a:xfrm>
        </p:spPr>
        <p:txBody>
          <a:bodyPr/>
          <a:lstStyle>
            <a:lvl1pPr marL="0" indent="0" algn="l">
              <a:buNone/>
              <a:defRPr sz="2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title</a:t>
            </a:r>
          </a:p>
        </p:txBody>
      </p:sp>
      <p:cxnSp>
        <p:nvCxnSpPr>
          <p:cNvPr id="36" name="Straight Connector 35"/>
          <p:cNvCxnSpPr/>
          <p:nvPr userDrawn="1"/>
        </p:nvCxnSpPr>
        <p:spPr>
          <a:xfrm>
            <a:off x="3216166" y="3760558"/>
            <a:ext cx="83662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7" name="Group 4"/>
          <p:cNvGrpSpPr>
            <a:grpSpLocks noChangeAspect="1"/>
          </p:cNvGrpSpPr>
          <p:nvPr userDrawn="1"/>
        </p:nvGrpSpPr>
        <p:grpSpPr bwMode="auto">
          <a:xfrm>
            <a:off x="417787" y="2422961"/>
            <a:ext cx="2671602" cy="1526629"/>
            <a:chOff x="-857" y="801"/>
            <a:chExt cx="847" cy="484"/>
          </a:xfrm>
        </p:grpSpPr>
        <p:sp>
          <p:nvSpPr>
            <p:cNvPr id="38" name="AutoShape 3"/>
            <p:cNvSpPr>
              <a:spLocks noChangeAspect="1" noChangeArrowheads="1" noTextEdit="1"/>
            </p:cNvSpPr>
            <p:nvPr/>
          </p:nvSpPr>
          <p:spPr bwMode="auto">
            <a:xfrm>
              <a:off x="-857" y="801"/>
              <a:ext cx="8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6"/>
            <p:cNvSpPr>
              <a:spLocks noChangeArrowheads="1"/>
            </p:cNvSpPr>
            <p:nvPr/>
          </p:nvSpPr>
          <p:spPr bwMode="auto">
            <a:xfrm>
              <a:off x="-567" y="872"/>
              <a:ext cx="150" cy="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
            <p:cNvSpPr>
              <a:spLocks noChangeArrowheads="1"/>
            </p:cNvSpPr>
            <p:nvPr/>
          </p:nvSpPr>
          <p:spPr bwMode="auto">
            <a:xfrm>
              <a:off x="-567" y="987"/>
              <a:ext cx="150" cy="3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8"/>
            <p:cNvSpPr>
              <a:spLocks noChangeArrowheads="1"/>
            </p:cNvSpPr>
            <p:nvPr/>
          </p:nvSpPr>
          <p:spPr bwMode="auto">
            <a:xfrm>
              <a:off x="-787" y="872"/>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
            <p:cNvSpPr>
              <a:spLocks noChangeArrowheads="1"/>
            </p:cNvSpPr>
            <p:nvPr/>
          </p:nvSpPr>
          <p:spPr bwMode="auto">
            <a:xfrm>
              <a:off x="-787" y="987"/>
              <a:ext cx="151"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0"/>
            <p:cNvSpPr>
              <a:spLocks noChangeArrowheads="1"/>
            </p:cNvSpPr>
            <p:nvPr/>
          </p:nvSpPr>
          <p:spPr bwMode="auto">
            <a:xfrm>
              <a:off x="-787" y="1101"/>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p:cNvSpPr>
              <a:spLocks/>
            </p:cNvSpPr>
            <p:nvPr/>
          </p:nvSpPr>
          <p:spPr bwMode="auto">
            <a:xfrm>
              <a:off x="-357" y="987"/>
              <a:ext cx="279" cy="159"/>
            </a:xfrm>
            <a:custGeom>
              <a:avLst/>
              <a:gdLst>
                <a:gd name="T0" fmla="*/ 459 w 459"/>
                <a:gd name="T1" fmla="*/ 58 h 261"/>
                <a:gd name="T2" fmla="*/ 459 w 459"/>
                <a:gd name="T3" fmla="*/ 58 h 261"/>
                <a:gd name="T4" fmla="*/ 459 w 459"/>
                <a:gd name="T5" fmla="*/ 58 h 261"/>
                <a:gd name="T6" fmla="*/ 459 w 459"/>
                <a:gd name="T7" fmla="*/ 0 h 261"/>
                <a:gd name="T8" fmla="*/ 219 w 459"/>
                <a:gd name="T9" fmla="*/ 0 h 261"/>
                <a:gd name="T10" fmla="*/ 219 w 459"/>
                <a:gd name="T11" fmla="*/ 58 h 261"/>
                <a:gd name="T12" fmla="*/ 394 w 459"/>
                <a:gd name="T13" fmla="*/ 58 h 261"/>
                <a:gd name="T14" fmla="*/ 230 w 459"/>
                <a:gd name="T15" fmla="*/ 197 h 261"/>
                <a:gd name="T16" fmla="*/ 65 w 459"/>
                <a:gd name="T17" fmla="*/ 58 h 261"/>
                <a:gd name="T18" fmla="*/ 0 w 459"/>
                <a:gd name="T19" fmla="*/ 58 h 261"/>
                <a:gd name="T20" fmla="*/ 230 w 459"/>
                <a:gd name="T21" fmla="*/ 261 h 261"/>
                <a:gd name="T22" fmla="*/ 459 w 459"/>
                <a:gd name="T23" fmla="*/ 58 h 261"/>
                <a:gd name="T24" fmla="*/ 459 w 459"/>
                <a:gd name="T25" fmla="*/ 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261">
                  <a:moveTo>
                    <a:pt x="459" y="58"/>
                  </a:moveTo>
                  <a:cubicBezTo>
                    <a:pt x="459" y="58"/>
                    <a:pt x="459" y="58"/>
                    <a:pt x="459" y="58"/>
                  </a:cubicBezTo>
                  <a:cubicBezTo>
                    <a:pt x="459" y="58"/>
                    <a:pt x="459" y="58"/>
                    <a:pt x="459" y="58"/>
                  </a:cubicBezTo>
                  <a:cubicBezTo>
                    <a:pt x="459" y="0"/>
                    <a:pt x="459" y="0"/>
                    <a:pt x="459" y="0"/>
                  </a:cubicBezTo>
                  <a:cubicBezTo>
                    <a:pt x="219" y="0"/>
                    <a:pt x="219" y="0"/>
                    <a:pt x="219" y="0"/>
                  </a:cubicBezTo>
                  <a:cubicBezTo>
                    <a:pt x="219" y="58"/>
                    <a:pt x="219" y="58"/>
                    <a:pt x="219" y="58"/>
                  </a:cubicBezTo>
                  <a:cubicBezTo>
                    <a:pt x="394" y="58"/>
                    <a:pt x="394" y="58"/>
                    <a:pt x="394" y="58"/>
                  </a:cubicBezTo>
                  <a:cubicBezTo>
                    <a:pt x="381" y="137"/>
                    <a:pt x="312" y="197"/>
                    <a:pt x="230" y="197"/>
                  </a:cubicBezTo>
                  <a:cubicBezTo>
                    <a:pt x="147" y="197"/>
                    <a:pt x="79" y="137"/>
                    <a:pt x="65" y="58"/>
                  </a:cubicBezTo>
                  <a:cubicBezTo>
                    <a:pt x="0" y="58"/>
                    <a:pt x="0" y="58"/>
                    <a:pt x="0" y="58"/>
                  </a:cubicBezTo>
                  <a:cubicBezTo>
                    <a:pt x="14" y="172"/>
                    <a:pt x="112" y="261"/>
                    <a:pt x="230" y="261"/>
                  </a:cubicBezTo>
                  <a:cubicBezTo>
                    <a:pt x="348" y="261"/>
                    <a:pt x="445" y="172"/>
                    <a:pt x="459" y="58"/>
                  </a:cubicBezTo>
                  <a:cubicBezTo>
                    <a:pt x="459" y="58"/>
                    <a:pt x="459" y="58"/>
                    <a:pt x="459"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p:cNvSpPr>
              <a:spLocks/>
            </p:cNvSpPr>
            <p:nvPr/>
          </p:nvSpPr>
          <p:spPr bwMode="auto">
            <a:xfrm>
              <a:off x="-357" y="864"/>
              <a:ext cx="133" cy="123"/>
            </a:xfrm>
            <a:custGeom>
              <a:avLst/>
              <a:gdLst>
                <a:gd name="T0" fmla="*/ 218 w 218"/>
                <a:gd name="T1" fmla="*/ 0 h 202"/>
                <a:gd name="T2" fmla="*/ 0 w 218"/>
                <a:gd name="T3" fmla="*/ 202 h 202"/>
                <a:gd name="T4" fmla="*/ 65 w 218"/>
                <a:gd name="T5" fmla="*/ 202 h 202"/>
                <a:gd name="T6" fmla="*/ 218 w 218"/>
                <a:gd name="T7" fmla="*/ 65 h 202"/>
                <a:gd name="T8" fmla="*/ 218 w 218"/>
                <a:gd name="T9" fmla="*/ 0 h 202"/>
              </a:gdLst>
              <a:ahLst/>
              <a:cxnLst>
                <a:cxn ang="0">
                  <a:pos x="T0" y="T1"/>
                </a:cxn>
                <a:cxn ang="0">
                  <a:pos x="T2" y="T3"/>
                </a:cxn>
                <a:cxn ang="0">
                  <a:pos x="T4" y="T5"/>
                </a:cxn>
                <a:cxn ang="0">
                  <a:pos x="T6" y="T7"/>
                </a:cxn>
                <a:cxn ang="0">
                  <a:pos x="T8" y="T9"/>
                </a:cxn>
              </a:cxnLst>
              <a:rect l="0" t="0" r="r" b="b"/>
              <a:pathLst>
                <a:path w="218" h="202">
                  <a:moveTo>
                    <a:pt x="218" y="0"/>
                  </a:moveTo>
                  <a:cubicBezTo>
                    <a:pt x="106" y="6"/>
                    <a:pt x="15" y="92"/>
                    <a:pt x="0" y="202"/>
                  </a:cubicBezTo>
                  <a:cubicBezTo>
                    <a:pt x="65" y="202"/>
                    <a:pt x="65" y="202"/>
                    <a:pt x="65" y="202"/>
                  </a:cubicBezTo>
                  <a:cubicBezTo>
                    <a:pt x="79" y="127"/>
                    <a:pt x="141" y="70"/>
                    <a:pt x="218" y="65"/>
                  </a:cubicBezTo>
                  <a:lnTo>
                    <a:pt x="21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p:cNvSpPr>
              <a:spLocks/>
            </p:cNvSpPr>
            <p:nvPr/>
          </p:nvSpPr>
          <p:spPr bwMode="auto">
            <a:xfrm>
              <a:off x="-781"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p:cNvSpPr>
            <p:nvPr/>
          </p:nvSpPr>
          <p:spPr bwMode="auto">
            <a:xfrm>
              <a:off x="-748" y="1193"/>
              <a:ext cx="26" cy="32"/>
            </a:xfrm>
            <a:custGeom>
              <a:avLst/>
              <a:gdLst>
                <a:gd name="T0" fmla="*/ 26 w 26"/>
                <a:gd name="T1" fmla="*/ 0 h 32"/>
                <a:gd name="T2" fmla="*/ 26 w 26"/>
                <a:gd name="T3" fmla="*/ 32 h 32"/>
                <a:gd name="T4" fmla="*/ 21 w 26"/>
                <a:gd name="T5" fmla="*/ 32 h 32"/>
                <a:gd name="T6" fmla="*/ 8 w 26"/>
                <a:gd name="T7" fmla="*/ 11 h 32"/>
                <a:gd name="T8" fmla="*/ 6 w 26"/>
                <a:gd name="T9" fmla="*/ 7 h 32"/>
                <a:gd name="T10" fmla="*/ 5 w 26"/>
                <a:gd name="T11" fmla="*/ 5 h 32"/>
                <a:gd name="T12" fmla="*/ 3 w 26"/>
                <a:gd name="T13" fmla="*/ 3 h 32"/>
                <a:gd name="T14" fmla="*/ 3 w 26"/>
                <a:gd name="T15" fmla="*/ 3 h 32"/>
                <a:gd name="T16" fmla="*/ 3 w 26"/>
                <a:gd name="T17" fmla="*/ 4 h 32"/>
                <a:gd name="T18" fmla="*/ 3 w 26"/>
                <a:gd name="T19" fmla="*/ 6 h 32"/>
                <a:gd name="T20" fmla="*/ 3 w 26"/>
                <a:gd name="T21" fmla="*/ 8 h 32"/>
                <a:gd name="T22" fmla="*/ 3 w 26"/>
                <a:gd name="T23" fmla="*/ 32 h 32"/>
                <a:gd name="T24" fmla="*/ 0 w 26"/>
                <a:gd name="T25" fmla="*/ 32 h 32"/>
                <a:gd name="T26" fmla="*/ 0 w 26"/>
                <a:gd name="T27" fmla="*/ 0 h 32"/>
                <a:gd name="T28" fmla="*/ 6 w 26"/>
                <a:gd name="T29" fmla="*/ 0 h 32"/>
                <a:gd name="T30" fmla="*/ 17 w 26"/>
                <a:gd name="T31" fmla="*/ 19 h 32"/>
                <a:gd name="T32" fmla="*/ 20 w 26"/>
                <a:gd name="T33" fmla="*/ 24 h 32"/>
                <a:gd name="T34" fmla="*/ 22 w 26"/>
                <a:gd name="T35" fmla="*/ 26 h 32"/>
                <a:gd name="T36" fmla="*/ 23 w 26"/>
                <a:gd name="T37" fmla="*/ 29 h 32"/>
                <a:gd name="T38" fmla="*/ 23 w 26"/>
                <a:gd name="T39" fmla="*/ 29 h 32"/>
                <a:gd name="T40" fmla="*/ 23 w 26"/>
                <a:gd name="T41" fmla="*/ 28 h 32"/>
                <a:gd name="T42" fmla="*/ 23 w 26"/>
                <a:gd name="T43" fmla="*/ 26 h 32"/>
                <a:gd name="T44" fmla="*/ 23 w 26"/>
                <a:gd name="T45" fmla="*/ 24 h 32"/>
                <a:gd name="T46" fmla="*/ 23 w 26"/>
                <a:gd name="T47" fmla="*/ 0 h 32"/>
                <a:gd name="T48" fmla="*/ 26 w 26"/>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2">
                  <a:moveTo>
                    <a:pt x="26" y="0"/>
                  </a:moveTo>
                  <a:lnTo>
                    <a:pt x="26" y="32"/>
                  </a:lnTo>
                  <a:lnTo>
                    <a:pt x="21" y="32"/>
                  </a:lnTo>
                  <a:lnTo>
                    <a:pt x="8" y="11"/>
                  </a:lnTo>
                  <a:lnTo>
                    <a:pt x="6" y="7"/>
                  </a:lnTo>
                  <a:lnTo>
                    <a:pt x="5" y="5"/>
                  </a:lnTo>
                  <a:lnTo>
                    <a:pt x="3" y="3"/>
                  </a:lnTo>
                  <a:lnTo>
                    <a:pt x="3" y="3"/>
                  </a:lnTo>
                  <a:lnTo>
                    <a:pt x="3" y="4"/>
                  </a:lnTo>
                  <a:lnTo>
                    <a:pt x="3" y="6"/>
                  </a:lnTo>
                  <a:lnTo>
                    <a:pt x="3" y="8"/>
                  </a:lnTo>
                  <a:lnTo>
                    <a:pt x="3" y="32"/>
                  </a:lnTo>
                  <a:lnTo>
                    <a:pt x="0" y="32"/>
                  </a:lnTo>
                  <a:lnTo>
                    <a:pt x="0" y="0"/>
                  </a:lnTo>
                  <a:lnTo>
                    <a:pt x="6" y="0"/>
                  </a:lnTo>
                  <a:lnTo>
                    <a:pt x="17" y="19"/>
                  </a:lnTo>
                  <a:lnTo>
                    <a:pt x="20" y="24"/>
                  </a:lnTo>
                  <a:lnTo>
                    <a:pt x="22" y="26"/>
                  </a:lnTo>
                  <a:lnTo>
                    <a:pt x="23" y="29"/>
                  </a:lnTo>
                  <a:lnTo>
                    <a:pt x="23" y="29"/>
                  </a:lnTo>
                  <a:lnTo>
                    <a:pt x="23" y="28"/>
                  </a:lnTo>
                  <a:lnTo>
                    <a:pt x="23" y="26"/>
                  </a:lnTo>
                  <a:lnTo>
                    <a:pt x="23" y="24"/>
                  </a:lnTo>
                  <a:lnTo>
                    <a:pt x="23"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p:cNvSpPr>
            <p:nvPr/>
          </p:nvSpPr>
          <p:spPr bwMode="auto">
            <a:xfrm>
              <a:off x="-708"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675" y="1193"/>
              <a:ext cx="25" cy="32"/>
            </a:xfrm>
            <a:custGeom>
              <a:avLst/>
              <a:gdLst>
                <a:gd name="T0" fmla="*/ 0 w 40"/>
                <a:gd name="T1" fmla="*/ 52 h 52"/>
                <a:gd name="T2" fmla="*/ 0 w 40"/>
                <a:gd name="T3" fmla="*/ 0 h 52"/>
                <a:gd name="T4" fmla="*/ 25 w 40"/>
                <a:gd name="T5" fmla="*/ 0 h 52"/>
                <a:gd name="T6" fmla="*/ 36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3 w 40"/>
                <a:gd name="T21" fmla="*/ 52 h 52"/>
                <a:gd name="T22" fmla="*/ 33 w 40"/>
                <a:gd name="T23" fmla="*/ 40 h 52"/>
                <a:gd name="T24" fmla="*/ 25 w 40"/>
                <a:gd name="T25" fmla="*/ 31 h 52"/>
                <a:gd name="T26" fmla="*/ 23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4 w 40"/>
                <a:gd name="T41" fmla="*/ 16 h 52"/>
                <a:gd name="T42" fmla="*/ 32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0" y="0"/>
                    <a:pt x="34" y="1"/>
                    <a:pt x="36" y="3"/>
                  </a:cubicBezTo>
                  <a:cubicBezTo>
                    <a:pt x="39" y="6"/>
                    <a:pt x="40" y="9"/>
                    <a:pt x="40" y="15"/>
                  </a:cubicBezTo>
                  <a:cubicBezTo>
                    <a:pt x="40" y="20"/>
                    <a:pt x="39" y="23"/>
                    <a:pt x="38" y="25"/>
                  </a:cubicBezTo>
                  <a:cubicBezTo>
                    <a:pt x="37" y="27"/>
                    <a:pt x="34" y="28"/>
                    <a:pt x="31" y="29"/>
                  </a:cubicBezTo>
                  <a:cubicBezTo>
                    <a:pt x="31" y="29"/>
                    <a:pt x="31" y="29"/>
                    <a:pt x="31"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6" y="31"/>
                    <a:pt x="6" y="31"/>
                    <a:pt x="6" y="31"/>
                  </a:cubicBezTo>
                  <a:cubicBezTo>
                    <a:pt x="6" y="52"/>
                    <a:pt x="6" y="52"/>
                    <a:pt x="6" y="52"/>
                  </a:cubicBezTo>
                  <a:lnTo>
                    <a:pt x="0" y="52"/>
                  </a:lnTo>
                  <a:close/>
                  <a:moveTo>
                    <a:pt x="6" y="26"/>
                  </a:moveTo>
                  <a:cubicBezTo>
                    <a:pt x="23" y="26"/>
                    <a:pt x="23" y="26"/>
                    <a:pt x="23" y="26"/>
                  </a:cubicBezTo>
                  <a:cubicBezTo>
                    <a:pt x="27" y="26"/>
                    <a:pt x="30" y="25"/>
                    <a:pt x="32" y="24"/>
                  </a:cubicBezTo>
                  <a:cubicBezTo>
                    <a:pt x="33" y="23"/>
                    <a:pt x="34" y="20"/>
                    <a:pt x="34" y="16"/>
                  </a:cubicBezTo>
                  <a:cubicBezTo>
                    <a:pt x="34" y="12"/>
                    <a:pt x="33" y="9"/>
                    <a:pt x="32" y="7"/>
                  </a:cubicBezTo>
                  <a:cubicBezTo>
                    <a:pt x="31"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p:cNvSpPr>
            <p:nvPr/>
          </p:nvSpPr>
          <p:spPr bwMode="auto">
            <a:xfrm>
              <a:off x="-63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4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7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1" y="46"/>
                    <a:pt x="0" y="40"/>
                    <a:pt x="0" y="31"/>
                  </a:cubicBezTo>
                  <a:cubicBezTo>
                    <a:pt x="0" y="23"/>
                    <a:pt x="0" y="23"/>
                    <a:pt x="0" y="23"/>
                  </a:cubicBezTo>
                  <a:cubicBezTo>
                    <a:pt x="0" y="19"/>
                    <a:pt x="0" y="19"/>
                    <a:pt x="0" y="19"/>
                  </a:cubicBezTo>
                  <a:cubicBezTo>
                    <a:pt x="0" y="11"/>
                    <a:pt x="2" y="6"/>
                    <a:pt x="4" y="3"/>
                  </a:cubicBezTo>
                  <a:cubicBezTo>
                    <a:pt x="7" y="1"/>
                    <a:pt x="13" y="0"/>
                    <a:pt x="22" y="0"/>
                  </a:cubicBezTo>
                  <a:cubicBezTo>
                    <a:pt x="31" y="0"/>
                    <a:pt x="36"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0" y="47"/>
                    <a:pt x="15" y="47"/>
                    <a:pt x="24" y="47"/>
                  </a:cubicBezTo>
                  <a:cubicBezTo>
                    <a:pt x="30" y="47"/>
                    <a:pt x="34" y="47"/>
                    <a:pt x="35" y="45"/>
                  </a:cubicBezTo>
                  <a:cubicBezTo>
                    <a:pt x="37" y="44"/>
                    <a:pt x="37" y="40"/>
                    <a:pt x="37" y="34"/>
                  </a:cubicBezTo>
                  <a:cubicBezTo>
                    <a:pt x="37"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p:cNvSpPr>
            <p:nvPr/>
          </p:nvSpPr>
          <p:spPr bwMode="auto">
            <a:xfrm>
              <a:off x="-603" y="1193"/>
              <a:ext cx="27" cy="32"/>
            </a:xfrm>
            <a:custGeom>
              <a:avLst/>
              <a:gdLst>
                <a:gd name="T0" fmla="*/ 44 w 44"/>
                <a:gd name="T1" fmla="*/ 0 h 52"/>
                <a:gd name="T2" fmla="*/ 25 w 44"/>
                <a:gd name="T3" fmla="*/ 30 h 52"/>
                <a:gd name="T4" fmla="*/ 25 w 44"/>
                <a:gd name="T5" fmla="*/ 52 h 52"/>
                <a:gd name="T6" fmla="*/ 19 w 44"/>
                <a:gd name="T7" fmla="*/ 52 h 52"/>
                <a:gd name="T8" fmla="*/ 19 w 44"/>
                <a:gd name="T9" fmla="*/ 30 h 52"/>
                <a:gd name="T10" fmla="*/ 0 w 44"/>
                <a:gd name="T11" fmla="*/ 0 h 52"/>
                <a:gd name="T12" fmla="*/ 7 w 44"/>
                <a:gd name="T13" fmla="*/ 0 h 52"/>
                <a:gd name="T14" fmla="*/ 18 w 44"/>
                <a:gd name="T15" fmla="*/ 18 h 52"/>
                <a:gd name="T16" fmla="*/ 20 w 44"/>
                <a:gd name="T17" fmla="*/ 21 h 52"/>
                <a:gd name="T18" fmla="*/ 21 w 44"/>
                <a:gd name="T19" fmla="*/ 23 h 52"/>
                <a:gd name="T20" fmla="*/ 22 w 44"/>
                <a:gd name="T21" fmla="*/ 24 h 52"/>
                <a:gd name="T22" fmla="*/ 22 w 44"/>
                <a:gd name="T23" fmla="*/ 24 h 52"/>
                <a:gd name="T24" fmla="*/ 23 w 44"/>
                <a:gd name="T25" fmla="*/ 23 h 52"/>
                <a:gd name="T26" fmla="*/ 24 w 44"/>
                <a:gd name="T27" fmla="*/ 21 h 52"/>
                <a:gd name="T28" fmla="*/ 26 w 44"/>
                <a:gd name="T29" fmla="*/ 18 h 52"/>
                <a:gd name="T30" fmla="*/ 37 w 44"/>
                <a:gd name="T31" fmla="*/ 0 h 52"/>
                <a:gd name="T32" fmla="*/ 44 w 44"/>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2">
                  <a:moveTo>
                    <a:pt x="44" y="0"/>
                  </a:moveTo>
                  <a:cubicBezTo>
                    <a:pt x="25" y="30"/>
                    <a:pt x="25" y="30"/>
                    <a:pt x="25" y="30"/>
                  </a:cubicBezTo>
                  <a:cubicBezTo>
                    <a:pt x="25" y="52"/>
                    <a:pt x="25" y="52"/>
                    <a:pt x="25" y="52"/>
                  </a:cubicBezTo>
                  <a:cubicBezTo>
                    <a:pt x="19" y="52"/>
                    <a:pt x="19" y="52"/>
                    <a:pt x="19" y="52"/>
                  </a:cubicBezTo>
                  <a:cubicBezTo>
                    <a:pt x="19" y="30"/>
                    <a:pt x="19" y="30"/>
                    <a:pt x="19" y="30"/>
                  </a:cubicBezTo>
                  <a:cubicBezTo>
                    <a:pt x="0" y="0"/>
                    <a:pt x="0" y="0"/>
                    <a:pt x="0" y="0"/>
                  </a:cubicBezTo>
                  <a:cubicBezTo>
                    <a:pt x="7" y="0"/>
                    <a:pt x="7" y="0"/>
                    <a:pt x="7" y="0"/>
                  </a:cubicBezTo>
                  <a:cubicBezTo>
                    <a:pt x="18" y="18"/>
                    <a:pt x="18" y="18"/>
                    <a:pt x="18" y="18"/>
                  </a:cubicBezTo>
                  <a:cubicBezTo>
                    <a:pt x="20" y="21"/>
                    <a:pt x="20" y="21"/>
                    <a:pt x="20" y="21"/>
                  </a:cubicBezTo>
                  <a:cubicBezTo>
                    <a:pt x="20" y="21"/>
                    <a:pt x="21" y="22"/>
                    <a:pt x="21" y="23"/>
                  </a:cubicBezTo>
                  <a:cubicBezTo>
                    <a:pt x="22" y="24"/>
                    <a:pt x="22" y="24"/>
                    <a:pt x="22" y="24"/>
                  </a:cubicBezTo>
                  <a:cubicBezTo>
                    <a:pt x="22" y="24"/>
                    <a:pt x="22" y="24"/>
                    <a:pt x="22" y="24"/>
                  </a:cubicBezTo>
                  <a:cubicBezTo>
                    <a:pt x="23" y="24"/>
                    <a:pt x="23" y="23"/>
                    <a:pt x="23" y="23"/>
                  </a:cubicBezTo>
                  <a:cubicBezTo>
                    <a:pt x="24" y="21"/>
                    <a:pt x="24" y="21"/>
                    <a:pt x="24" y="21"/>
                  </a:cubicBezTo>
                  <a:cubicBezTo>
                    <a:pt x="26" y="18"/>
                    <a:pt x="26" y="18"/>
                    <a:pt x="26" y="18"/>
                  </a:cubicBezTo>
                  <a:cubicBezTo>
                    <a:pt x="37" y="0"/>
                    <a:pt x="37" y="0"/>
                    <a:pt x="37" y="0"/>
                  </a:cubicBez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p:cNvSpPr>
            <p:nvPr/>
          </p:nvSpPr>
          <p:spPr bwMode="auto">
            <a:xfrm>
              <a:off x="-544" y="1193"/>
              <a:ext cx="19" cy="32"/>
            </a:xfrm>
            <a:custGeom>
              <a:avLst/>
              <a:gdLst>
                <a:gd name="T0" fmla="*/ 3 w 19"/>
                <a:gd name="T1" fmla="*/ 3 h 32"/>
                <a:gd name="T2" fmla="*/ 3 w 19"/>
                <a:gd name="T3" fmla="*/ 14 h 32"/>
                <a:gd name="T4" fmla="*/ 19 w 19"/>
                <a:gd name="T5" fmla="*/ 14 h 32"/>
                <a:gd name="T6" fmla="*/ 19 w 19"/>
                <a:gd name="T7" fmla="*/ 17 h 32"/>
                <a:gd name="T8" fmla="*/ 3 w 19"/>
                <a:gd name="T9" fmla="*/ 17 h 32"/>
                <a:gd name="T10" fmla="*/ 3 w 19"/>
                <a:gd name="T11" fmla="*/ 32 h 32"/>
                <a:gd name="T12" fmla="*/ 0 w 19"/>
                <a:gd name="T13" fmla="*/ 32 h 32"/>
                <a:gd name="T14" fmla="*/ 0 w 19"/>
                <a:gd name="T15" fmla="*/ 0 h 32"/>
                <a:gd name="T16" fmla="*/ 19 w 19"/>
                <a:gd name="T17" fmla="*/ 0 h 32"/>
                <a:gd name="T18" fmla="*/ 19 w 19"/>
                <a:gd name="T19" fmla="*/ 3 h 32"/>
                <a:gd name="T20" fmla="*/ 3 w 19"/>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3" y="3"/>
                  </a:moveTo>
                  <a:lnTo>
                    <a:pt x="3" y="14"/>
                  </a:lnTo>
                  <a:lnTo>
                    <a:pt x="19" y="14"/>
                  </a:lnTo>
                  <a:lnTo>
                    <a:pt x="19" y="17"/>
                  </a:lnTo>
                  <a:lnTo>
                    <a:pt x="3" y="17"/>
                  </a:lnTo>
                  <a:lnTo>
                    <a:pt x="3" y="32"/>
                  </a:lnTo>
                  <a:lnTo>
                    <a:pt x="0" y="32"/>
                  </a:lnTo>
                  <a:lnTo>
                    <a:pt x="0" y="0"/>
                  </a:lnTo>
                  <a:lnTo>
                    <a:pt x="19" y="0"/>
                  </a:lnTo>
                  <a:lnTo>
                    <a:pt x="19"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p:cNvSpPr>
            <p:nvPr/>
          </p:nvSpPr>
          <p:spPr bwMode="auto">
            <a:xfrm>
              <a:off x="-513"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4"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p:cNvSpPr>
            <p:nvPr/>
          </p:nvSpPr>
          <p:spPr bwMode="auto">
            <a:xfrm>
              <a:off x="-476" y="1193"/>
              <a:ext cx="24" cy="32"/>
            </a:xfrm>
            <a:custGeom>
              <a:avLst/>
              <a:gdLst>
                <a:gd name="T0" fmla="*/ 14 w 24"/>
                <a:gd name="T1" fmla="*/ 4 h 32"/>
                <a:gd name="T2" fmla="*/ 14 w 24"/>
                <a:gd name="T3" fmla="*/ 32 h 32"/>
                <a:gd name="T4" fmla="*/ 10 w 24"/>
                <a:gd name="T5" fmla="*/ 32 h 32"/>
                <a:gd name="T6" fmla="*/ 10 w 24"/>
                <a:gd name="T7" fmla="*/ 4 h 32"/>
                <a:gd name="T8" fmla="*/ 0 w 24"/>
                <a:gd name="T9" fmla="*/ 4 h 32"/>
                <a:gd name="T10" fmla="*/ 0 w 24"/>
                <a:gd name="T11" fmla="*/ 0 h 32"/>
                <a:gd name="T12" fmla="*/ 24 w 24"/>
                <a:gd name="T13" fmla="*/ 0 h 32"/>
                <a:gd name="T14" fmla="*/ 24 w 24"/>
                <a:gd name="T15" fmla="*/ 4 h 32"/>
                <a:gd name="T16" fmla="*/ 14 w 24"/>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4" y="4"/>
                  </a:moveTo>
                  <a:lnTo>
                    <a:pt x="14" y="32"/>
                  </a:lnTo>
                  <a:lnTo>
                    <a:pt x="10" y="32"/>
                  </a:lnTo>
                  <a:lnTo>
                    <a:pt x="10" y="4"/>
                  </a:lnTo>
                  <a:lnTo>
                    <a:pt x="0" y="4"/>
                  </a:lnTo>
                  <a:lnTo>
                    <a:pt x="0" y="0"/>
                  </a:lnTo>
                  <a:lnTo>
                    <a:pt x="24" y="0"/>
                  </a:lnTo>
                  <a:lnTo>
                    <a:pt x="24" y="4"/>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p:cNvSpPr>
            <p:nvPr/>
          </p:nvSpPr>
          <p:spPr bwMode="auto">
            <a:xfrm>
              <a:off x="-440" y="1193"/>
              <a:ext cx="24" cy="32"/>
            </a:xfrm>
            <a:custGeom>
              <a:avLst/>
              <a:gdLst>
                <a:gd name="T0" fmla="*/ 35 w 41"/>
                <a:gd name="T1" fmla="*/ 0 h 52"/>
                <a:gd name="T2" fmla="*/ 41 w 41"/>
                <a:gd name="T3" fmla="*/ 0 h 52"/>
                <a:gd name="T4" fmla="*/ 41 w 41"/>
                <a:gd name="T5" fmla="*/ 36 h 52"/>
                <a:gd name="T6" fmla="*/ 37 w 41"/>
                <a:gd name="T7" fmla="*/ 49 h 52"/>
                <a:gd name="T8" fmla="*/ 20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4" y="51"/>
                    <a:pt x="29" y="52"/>
                    <a:pt x="20" y="52"/>
                  </a:cubicBezTo>
                  <a:cubicBezTo>
                    <a:pt x="12" y="52"/>
                    <a:pt x="7" y="51"/>
                    <a:pt x="4" y="49"/>
                  </a:cubicBezTo>
                  <a:cubicBezTo>
                    <a:pt x="1"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401" y="1193"/>
              <a:ext cx="24" cy="32"/>
            </a:xfrm>
            <a:custGeom>
              <a:avLst/>
              <a:gdLst>
                <a:gd name="T0" fmla="*/ 0 w 39"/>
                <a:gd name="T1" fmla="*/ 52 h 52"/>
                <a:gd name="T2" fmla="*/ 0 w 39"/>
                <a:gd name="T3" fmla="*/ 0 h 52"/>
                <a:gd name="T4" fmla="*/ 24 w 39"/>
                <a:gd name="T5" fmla="*/ 0 h 52"/>
                <a:gd name="T6" fmla="*/ 36 w 39"/>
                <a:gd name="T7" fmla="*/ 3 h 52"/>
                <a:gd name="T8" fmla="*/ 39 w 39"/>
                <a:gd name="T9" fmla="*/ 15 h 52"/>
                <a:gd name="T10" fmla="*/ 38 w 39"/>
                <a:gd name="T11" fmla="*/ 25 h 52"/>
                <a:gd name="T12" fmla="*/ 30 w 39"/>
                <a:gd name="T13" fmla="*/ 29 h 52"/>
                <a:gd name="T14" fmla="*/ 30 w 39"/>
                <a:gd name="T15" fmla="*/ 29 h 52"/>
                <a:gd name="T16" fmla="*/ 39 w 39"/>
                <a:gd name="T17" fmla="*/ 39 h 52"/>
                <a:gd name="T18" fmla="*/ 39 w 39"/>
                <a:gd name="T19" fmla="*/ 52 h 52"/>
                <a:gd name="T20" fmla="*/ 33 w 39"/>
                <a:gd name="T21" fmla="*/ 52 h 52"/>
                <a:gd name="T22" fmla="*/ 33 w 39"/>
                <a:gd name="T23" fmla="*/ 40 h 52"/>
                <a:gd name="T24" fmla="*/ 25 w 39"/>
                <a:gd name="T25" fmla="*/ 31 h 52"/>
                <a:gd name="T26" fmla="*/ 23 w 39"/>
                <a:gd name="T27" fmla="*/ 31 h 52"/>
                <a:gd name="T28" fmla="*/ 5 w 39"/>
                <a:gd name="T29" fmla="*/ 31 h 52"/>
                <a:gd name="T30" fmla="*/ 5 w 39"/>
                <a:gd name="T31" fmla="*/ 52 h 52"/>
                <a:gd name="T32" fmla="*/ 0 w 39"/>
                <a:gd name="T33" fmla="*/ 52 h 52"/>
                <a:gd name="T34" fmla="*/ 5 w 39"/>
                <a:gd name="T35" fmla="*/ 26 h 52"/>
                <a:gd name="T36" fmla="*/ 22 w 39"/>
                <a:gd name="T37" fmla="*/ 26 h 52"/>
                <a:gd name="T38" fmla="*/ 31 w 39"/>
                <a:gd name="T39" fmla="*/ 24 h 52"/>
                <a:gd name="T40" fmla="*/ 34 w 39"/>
                <a:gd name="T41" fmla="*/ 16 h 52"/>
                <a:gd name="T42" fmla="*/ 32 w 39"/>
                <a:gd name="T43" fmla="*/ 7 h 52"/>
                <a:gd name="T44" fmla="*/ 24 w 39"/>
                <a:gd name="T45" fmla="*/ 5 h 52"/>
                <a:gd name="T46" fmla="*/ 5 w 39"/>
                <a:gd name="T47" fmla="*/ 5 h 52"/>
                <a:gd name="T48" fmla="*/ 5 w 39"/>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2">
                  <a:moveTo>
                    <a:pt x="0" y="52"/>
                  </a:moveTo>
                  <a:cubicBezTo>
                    <a:pt x="0" y="0"/>
                    <a:pt x="0" y="0"/>
                    <a:pt x="0" y="0"/>
                  </a:cubicBezTo>
                  <a:cubicBezTo>
                    <a:pt x="24" y="0"/>
                    <a:pt x="24" y="0"/>
                    <a:pt x="24" y="0"/>
                  </a:cubicBezTo>
                  <a:cubicBezTo>
                    <a:pt x="30" y="0"/>
                    <a:pt x="34" y="1"/>
                    <a:pt x="36" y="3"/>
                  </a:cubicBezTo>
                  <a:cubicBezTo>
                    <a:pt x="38" y="6"/>
                    <a:pt x="39" y="9"/>
                    <a:pt x="39" y="15"/>
                  </a:cubicBezTo>
                  <a:cubicBezTo>
                    <a:pt x="39" y="20"/>
                    <a:pt x="39" y="23"/>
                    <a:pt x="38" y="25"/>
                  </a:cubicBezTo>
                  <a:cubicBezTo>
                    <a:pt x="36" y="27"/>
                    <a:pt x="34" y="28"/>
                    <a:pt x="30" y="29"/>
                  </a:cubicBezTo>
                  <a:cubicBezTo>
                    <a:pt x="30" y="29"/>
                    <a:pt x="30" y="29"/>
                    <a:pt x="30"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5" y="31"/>
                    <a:pt x="5" y="31"/>
                    <a:pt x="5" y="31"/>
                  </a:cubicBezTo>
                  <a:cubicBezTo>
                    <a:pt x="5" y="52"/>
                    <a:pt x="5" y="52"/>
                    <a:pt x="5" y="52"/>
                  </a:cubicBezTo>
                  <a:lnTo>
                    <a:pt x="0" y="52"/>
                  </a:lnTo>
                  <a:close/>
                  <a:moveTo>
                    <a:pt x="5" y="26"/>
                  </a:moveTo>
                  <a:cubicBezTo>
                    <a:pt x="22" y="26"/>
                    <a:pt x="22" y="26"/>
                    <a:pt x="22" y="26"/>
                  </a:cubicBezTo>
                  <a:cubicBezTo>
                    <a:pt x="27" y="26"/>
                    <a:pt x="30" y="25"/>
                    <a:pt x="31" y="24"/>
                  </a:cubicBezTo>
                  <a:cubicBezTo>
                    <a:pt x="33" y="23"/>
                    <a:pt x="34" y="20"/>
                    <a:pt x="34" y="16"/>
                  </a:cubicBezTo>
                  <a:cubicBezTo>
                    <a:pt x="34" y="12"/>
                    <a:pt x="33" y="9"/>
                    <a:pt x="32" y="7"/>
                  </a:cubicBezTo>
                  <a:cubicBezTo>
                    <a:pt x="31" y="6"/>
                    <a:pt x="28" y="5"/>
                    <a:pt x="24" y="5"/>
                  </a:cubicBezTo>
                  <a:cubicBezTo>
                    <a:pt x="5" y="5"/>
                    <a:pt x="5" y="5"/>
                    <a:pt x="5" y="5"/>
                  </a:cubicBezTo>
                  <a:lnTo>
                    <a:pt x="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p:cNvSpPr>
            <p:nvPr/>
          </p:nvSpPr>
          <p:spPr bwMode="auto">
            <a:xfrm>
              <a:off x="-365" y="1193"/>
              <a:ext cx="21" cy="32"/>
            </a:xfrm>
            <a:custGeom>
              <a:avLst/>
              <a:gdLst>
                <a:gd name="T0" fmla="*/ 4 w 21"/>
                <a:gd name="T1" fmla="*/ 3 h 32"/>
                <a:gd name="T2" fmla="*/ 4 w 21"/>
                <a:gd name="T3" fmla="*/ 14 h 32"/>
                <a:gd name="T4" fmla="*/ 20 w 21"/>
                <a:gd name="T5" fmla="*/ 14 h 32"/>
                <a:gd name="T6" fmla="*/ 20 w 21"/>
                <a:gd name="T7" fmla="*/ 17 h 32"/>
                <a:gd name="T8" fmla="*/ 4 w 21"/>
                <a:gd name="T9" fmla="*/ 17 h 32"/>
                <a:gd name="T10" fmla="*/ 4 w 21"/>
                <a:gd name="T11" fmla="*/ 29 h 32"/>
                <a:gd name="T12" fmla="*/ 21 w 21"/>
                <a:gd name="T13" fmla="*/ 29 h 32"/>
                <a:gd name="T14" fmla="*/ 21 w 21"/>
                <a:gd name="T15" fmla="*/ 32 h 32"/>
                <a:gd name="T16" fmla="*/ 0 w 21"/>
                <a:gd name="T17" fmla="*/ 32 h 32"/>
                <a:gd name="T18" fmla="*/ 0 w 21"/>
                <a:gd name="T19" fmla="*/ 0 h 32"/>
                <a:gd name="T20" fmla="*/ 21 w 21"/>
                <a:gd name="T21" fmla="*/ 0 h 32"/>
                <a:gd name="T22" fmla="*/ 21 w 21"/>
                <a:gd name="T23" fmla="*/ 3 h 32"/>
                <a:gd name="T24" fmla="*/ 4 w 21"/>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4" y="3"/>
                  </a:moveTo>
                  <a:lnTo>
                    <a:pt x="4" y="14"/>
                  </a:lnTo>
                  <a:lnTo>
                    <a:pt x="20" y="14"/>
                  </a:lnTo>
                  <a:lnTo>
                    <a:pt x="20" y="17"/>
                  </a:lnTo>
                  <a:lnTo>
                    <a:pt x="4" y="17"/>
                  </a:lnTo>
                  <a:lnTo>
                    <a:pt x="4" y="29"/>
                  </a:lnTo>
                  <a:lnTo>
                    <a:pt x="21" y="29"/>
                  </a:lnTo>
                  <a:lnTo>
                    <a:pt x="21" y="32"/>
                  </a:lnTo>
                  <a:lnTo>
                    <a:pt x="0" y="32"/>
                  </a:lnTo>
                  <a:lnTo>
                    <a:pt x="0" y="0"/>
                  </a:lnTo>
                  <a:lnTo>
                    <a:pt x="21" y="0"/>
                  </a:lnTo>
                  <a:lnTo>
                    <a:pt x="21" y="3"/>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333" y="1193"/>
              <a:ext cx="24" cy="32"/>
            </a:xfrm>
            <a:custGeom>
              <a:avLst/>
              <a:gdLst>
                <a:gd name="T0" fmla="*/ 38 w 39"/>
                <a:gd name="T1" fmla="*/ 14 h 52"/>
                <a:gd name="T2" fmla="*/ 32 w 39"/>
                <a:gd name="T3" fmla="*/ 14 h 52"/>
                <a:gd name="T4" fmla="*/ 30 w 39"/>
                <a:gd name="T5" fmla="*/ 6 h 52"/>
                <a:gd name="T6" fmla="*/ 20 w 39"/>
                <a:gd name="T7" fmla="*/ 5 h 52"/>
                <a:gd name="T8" fmla="*/ 9 w 39"/>
                <a:gd name="T9" fmla="*/ 6 h 52"/>
                <a:gd name="T10" fmla="*/ 6 w 39"/>
                <a:gd name="T11" fmla="*/ 13 h 52"/>
                <a:gd name="T12" fmla="*/ 8 w 39"/>
                <a:gd name="T13" fmla="*/ 21 h 52"/>
                <a:gd name="T14" fmla="*/ 20 w 39"/>
                <a:gd name="T15" fmla="*/ 23 h 52"/>
                <a:gd name="T16" fmla="*/ 36 w 39"/>
                <a:gd name="T17" fmla="*/ 26 h 52"/>
                <a:gd name="T18" fmla="*/ 39 w 39"/>
                <a:gd name="T19" fmla="*/ 37 h 52"/>
                <a:gd name="T20" fmla="*/ 35 w 39"/>
                <a:gd name="T21" fmla="*/ 50 h 52"/>
                <a:gd name="T22" fmla="*/ 19 w 39"/>
                <a:gd name="T23" fmla="*/ 52 h 52"/>
                <a:gd name="T24" fmla="*/ 4 w 39"/>
                <a:gd name="T25" fmla="*/ 50 h 52"/>
                <a:gd name="T26" fmla="*/ 0 w 39"/>
                <a:gd name="T27" fmla="*/ 38 h 52"/>
                <a:gd name="T28" fmla="*/ 0 w 39"/>
                <a:gd name="T29" fmla="*/ 36 h 52"/>
                <a:gd name="T30" fmla="*/ 6 w 39"/>
                <a:gd name="T31" fmla="*/ 36 h 52"/>
                <a:gd name="T32" fmla="*/ 6 w 39"/>
                <a:gd name="T33" fmla="*/ 37 h 52"/>
                <a:gd name="T34" fmla="*/ 8 w 39"/>
                <a:gd name="T35" fmla="*/ 46 h 52"/>
                <a:gd name="T36" fmla="*/ 19 w 39"/>
                <a:gd name="T37" fmla="*/ 47 h 52"/>
                <a:gd name="T38" fmla="*/ 31 w 39"/>
                <a:gd name="T39" fmla="*/ 46 h 52"/>
                <a:gd name="T40" fmla="*/ 33 w 39"/>
                <a:gd name="T41" fmla="*/ 37 h 52"/>
                <a:gd name="T42" fmla="*/ 32 w 39"/>
                <a:gd name="T43" fmla="*/ 30 h 52"/>
                <a:gd name="T44" fmla="*/ 25 w 39"/>
                <a:gd name="T45" fmla="*/ 29 h 52"/>
                <a:gd name="T46" fmla="*/ 19 w 39"/>
                <a:gd name="T47" fmla="*/ 28 h 52"/>
                <a:gd name="T48" fmla="*/ 13 w 39"/>
                <a:gd name="T49" fmla="*/ 28 h 52"/>
                <a:gd name="T50" fmla="*/ 0 w 39"/>
                <a:gd name="T51" fmla="*/ 14 h 52"/>
                <a:gd name="T52" fmla="*/ 4 w 39"/>
                <a:gd name="T53" fmla="*/ 3 h 52"/>
                <a:gd name="T54" fmla="*/ 19 w 39"/>
                <a:gd name="T55" fmla="*/ 0 h 52"/>
                <a:gd name="T56" fmla="*/ 35 w 39"/>
                <a:gd name="T57" fmla="*/ 2 h 52"/>
                <a:gd name="T58" fmla="*/ 38 w 39"/>
                <a:gd name="T5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52">
                  <a:moveTo>
                    <a:pt x="38" y="14"/>
                  </a:moveTo>
                  <a:cubicBezTo>
                    <a:pt x="32" y="14"/>
                    <a:pt x="32" y="14"/>
                    <a:pt x="32" y="14"/>
                  </a:cubicBezTo>
                  <a:cubicBezTo>
                    <a:pt x="32" y="10"/>
                    <a:pt x="32" y="7"/>
                    <a:pt x="30" y="6"/>
                  </a:cubicBezTo>
                  <a:cubicBezTo>
                    <a:pt x="29" y="5"/>
                    <a:pt x="26" y="5"/>
                    <a:pt x="20" y="5"/>
                  </a:cubicBezTo>
                  <a:cubicBezTo>
                    <a:pt x="14" y="5"/>
                    <a:pt x="10" y="5"/>
                    <a:pt x="9" y="6"/>
                  </a:cubicBezTo>
                  <a:cubicBezTo>
                    <a:pt x="7" y="7"/>
                    <a:pt x="6" y="10"/>
                    <a:pt x="6" y="13"/>
                  </a:cubicBezTo>
                  <a:cubicBezTo>
                    <a:pt x="6" y="17"/>
                    <a:pt x="7" y="20"/>
                    <a:pt x="8" y="21"/>
                  </a:cubicBezTo>
                  <a:cubicBezTo>
                    <a:pt x="9" y="22"/>
                    <a:pt x="13" y="22"/>
                    <a:pt x="20" y="23"/>
                  </a:cubicBezTo>
                  <a:cubicBezTo>
                    <a:pt x="28" y="23"/>
                    <a:pt x="34" y="24"/>
                    <a:pt x="36" y="26"/>
                  </a:cubicBezTo>
                  <a:cubicBezTo>
                    <a:pt x="38" y="28"/>
                    <a:pt x="39" y="31"/>
                    <a:pt x="39" y="37"/>
                  </a:cubicBezTo>
                  <a:cubicBezTo>
                    <a:pt x="39" y="44"/>
                    <a:pt x="38" y="48"/>
                    <a:pt x="35" y="50"/>
                  </a:cubicBezTo>
                  <a:cubicBezTo>
                    <a:pt x="33" y="51"/>
                    <a:pt x="27" y="52"/>
                    <a:pt x="19" y="52"/>
                  </a:cubicBezTo>
                  <a:cubicBezTo>
                    <a:pt x="11" y="52"/>
                    <a:pt x="6" y="51"/>
                    <a:pt x="4" y="50"/>
                  </a:cubicBezTo>
                  <a:cubicBezTo>
                    <a:pt x="1" y="48"/>
                    <a:pt x="0" y="44"/>
                    <a:pt x="0" y="38"/>
                  </a:cubicBezTo>
                  <a:cubicBezTo>
                    <a:pt x="0" y="36"/>
                    <a:pt x="0" y="36"/>
                    <a:pt x="0" y="36"/>
                  </a:cubicBezTo>
                  <a:cubicBezTo>
                    <a:pt x="6" y="36"/>
                    <a:pt x="6" y="36"/>
                    <a:pt x="6" y="36"/>
                  </a:cubicBezTo>
                  <a:cubicBezTo>
                    <a:pt x="6" y="37"/>
                    <a:pt x="6" y="37"/>
                    <a:pt x="6" y="37"/>
                  </a:cubicBezTo>
                  <a:cubicBezTo>
                    <a:pt x="6" y="42"/>
                    <a:pt x="6" y="45"/>
                    <a:pt x="8" y="46"/>
                  </a:cubicBezTo>
                  <a:cubicBezTo>
                    <a:pt x="9" y="47"/>
                    <a:pt x="13" y="47"/>
                    <a:pt x="19" y="47"/>
                  </a:cubicBezTo>
                  <a:cubicBezTo>
                    <a:pt x="25" y="47"/>
                    <a:pt x="30" y="47"/>
                    <a:pt x="31" y="46"/>
                  </a:cubicBezTo>
                  <a:cubicBezTo>
                    <a:pt x="33" y="45"/>
                    <a:pt x="33" y="42"/>
                    <a:pt x="33" y="37"/>
                  </a:cubicBezTo>
                  <a:cubicBezTo>
                    <a:pt x="33" y="34"/>
                    <a:pt x="33" y="32"/>
                    <a:pt x="32" y="30"/>
                  </a:cubicBezTo>
                  <a:cubicBezTo>
                    <a:pt x="31" y="29"/>
                    <a:pt x="29" y="29"/>
                    <a:pt x="25" y="29"/>
                  </a:cubicBezTo>
                  <a:cubicBezTo>
                    <a:pt x="19" y="28"/>
                    <a:pt x="19" y="28"/>
                    <a:pt x="19" y="28"/>
                  </a:cubicBezTo>
                  <a:cubicBezTo>
                    <a:pt x="13" y="28"/>
                    <a:pt x="13" y="28"/>
                    <a:pt x="13" y="28"/>
                  </a:cubicBezTo>
                  <a:cubicBezTo>
                    <a:pt x="5" y="27"/>
                    <a:pt x="0" y="23"/>
                    <a:pt x="0" y="14"/>
                  </a:cubicBezTo>
                  <a:cubicBezTo>
                    <a:pt x="0" y="8"/>
                    <a:pt x="2" y="5"/>
                    <a:pt x="4" y="3"/>
                  </a:cubicBezTo>
                  <a:cubicBezTo>
                    <a:pt x="7" y="1"/>
                    <a:pt x="12" y="0"/>
                    <a:pt x="19" y="0"/>
                  </a:cubicBezTo>
                  <a:cubicBezTo>
                    <a:pt x="27" y="0"/>
                    <a:pt x="32" y="1"/>
                    <a:pt x="35" y="2"/>
                  </a:cubicBezTo>
                  <a:cubicBezTo>
                    <a:pt x="37" y="4"/>
                    <a:pt x="38" y="8"/>
                    <a:pt x="3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27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5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8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2" y="46"/>
                    <a:pt x="0" y="40"/>
                    <a:pt x="0" y="31"/>
                  </a:cubicBezTo>
                  <a:cubicBezTo>
                    <a:pt x="0" y="23"/>
                    <a:pt x="0" y="23"/>
                    <a:pt x="0" y="23"/>
                  </a:cubicBezTo>
                  <a:cubicBezTo>
                    <a:pt x="0" y="19"/>
                    <a:pt x="0" y="19"/>
                    <a:pt x="0" y="19"/>
                  </a:cubicBezTo>
                  <a:cubicBezTo>
                    <a:pt x="0" y="11"/>
                    <a:pt x="2" y="6"/>
                    <a:pt x="5" y="3"/>
                  </a:cubicBezTo>
                  <a:cubicBezTo>
                    <a:pt x="8" y="1"/>
                    <a:pt x="13" y="0"/>
                    <a:pt x="22" y="0"/>
                  </a:cubicBezTo>
                  <a:cubicBezTo>
                    <a:pt x="31" y="0"/>
                    <a:pt x="37"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1" y="47"/>
                    <a:pt x="16" y="47"/>
                    <a:pt x="24" y="47"/>
                  </a:cubicBezTo>
                  <a:cubicBezTo>
                    <a:pt x="30" y="47"/>
                    <a:pt x="34" y="47"/>
                    <a:pt x="35" y="45"/>
                  </a:cubicBezTo>
                  <a:cubicBezTo>
                    <a:pt x="37" y="44"/>
                    <a:pt x="38" y="40"/>
                    <a:pt x="38" y="34"/>
                  </a:cubicBezTo>
                  <a:cubicBezTo>
                    <a:pt x="38"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noEditPoints="1"/>
            </p:cNvSpPr>
            <p:nvPr/>
          </p:nvSpPr>
          <p:spPr bwMode="auto">
            <a:xfrm>
              <a:off x="-239" y="1193"/>
              <a:ext cx="24" cy="32"/>
            </a:xfrm>
            <a:custGeom>
              <a:avLst/>
              <a:gdLst>
                <a:gd name="T0" fmla="*/ 0 w 40"/>
                <a:gd name="T1" fmla="*/ 52 h 52"/>
                <a:gd name="T2" fmla="*/ 0 w 40"/>
                <a:gd name="T3" fmla="*/ 0 h 52"/>
                <a:gd name="T4" fmla="*/ 25 w 40"/>
                <a:gd name="T5" fmla="*/ 0 h 52"/>
                <a:gd name="T6" fmla="*/ 37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4 w 40"/>
                <a:gd name="T21" fmla="*/ 52 h 52"/>
                <a:gd name="T22" fmla="*/ 34 w 40"/>
                <a:gd name="T23" fmla="*/ 40 h 52"/>
                <a:gd name="T24" fmla="*/ 26 w 40"/>
                <a:gd name="T25" fmla="*/ 31 h 52"/>
                <a:gd name="T26" fmla="*/ 24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5 w 40"/>
                <a:gd name="T41" fmla="*/ 16 h 52"/>
                <a:gd name="T42" fmla="*/ 33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1" y="0"/>
                    <a:pt x="34" y="1"/>
                    <a:pt x="37" y="3"/>
                  </a:cubicBezTo>
                  <a:cubicBezTo>
                    <a:pt x="39" y="6"/>
                    <a:pt x="40" y="9"/>
                    <a:pt x="40" y="15"/>
                  </a:cubicBezTo>
                  <a:cubicBezTo>
                    <a:pt x="40" y="20"/>
                    <a:pt x="40" y="23"/>
                    <a:pt x="38" y="25"/>
                  </a:cubicBezTo>
                  <a:cubicBezTo>
                    <a:pt x="37" y="27"/>
                    <a:pt x="35" y="28"/>
                    <a:pt x="31" y="29"/>
                  </a:cubicBezTo>
                  <a:cubicBezTo>
                    <a:pt x="31" y="29"/>
                    <a:pt x="31" y="29"/>
                    <a:pt x="31" y="29"/>
                  </a:cubicBezTo>
                  <a:cubicBezTo>
                    <a:pt x="37" y="29"/>
                    <a:pt x="39" y="32"/>
                    <a:pt x="39" y="39"/>
                  </a:cubicBezTo>
                  <a:cubicBezTo>
                    <a:pt x="39" y="52"/>
                    <a:pt x="39" y="52"/>
                    <a:pt x="39" y="52"/>
                  </a:cubicBezTo>
                  <a:cubicBezTo>
                    <a:pt x="34" y="52"/>
                    <a:pt x="34" y="52"/>
                    <a:pt x="34" y="52"/>
                  </a:cubicBezTo>
                  <a:cubicBezTo>
                    <a:pt x="34" y="40"/>
                    <a:pt x="34" y="40"/>
                    <a:pt x="34" y="40"/>
                  </a:cubicBezTo>
                  <a:cubicBezTo>
                    <a:pt x="34" y="34"/>
                    <a:pt x="31" y="31"/>
                    <a:pt x="26" y="31"/>
                  </a:cubicBezTo>
                  <a:cubicBezTo>
                    <a:pt x="24" y="31"/>
                    <a:pt x="24" y="31"/>
                    <a:pt x="24" y="31"/>
                  </a:cubicBezTo>
                  <a:cubicBezTo>
                    <a:pt x="6" y="31"/>
                    <a:pt x="6" y="31"/>
                    <a:pt x="6" y="31"/>
                  </a:cubicBezTo>
                  <a:cubicBezTo>
                    <a:pt x="6" y="52"/>
                    <a:pt x="6" y="52"/>
                    <a:pt x="6" y="52"/>
                  </a:cubicBezTo>
                  <a:lnTo>
                    <a:pt x="0" y="52"/>
                  </a:lnTo>
                  <a:close/>
                  <a:moveTo>
                    <a:pt x="6" y="26"/>
                  </a:moveTo>
                  <a:cubicBezTo>
                    <a:pt x="23" y="26"/>
                    <a:pt x="23" y="26"/>
                    <a:pt x="23" y="26"/>
                  </a:cubicBezTo>
                  <a:cubicBezTo>
                    <a:pt x="28" y="26"/>
                    <a:pt x="31" y="25"/>
                    <a:pt x="32" y="24"/>
                  </a:cubicBezTo>
                  <a:cubicBezTo>
                    <a:pt x="34" y="23"/>
                    <a:pt x="35" y="20"/>
                    <a:pt x="35" y="16"/>
                  </a:cubicBezTo>
                  <a:cubicBezTo>
                    <a:pt x="35" y="12"/>
                    <a:pt x="34" y="9"/>
                    <a:pt x="33" y="7"/>
                  </a:cubicBezTo>
                  <a:cubicBezTo>
                    <a:pt x="32"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noEditPoints="1"/>
            </p:cNvSpPr>
            <p:nvPr/>
          </p:nvSpPr>
          <p:spPr bwMode="auto">
            <a:xfrm>
              <a:off x="-202" y="1193"/>
              <a:ext cx="26" cy="32"/>
            </a:xfrm>
            <a:custGeom>
              <a:avLst/>
              <a:gdLst>
                <a:gd name="T0" fmla="*/ 22 w 44"/>
                <a:gd name="T1" fmla="*/ 0 h 52"/>
                <a:gd name="T2" fmla="*/ 40 w 44"/>
                <a:gd name="T3" fmla="*/ 4 h 52"/>
                <a:gd name="T4" fmla="*/ 44 w 44"/>
                <a:gd name="T5" fmla="*/ 25 h 52"/>
                <a:gd name="T6" fmla="*/ 40 w 44"/>
                <a:gd name="T7" fmla="*/ 48 h 52"/>
                <a:gd name="T8" fmla="*/ 22 w 44"/>
                <a:gd name="T9" fmla="*/ 52 h 52"/>
                <a:gd name="T10" fmla="*/ 3 w 44"/>
                <a:gd name="T11" fmla="*/ 48 h 52"/>
                <a:gd name="T12" fmla="*/ 0 w 44"/>
                <a:gd name="T13" fmla="*/ 26 h 52"/>
                <a:gd name="T14" fmla="*/ 0 w 44"/>
                <a:gd name="T15" fmla="*/ 22 h 52"/>
                <a:gd name="T16" fmla="*/ 0 w 44"/>
                <a:gd name="T17" fmla="*/ 17 h 52"/>
                <a:gd name="T18" fmla="*/ 4 w 44"/>
                <a:gd name="T19" fmla="*/ 3 h 52"/>
                <a:gd name="T20" fmla="*/ 22 w 44"/>
                <a:gd name="T21" fmla="*/ 0 h 52"/>
                <a:gd name="T22" fmla="*/ 22 w 44"/>
                <a:gd name="T23" fmla="*/ 5 h 52"/>
                <a:gd name="T24" fmla="*/ 7 w 44"/>
                <a:gd name="T25" fmla="*/ 7 h 52"/>
                <a:gd name="T26" fmla="*/ 5 w 44"/>
                <a:gd name="T27" fmla="*/ 26 h 52"/>
                <a:gd name="T28" fmla="*/ 7 w 44"/>
                <a:gd name="T29" fmla="*/ 45 h 52"/>
                <a:gd name="T30" fmla="*/ 22 w 44"/>
                <a:gd name="T31" fmla="*/ 47 h 52"/>
                <a:gd name="T32" fmla="*/ 36 w 44"/>
                <a:gd name="T33" fmla="*/ 45 h 52"/>
                <a:gd name="T34" fmla="*/ 38 w 44"/>
                <a:gd name="T35" fmla="*/ 26 h 52"/>
                <a:gd name="T36" fmla="*/ 38 w 44"/>
                <a:gd name="T37" fmla="*/ 23 h 52"/>
                <a:gd name="T38" fmla="*/ 38 w 44"/>
                <a:gd name="T39" fmla="*/ 18 h 52"/>
                <a:gd name="T40" fmla="*/ 35 w 44"/>
                <a:gd name="T41" fmla="*/ 7 h 52"/>
                <a:gd name="T42" fmla="*/ 22 w 44"/>
                <a:gd name="T4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2">
                  <a:moveTo>
                    <a:pt x="22" y="0"/>
                  </a:moveTo>
                  <a:cubicBezTo>
                    <a:pt x="31" y="0"/>
                    <a:pt x="37" y="1"/>
                    <a:pt x="40" y="4"/>
                  </a:cubicBezTo>
                  <a:cubicBezTo>
                    <a:pt x="42" y="7"/>
                    <a:pt x="44" y="14"/>
                    <a:pt x="44" y="25"/>
                  </a:cubicBezTo>
                  <a:cubicBezTo>
                    <a:pt x="44" y="38"/>
                    <a:pt x="42" y="45"/>
                    <a:pt x="40" y="48"/>
                  </a:cubicBezTo>
                  <a:cubicBezTo>
                    <a:pt x="38" y="51"/>
                    <a:pt x="32" y="52"/>
                    <a:pt x="22" y="52"/>
                  </a:cubicBezTo>
                  <a:cubicBezTo>
                    <a:pt x="12" y="52"/>
                    <a:pt x="6" y="51"/>
                    <a:pt x="3" y="48"/>
                  </a:cubicBezTo>
                  <a:cubicBezTo>
                    <a:pt x="1" y="45"/>
                    <a:pt x="0" y="38"/>
                    <a:pt x="0" y="26"/>
                  </a:cubicBezTo>
                  <a:cubicBezTo>
                    <a:pt x="0" y="22"/>
                    <a:pt x="0" y="22"/>
                    <a:pt x="0" y="22"/>
                  </a:cubicBezTo>
                  <a:cubicBezTo>
                    <a:pt x="0" y="17"/>
                    <a:pt x="0" y="17"/>
                    <a:pt x="0" y="17"/>
                  </a:cubicBezTo>
                  <a:cubicBezTo>
                    <a:pt x="0" y="11"/>
                    <a:pt x="1" y="6"/>
                    <a:pt x="4" y="3"/>
                  </a:cubicBezTo>
                  <a:cubicBezTo>
                    <a:pt x="7" y="1"/>
                    <a:pt x="13" y="0"/>
                    <a:pt x="22" y="0"/>
                  </a:cubicBezTo>
                  <a:close/>
                  <a:moveTo>
                    <a:pt x="22" y="5"/>
                  </a:moveTo>
                  <a:cubicBezTo>
                    <a:pt x="13" y="5"/>
                    <a:pt x="9" y="5"/>
                    <a:pt x="7" y="7"/>
                  </a:cubicBezTo>
                  <a:cubicBezTo>
                    <a:pt x="6" y="9"/>
                    <a:pt x="5" y="15"/>
                    <a:pt x="5" y="26"/>
                  </a:cubicBezTo>
                  <a:cubicBezTo>
                    <a:pt x="5" y="37"/>
                    <a:pt x="6" y="43"/>
                    <a:pt x="7" y="45"/>
                  </a:cubicBezTo>
                  <a:cubicBezTo>
                    <a:pt x="9" y="47"/>
                    <a:pt x="13" y="47"/>
                    <a:pt x="22" y="47"/>
                  </a:cubicBezTo>
                  <a:cubicBezTo>
                    <a:pt x="30" y="47"/>
                    <a:pt x="35" y="47"/>
                    <a:pt x="36" y="45"/>
                  </a:cubicBezTo>
                  <a:cubicBezTo>
                    <a:pt x="37" y="43"/>
                    <a:pt x="38" y="37"/>
                    <a:pt x="38" y="26"/>
                  </a:cubicBezTo>
                  <a:cubicBezTo>
                    <a:pt x="38" y="23"/>
                    <a:pt x="38" y="23"/>
                    <a:pt x="38" y="23"/>
                  </a:cubicBezTo>
                  <a:cubicBezTo>
                    <a:pt x="38" y="18"/>
                    <a:pt x="38" y="18"/>
                    <a:pt x="38" y="18"/>
                  </a:cubicBezTo>
                  <a:cubicBezTo>
                    <a:pt x="38" y="12"/>
                    <a:pt x="37" y="8"/>
                    <a:pt x="35" y="7"/>
                  </a:cubicBezTo>
                  <a:cubicBezTo>
                    <a:pt x="33" y="5"/>
                    <a:pt x="29"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64"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5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9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5"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9" y="46"/>
                  </a:cubicBezTo>
                  <a:cubicBezTo>
                    <a:pt x="10" y="47"/>
                    <a:pt x="14" y="47"/>
                    <a:pt x="20" y="47"/>
                  </a:cubicBezTo>
                  <a:cubicBezTo>
                    <a:pt x="27" y="47"/>
                    <a:pt x="31" y="47"/>
                    <a:pt x="33" y="46"/>
                  </a:cubicBezTo>
                  <a:cubicBezTo>
                    <a:pt x="35"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noEditPoints="1"/>
            </p:cNvSpPr>
            <p:nvPr/>
          </p:nvSpPr>
          <p:spPr bwMode="auto">
            <a:xfrm>
              <a:off x="-124" y="1193"/>
              <a:ext cx="24" cy="32"/>
            </a:xfrm>
            <a:custGeom>
              <a:avLst/>
              <a:gdLst>
                <a:gd name="T0" fmla="*/ 0 w 39"/>
                <a:gd name="T1" fmla="*/ 52 h 52"/>
                <a:gd name="T2" fmla="*/ 0 w 39"/>
                <a:gd name="T3" fmla="*/ 0 h 52"/>
                <a:gd name="T4" fmla="*/ 22 w 39"/>
                <a:gd name="T5" fmla="*/ 0 h 52"/>
                <a:gd name="T6" fmla="*/ 24 w 39"/>
                <a:gd name="T7" fmla="*/ 0 h 52"/>
                <a:gd name="T8" fmla="*/ 36 w 39"/>
                <a:gd name="T9" fmla="*/ 4 h 52"/>
                <a:gd name="T10" fmla="*/ 39 w 39"/>
                <a:gd name="T11" fmla="*/ 16 h 52"/>
                <a:gd name="T12" fmla="*/ 36 w 39"/>
                <a:gd name="T13" fmla="*/ 28 h 52"/>
                <a:gd name="T14" fmla="*/ 23 w 39"/>
                <a:gd name="T15" fmla="*/ 31 h 52"/>
                <a:gd name="T16" fmla="*/ 21 w 39"/>
                <a:gd name="T17" fmla="*/ 31 h 52"/>
                <a:gd name="T18" fmla="*/ 6 w 39"/>
                <a:gd name="T19" fmla="*/ 31 h 52"/>
                <a:gd name="T20" fmla="*/ 6 w 39"/>
                <a:gd name="T21" fmla="*/ 52 h 52"/>
                <a:gd name="T22" fmla="*/ 0 w 39"/>
                <a:gd name="T23" fmla="*/ 52 h 52"/>
                <a:gd name="T24" fmla="*/ 6 w 39"/>
                <a:gd name="T25" fmla="*/ 27 h 52"/>
                <a:gd name="T26" fmla="*/ 20 w 39"/>
                <a:gd name="T27" fmla="*/ 27 h 52"/>
                <a:gd name="T28" fmla="*/ 31 w 39"/>
                <a:gd name="T29" fmla="*/ 25 h 52"/>
                <a:gd name="T30" fmla="*/ 33 w 39"/>
                <a:gd name="T31" fmla="*/ 17 h 52"/>
                <a:gd name="T32" fmla="*/ 32 w 39"/>
                <a:gd name="T33" fmla="*/ 7 h 52"/>
                <a:gd name="T34" fmla="*/ 24 w 39"/>
                <a:gd name="T35" fmla="*/ 5 h 52"/>
                <a:gd name="T36" fmla="*/ 22 w 39"/>
                <a:gd name="T37" fmla="*/ 5 h 52"/>
                <a:gd name="T38" fmla="*/ 6 w 39"/>
                <a:gd name="T39" fmla="*/ 5 h 52"/>
                <a:gd name="T40" fmla="*/ 6 w 39"/>
                <a:gd name="T41"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2">
                  <a:moveTo>
                    <a:pt x="0" y="52"/>
                  </a:moveTo>
                  <a:cubicBezTo>
                    <a:pt x="0" y="0"/>
                    <a:pt x="0" y="0"/>
                    <a:pt x="0" y="0"/>
                  </a:cubicBezTo>
                  <a:cubicBezTo>
                    <a:pt x="22" y="0"/>
                    <a:pt x="22" y="0"/>
                    <a:pt x="22" y="0"/>
                  </a:cubicBezTo>
                  <a:cubicBezTo>
                    <a:pt x="24" y="0"/>
                    <a:pt x="24" y="0"/>
                    <a:pt x="24" y="0"/>
                  </a:cubicBezTo>
                  <a:cubicBezTo>
                    <a:pt x="30" y="0"/>
                    <a:pt x="34" y="1"/>
                    <a:pt x="36" y="4"/>
                  </a:cubicBezTo>
                  <a:cubicBezTo>
                    <a:pt x="38" y="6"/>
                    <a:pt x="39" y="10"/>
                    <a:pt x="39" y="16"/>
                  </a:cubicBezTo>
                  <a:cubicBezTo>
                    <a:pt x="39" y="22"/>
                    <a:pt x="38" y="26"/>
                    <a:pt x="36" y="28"/>
                  </a:cubicBezTo>
                  <a:cubicBezTo>
                    <a:pt x="33" y="30"/>
                    <a:pt x="29" y="31"/>
                    <a:pt x="23" y="31"/>
                  </a:cubicBezTo>
                  <a:cubicBezTo>
                    <a:pt x="21" y="31"/>
                    <a:pt x="21" y="31"/>
                    <a:pt x="21" y="31"/>
                  </a:cubicBezTo>
                  <a:cubicBezTo>
                    <a:pt x="6" y="31"/>
                    <a:pt x="6" y="31"/>
                    <a:pt x="6" y="31"/>
                  </a:cubicBezTo>
                  <a:cubicBezTo>
                    <a:pt x="6" y="52"/>
                    <a:pt x="6" y="52"/>
                    <a:pt x="6" y="52"/>
                  </a:cubicBezTo>
                  <a:lnTo>
                    <a:pt x="0" y="52"/>
                  </a:lnTo>
                  <a:close/>
                  <a:moveTo>
                    <a:pt x="6" y="27"/>
                  </a:moveTo>
                  <a:cubicBezTo>
                    <a:pt x="20" y="27"/>
                    <a:pt x="20" y="27"/>
                    <a:pt x="20" y="27"/>
                  </a:cubicBezTo>
                  <a:cubicBezTo>
                    <a:pt x="26" y="27"/>
                    <a:pt x="29" y="26"/>
                    <a:pt x="31" y="25"/>
                  </a:cubicBezTo>
                  <a:cubicBezTo>
                    <a:pt x="32" y="24"/>
                    <a:pt x="33" y="21"/>
                    <a:pt x="33" y="17"/>
                  </a:cubicBezTo>
                  <a:cubicBezTo>
                    <a:pt x="33" y="12"/>
                    <a:pt x="33" y="8"/>
                    <a:pt x="32" y="7"/>
                  </a:cubicBezTo>
                  <a:cubicBezTo>
                    <a:pt x="31" y="6"/>
                    <a:pt x="28" y="5"/>
                    <a:pt x="24" y="5"/>
                  </a:cubicBezTo>
                  <a:cubicBezTo>
                    <a:pt x="22" y="5"/>
                    <a:pt x="22" y="5"/>
                    <a:pt x="22" y="5"/>
                  </a:cubicBezTo>
                  <a:cubicBezTo>
                    <a:pt x="6" y="5"/>
                    <a:pt x="6" y="5"/>
                    <a:pt x="6" y="5"/>
                  </a:cubicBezTo>
                  <a:lnTo>
                    <a:pt x="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p:cNvSpPr>
            <a:spLocks noGrp="1"/>
          </p:cNvSpPr>
          <p:nvPr>
            <p:ph type="body" sz="quarter" idx="10" hasCustomPrompt="1"/>
          </p:nvPr>
        </p:nvSpPr>
        <p:spPr>
          <a:xfrm>
            <a:off x="3605349" y="3949700"/>
            <a:ext cx="7977051" cy="1847850"/>
          </a:xfrm>
        </p:spPr>
        <p:txBody>
          <a:bodyPr/>
          <a:lstStyle>
            <a:lvl1pPr marL="0" indent="0">
              <a:buNone/>
              <a:defRPr sz="2000" baseline="0">
                <a:solidFill>
                  <a:schemeClr val="bg1"/>
                </a:solidFill>
              </a:defRPr>
            </a:lvl1pPr>
          </a:lstStyle>
          <a:p>
            <a:pPr lvl="0"/>
            <a:r>
              <a:rPr lang="en-US" dirty="0"/>
              <a:t>Contact Detail</a:t>
            </a:r>
          </a:p>
        </p:txBody>
      </p:sp>
      <p:sp>
        <p:nvSpPr>
          <p:cNvPr id="33" name="Shape 2856">
            <a:extLst>
              <a:ext uri="{FF2B5EF4-FFF2-40B4-BE49-F238E27FC236}">
                <a16:creationId xmlns:a16="http://schemas.microsoft.com/office/drawing/2014/main" id="{F880268E-3B8B-4DFE-93CC-A237A920012F}"/>
              </a:ext>
            </a:extLst>
          </p:cNvPr>
          <p:cNvSpPr/>
          <p:nvPr userDrawn="1"/>
        </p:nvSpPr>
        <p:spPr>
          <a:xfrm>
            <a:off x="3195145" y="4000490"/>
            <a:ext cx="287110" cy="286995"/>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accent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64" name="Shape 2643">
            <a:extLst>
              <a:ext uri="{FF2B5EF4-FFF2-40B4-BE49-F238E27FC236}">
                <a16:creationId xmlns:a16="http://schemas.microsoft.com/office/drawing/2014/main" id="{DDCCBBB4-0553-4A3A-9008-03A9F598C030}"/>
              </a:ext>
            </a:extLst>
          </p:cNvPr>
          <p:cNvSpPr/>
          <p:nvPr userDrawn="1"/>
        </p:nvSpPr>
        <p:spPr>
          <a:xfrm>
            <a:off x="3245352" y="4460026"/>
            <a:ext cx="186697" cy="342276"/>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5" name="Shape 2857">
            <a:extLst>
              <a:ext uri="{FF2B5EF4-FFF2-40B4-BE49-F238E27FC236}">
                <a16:creationId xmlns:a16="http://schemas.microsoft.com/office/drawing/2014/main" id="{FB97730B-A88B-47BD-B00A-1BD5D5AB44F5}"/>
              </a:ext>
            </a:extLst>
          </p:cNvPr>
          <p:cNvSpPr/>
          <p:nvPr userDrawn="1"/>
        </p:nvSpPr>
        <p:spPr>
          <a:xfrm>
            <a:off x="3171359" y="4936685"/>
            <a:ext cx="334682" cy="334682"/>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3291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3F5F"/>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4742957" y="2857500"/>
            <a:ext cx="2706086" cy="1546334"/>
            <a:chOff x="-857" y="801"/>
            <a:chExt cx="847" cy="484"/>
          </a:xfrm>
        </p:grpSpPr>
        <p:sp>
          <p:nvSpPr>
            <p:cNvPr id="8" name="AutoShape 3"/>
            <p:cNvSpPr>
              <a:spLocks noChangeAspect="1" noChangeArrowheads="1" noTextEdit="1"/>
            </p:cNvSpPr>
            <p:nvPr/>
          </p:nvSpPr>
          <p:spPr bwMode="auto">
            <a:xfrm>
              <a:off x="-857" y="801"/>
              <a:ext cx="8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567" y="872"/>
              <a:ext cx="150" cy="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567" y="987"/>
              <a:ext cx="150" cy="3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787" y="872"/>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787" y="987"/>
              <a:ext cx="151"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787" y="1101"/>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357" y="987"/>
              <a:ext cx="279" cy="159"/>
            </a:xfrm>
            <a:custGeom>
              <a:avLst/>
              <a:gdLst>
                <a:gd name="T0" fmla="*/ 459 w 459"/>
                <a:gd name="T1" fmla="*/ 58 h 261"/>
                <a:gd name="T2" fmla="*/ 459 w 459"/>
                <a:gd name="T3" fmla="*/ 58 h 261"/>
                <a:gd name="T4" fmla="*/ 459 w 459"/>
                <a:gd name="T5" fmla="*/ 58 h 261"/>
                <a:gd name="T6" fmla="*/ 459 w 459"/>
                <a:gd name="T7" fmla="*/ 0 h 261"/>
                <a:gd name="T8" fmla="*/ 219 w 459"/>
                <a:gd name="T9" fmla="*/ 0 h 261"/>
                <a:gd name="T10" fmla="*/ 219 w 459"/>
                <a:gd name="T11" fmla="*/ 58 h 261"/>
                <a:gd name="T12" fmla="*/ 394 w 459"/>
                <a:gd name="T13" fmla="*/ 58 h 261"/>
                <a:gd name="T14" fmla="*/ 230 w 459"/>
                <a:gd name="T15" fmla="*/ 197 h 261"/>
                <a:gd name="T16" fmla="*/ 65 w 459"/>
                <a:gd name="T17" fmla="*/ 58 h 261"/>
                <a:gd name="T18" fmla="*/ 0 w 459"/>
                <a:gd name="T19" fmla="*/ 58 h 261"/>
                <a:gd name="T20" fmla="*/ 230 w 459"/>
                <a:gd name="T21" fmla="*/ 261 h 261"/>
                <a:gd name="T22" fmla="*/ 459 w 459"/>
                <a:gd name="T23" fmla="*/ 58 h 261"/>
                <a:gd name="T24" fmla="*/ 459 w 459"/>
                <a:gd name="T25" fmla="*/ 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261">
                  <a:moveTo>
                    <a:pt x="459" y="58"/>
                  </a:moveTo>
                  <a:cubicBezTo>
                    <a:pt x="459" y="58"/>
                    <a:pt x="459" y="58"/>
                    <a:pt x="459" y="58"/>
                  </a:cubicBezTo>
                  <a:cubicBezTo>
                    <a:pt x="459" y="58"/>
                    <a:pt x="459" y="58"/>
                    <a:pt x="459" y="58"/>
                  </a:cubicBezTo>
                  <a:cubicBezTo>
                    <a:pt x="459" y="0"/>
                    <a:pt x="459" y="0"/>
                    <a:pt x="459" y="0"/>
                  </a:cubicBezTo>
                  <a:cubicBezTo>
                    <a:pt x="219" y="0"/>
                    <a:pt x="219" y="0"/>
                    <a:pt x="219" y="0"/>
                  </a:cubicBezTo>
                  <a:cubicBezTo>
                    <a:pt x="219" y="58"/>
                    <a:pt x="219" y="58"/>
                    <a:pt x="219" y="58"/>
                  </a:cubicBezTo>
                  <a:cubicBezTo>
                    <a:pt x="394" y="58"/>
                    <a:pt x="394" y="58"/>
                    <a:pt x="394" y="58"/>
                  </a:cubicBezTo>
                  <a:cubicBezTo>
                    <a:pt x="381" y="137"/>
                    <a:pt x="312" y="197"/>
                    <a:pt x="230" y="197"/>
                  </a:cubicBezTo>
                  <a:cubicBezTo>
                    <a:pt x="147" y="197"/>
                    <a:pt x="79" y="137"/>
                    <a:pt x="65" y="58"/>
                  </a:cubicBezTo>
                  <a:cubicBezTo>
                    <a:pt x="0" y="58"/>
                    <a:pt x="0" y="58"/>
                    <a:pt x="0" y="58"/>
                  </a:cubicBezTo>
                  <a:cubicBezTo>
                    <a:pt x="14" y="172"/>
                    <a:pt x="112" y="261"/>
                    <a:pt x="230" y="261"/>
                  </a:cubicBezTo>
                  <a:cubicBezTo>
                    <a:pt x="348" y="261"/>
                    <a:pt x="445" y="172"/>
                    <a:pt x="459" y="58"/>
                  </a:cubicBezTo>
                  <a:cubicBezTo>
                    <a:pt x="459" y="58"/>
                    <a:pt x="459" y="58"/>
                    <a:pt x="459"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357" y="864"/>
              <a:ext cx="133" cy="123"/>
            </a:xfrm>
            <a:custGeom>
              <a:avLst/>
              <a:gdLst>
                <a:gd name="T0" fmla="*/ 218 w 218"/>
                <a:gd name="T1" fmla="*/ 0 h 202"/>
                <a:gd name="T2" fmla="*/ 0 w 218"/>
                <a:gd name="T3" fmla="*/ 202 h 202"/>
                <a:gd name="T4" fmla="*/ 65 w 218"/>
                <a:gd name="T5" fmla="*/ 202 h 202"/>
                <a:gd name="T6" fmla="*/ 218 w 218"/>
                <a:gd name="T7" fmla="*/ 65 h 202"/>
                <a:gd name="T8" fmla="*/ 218 w 218"/>
                <a:gd name="T9" fmla="*/ 0 h 202"/>
              </a:gdLst>
              <a:ahLst/>
              <a:cxnLst>
                <a:cxn ang="0">
                  <a:pos x="T0" y="T1"/>
                </a:cxn>
                <a:cxn ang="0">
                  <a:pos x="T2" y="T3"/>
                </a:cxn>
                <a:cxn ang="0">
                  <a:pos x="T4" y="T5"/>
                </a:cxn>
                <a:cxn ang="0">
                  <a:pos x="T6" y="T7"/>
                </a:cxn>
                <a:cxn ang="0">
                  <a:pos x="T8" y="T9"/>
                </a:cxn>
              </a:cxnLst>
              <a:rect l="0" t="0" r="r" b="b"/>
              <a:pathLst>
                <a:path w="218" h="202">
                  <a:moveTo>
                    <a:pt x="218" y="0"/>
                  </a:moveTo>
                  <a:cubicBezTo>
                    <a:pt x="106" y="6"/>
                    <a:pt x="15" y="92"/>
                    <a:pt x="0" y="202"/>
                  </a:cubicBezTo>
                  <a:cubicBezTo>
                    <a:pt x="65" y="202"/>
                    <a:pt x="65" y="202"/>
                    <a:pt x="65" y="202"/>
                  </a:cubicBezTo>
                  <a:cubicBezTo>
                    <a:pt x="79" y="127"/>
                    <a:pt x="141" y="70"/>
                    <a:pt x="218" y="65"/>
                  </a:cubicBezTo>
                  <a:lnTo>
                    <a:pt x="21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781"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748" y="1193"/>
              <a:ext cx="26" cy="32"/>
            </a:xfrm>
            <a:custGeom>
              <a:avLst/>
              <a:gdLst>
                <a:gd name="T0" fmla="*/ 26 w 26"/>
                <a:gd name="T1" fmla="*/ 0 h 32"/>
                <a:gd name="T2" fmla="*/ 26 w 26"/>
                <a:gd name="T3" fmla="*/ 32 h 32"/>
                <a:gd name="T4" fmla="*/ 21 w 26"/>
                <a:gd name="T5" fmla="*/ 32 h 32"/>
                <a:gd name="T6" fmla="*/ 8 w 26"/>
                <a:gd name="T7" fmla="*/ 11 h 32"/>
                <a:gd name="T8" fmla="*/ 6 w 26"/>
                <a:gd name="T9" fmla="*/ 7 h 32"/>
                <a:gd name="T10" fmla="*/ 5 w 26"/>
                <a:gd name="T11" fmla="*/ 5 h 32"/>
                <a:gd name="T12" fmla="*/ 3 w 26"/>
                <a:gd name="T13" fmla="*/ 3 h 32"/>
                <a:gd name="T14" fmla="*/ 3 w 26"/>
                <a:gd name="T15" fmla="*/ 3 h 32"/>
                <a:gd name="T16" fmla="*/ 3 w 26"/>
                <a:gd name="T17" fmla="*/ 4 h 32"/>
                <a:gd name="T18" fmla="*/ 3 w 26"/>
                <a:gd name="T19" fmla="*/ 6 h 32"/>
                <a:gd name="T20" fmla="*/ 3 w 26"/>
                <a:gd name="T21" fmla="*/ 8 h 32"/>
                <a:gd name="T22" fmla="*/ 3 w 26"/>
                <a:gd name="T23" fmla="*/ 32 h 32"/>
                <a:gd name="T24" fmla="*/ 0 w 26"/>
                <a:gd name="T25" fmla="*/ 32 h 32"/>
                <a:gd name="T26" fmla="*/ 0 w 26"/>
                <a:gd name="T27" fmla="*/ 0 h 32"/>
                <a:gd name="T28" fmla="*/ 6 w 26"/>
                <a:gd name="T29" fmla="*/ 0 h 32"/>
                <a:gd name="T30" fmla="*/ 17 w 26"/>
                <a:gd name="T31" fmla="*/ 19 h 32"/>
                <a:gd name="T32" fmla="*/ 20 w 26"/>
                <a:gd name="T33" fmla="*/ 24 h 32"/>
                <a:gd name="T34" fmla="*/ 22 w 26"/>
                <a:gd name="T35" fmla="*/ 26 h 32"/>
                <a:gd name="T36" fmla="*/ 23 w 26"/>
                <a:gd name="T37" fmla="*/ 29 h 32"/>
                <a:gd name="T38" fmla="*/ 23 w 26"/>
                <a:gd name="T39" fmla="*/ 29 h 32"/>
                <a:gd name="T40" fmla="*/ 23 w 26"/>
                <a:gd name="T41" fmla="*/ 28 h 32"/>
                <a:gd name="T42" fmla="*/ 23 w 26"/>
                <a:gd name="T43" fmla="*/ 26 h 32"/>
                <a:gd name="T44" fmla="*/ 23 w 26"/>
                <a:gd name="T45" fmla="*/ 24 h 32"/>
                <a:gd name="T46" fmla="*/ 23 w 26"/>
                <a:gd name="T47" fmla="*/ 0 h 32"/>
                <a:gd name="T48" fmla="*/ 26 w 26"/>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2">
                  <a:moveTo>
                    <a:pt x="26" y="0"/>
                  </a:moveTo>
                  <a:lnTo>
                    <a:pt x="26" y="32"/>
                  </a:lnTo>
                  <a:lnTo>
                    <a:pt x="21" y="32"/>
                  </a:lnTo>
                  <a:lnTo>
                    <a:pt x="8" y="11"/>
                  </a:lnTo>
                  <a:lnTo>
                    <a:pt x="6" y="7"/>
                  </a:lnTo>
                  <a:lnTo>
                    <a:pt x="5" y="5"/>
                  </a:lnTo>
                  <a:lnTo>
                    <a:pt x="3" y="3"/>
                  </a:lnTo>
                  <a:lnTo>
                    <a:pt x="3" y="3"/>
                  </a:lnTo>
                  <a:lnTo>
                    <a:pt x="3" y="4"/>
                  </a:lnTo>
                  <a:lnTo>
                    <a:pt x="3" y="6"/>
                  </a:lnTo>
                  <a:lnTo>
                    <a:pt x="3" y="8"/>
                  </a:lnTo>
                  <a:lnTo>
                    <a:pt x="3" y="32"/>
                  </a:lnTo>
                  <a:lnTo>
                    <a:pt x="0" y="32"/>
                  </a:lnTo>
                  <a:lnTo>
                    <a:pt x="0" y="0"/>
                  </a:lnTo>
                  <a:lnTo>
                    <a:pt x="6" y="0"/>
                  </a:lnTo>
                  <a:lnTo>
                    <a:pt x="17" y="19"/>
                  </a:lnTo>
                  <a:lnTo>
                    <a:pt x="20" y="24"/>
                  </a:lnTo>
                  <a:lnTo>
                    <a:pt x="22" y="26"/>
                  </a:lnTo>
                  <a:lnTo>
                    <a:pt x="23" y="29"/>
                  </a:lnTo>
                  <a:lnTo>
                    <a:pt x="23" y="29"/>
                  </a:lnTo>
                  <a:lnTo>
                    <a:pt x="23" y="28"/>
                  </a:lnTo>
                  <a:lnTo>
                    <a:pt x="23" y="26"/>
                  </a:lnTo>
                  <a:lnTo>
                    <a:pt x="23" y="24"/>
                  </a:lnTo>
                  <a:lnTo>
                    <a:pt x="23"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708"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noEditPoints="1"/>
            </p:cNvSpPr>
            <p:nvPr/>
          </p:nvSpPr>
          <p:spPr bwMode="auto">
            <a:xfrm>
              <a:off x="-675" y="1193"/>
              <a:ext cx="25" cy="32"/>
            </a:xfrm>
            <a:custGeom>
              <a:avLst/>
              <a:gdLst>
                <a:gd name="T0" fmla="*/ 0 w 40"/>
                <a:gd name="T1" fmla="*/ 52 h 52"/>
                <a:gd name="T2" fmla="*/ 0 w 40"/>
                <a:gd name="T3" fmla="*/ 0 h 52"/>
                <a:gd name="T4" fmla="*/ 25 w 40"/>
                <a:gd name="T5" fmla="*/ 0 h 52"/>
                <a:gd name="T6" fmla="*/ 36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3 w 40"/>
                <a:gd name="T21" fmla="*/ 52 h 52"/>
                <a:gd name="T22" fmla="*/ 33 w 40"/>
                <a:gd name="T23" fmla="*/ 40 h 52"/>
                <a:gd name="T24" fmla="*/ 25 w 40"/>
                <a:gd name="T25" fmla="*/ 31 h 52"/>
                <a:gd name="T26" fmla="*/ 23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4 w 40"/>
                <a:gd name="T41" fmla="*/ 16 h 52"/>
                <a:gd name="T42" fmla="*/ 32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0" y="0"/>
                    <a:pt x="34" y="1"/>
                    <a:pt x="36" y="3"/>
                  </a:cubicBezTo>
                  <a:cubicBezTo>
                    <a:pt x="39" y="6"/>
                    <a:pt x="40" y="9"/>
                    <a:pt x="40" y="15"/>
                  </a:cubicBezTo>
                  <a:cubicBezTo>
                    <a:pt x="40" y="20"/>
                    <a:pt x="39" y="23"/>
                    <a:pt x="38" y="25"/>
                  </a:cubicBezTo>
                  <a:cubicBezTo>
                    <a:pt x="37" y="27"/>
                    <a:pt x="34" y="28"/>
                    <a:pt x="31" y="29"/>
                  </a:cubicBezTo>
                  <a:cubicBezTo>
                    <a:pt x="31" y="29"/>
                    <a:pt x="31" y="29"/>
                    <a:pt x="31"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6" y="31"/>
                    <a:pt x="6" y="31"/>
                    <a:pt x="6" y="31"/>
                  </a:cubicBezTo>
                  <a:cubicBezTo>
                    <a:pt x="6" y="52"/>
                    <a:pt x="6" y="52"/>
                    <a:pt x="6" y="52"/>
                  </a:cubicBezTo>
                  <a:lnTo>
                    <a:pt x="0" y="52"/>
                  </a:lnTo>
                  <a:close/>
                  <a:moveTo>
                    <a:pt x="6" y="26"/>
                  </a:moveTo>
                  <a:cubicBezTo>
                    <a:pt x="23" y="26"/>
                    <a:pt x="23" y="26"/>
                    <a:pt x="23" y="26"/>
                  </a:cubicBezTo>
                  <a:cubicBezTo>
                    <a:pt x="27" y="26"/>
                    <a:pt x="30" y="25"/>
                    <a:pt x="32" y="24"/>
                  </a:cubicBezTo>
                  <a:cubicBezTo>
                    <a:pt x="33" y="23"/>
                    <a:pt x="34" y="20"/>
                    <a:pt x="34" y="16"/>
                  </a:cubicBezTo>
                  <a:cubicBezTo>
                    <a:pt x="34" y="12"/>
                    <a:pt x="33" y="9"/>
                    <a:pt x="32" y="7"/>
                  </a:cubicBezTo>
                  <a:cubicBezTo>
                    <a:pt x="31"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63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4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7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1" y="46"/>
                    <a:pt x="0" y="40"/>
                    <a:pt x="0" y="31"/>
                  </a:cubicBezTo>
                  <a:cubicBezTo>
                    <a:pt x="0" y="23"/>
                    <a:pt x="0" y="23"/>
                    <a:pt x="0" y="23"/>
                  </a:cubicBezTo>
                  <a:cubicBezTo>
                    <a:pt x="0" y="19"/>
                    <a:pt x="0" y="19"/>
                    <a:pt x="0" y="19"/>
                  </a:cubicBezTo>
                  <a:cubicBezTo>
                    <a:pt x="0" y="11"/>
                    <a:pt x="2" y="6"/>
                    <a:pt x="4" y="3"/>
                  </a:cubicBezTo>
                  <a:cubicBezTo>
                    <a:pt x="7" y="1"/>
                    <a:pt x="13" y="0"/>
                    <a:pt x="22" y="0"/>
                  </a:cubicBezTo>
                  <a:cubicBezTo>
                    <a:pt x="31" y="0"/>
                    <a:pt x="36"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0" y="47"/>
                    <a:pt x="15" y="47"/>
                    <a:pt x="24" y="47"/>
                  </a:cubicBezTo>
                  <a:cubicBezTo>
                    <a:pt x="30" y="47"/>
                    <a:pt x="34" y="47"/>
                    <a:pt x="35" y="45"/>
                  </a:cubicBezTo>
                  <a:cubicBezTo>
                    <a:pt x="37" y="44"/>
                    <a:pt x="37" y="40"/>
                    <a:pt x="37" y="34"/>
                  </a:cubicBezTo>
                  <a:cubicBezTo>
                    <a:pt x="37"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603" y="1193"/>
              <a:ext cx="27" cy="32"/>
            </a:xfrm>
            <a:custGeom>
              <a:avLst/>
              <a:gdLst>
                <a:gd name="T0" fmla="*/ 44 w 44"/>
                <a:gd name="T1" fmla="*/ 0 h 52"/>
                <a:gd name="T2" fmla="*/ 25 w 44"/>
                <a:gd name="T3" fmla="*/ 30 h 52"/>
                <a:gd name="T4" fmla="*/ 25 w 44"/>
                <a:gd name="T5" fmla="*/ 52 h 52"/>
                <a:gd name="T6" fmla="*/ 19 w 44"/>
                <a:gd name="T7" fmla="*/ 52 h 52"/>
                <a:gd name="T8" fmla="*/ 19 w 44"/>
                <a:gd name="T9" fmla="*/ 30 h 52"/>
                <a:gd name="T10" fmla="*/ 0 w 44"/>
                <a:gd name="T11" fmla="*/ 0 h 52"/>
                <a:gd name="T12" fmla="*/ 7 w 44"/>
                <a:gd name="T13" fmla="*/ 0 h 52"/>
                <a:gd name="T14" fmla="*/ 18 w 44"/>
                <a:gd name="T15" fmla="*/ 18 h 52"/>
                <a:gd name="T16" fmla="*/ 20 w 44"/>
                <a:gd name="T17" fmla="*/ 21 h 52"/>
                <a:gd name="T18" fmla="*/ 21 w 44"/>
                <a:gd name="T19" fmla="*/ 23 h 52"/>
                <a:gd name="T20" fmla="*/ 22 w 44"/>
                <a:gd name="T21" fmla="*/ 24 h 52"/>
                <a:gd name="T22" fmla="*/ 22 w 44"/>
                <a:gd name="T23" fmla="*/ 24 h 52"/>
                <a:gd name="T24" fmla="*/ 23 w 44"/>
                <a:gd name="T25" fmla="*/ 23 h 52"/>
                <a:gd name="T26" fmla="*/ 24 w 44"/>
                <a:gd name="T27" fmla="*/ 21 h 52"/>
                <a:gd name="T28" fmla="*/ 26 w 44"/>
                <a:gd name="T29" fmla="*/ 18 h 52"/>
                <a:gd name="T30" fmla="*/ 37 w 44"/>
                <a:gd name="T31" fmla="*/ 0 h 52"/>
                <a:gd name="T32" fmla="*/ 44 w 44"/>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2">
                  <a:moveTo>
                    <a:pt x="44" y="0"/>
                  </a:moveTo>
                  <a:cubicBezTo>
                    <a:pt x="25" y="30"/>
                    <a:pt x="25" y="30"/>
                    <a:pt x="25" y="30"/>
                  </a:cubicBezTo>
                  <a:cubicBezTo>
                    <a:pt x="25" y="52"/>
                    <a:pt x="25" y="52"/>
                    <a:pt x="25" y="52"/>
                  </a:cubicBezTo>
                  <a:cubicBezTo>
                    <a:pt x="19" y="52"/>
                    <a:pt x="19" y="52"/>
                    <a:pt x="19" y="52"/>
                  </a:cubicBezTo>
                  <a:cubicBezTo>
                    <a:pt x="19" y="30"/>
                    <a:pt x="19" y="30"/>
                    <a:pt x="19" y="30"/>
                  </a:cubicBezTo>
                  <a:cubicBezTo>
                    <a:pt x="0" y="0"/>
                    <a:pt x="0" y="0"/>
                    <a:pt x="0" y="0"/>
                  </a:cubicBezTo>
                  <a:cubicBezTo>
                    <a:pt x="7" y="0"/>
                    <a:pt x="7" y="0"/>
                    <a:pt x="7" y="0"/>
                  </a:cubicBezTo>
                  <a:cubicBezTo>
                    <a:pt x="18" y="18"/>
                    <a:pt x="18" y="18"/>
                    <a:pt x="18" y="18"/>
                  </a:cubicBezTo>
                  <a:cubicBezTo>
                    <a:pt x="20" y="21"/>
                    <a:pt x="20" y="21"/>
                    <a:pt x="20" y="21"/>
                  </a:cubicBezTo>
                  <a:cubicBezTo>
                    <a:pt x="20" y="21"/>
                    <a:pt x="21" y="22"/>
                    <a:pt x="21" y="23"/>
                  </a:cubicBezTo>
                  <a:cubicBezTo>
                    <a:pt x="22" y="24"/>
                    <a:pt x="22" y="24"/>
                    <a:pt x="22" y="24"/>
                  </a:cubicBezTo>
                  <a:cubicBezTo>
                    <a:pt x="22" y="24"/>
                    <a:pt x="22" y="24"/>
                    <a:pt x="22" y="24"/>
                  </a:cubicBezTo>
                  <a:cubicBezTo>
                    <a:pt x="23" y="24"/>
                    <a:pt x="23" y="23"/>
                    <a:pt x="23" y="23"/>
                  </a:cubicBezTo>
                  <a:cubicBezTo>
                    <a:pt x="24" y="21"/>
                    <a:pt x="24" y="21"/>
                    <a:pt x="24" y="21"/>
                  </a:cubicBezTo>
                  <a:cubicBezTo>
                    <a:pt x="26" y="18"/>
                    <a:pt x="26" y="18"/>
                    <a:pt x="26" y="18"/>
                  </a:cubicBezTo>
                  <a:cubicBezTo>
                    <a:pt x="37" y="0"/>
                    <a:pt x="37" y="0"/>
                    <a:pt x="37" y="0"/>
                  </a:cubicBez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544" y="1193"/>
              <a:ext cx="19" cy="32"/>
            </a:xfrm>
            <a:custGeom>
              <a:avLst/>
              <a:gdLst>
                <a:gd name="T0" fmla="*/ 3 w 19"/>
                <a:gd name="T1" fmla="*/ 3 h 32"/>
                <a:gd name="T2" fmla="*/ 3 w 19"/>
                <a:gd name="T3" fmla="*/ 14 h 32"/>
                <a:gd name="T4" fmla="*/ 19 w 19"/>
                <a:gd name="T5" fmla="*/ 14 h 32"/>
                <a:gd name="T6" fmla="*/ 19 w 19"/>
                <a:gd name="T7" fmla="*/ 17 h 32"/>
                <a:gd name="T8" fmla="*/ 3 w 19"/>
                <a:gd name="T9" fmla="*/ 17 h 32"/>
                <a:gd name="T10" fmla="*/ 3 w 19"/>
                <a:gd name="T11" fmla="*/ 32 h 32"/>
                <a:gd name="T12" fmla="*/ 0 w 19"/>
                <a:gd name="T13" fmla="*/ 32 h 32"/>
                <a:gd name="T14" fmla="*/ 0 w 19"/>
                <a:gd name="T15" fmla="*/ 0 h 32"/>
                <a:gd name="T16" fmla="*/ 19 w 19"/>
                <a:gd name="T17" fmla="*/ 0 h 32"/>
                <a:gd name="T18" fmla="*/ 19 w 19"/>
                <a:gd name="T19" fmla="*/ 3 h 32"/>
                <a:gd name="T20" fmla="*/ 3 w 19"/>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3" y="3"/>
                  </a:moveTo>
                  <a:lnTo>
                    <a:pt x="3" y="14"/>
                  </a:lnTo>
                  <a:lnTo>
                    <a:pt x="19" y="14"/>
                  </a:lnTo>
                  <a:lnTo>
                    <a:pt x="19" y="17"/>
                  </a:lnTo>
                  <a:lnTo>
                    <a:pt x="3" y="17"/>
                  </a:lnTo>
                  <a:lnTo>
                    <a:pt x="3" y="32"/>
                  </a:lnTo>
                  <a:lnTo>
                    <a:pt x="0" y="32"/>
                  </a:lnTo>
                  <a:lnTo>
                    <a:pt x="0" y="0"/>
                  </a:lnTo>
                  <a:lnTo>
                    <a:pt x="19" y="0"/>
                  </a:lnTo>
                  <a:lnTo>
                    <a:pt x="19"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513"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4"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476" y="1193"/>
              <a:ext cx="24" cy="32"/>
            </a:xfrm>
            <a:custGeom>
              <a:avLst/>
              <a:gdLst>
                <a:gd name="T0" fmla="*/ 14 w 24"/>
                <a:gd name="T1" fmla="*/ 4 h 32"/>
                <a:gd name="T2" fmla="*/ 14 w 24"/>
                <a:gd name="T3" fmla="*/ 32 h 32"/>
                <a:gd name="T4" fmla="*/ 10 w 24"/>
                <a:gd name="T5" fmla="*/ 32 h 32"/>
                <a:gd name="T6" fmla="*/ 10 w 24"/>
                <a:gd name="T7" fmla="*/ 4 h 32"/>
                <a:gd name="T8" fmla="*/ 0 w 24"/>
                <a:gd name="T9" fmla="*/ 4 h 32"/>
                <a:gd name="T10" fmla="*/ 0 w 24"/>
                <a:gd name="T11" fmla="*/ 0 h 32"/>
                <a:gd name="T12" fmla="*/ 24 w 24"/>
                <a:gd name="T13" fmla="*/ 0 h 32"/>
                <a:gd name="T14" fmla="*/ 24 w 24"/>
                <a:gd name="T15" fmla="*/ 4 h 32"/>
                <a:gd name="T16" fmla="*/ 14 w 24"/>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4" y="4"/>
                  </a:moveTo>
                  <a:lnTo>
                    <a:pt x="14" y="32"/>
                  </a:lnTo>
                  <a:lnTo>
                    <a:pt x="10" y="32"/>
                  </a:lnTo>
                  <a:lnTo>
                    <a:pt x="10" y="4"/>
                  </a:lnTo>
                  <a:lnTo>
                    <a:pt x="0" y="4"/>
                  </a:lnTo>
                  <a:lnTo>
                    <a:pt x="0" y="0"/>
                  </a:lnTo>
                  <a:lnTo>
                    <a:pt x="24" y="0"/>
                  </a:lnTo>
                  <a:lnTo>
                    <a:pt x="24" y="4"/>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440" y="1193"/>
              <a:ext cx="24" cy="32"/>
            </a:xfrm>
            <a:custGeom>
              <a:avLst/>
              <a:gdLst>
                <a:gd name="T0" fmla="*/ 35 w 41"/>
                <a:gd name="T1" fmla="*/ 0 h 52"/>
                <a:gd name="T2" fmla="*/ 41 w 41"/>
                <a:gd name="T3" fmla="*/ 0 h 52"/>
                <a:gd name="T4" fmla="*/ 41 w 41"/>
                <a:gd name="T5" fmla="*/ 36 h 52"/>
                <a:gd name="T6" fmla="*/ 37 w 41"/>
                <a:gd name="T7" fmla="*/ 49 h 52"/>
                <a:gd name="T8" fmla="*/ 20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4" y="51"/>
                    <a:pt x="29" y="52"/>
                    <a:pt x="20" y="52"/>
                  </a:cubicBezTo>
                  <a:cubicBezTo>
                    <a:pt x="12" y="52"/>
                    <a:pt x="7" y="51"/>
                    <a:pt x="4" y="49"/>
                  </a:cubicBezTo>
                  <a:cubicBezTo>
                    <a:pt x="1"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noEditPoints="1"/>
            </p:cNvSpPr>
            <p:nvPr/>
          </p:nvSpPr>
          <p:spPr bwMode="auto">
            <a:xfrm>
              <a:off x="-401" y="1193"/>
              <a:ext cx="24" cy="32"/>
            </a:xfrm>
            <a:custGeom>
              <a:avLst/>
              <a:gdLst>
                <a:gd name="T0" fmla="*/ 0 w 39"/>
                <a:gd name="T1" fmla="*/ 52 h 52"/>
                <a:gd name="T2" fmla="*/ 0 w 39"/>
                <a:gd name="T3" fmla="*/ 0 h 52"/>
                <a:gd name="T4" fmla="*/ 24 w 39"/>
                <a:gd name="T5" fmla="*/ 0 h 52"/>
                <a:gd name="T6" fmla="*/ 36 w 39"/>
                <a:gd name="T7" fmla="*/ 3 h 52"/>
                <a:gd name="T8" fmla="*/ 39 w 39"/>
                <a:gd name="T9" fmla="*/ 15 h 52"/>
                <a:gd name="T10" fmla="*/ 38 w 39"/>
                <a:gd name="T11" fmla="*/ 25 h 52"/>
                <a:gd name="T12" fmla="*/ 30 w 39"/>
                <a:gd name="T13" fmla="*/ 29 h 52"/>
                <a:gd name="T14" fmla="*/ 30 w 39"/>
                <a:gd name="T15" fmla="*/ 29 h 52"/>
                <a:gd name="T16" fmla="*/ 39 w 39"/>
                <a:gd name="T17" fmla="*/ 39 h 52"/>
                <a:gd name="T18" fmla="*/ 39 w 39"/>
                <a:gd name="T19" fmla="*/ 52 h 52"/>
                <a:gd name="T20" fmla="*/ 33 w 39"/>
                <a:gd name="T21" fmla="*/ 52 h 52"/>
                <a:gd name="T22" fmla="*/ 33 w 39"/>
                <a:gd name="T23" fmla="*/ 40 h 52"/>
                <a:gd name="T24" fmla="*/ 25 w 39"/>
                <a:gd name="T25" fmla="*/ 31 h 52"/>
                <a:gd name="T26" fmla="*/ 23 w 39"/>
                <a:gd name="T27" fmla="*/ 31 h 52"/>
                <a:gd name="T28" fmla="*/ 5 w 39"/>
                <a:gd name="T29" fmla="*/ 31 h 52"/>
                <a:gd name="T30" fmla="*/ 5 w 39"/>
                <a:gd name="T31" fmla="*/ 52 h 52"/>
                <a:gd name="T32" fmla="*/ 0 w 39"/>
                <a:gd name="T33" fmla="*/ 52 h 52"/>
                <a:gd name="T34" fmla="*/ 5 w 39"/>
                <a:gd name="T35" fmla="*/ 26 h 52"/>
                <a:gd name="T36" fmla="*/ 22 w 39"/>
                <a:gd name="T37" fmla="*/ 26 h 52"/>
                <a:gd name="T38" fmla="*/ 31 w 39"/>
                <a:gd name="T39" fmla="*/ 24 h 52"/>
                <a:gd name="T40" fmla="*/ 34 w 39"/>
                <a:gd name="T41" fmla="*/ 16 h 52"/>
                <a:gd name="T42" fmla="*/ 32 w 39"/>
                <a:gd name="T43" fmla="*/ 7 h 52"/>
                <a:gd name="T44" fmla="*/ 24 w 39"/>
                <a:gd name="T45" fmla="*/ 5 h 52"/>
                <a:gd name="T46" fmla="*/ 5 w 39"/>
                <a:gd name="T47" fmla="*/ 5 h 52"/>
                <a:gd name="T48" fmla="*/ 5 w 39"/>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2">
                  <a:moveTo>
                    <a:pt x="0" y="52"/>
                  </a:moveTo>
                  <a:cubicBezTo>
                    <a:pt x="0" y="0"/>
                    <a:pt x="0" y="0"/>
                    <a:pt x="0" y="0"/>
                  </a:cubicBezTo>
                  <a:cubicBezTo>
                    <a:pt x="24" y="0"/>
                    <a:pt x="24" y="0"/>
                    <a:pt x="24" y="0"/>
                  </a:cubicBezTo>
                  <a:cubicBezTo>
                    <a:pt x="30" y="0"/>
                    <a:pt x="34" y="1"/>
                    <a:pt x="36" y="3"/>
                  </a:cubicBezTo>
                  <a:cubicBezTo>
                    <a:pt x="38" y="6"/>
                    <a:pt x="39" y="9"/>
                    <a:pt x="39" y="15"/>
                  </a:cubicBezTo>
                  <a:cubicBezTo>
                    <a:pt x="39" y="20"/>
                    <a:pt x="39" y="23"/>
                    <a:pt x="38" y="25"/>
                  </a:cubicBezTo>
                  <a:cubicBezTo>
                    <a:pt x="36" y="27"/>
                    <a:pt x="34" y="28"/>
                    <a:pt x="30" y="29"/>
                  </a:cubicBezTo>
                  <a:cubicBezTo>
                    <a:pt x="30" y="29"/>
                    <a:pt x="30" y="29"/>
                    <a:pt x="30"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5" y="31"/>
                    <a:pt x="5" y="31"/>
                    <a:pt x="5" y="31"/>
                  </a:cubicBezTo>
                  <a:cubicBezTo>
                    <a:pt x="5" y="52"/>
                    <a:pt x="5" y="52"/>
                    <a:pt x="5" y="52"/>
                  </a:cubicBezTo>
                  <a:lnTo>
                    <a:pt x="0" y="52"/>
                  </a:lnTo>
                  <a:close/>
                  <a:moveTo>
                    <a:pt x="5" y="26"/>
                  </a:moveTo>
                  <a:cubicBezTo>
                    <a:pt x="22" y="26"/>
                    <a:pt x="22" y="26"/>
                    <a:pt x="22" y="26"/>
                  </a:cubicBezTo>
                  <a:cubicBezTo>
                    <a:pt x="27" y="26"/>
                    <a:pt x="30" y="25"/>
                    <a:pt x="31" y="24"/>
                  </a:cubicBezTo>
                  <a:cubicBezTo>
                    <a:pt x="33" y="23"/>
                    <a:pt x="34" y="20"/>
                    <a:pt x="34" y="16"/>
                  </a:cubicBezTo>
                  <a:cubicBezTo>
                    <a:pt x="34" y="12"/>
                    <a:pt x="33" y="9"/>
                    <a:pt x="32" y="7"/>
                  </a:cubicBezTo>
                  <a:cubicBezTo>
                    <a:pt x="31" y="6"/>
                    <a:pt x="28" y="5"/>
                    <a:pt x="24" y="5"/>
                  </a:cubicBezTo>
                  <a:cubicBezTo>
                    <a:pt x="5" y="5"/>
                    <a:pt x="5" y="5"/>
                    <a:pt x="5" y="5"/>
                  </a:cubicBezTo>
                  <a:lnTo>
                    <a:pt x="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365" y="1193"/>
              <a:ext cx="21" cy="32"/>
            </a:xfrm>
            <a:custGeom>
              <a:avLst/>
              <a:gdLst>
                <a:gd name="T0" fmla="*/ 4 w 21"/>
                <a:gd name="T1" fmla="*/ 3 h 32"/>
                <a:gd name="T2" fmla="*/ 4 w 21"/>
                <a:gd name="T3" fmla="*/ 14 h 32"/>
                <a:gd name="T4" fmla="*/ 20 w 21"/>
                <a:gd name="T5" fmla="*/ 14 h 32"/>
                <a:gd name="T6" fmla="*/ 20 w 21"/>
                <a:gd name="T7" fmla="*/ 17 h 32"/>
                <a:gd name="T8" fmla="*/ 4 w 21"/>
                <a:gd name="T9" fmla="*/ 17 h 32"/>
                <a:gd name="T10" fmla="*/ 4 w 21"/>
                <a:gd name="T11" fmla="*/ 29 h 32"/>
                <a:gd name="T12" fmla="*/ 21 w 21"/>
                <a:gd name="T13" fmla="*/ 29 h 32"/>
                <a:gd name="T14" fmla="*/ 21 w 21"/>
                <a:gd name="T15" fmla="*/ 32 h 32"/>
                <a:gd name="T16" fmla="*/ 0 w 21"/>
                <a:gd name="T17" fmla="*/ 32 h 32"/>
                <a:gd name="T18" fmla="*/ 0 w 21"/>
                <a:gd name="T19" fmla="*/ 0 h 32"/>
                <a:gd name="T20" fmla="*/ 21 w 21"/>
                <a:gd name="T21" fmla="*/ 0 h 32"/>
                <a:gd name="T22" fmla="*/ 21 w 21"/>
                <a:gd name="T23" fmla="*/ 3 h 32"/>
                <a:gd name="T24" fmla="*/ 4 w 21"/>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4" y="3"/>
                  </a:moveTo>
                  <a:lnTo>
                    <a:pt x="4" y="14"/>
                  </a:lnTo>
                  <a:lnTo>
                    <a:pt x="20" y="14"/>
                  </a:lnTo>
                  <a:lnTo>
                    <a:pt x="20" y="17"/>
                  </a:lnTo>
                  <a:lnTo>
                    <a:pt x="4" y="17"/>
                  </a:lnTo>
                  <a:lnTo>
                    <a:pt x="4" y="29"/>
                  </a:lnTo>
                  <a:lnTo>
                    <a:pt x="21" y="29"/>
                  </a:lnTo>
                  <a:lnTo>
                    <a:pt x="21" y="32"/>
                  </a:lnTo>
                  <a:lnTo>
                    <a:pt x="0" y="32"/>
                  </a:lnTo>
                  <a:lnTo>
                    <a:pt x="0" y="0"/>
                  </a:lnTo>
                  <a:lnTo>
                    <a:pt x="21" y="0"/>
                  </a:lnTo>
                  <a:lnTo>
                    <a:pt x="21" y="3"/>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333" y="1193"/>
              <a:ext cx="24" cy="32"/>
            </a:xfrm>
            <a:custGeom>
              <a:avLst/>
              <a:gdLst>
                <a:gd name="T0" fmla="*/ 38 w 39"/>
                <a:gd name="T1" fmla="*/ 14 h 52"/>
                <a:gd name="T2" fmla="*/ 32 w 39"/>
                <a:gd name="T3" fmla="*/ 14 h 52"/>
                <a:gd name="T4" fmla="*/ 30 w 39"/>
                <a:gd name="T5" fmla="*/ 6 h 52"/>
                <a:gd name="T6" fmla="*/ 20 w 39"/>
                <a:gd name="T7" fmla="*/ 5 h 52"/>
                <a:gd name="T8" fmla="*/ 9 w 39"/>
                <a:gd name="T9" fmla="*/ 6 h 52"/>
                <a:gd name="T10" fmla="*/ 6 w 39"/>
                <a:gd name="T11" fmla="*/ 13 h 52"/>
                <a:gd name="T12" fmla="*/ 8 w 39"/>
                <a:gd name="T13" fmla="*/ 21 h 52"/>
                <a:gd name="T14" fmla="*/ 20 w 39"/>
                <a:gd name="T15" fmla="*/ 23 h 52"/>
                <a:gd name="T16" fmla="*/ 36 w 39"/>
                <a:gd name="T17" fmla="*/ 26 h 52"/>
                <a:gd name="T18" fmla="*/ 39 w 39"/>
                <a:gd name="T19" fmla="*/ 37 h 52"/>
                <a:gd name="T20" fmla="*/ 35 w 39"/>
                <a:gd name="T21" fmla="*/ 50 h 52"/>
                <a:gd name="T22" fmla="*/ 19 w 39"/>
                <a:gd name="T23" fmla="*/ 52 h 52"/>
                <a:gd name="T24" fmla="*/ 4 w 39"/>
                <a:gd name="T25" fmla="*/ 50 h 52"/>
                <a:gd name="T26" fmla="*/ 0 w 39"/>
                <a:gd name="T27" fmla="*/ 38 h 52"/>
                <a:gd name="T28" fmla="*/ 0 w 39"/>
                <a:gd name="T29" fmla="*/ 36 h 52"/>
                <a:gd name="T30" fmla="*/ 6 w 39"/>
                <a:gd name="T31" fmla="*/ 36 h 52"/>
                <a:gd name="T32" fmla="*/ 6 w 39"/>
                <a:gd name="T33" fmla="*/ 37 h 52"/>
                <a:gd name="T34" fmla="*/ 8 w 39"/>
                <a:gd name="T35" fmla="*/ 46 h 52"/>
                <a:gd name="T36" fmla="*/ 19 w 39"/>
                <a:gd name="T37" fmla="*/ 47 h 52"/>
                <a:gd name="T38" fmla="*/ 31 w 39"/>
                <a:gd name="T39" fmla="*/ 46 h 52"/>
                <a:gd name="T40" fmla="*/ 33 w 39"/>
                <a:gd name="T41" fmla="*/ 37 h 52"/>
                <a:gd name="T42" fmla="*/ 32 w 39"/>
                <a:gd name="T43" fmla="*/ 30 h 52"/>
                <a:gd name="T44" fmla="*/ 25 w 39"/>
                <a:gd name="T45" fmla="*/ 29 h 52"/>
                <a:gd name="T46" fmla="*/ 19 w 39"/>
                <a:gd name="T47" fmla="*/ 28 h 52"/>
                <a:gd name="T48" fmla="*/ 13 w 39"/>
                <a:gd name="T49" fmla="*/ 28 h 52"/>
                <a:gd name="T50" fmla="*/ 0 w 39"/>
                <a:gd name="T51" fmla="*/ 14 h 52"/>
                <a:gd name="T52" fmla="*/ 4 w 39"/>
                <a:gd name="T53" fmla="*/ 3 h 52"/>
                <a:gd name="T54" fmla="*/ 19 w 39"/>
                <a:gd name="T55" fmla="*/ 0 h 52"/>
                <a:gd name="T56" fmla="*/ 35 w 39"/>
                <a:gd name="T57" fmla="*/ 2 h 52"/>
                <a:gd name="T58" fmla="*/ 38 w 39"/>
                <a:gd name="T5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52">
                  <a:moveTo>
                    <a:pt x="38" y="14"/>
                  </a:moveTo>
                  <a:cubicBezTo>
                    <a:pt x="32" y="14"/>
                    <a:pt x="32" y="14"/>
                    <a:pt x="32" y="14"/>
                  </a:cubicBezTo>
                  <a:cubicBezTo>
                    <a:pt x="32" y="10"/>
                    <a:pt x="32" y="7"/>
                    <a:pt x="30" y="6"/>
                  </a:cubicBezTo>
                  <a:cubicBezTo>
                    <a:pt x="29" y="5"/>
                    <a:pt x="26" y="5"/>
                    <a:pt x="20" y="5"/>
                  </a:cubicBezTo>
                  <a:cubicBezTo>
                    <a:pt x="14" y="5"/>
                    <a:pt x="10" y="5"/>
                    <a:pt x="9" y="6"/>
                  </a:cubicBezTo>
                  <a:cubicBezTo>
                    <a:pt x="7" y="7"/>
                    <a:pt x="6" y="10"/>
                    <a:pt x="6" y="13"/>
                  </a:cubicBezTo>
                  <a:cubicBezTo>
                    <a:pt x="6" y="17"/>
                    <a:pt x="7" y="20"/>
                    <a:pt x="8" y="21"/>
                  </a:cubicBezTo>
                  <a:cubicBezTo>
                    <a:pt x="9" y="22"/>
                    <a:pt x="13" y="22"/>
                    <a:pt x="20" y="23"/>
                  </a:cubicBezTo>
                  <a:cubicBezTo>
                    <a:pt x="28" y="23"/>
                    <a:pt x="34" y="24"/>
                    <a:pt x="36" y="26"/>
                  </a:cubicBezTo>
                  <a:cubicBezTo>
                    <a:pt x="38" y="28"/>
                    <a:pt x="39" y="31"/>
                    <a:pt x="39" y="37"/>
                  </a:cubicBezTo>
                  <a:cubicBezTo>
                    <a:pt x="39" y="44"/>
                    <a:pt x="38" y="48"/>
                    <a:pt x="35" y="50"/>
                  </a:cubicBezTo>
                  <a:cubicBezTo>
                    <a:pt x="33" y="51"/>
                    <a:pt x="27" y="52"/>
                    <a:pt x="19" y="52"/>
                  </a:cubicBezTo>
                  <a:cubicBezTo>
                    <a:pt x="11" y="52"/>
                    <a:pt x="6" y="51"/>
                    <a:pt x="4" y="50"/>
                  </a:cubicBezTo>
                  <a:cubicBezTo>
                    <a:pt x="1" y="48"/>
                    <a:pt x="0" y="44"/>
                    <a:pt x="0" y="38"/>
                  </a:cubicBezTo>
                  <a:cubicBezTo>
                    <a:pt x="0" y="36"/>
                    <a:pt x="0" y="36"/>
                    <a:pt x="0" y="36"/>
                  </a:cubicBezTo>
                  <a:cubicBezTo>
                    <a:pt x="6" y="36"/>
                    <a:pt x="6" y="36"/>
                    <a:pt x="6" y="36"/>
                  </a:cubicBezTo>
                  <a:cubicBezTo>
                    <a:pt x="6" y="37"/>
                    <a:pt x="6" y="37"/>
                    <a:pt x="6" y="37"/>
                  </a:cubicBezTo>
                  <a:cubicBezTo>
                    <a:pt x="6" y="42"/>
                    <a:pt x="6" y="45"/>
                    <a:pt x="8" y="46"/>
                  </a:cubicBezTo>
                  <a:cubicBezTo>
                    <a:pt x="9" y="47"/>
                    <a:pt x="13" y="47"/>
                    <a:pt x="19" y="47"/>
                  </a:cubicBezTo>
                  <a:cubicBezTo>
                    <a:pt x="25" y="47"/>
                    <a:pt x="30" y="47"/>
                    <a:pt x="31" y="46"/>
                  </a:cubicBezTo>
                  <a:cubicBezTo>
                    <a:pt x="33" y="45"/>
                    <a:pt x="33" y="42"/>
                    <a:pt x="33" y="37"/>
                  </a:cubicBezTo>
                  <a:cubicBezTo>
                    <a:pt x="33" y="34"/>
                    <a:pt x="33" y="32"/>
                    <a:pt x="32" y="30"/>
                  </a:cubicBezTo>
                  <a:cubicBezTo>
                    <a:pt x="31" y="29"/>
                    <a:pt x="29" y="29"/>
                    <a:pt x="25" y="29"/>
                  </a:cubicBezTo>
                  <a:cubicBezTo>
                    <a:pt x="19" y="28"/>
                    <a:pt x="19" y="28"/>
                    <a:pt x="19" y="28"/>
                  </a:cubicBezTo>
                  <a:cubicBezTo>
                    <a:pt x="13" y="28"/>
                    <a:pt x="13" y="28"/>
                    <a:pt x="13" y="28"/>
                  </a:cubicBezTo>
                  <a:cubicBezTo>
                    <a:pt x="5" y="27"/>
                    <a:pt x="0" y="23"/>
                    <a:pt x="0" y="14"/>
                  </a:cubicBezTo>
                  <a:cubicBezTo>
                    <a:pt x="0" y="8"/>
                    <a:pt x="2" y="5"/>
                    <a:pt x="4" y="3"/>
                  </a:cubicBezTo>
                  <a:cubicBezTo>
                    <a:pt x="7" y="1"/>
                    <a:pt x="12" y="0"/>
                    <a:pt x="19" y="0"/>
                  </a:cubicBezTo>
                  <a:cubicBezTo>
                    <a:pt x="27" y="0"/>
                    <a:pt x="32" y="1"/>
                    <a:pt x="35" y="2"/>
                  </a:cubicBezTo>
                  <a:cubicBezTo>
                    <a:pt x="37" y="4"/>
                    <a:pt x="38" y="8"/>
                    <a:pt x="3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27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5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8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2" y="46"/>
                    <a:pt x="0" y="40"/>
                    <a:pt x="0" y="31"/>
                  </a:cubicBezTo>
                  <a:cubicBezTo>
                    <a:pt x="0" y="23"/>
                    <a:pt x="0" y="23"/>
                    <a:pt x="0" y="23"/>
                  </a:cubicBezTo>
                  <a:cubicBezTo>
                    <a:pt x="0" y="19"/>
                    <a:pt x="0" y="19"/>
                    <a:pt x="0" y="19"/>
                  </a:cubicBezTo>
                  <a:cubicBezTo>
                    <a:pt x="0" y="11"/>
                    <a:pt x="2" y="6"/>
                    <a:pt x="5" y="3"/>
                  </a:cubicBezTo>
                  <a:cubicBezTo>
                    <a:pt x="8" y="1"/>
                    <a:pt x="13" y="0"/>
                    <a:pt x="22" y="0"/>
                  </a:cubicBezTo>
                  <a:cubicBezTo>
                    <a:pt x="31" y="0"/>
                    <a:pt x="37"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1" y="47"/>
                    <a:pt x="16" y="47"/>
                    <a:pt x="24" y="47"/>
                  </a:cubicBezTo>
                  <a:cubicBezTo>
                    <a:pt x="30" y="47"/>
                    <a:pt x="34" y="47"/>
                    <a:pt x="35" y="45"/>
                  </a:cubicBezTo>
                  <a:cubicBezTo>
                    <a:pt x="37" y="44"/>
                    <a:pt x="38" y="40"/>
                    <a:pt x="38" y="34"/>
                  </a:cubicBezTo>
                  <a:cubicBezTo>
                    <a:pt x="38"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noEditPoints="1"/>
            </p:cNvSpPr>
            <p:nvPr/>
          </p:nvSpPr>
          <p:spPr bwMode="auto">
            <a:xfrm>
              <a:off x="-239" y="1193"/>
              <a:ext cx="24" cy="32"/>
            </a:xfrm>
            <a:custGeom>
              <a:avLst/>
              <a:gdLst>
                <a:gd name="T0" fmla="*/ 0 w 40"/>
                <a:gd name="T1" fmla="*/ 52 h 52"/>
                <a:gd name="T2" fmla="*/ 0 w 40"/>
                <a:gd name="T3" fmla="*/ 0 h 52"/>
                <a:gd name="T4" fmla="*/ 25 w 40"/>
                <a:gd name="T5" fmla="*/ 0 h 52"/>
                <a:gd name="T6" fmla="*/ 37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4 w 40"/>
                <a:gd name="T21" fmla="*/ 52 h 52"/>
                <a:gd name="T22" fmla="*/ 34 w 40"/>
                <a:gd name="T23" fmla="*/ 40 h 52"/>
                <a:gd name="T24" fmla="*/ 26 w 40"/>
                <a:gd name="T25" fmla="*/ 31 h 52"/>
                <a:gd name="T26" fmla="*/ 24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5 w 40"/>
                <a:gd name="T41" fmla="*/ 16 h 52"/>
                <a:gd name="T42" fmla="*/ 33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1" y="0"/>
                    <a:pt x="34" y="1"/>
                    <a:pt x="37" y="3"/>
                  </a:cubicBezTo>
                  <a:cubicBezTo>
                    <a:pt x="39" y="6"/>
                    <a:pt x="40" y="9"/>
                    <a:pt x="40" y="15"/>
                  </a:cubicBezTo>
                  <a:cubicBezTo>
                    <a:pt x="40" y="20"/>
                    <a:pt x="40" y="23"/>
                    <a:pt x="38" y="25"/>
                  </a:cubicBezTo>
                  <a:cubicBezTo>
                    <a:pt x="37" y="27"/>
                    <a:pt x="35" y="28"/>
                    <a:pt x="31" y="29"/>
                  </a:cubicBezTo>
                  <a:cubicBezTo>
                    <a:pt x="31" y="29"/>
                    <a:pt x="31" y="29"/>
                    <a:pt x="31" y="29"/>
                  </a:cubicBezTo>
                  <a:cubicBezTo>
                    <a:pt x="37" y="29"/>
                    <a:pt x="39" y="32"/>
                    <a:pt x="39" y="39"/>
                  </a:cubicBezTo>
                  <a:cubicBezTo>
                    <a:pt x="39" y="52"/>
                    <a:pt x="39" y="52"/>
                    <a:pt x="39" y="52"/>
                  </a:cubicBezTo>
                  <a:cubicBezTo>
                    <a:pt x="34" y="52"/>
                    <a:pt x="34" y="52"/>
                    <a:pt x="34" y="52"/>
                  </a:cubicBezTo>
                  <a:cubicBezTo>
                    <a:pt x="34" y="40"/>
                    <a:pt x="34" y="40"/>
                    <a:pt x="34" y="40"/>
                  </a:cubicBezTo>
                  <a:cubicBezTo>
                    <a:pt x="34" y="34"/>
                    <a:pt x="31" y="31"/>
                    <a:pt x="26" y="31"/>
                  </a:cubicBezTo>
                  <a:cubicBezTo>
                    <a:pt x="24" y="31"/>
                    <a:pt x="24" y="31"/>
                    <a:pt x="24" y="31"/>
                  </a:cubicBezTo>
                  <a:cubicBezTo>
                    <a:pt x="6" y="31"/>
                    <a:pt x="6" y="31"/>
                    <a:pt x="6" y="31"/>
                  </a:cubicBezTo>
                  <a:cubicBezTo>
                    <a:pt x="6" y="52"/>
                    <a:pt x="6" y="52"/>
                    <a:pt x="6" y="52"/>
                  </a:cubicBezTo>
                  <a:lnTo>
                    <a:pt x="0" y="52"/>
                  </a:lnTo>
                  <a:close/>
                  <a:moveTo>
                    <a:pt x="6" y="26"/>
                  </a:moveTo>
                  <a:cubicBezTo>
                    <a:pt x="23" y="26"/>
                    <a:pt x="23" y="26"/>
                    <a:pt x="23" y="26"/>
                  </a:cubicBezTo>
                  <a:cubicBezTo>
                    <a:pt x="28" y="26"/>
                    <a:pt x="31" y="25"/>
                    <a:pt x="32" y="24"/>
                  </a:cubicBezTo>
                  <a:cubicBezTo>
                    <a:pt x="34" y="23"/>
                    <a:pt x="35" y="20"/>
                    <a:pt x="35" y="16"/>
                  </a:cubicBezTo>
                  <a:cubicBezTo>
                    <a:pt x="35" y="12"/>
                    <a:pt x="34" y="9"/>
                    <a:pt x="33" y="7"/>
                  </a:cubicBezTo>
                  <a:cubicBezTo>
                    <a:pt x="32"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noEditPoints="1"/>
            </p:cNvSpPr>
            <p:nvPr/>
          </p:nvSpPr>
          <p:spPr bwMode="auto">
            <a:xfrm>
              <a:off x="-202" y="1193"/>
              <a:ext cx="26" cy="32"/>
            </a:xfrm>
            <a:custGeom>
              <a:avLst/>
              <a:gdLst>
                <a:gd name="T0" fmla="*/ 22 w 44"/>
                <a:gd name="T1" fmla="*/ 0 h 52"/>
                <a:gd name="T2" fmla="*/ 40 w 44"/>
                <a:gd name="T3" fmla="*/ 4 h 52"/>
                <a:gd name="T4" fmla="*/ 44 w 44"/>
                <a:gd name="T5" fmla="*/ 25 h 52"/>
                <a:gd name="T6" fmla="*/ 40 w 44"/>
                <a:gd name="T7" fmla="*/ 48 h 52"/>
                <a:gd name="T8" fmla="*/ 22 w 44"/>
                <a:gd name="T9" fmla="*/ 52 h 52"/>
                <a:gd name="T10" fmla="*/ 3 w 44"/>
                <a:gd name="T11" fmla="*/ 48 h 52"/>
                <a:gd name="T12" fmla="*/ 0 w 44"/>
                <a:gd name="T13" fmla="*/ 26 h 52"/>
                <a:gd name="T14" fmla="*/ 0 w 44"/>
                <a:gd name="T15" fmla="*/ 22 h 52"/>
                <a:gd name="T16" fmla="*/ 0 w 44"/>
                <a:gd name="T17" fmla="*/ 17 h 52"/>
                <a:gd name="T18" fmla="*/ 4 w 44"/>
                <a:gd name="T19" fmla="*/ 3 h 52"/>
                <a:gd name="T20" fmla="*/ 22 w 44"/>
                <a:gd name="T21" fmla="*/ 0 h 52"/>
                <a:gd name="T22" fmla="*/ 22 w 44"/>
                <a:gd name="T23" fmla="*/ 5 h 52"/>
                <a:gd name="T24" fmla="*/ 7 w 44"/>
                <a:gd name="T25" fmla="*/ 7 h 52"/>
                <a:gd name="T26" fmla="*/ 5 w 44"/>
                <a:gd name="T27" fmla="*/ 26 h 52"/>
                <a:gd name="T28" fmla="*/ 7 w 44"/>
                <a:gd name="T29" fmla="*/ 45 h 52"/>
                <a:gd name="T30" fmla="*/ 22 w 44"/>
                <a:gd name="T31" fmla="*/ 47 h 52"/>
                <a:gd name="T32" fmla="*/ 36 w 44"/>
                <a:gd name="T33" fmla="*/ 45 h 52"/>
                <a:gd name="T34" fmla="*/ 38 w 44"/>
                <a:gd name="T35" fmla="*/ 26 h 52"/>
                <a:gd name="T36" fmla="*/ 38 w 44"/>
                <a:gd name="T37" fmla="*/ 23 h 52"/>
                <a:gd name="T38" fmla="*/ 38 w 44"/>
                <a:gd name="T39" fmla="*/ 18 h 52"/>
                <a:gd name="T40" fmla="*/ 35 w 44"/>
                <a:gd name="T41" fmla="*/ 7 h 52"/>
                <a:gd name="T42" fmla="*/ 22 w 44"/>
                <a:gd name="T4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2">
                  <a:moveTo>
                    <a:pt x="22" y="0"/>
                  </a:moveTo>
                  <a:cubicBezTo>
                    <a:pt x="31" y="0"/>
                    <a:pt x="37" y="1"/>
                    <a:pt x="40" y="4"/>
                  </a:cubicBezTo>
                  <a:cubicBezTo>
                    <a:pt x="42" y="7"/>
                    <a:pt x="44" y="14"/>
                    <a:pt x="44" y="25"/>
                  </a:cubicBezTo>
                  <a:cubicBezTo>
                    <a:pt x="44" y="38"/>
                    <a:pt x="42" y="45"/>
                    <a:pt x="40" y="48"/>
                  </a:cubicBezTo>
                  <a:cubicBezTo>
                    <a:pt x="38" y="51"/>
                    <a:pt x="32" y="52"/>
                    <a:pt x="22" y="52"/>
                  </a:cubicBezTo>
                  <a:cubicBezTo>
                    <a:pt x="12" y="52"/>
                    <a:pt x="6" y="51"/>
                    <a:pt x="3" y="48"/>
                  </a:cubicBezTo>
                  <a:cubicBezTo>
                    <a:pt x="1" y="45"/>
                    <a:pt x="0" y="38"/>
                    <a:pt x="0" y="26"/>
                  </a:cubicBezTo>
                  <a:cubicBezTo>
                    <a:pt x="0" y="22"/>
                    <a:pt x="0" y="22"/>
                    <a:pt x="0" y="22"/>
                  </a:cubicBezTo>
                  <a:cubicBezTo>
                    <a:pt x="0" y="17"/>
                    <a:pt x="0" y="17"/>
                    <a:pt x="0" y="17"/>
                  </a:cubicBezTo>
                  <a:cubicBezTo>
                    <a:pt x="0" y="11"/>
                    <a:pt x="1" y="6"/>
                    <a:pt x="4" y="3"/>
                  </a:cubicBezTo>
                  <a:cubicBezTo>
                    <a:pt x="7" y="1"/>
                    <a:pt x="13" y="0"/>
                    <a:pt x="22" y="0"/>
                  </a:cubicBezTo>
                  <a:close/>
                  <a:moveTo>
                    <a:pt x="22" y="5"/>
                  </a:moveTo>
                  <a:cubicBezTo>
                    <a:pt x="13" y="5"/>
                    <a:pt x="9" y="5"/>
                    <a:pt x="7" y="7"/>
                  </a:cubicBezTo>
                  <a:cubicBezTo>
                    <a:pt x="6" y="9"/>
                    <a:pt x="5" y="15"/>
                    <a:pt x="5" y="26"/>
                  </a:cubicBezTo>
                  <a:cubicBezTo>
                    <a:pt x="5" y="37"/>
                    <a:pt x="6" y="43"/>
                    <a:pt x="7" y="45"/>
                  </a:cubicBezTo>
                  <a:cubicBezTo>
                    <a:pt x="9" y="47"/>
                    <a:pt x="13" y="47"/>
                    <a:pt x="22" y="47"/>
                  </a:cubicBezTo>
                  <a:cubicBezTo>
                    <a:pt x="30" y="47"/>
                    <a:pt x="35" y="47"/>
                    <a:pt x="36" y="45"/>
                  </a:cubicBezTo>
                  <a:cubicBezTo>
                    <a:pt x="37" y="43"/>
                    <a:pt x="38" y="37"/>
                    <a:pt x="38" y="26"/>
                  </a:cubicBezTo>
                  <a:cubicBezTo>
                    <a:pt x="38" y="23"/>
                    <a:pt x="38" y="23"/>
                    <a:pt x="38" y="23"/>
                  </a:cubicBezTo>
                  <a:cubicBezTo>
                    <a:pt x="38" y="18"/>
                    <a:pt x="38" y="18"/>
                    <a:pt x="38" y="18"/>
                  </a:cubicBezTo>
                  <a:cubicBezTo>
                    <a:pt x="38" y="12"/>
                    <a:pt x="37" y="8"/>
                    <a:pt x="35" y="7"/>
                  </a:cubicBezTo>
                  <a:cubicBezTo>
                    <a:pt x="33" y="5"/>
                    <a:pt x="29"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64"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5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9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5"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9" y="46"/>
                  </a:cubicBezTo>
                  <a:cubicBezTo>
                    <a:pt x="10" y="47"/>
                    <a:pt x="14" y="47"/>
                    <a:pt x="20" y="47"/>
                  </a:cubicBezTo>
                  <a:cubicBezTo>
                    <a:pt x="27" y="47"/>
                    <a:pt x="31" y="47"/>
                    <a:pt x="33" y="46"/>
                  </a:cubicBezTo>
                  <a:cubicBezTo>
                    <a:pt x="35"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noEditPoints="1"/>
            </p:cNvSpPr>
            <p:nvPr/>
          </p:nvSpPr>
          <p:spPr bwMode="auto">
            <a:xfrm>
              <a:off x="-124" y="1193"/>
              <a:ext cx="24" cy="32"/>
            </a:xfrm>
            <a:custGeom>
              <a:avLst/>
              <a:gdLst>
                <a:gd name="T0" fmla="*/ 0 w 39"/>
                <a:gd name="T1" fmla="*/ 52 h 52"/>
                <a:gd name="T2" fmla="*/ 0 w 39"/>
                <a:gd name="T3" fmla="*/ 0 h 52"/>
                <a:gd name="T4" fmla="*/ 22 w 39"/>
                <a:gd name="T5" fmla="*/ 0 h 52"/>
                <a:gd name="T6" fmla="*/ 24 w 39"/>
                <a:gd name="T7" fmla="*/ 0 h 52"/>
                <a:gd name="T8" fmla="*/ 36 w 39"/>
                <a:gd name="T9" fmla="*/ 4 h 52"/>
                <a:gd name="T10" fmla="*/ 39 w 39"/>
                <a:gd name="T11" fmla="*/ 16 h 52"/>
                <a:gd name="T12" fmla="*/ 36 w 39"/>
                <a:gd name="T13" fmla="*/ 28 h 52"/>
                <a:gd name="T14" fmla="*/ 23 w 39"/>
                <a:gd name="T15" fmla="*/ 31 h 52"/>
                <a:gd name="T16" fmla="*/ 21 w 39"/>
                <a:gd name="T17" fmla="*/ 31 h 52"/>
                <a:gd name="T18" fmla="*/ 6 w 39"/>
                <a:gd name="T19" fmla="*/ 31 h 52"/>
                <a:gd name="T20" fmla="*/ 6 w 39"/>
                <a:gd name="T21" fmla="*/ 52 h 52"/>
                <a:gd name="T22" fmla="*/ 0 w 39"/>
                <a:gd name="T23" fmla="*/ 52 h 52"/>
                <a:gd name="T24" fmla="*/ 6 w 39"/>
                <a:gd name="T25" fmla="*/ 27 h 52"/>
                <a:gd name="T26" fmla="*/ 20 w 39"/>
                <a:gd name="T27" fmla="*/ 27 h 52"/>
                <a:gd name="T28" fmla="*/ 31 w 39"/>
                <a:gd name="T29" fmla="*/ 25 h 52"/>
                <a:gd name="T30" fmla="*/ 33 w 39"/>
                <a:gd name="T31" fmla="*/ 17 h 52"/>
                <a:gd name="T32" fmla="*/ 32 w 39"/>
                <a:gd name="T33" fmla="*/ 7 h 52"/>
                <a:gd name="T34" fmla="*/ 24 w 39"/>
                <a:gd name="T35" fmla="*/ 5 h 52"/>
                <a:gd name="T36" fmla="*/ 22 w 39"/>
                <a:gd name="T37" fmla="*/ 5 h 52"/>
                <a:gd name="T38" fmla="*/ 6 w 39"/>
                <a:gd name="T39" fmla="*/ 5 h 52"/>
                <a:gd name="T40" fmla="*/ 6 w 39"/>
                <a:gd name="T41"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2">
                  <a:moveTo>
                    <a:pt x="0" y="52"/>
                  </a:moveTo>
                  <a:cubicBezTo>
                    <a:pt x="0" y="0"/>
                    <a:pt x="0" y="0"/>
                    <a:pt x="0" y="0"/>
                  </a:cubicBezTo>
                  <a:cubicBezTo>
                    <a:pt x="22" y="0"/>
                    <a:pt x="22" y="0"/>
                    <a:pt x="22" y="0"/>
                  </a:cubicBezTo>
                  <a:cubicBezTo>
                    <a:pt x="24" y="0"/>
                    <a:pt x="24" y="0"/>
                    <a:pt x="24" y="0"/>
                  </a:cubicBezTo>
                  <a:cubicBezTo>
                    <a:pt x="30" y="0"/>
                    <a:pt x="34" y="1"/>
                    <a:pt x="36" y="4"/>
                  </a:cubicBezTo>
                  <a:cubicBezTo>
                    <a:pt x="38" y="6"/>
                    <a:pt x="39" y="10"/>
                    <a:pt x="39" y="16"/>
                  </a:cubicBezTo>
                  <a:cubicBezTo>
                    <a:pt x="39" y="22"/>
                    <a:pt x="38" y="26"/>
                    <a:pt x="36" y="28"/>
                  </a:cubicBezTo>
                  <a:cubicBezTo>
                    <a:pt x="33" y="30"/>
                    <a:pt x="29" y="31"/>
                    <a:pt x="23" y="31"/>
                  </a:cubicBezTo>
                  <a:cubicBezTo>
                    <a:pt x="21" y="31"/>
                    <a:pt x="21" y="31"/>
                    <a:pt x="21" y="31"/>
                  </a:cubicBezTo>
                  <a:cubicBezTo>
                    <a:pt x="6" y="31"/>
                    <a:pt x="6" y="31"/>
                    <a:pt x="6" y="31"/>
                  </a:cubicBezTo>
                  <a:cubicBezTo>
                    <a:pt x="6" y="52"/>
                    <a:pt x="6" y="52"/>
                    <a:pt x="6" y="52"/>
                  </a:cubicBezTo>
                  <a:lnTo>
                    <a:pt x="0" y="52"/>
                  </a:lnTo>
                  <a:close/>
                  <a:moveTo>
                    <a:pt x="6" y="27"/>
                  </a:moveTo>
                  <a:cubicBezTo>
                    <a:pt x="20" y="27"/>
                    <a:pt x="20" y="27"/>
                    <a:pt x="20" y="27"/>
                  </a:cubicBezTo>
                  <a:cubicBezTo>
                    <a:pt x="26" y="27"/>
                    <a:pt x="29" y="26"/>
                    <a:pt x="31" y="25"/>
                  </a:cubicBezTo>
                  <a:cubicBezTo>
                    <a:pt x="32" y="24"/>
                    <a:pt x="33" y="21"/>
                    <a:pt x="33" y="17"/>
                  </a:cubicBezTo>
                  <a:cubicBezTo>
                    <a:pt x="33" y="12"/>
                    <a:pt x="33" y="8"/>
                    <a:pt x="32" y="7"/>
                  </a:cubicBezTo>
                  <a:cubicBezTo>
                    <a:pt x="31" y="6"/>
                    <a:pt x="28" y="5"/>
                    <a:pt x="24" y="5"/>
                  </a:cubicBezTo>
                  <a:cubicBezTo>
                    <a:pt x="22" y="5"/>
                    <a:pt x="22" y="5"/>
                    <a:pt x="22" y="5"/>
                  </a:cubicBezTo>
                  <a:cubicBezTo>
                    <a:pt x="6" y="5"/>
                    <a:pt x="6" y="5"/>
                    <a:pt x="6" y="5"/>
                  </a:cubicBezTo>
                  <a:lnTo>
                    <a:pt x="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060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February 19, 2021</a:t>
            </a:r>
          </a:p>
        </p:txBody>
      </p:sp>
      <p:sp>
        <p:nvSpPr>
          <p:cNvPr id="5" name="Footer Placeholder 4"/>
          <p:cNvSpPr>
            <a:spLocks noGrp="1"/>
          </p:cNvSpPr>
          <p:nvPr>
            <p:ph type="ftr" sz="quarter" idx="11"/>
          </p:nvPr>
        </p:nvSpPr>
        <p:spPr>
          <a:xfrm>
            <a:off x="609600" y="6356350"/>
            <a:ext cx="10961992" cy="349250"/>
          </a:xfrm>
          <a:prstGeom prst="rect">
            <a:avLst/>
          </a:prstGeom>
        </p:spPr>
        <p:txBody>
          <a:bodyPr/>
          <a:lstStyle/>
          <a:p>
            <a:endParaRPr lang="en-US"/>
          </a:p>
        </p:txBody>
      </p:sp>
    </p:spTree>
    <p:extLst>
      <p:ext uri="{BB962C8B-B14F-4D97-AF65-F5344CB8AC3E}">
        <p14:creationId xmlns:p14="http://schemas.microsoft.com/office/powerpoint/2010/main" val="274607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6166" y="2422961"/>
            <a:ext cx="8366234" cy="1302791"/>
          </a:xfrm>
        </p:spPr>
        <p:txBody>
          <a:bodyPr anchor="b"/>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216166" y="3892580"/>
            <a:ext cx="8366234" cy="535046"/>
          </a:xfr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6" name="Straight Connector 35"/>
          <p:cNvCxnSpPr/>
          <p:nvPr userDrawn="1"/>
        </p:nvCxnSpPr>
        <p:spPr>
          <a:xfrm>
            <a:off x="3216166" y="3760558"/>
            <a:ext cx="83662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7" name="Group 4"/>
          <p:cNvGrpSpPr>
            <a:grpSpLocks noChangeAspect="1"/>
          </p:cNvGrpSpPr>
          <p:nvPr userDrawn="1"/>
        </p:nvGrpSpPr>
        <p:grpSpPr bwMode="auto">
          <a:xfrm>
            <a:off x="417787" y="2422961"/>
            <a:ext cx="2671602" cy="1526629"/>
            <a:chOff x="-857" y="801"/>
            <a:chExt cx="847" cy="484"/>
          </a:xfrm>
        </p:grpSpPr>
        <p:sp>
          <p:nvSpPr>
            <p:cNvPr id="38" name="AutoShape 3"/>
            <p:cNvSpPr>
              <a:spLocks noChangeAspect="1" noChangeArrowheads="1" noTextEdit="1"/>
            </p:cNvSpPr>
            <p:nvPr/>
          </p:nvSpPr>
          <p:spPr bwMode="auto">
            <a:xfrm>
              <a:off x="-857" y="801"/>
              <a:ext cx="8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6"/>
            <p:cNvSpPr>
              <a:spLocks noChangeArrowheads="1"/>
            </p:cNvSpPr>
            <p:nvPr/>
          </p:nvSpPr>
          <p:spPr bwMode="auto">
            <a:xfrm>
              <a:off x="-567" y="872"/>
              <a:ext cx="150" cy="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
            <p:cNvSpPr>
              <a:spLocks noChangeArrowheads="1"/>
            </p:cNvSpPr>
            <p:nvPr/>
          </p:nvSpPr>
          <p:spPr bwMode="auto">
            <a:xfrm>
              <a:off x="-567" y="987"/>
              <a:ext cx="150" cy="3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8"/>
            <p:cNvSpPr>
              <a:spLocks noChangeArrowheads="1"/>
            </p:cNvSpPr>
            <p:nvPr/>
          </p:nvSpPr>
          <p:spPr bwMode="auto">
            <a:xfrm>
              <a:off x="-787" y="872"/>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9"/>
            <p:cNvSpPr>
              <a:spLocks noChangeArrowheads="1"/>
            </p:cNvSpPr>
            <p:nvPr/>
          </p:nvSpPr>
          <p:spPr bwMode="auto">
            <a:xfrm>
              <a:off x="-787" y="987"/>
              <a:ext cx="151"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0"/>
            <p:cNvSpPr>
              <a:spLocks noChangeArrowheads="1"/>
            </p:cNvSpPr>
            <p:nvPr/>
          </p:nvSpPr>
          <p:spPr bwMode="auto">
            <a:xfrm>
              <a:off x="-787" y="1101"/>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p:cNvSpPr>
              <a:spLocks/>
            </p:cNvSpPr>
            <p:nvPr/>
          </p:nvSpPr>
          <p:spPr bwMode="auto">
            <a:xfrm>
              <a:off x="-357" y="987"/>
              <a:ext cx="279" cy="159"/>
            </a:xfrm>
            <a:custGeom>
              <a:avLst/>
              <a:gdLst>
                <a:gd name="T0" fmla="*/ 459 w 459"/>
                <a:gd name="T1" fmla="*/ 58 h 261"/>
                <a:gd name="T2" fmla="*/ 459 w 459"/>
                <a:gd name="T3" fmla="*/ 58 h 261"/>
                <a:gd name="T4" fmla="*/ 459 w 459"/>
                <a:gd name="T5" fmla="*/ 58 h 261"/>
                <a:gd name="T6" fmla="*/ 459 w 459"/>
                <a:gd name="T7" fmla="*/ 0 h 261"/>
                <a:gd name="T8" fmla="*/ 219 w 459"/>
                <a:gd name="T9" fmla="*/ 0 h 261"/>
                <a:gd name="T10" fmla="*/ 219 w 459"/>
                <a:gd name="T11" fmla="*/ 58 h 261"/>
                <a:gd name="T12" fmla="*/ 394 w 459"/>
                <a:gd name="T13" fmla="*/ 58 h 261"/>
                <a:gd name="T14" fmla="*/ 230 w 459"/>
                <a:gd name="T15" fmla="*/ 197 h 261"/>
                <a:gd name="T16" fmla="*/ 65 w 459"/>
                <a:gd name="T17" fmla="*/ 58 h 261"/>
                <a:gd name="T18" fmla="*/ 0 w 459"/>
                <a:gd name="T19" fmla="*/ 58 h 261"/>
                <a:gd name="T20" fmla="*/ 230 w 459"/>
                <a:gd name="T21" fmla="*/ 261 h 261"/>
                <a:gd name="T22" fmla="*/ 459 w 459"/>
                <a:gd name="T23" fmla="*/ 58 h 261"/>
                <a:gd name="T24" fmla="*/ 459 w 459"/>
                <a:gd name="T25" fmla="*/ 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261">
                  <a:moveTo>
                    <a:pt x="459" y="58"/>
                  </a:moveTo>
                  <a:cubicBezTo>
                    <a:pt x="459" y="58"/>
                    <a:pt x="459" y="58"/>
                    <a:pt x="459" y="58"/>
                  </a:cubicBezTo>
                  <a:cubicBezTo>
                    <a:pt x="459" y="58"/>
                    <a:pt x="459" y="58"/>
                    <a:pt x="459" y="58"/>
                  </a:cubicBezTo>
                  <a:cubicBezTo>
                    <a:pt x="459" y="0"/>
                    <a:pt x="459" y="0"/>
                    <a:pt x="459" y="0"/>
                  </a:cubicBezTo>
                  <a:cubicBezTo>
                    <a:pt x="219" y="0"/>
                    <a:pt x="219" y="0"/>
                    <a:pt x="219" y="0"/>
                  </a:cubicBezTo>
                  <a:cubicBezTo>
                    <a:pt x="219" y="58"/>
                    <a:pt x="219" y="58"/>
                    <a:pt x="219" y="58"/>
                  </a:cubicBezTo>
                  <a:cubicBezTo>
                    <a:pt x="394" y="58"/>
                    <a:pt x="394" y="58"/>
                    <a:pt x="394" y="58"/>
                  </a:cubicBezTo>
                  <a:cubicBezTo>
                    <a:pt x="381" y="137"/>
                    <a:pt x="312" y="197"/>
                    <a:pt x="230" y="197"/>
                  </a:cubicBezTo>
                  <a:cubicBezTo>
                    <a:pt x="147" y="197"/>
                    <a:pt x="79" y="137"/>
                    <a:pt x="65" y="58"/>
                  </a:cubicBezTo>
                  <a:cubicBezTo>
                    <a:pt x="0" y="58"/>
                    <a:pt x="0" y="58"/>
                    <a:pt x="0" y="58"/>
                  </a:cubicBezTo>
                  <a:cubicBezTo>
                    <a:pt x="14" y="172"/>
                    <a:pt x="112" y="261"/>
                    <a:pt x="230" y="261"/>
                  </a:cubicBezTo>
                  <a:cubicBezTo>
                    <a:pt x="348" y="261"/>
                    <a:pt x="445" y="172"/>
                    <a:pt x="459" y="58"/>
                  </a:cubicBezTo>
                  <a:cubicBezTo>
                    <a:pt x="459" y="58"/>
                    <a:pt x="459" y="58"/>
                    <a:pt x="459"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p:cNvSpPr>
              <a:spLocks/>
            </p:cNvSpPr>
            <p:nvPr/>
          </p:nvSpPr>
          <p:spPr bwMode="auto">
            <a:xfrm>
              <a:off x="-357" y="864"/>
              <a:ext cx="133" cy="123"/>
            </a:xfrm>
            <a:custGeom>
              <a:avLst/>
              <a:gdLst>
                <a:gd name="T0" fmla="*/ 218 w 218"/>
                <a:gd name="T1" fmla="*/ 0 h 202"/>
                <a:gd name="T2" fmla="*/ 0 w 218"/>
                <a:gd name="T3" fmla="*/ 202 h 202"/>
                <a:gd name="T4" fmla="*/ 65 w 218"/>
                <a:gd name="T5" fmla="*/ 202 h 202"/>
                <a:gd name="T6" fmla="*/ 218 w 218"/>
                <a:gd name="T7" fmla="*/ 65 h 202"/>
                <a:gd name="T8" fmla="*/ 218 w 218"/>
                <a:gd name="T9" fmla="*/ 0 h 202"/>
              </a:gdLst>
              <a:ahLst/>
              <a:cxnLst>
                <a:cxn ang="0">
                  <a:pos x="T0" y="T1"/>
                </a:cxn>
                <a:cxn ang="0">
                  <a:pos x="T2" y="T3"/>
                </a:cxn>
                <a:cxn ang="0">
                  <a:pos x="T4" y="T5"/>
                </a:cxn>
                <a:cxn ang="0">
                  <a:pos x="T6" y="T7"/>
                </a:cxn>
                <a:cxn ang="0">
                  <a:pos x="T8" y="T9"/>
                </a:cxn>
              </a:cxnLst>
              <a:rect l="0" t="0" r="r" b="b"/>
              <a:pathLst>
                <a:path w="218" h="202">
                  <a:moveTo>
                    <a:pt x="218" y="0"/>
                  </a:moveTo>
                  <a:cubicBezTo>
                    <a:pt x="106" y="6"/>
                    <a:pt x="15" y="92"/>
                    <a:pt x="0" y="202"/>
                  </a:cubicBezTo>
                  <a:cubicBezTo>
                    <a:pt x="65" y="202"/>
                    <a:pt x="65" y="202"/>
                    <a:pt x="65" y="202"/>
                  </a:cubicBezTo>
                  <a:cubicBezTo>
                    <a:pt x="79" y="127"/>
                    <a:pt x="141" y="70"/>
                    <a:pt x="218" y="65"/>
                  </a:cubicBezTo>
                  <a:lnTo>
                    <a:pt x="21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p:cNvSpPr>
              <a:spLocks/>
            </p:cNvSpPr>
            <p:nvPr/>
          </p:nvSpPr>
          <p:spPr bwMode="auto">
            <a:xfrm>
              <a:off x="-781"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p:cNvSpPr>
              <a:spLocks/>
            </p:cNvSpPr>
            <p:nvPr/>
          </p:nvSpPr>
          <p:spPr bwMode="auto">
            <a:xfrm>
              <a:off x="-748" y="1193"/>
              <a:ext cx="26" cy="32"/>
            </a:xfrm>
            <a:custGeom>
              <a:avLst/>
              <a:gdLst>
                <a:gd name="T0" fmla="*/ 26 w 26"/>
                <a:gd name="T1" fmla="*/ 0 h 32"/>
                <a:gd name="T2" fmla="*/ 26 w 26"/>
                <a:gd name="T3" fmla="*/ 32 h 32"/>
                <a:gd name="T4" fmla="*/ 21 w 26"/>
                <a:gd name="T5" fmla="*/ 32 h 32"/>
                <a:gd name="T6" fmla="*/ 8 w 26"/>
                <a:gd name="T7" fmla="*/ 11 h 32"/>
                <a:gd name="T8" fmla="*/ 6 w 26"/>
                <a:gd name="T9" fmla="*/ 7 h 32"/>
                <a:gd name="T10" fmla="*/ 5 w 26"/>
                <a:gd name="T11" fmla="*/ 5 h 32"/>
                <a:gd name="T12" fmla="*/ 3 w 26"/>
                <a:gd name="T13" fmla="*/ 3 h 32"/>
                <a:gd name="T14" fmla="*/ 3 w 26"/>
                <a:gd name="T15" fmla="*/ 3 h 32"/>
                <a:gd name="T16" fmla="*/ 3 w 26"/>
                <a:gd name="T17" fmla="*/ 4 h 32"/>
                <a:gd name="T18" fmla="*/ 3 w 26"/>
                <a:gd name="T19" fmla="*/ 6 h 32"/>
                <a:gd name="T20" fmla="*/ 3 w 26"/>
                <a:gd name="T21" fmla="*/ 8 h 32"/>
                <a:gd name="T22" fmla="*/ 3 w 26"/>
                <a:gd name="T23" fmla="*/ 32 h 32"/>
                <a:gd name="T24" fmla="*/ 0 w 26"/>
                <a:gd name="T25" fmla="*/ 32 h 32"/>
                <a:gd name="T26" fmla="*/ 0 w 26"/>
                <a:gd name="T27" fmla="*/ 0 h 32"/>
                <a:gd name="T28" fmla="*/ 6 w 26"/>
                <a:gd name="T29" fmla="*/ 0 h 32"/>
                <a:gd name="T30" fmla="*/ 17 w 26"/>
                <a:gd name="T31" fmla="*/ 19 h 32"/>
                <a:gd name="T32" fmla="*/ 20 w 26"/>
                <a:gd name="T33" fmla="*/ 24 h 32"/>
                <a:gd name="T34" fmla="*/ 22 w 26"/>
                <a:gd name="T35" fmla="*/ 26 h 32"/>
                <a:gd name="T36" fmla="*/ 23 w 26"/>
                <a:gd name="T37" fmla="*/ 29 h 32"/>
                <a:gd name="T38" fmla="*/ 23 w 26"/>
                <a:gd name="T39" fmla="*/ 29 h 32"/>
                <a:gd name="T40" fmla="*/ 23 w 26"/>
                <a:gd name="T41" fmla="*/ 28 h 32"/>
                <a:gd name="T42" fmla="*/ 23 w 26"/>
                <a:gd name="T43" fmla="*/ 26 h 32"/>
                <a:gd name="T44" fmla="*/ 23 w 26"/>
                <a:gd name="T45" fmla="*/ 24 h 32"/>
                <a:gd name="T46" fmla="*/ 23 w 26"/>
                <a:gd name="T47" fmla="*/ 0 h 32"/>
                <a:gd name="T48" fmla="*/ 26 w 26"/>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2">
                  <a:moveTo>
                    <a:pt x="26" y="0"/>
                  </a:moveTo>
                  <a:lnTo>
                    <a:pt x="26" y="32"/>
                  </a:lnTo>
                  <a:lnTo>
                    <a:pt x="21" y="32"/>
                  </a:lnTo>
                  <a:lnTo>
                    <a:pt x="8" y="11"/>
                  </a:lnTo>
                  <a:lnTo>
                    <a:pt x="6" y="7"/>
                  </a:lnTo>
                  <a:lnTo>
                    <a:pt x="5" y="5"/>
                  </a:lnTo>
                  <a:lnTo>
                    <a:pt x="3" y="3"/>
                  </a:lnTo>
                  <a:lnTo>
                    <a:pt x="3" y="3"/>
                  </a:lnTo>
                  <a:lnTo>
                    <a:pt x="3" y="4"/>
                  </a:lnTo>
                  <a:lnTo>
                    <a:pt x="3" y="6"/>
                  </a:lnTo>
                  <a:lnTo>
                    <a:pt x="3" y="8"/>
                  </a:lnTo>
                  <a:lnTo>
                    <a:pt x="3" y="32"/>
                  </a:lnTo>
                  <a:lnTo>
                    <a:pt x="0" y="32"/>
                  </a:lnTo>
                  <a:lnTo>
                    <a:pt x="0" y="0"/>
                  </a:lnTo>
                  <a:lnTo>
                    <a:pt x="6" y="0"/>
                  </a:lnTo>
                  <a:lnTo>
                    <a:pt x="17" y="19"/>
                  </a:lnTo>
                  <a:lnTo>
                    <a:pt x="20" y="24"/>
                  </a:lnTo>
                  <a:lnTo>
                    <a:pt x="22" y="26"/>
                  </a:lnTo>
                  <a:lnTo>
                    <a:pt x="23" y="29"/>
                  </a:lnTo>
                  <a:lnTo>
                    <a:pt x="23" y="29"/>
                  </a:lnTo>
                  <a:lnTo>
                    <a:pt x="23" y="28"/>
                  </a:lnTo>
                  <a:lnTo>
                    <a:pt x="23" y="26"/>
                  </a:lnTo>
                  <a:lnTo>
                    <a:pt x="23" y="24"/>
                  </a:lnTo>
                  <a:lnTo>
                    <a:pt x="23"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p:cNvSpPr>
              <a:spLocks/>
            </p:cNvSpPr>
            <p:nvPr/>
          </p:nvSpPr>
          <p:spPr bwMode="auto">
            <a:xfrm>
              <a:off x="-708"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p:cNvSpPr>
              <a:spLocks noEditPoints="1"/>
            </p:cNvSpPr>
            <p:nvPr/>
          </p:nvSpPr>
          <p:spPr bwMode="auto">
            <a:xfrm>
              <a:off x="-675" y="1193"/>
              <a:ext cx="25" cy="32"/>
            </a:xfrm>
            <a:custGeom>
              <a:avLst/>
              <a:gdLst>
                <a:gd name="T0" fmla="*/ 0 w 40"/>
                <a:gd name="T1" fmla="*/ 52 h 52"/>
                <a:gd name="T2" fmla="*/ 0 w 40"/>
                <a:gd name="T3" fmla="*/ 0 h 52"/>
                <a:gd name="T4" fmla="*/ 25 w 40"/>
                <a:gd name="T5" fmla="*/ 0 h 52"/>
                <a:gd name="T6" fmla="*/ 36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3 w 40"/>
                <a:gd name="T21" fmla="*/ 52 h 52"/>
                <a:gd name="T22" fmla="*/ 33 w 40"/>
                <a:gd name="T23" fmla="*/ 40 h 52"/>
                <a:gd name="T24" fmla="*/ 25 w 40"/>
                <a:gd name="T25" fmla="*/ 31 h 52"/>
                <a:gd name="T26" fmla="*/ 23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4 w 40"/>
                <a:gd name="T41" fmla="*/ 16 h 52"/>
                <a:gd name="T42" fmla="*/ 32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0" y="0"/>
                    <a:pt x="34" y="1"/>
                    <a:pt x="36" y="3"/>
                  </a:cubicBezTo>
                  <a:cubicBezTo>
                    <a:pt x="39" y="6"/>
                    <a:pt x="40" y="9"/>
                    <a:pt x="40" y="15"/>
                  </a:cubicBezTo>
                  <a:cubicBezTo>
                    <a:pt x="40" y="20"/>
                    <a:pt x="39" y="23"/>
                    <a:pt x="38" y="25"/>
                  </a:cubicBezTo>
                  <a:cubicBezTo>
                    <a:pt x="37" y="27"/>
                    <a:pt x="34" y="28"/>
                    <a:pt x="31" y="29"/>
                  </a:cubicBezTo>
                  <a:cubicBezTo>
                    <a:pt x="31" y="29"/>
                    <a:pt x="31" y="29"/>
                    <a:pt x="31"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6" y="31"/>
                    <a:pt x="6" y="31"/>
                    <a:pt x="6" y="31"/>
                  </a:cubicBezTo>
                  <a:cubicBezTo>
                    <a:pt x="6" y="52"/>
                    <a:pt x="6" y="52"/>
                    <a:pt x="6" y="52"/>
                  </a:cubicBezTo>
                  <a:lnTo>
                    <a:pt x="0" y="52"/>
                  </a:lnTo>
                  <a:close/>
                  <a:moveTo>
                    <a:pt x="6" y="26"/>
                  </a:moveTo>
                  <a:cubicBezTo>
                    <a:pt x="23" y="26"/>
                    <a:pt x="23" y="26"/>
                    <a:pt x="23" y="26"/>
                  </a:cubicBezTo>
                  <a:cubicBezTo>
                    <a:pt x="27" y="26"/>
                    <a:pt x="30" y="25"/>
                    <a:pt x="32" y="24"/>
                  </a:cubicBezTo>
                  <a:cubicBezTo>
                    <a:pt x="33" y="23"/>
                    <a:pt x="34" y="20"/>
                    <a:pt x="34" y="16"/>
                  </a:cubicBezTo>
                  <a:cubicBezTo>
                    <a:pt x="34" y="12"/>
                    <a:pt x="33" y="9"/>
                    <a:pt x="32" y="7"/>
                  </a:cubicBezTo>
                  <a:cubicBezTo>
                    <a:pt x="31"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p:cNvSpPr>
              <a:spLocks/>
            </p:cNvSpPr>
            <p:nvPr/>
          </p:nvSpPr>
          <p:spPr bwMode="auto">
            <a:xfrm>
              <a:off x="-63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4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7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1" y="46"/>
                    <a:pt x="0" y="40"/>
                    <a:pt x="0" y="31"/>
                  </a:cubicBezTo>
                  <a:cubicBezTo>
                    <a:pt x="0" y="23"/>
                    <a:pt x="0" y="23"/>
                    <a:pt x="0" y="23"/>
                  </a:cubicBezTo>
                  <a:cubicBezTo>
                    <a:pt x="0" y="19"/>
                    <a:pt x="0" y="19"/>
                    <a:pt x="0" y="19"/>
                  </a:cubicBezTo>
                  <a:cubicBezTo>
                    <a:pt x="0" y="11"/>
                    <a:pt x="2" y="6"/>
                    <a:pt x="4" y="3"/>
                  </a:cubicBezTo>
                  <a:cubicBezTo>
                    <a:pt x="7" y="1"/>
                    <a:pt x="13" y="0"/>
                    <a:pt x="22" y="0"/>
                  </a:cubicBezTo>
                  <a:cubicBezTo>
                    <a:pt x="31" y="0"/>
                    <a:pt x="36"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0" y="47"/>
                    <a:pt x="15" y="47"/>
                    <a:pt x="24" y="47"/>
                  </a:cubicBezTo>
                  <a:cubicBezTo>
                    <a:pt x="30" y="47"/>
                    <a:pt x="34" y="47"/>
                    <a:pt x="35" y="45"/>
                  </a:cubicBezTo>
                  <a:cubicBezTo>
                    <a:pt x="37" y="44"/>
                    <a:pt x="37" y="40"/>
                    <a:pt x="37" y="34"/>
                  </a:cubicBezTo>
                  <a:cubicBezTo>
                    <a:pt x="37"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p:cNvSpPr>
              <a:spLocks/>
            </p:cNvSpPr>
            <p:nvPr/>
          </p:nvSpPr>
          <p:spPr bwMode="auto">
            <a:xfrm>
              <a:off x="-603" y="1193"/>
              <a:ext cx="27" cy="32"/>
            </a:xfrm>
            <a:custGeom>
              <a:avLst/>
              <a:gdLst>
                <a:gd name="T0" fmla="*/ 44 w 44"/>
                <a:gd name="T1" fmla="*/ 0 h 52"/>
                <a:gd name="T2" fmla="*/ 25 w 44"/>
                <a:gd name="T3" fmla="*/ 30 h 52"/>
                <a:gd name="T4" fmla="*/ 25 w 44"/>
                <a:gd name="T5" fmla="*/ 52 h 52"/>
                <a:gd name="T6" fmla="*/ 19 w 44"/>
                <a:gd name="T7" fmla="*/ 52 h 52"/>
                <a:gd name="T8" fmla="*/ 19 w 44"/>
                <a:gd name="T9" fmla="*/ 30 h 52"/>
                <a:gd name="T10" fmla="*/ 0 w 44"/>
                <a:gd name="T11" fmla="*/ 0 h 52"/>
                <a:gd name="T12" fmla="*/ 7 w 44"/>
                <a:gd name="T13" fmla="*/ 0 h 52"/>
                <a:gd name="T14" fmla="*/ 18 w 44"/>
                <a:gd name="T15" fmla="*/ 18 h 52"/>
                <a:gd name="T16" fmla="*/ 20 w 44"/>
                <a:gd name="T17" fmla="*/ 21 h 52"/>
                <a:gd name="T18" fmla="*/ 21 w 44"/>
                <a:gd name="T19" fmla="*/ 23 h 52"/>
                <a:gd name="T20" fmla="*/ 22 w 44"/>
                <a:gd name="T21" fmla="*/ 24 h 52"/>
                <a:gd name="T22" fmla="*/ 22 w 44"/>
                <a:gd name="T23" fmla="*/ 24 h 52"/>
                <a:gd name="T24" fmla="*/ 23 w 44"/>
                <a:gd name="T25" fmla="*/ 23 h 52"/>
                <a:gd name="T26" fmla="*/ 24 w 44"/>
                <a:gd name="T27" fmla="*/ 21 h 52"/>
                <a:gd name="T28" fmla="*/ 26 w 44"/>
                <a:gd name="T29" fmla="*/ 18 h 52"/>
                <a:gd name="T30" fmla="*/ 37 w 44"/>
                <a:gd name="T31" fmla="*/ 0 h 52"/>
                <a:gd name="T32" fmla="*/ 44 w 44"/>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2">
                  <a:moveTo>
                    <a:pt x="44" y="0"/>
                  </a:moveTo>
                  <a:cubicBezTo>
                    <a:pt x="25" y="30"/>
                    <a:pt x="25" y="30"/>
                    <a:pt x="25" y="30"/>
                  </a:cubicBezTo>
                  <a:cubicBezTo>
                    <a:pt x="25" y="52"/>
                    <a:pt x="25" y="52"/>
                    <a:pt x="25" y="52"/>
                  </a:cubicBezTo>
                  <a:cubicBezTo>
                    <a:pt x="19" y="52"/>
                    <a:pt x="19" y="52"/>
                    <a:pt x="19" y="52"/>
                  </a:cubicBezTo>
                  <a:cubicBezTo>
                    <a:pt x="19" y="30"/>
                    <a:pt x="19" y="30"/>
                    <a:pt x="19" y="30"/>
                  </a:cubicBezTo>
                  <a:cubicBezTo>
                    <a:pt x="0" y="0"/>
                    <a:pt x="0" y="0"/>
                    <a:pt x="0" y="0"/>
                  </a:cubicBezTo>
                  <a:cubicBezTo>
                    <a:pt x="7" y="0"/>
                    <a:pt x="7" y="0"/>
                    <a:pt x="7" y="0"/>
                  </a:cubicBezTo>
                  <a:cubicBezTo>
                    <a:pt x="18" y="18"/>
                    <a:pt x="18" y="18"/>
                    <a:pt x="18" y="18"/>
                  </a:cubicBezTo>
                  <a:cubicBezTo>
                    <a:pt x="20" y="21"/>
                    <a:pt x="20" y="21"/>
                    <a:pt x="20" y="21"/>
                  </a:cubicBezTo>
                  <a:cubicBezTo>
                    <a:pt x="20" y="21"/>
                    <a:pt x="21" y="22"/>
                    <a:pt x="21" y="23"/>
                  </a:cubicBezTo>
                  <a:cubicBezTo>
                    <a:pt x="22" y="24"/>
                    <a:pt x="22" y="24"/>
                    <a:pt x="22" y="24"/>
                  </a:cubicBezTo>
                  <a:cubicBezTo>
                    <a:pt x="22" y="24"/>
                    <a:pt x="22" y="24"/>
                    <a:pt x="22" y="24"/>
                  </a:cubicBezTo>
                  <a:cubicBezTo>
                    <a:pt x="23" y="24"/>
                    <a:pt x="23" y="23"/>
                    <a:pt x="23" y="23"/>
                  </a:cubicBezTo>
                  <a:cubicBezTo>
                    <a:pt x="24" y="21"/>
                    <a:pt x="24" y="21"/>
                    <a:pt x="24" y="21"/>
                  </a:cubicBezTo>
                  <a:cubicBezTo>
                    <a:pt x="26" y="18"/>
                    <a:pt x="26" y="18"/>
                    <a:pt x="26" y="18"/>
                  </a:cubicBezTo>
                  <a:cubicBezTo>
                    <a:pt x="37" y="0"/>
                    <a:pt x="37" y="0"/>
                    <a:pt x="37" y="0"/>
                  </a:cubicBez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p:cNvSpPr>
              <a:spLocks/>
            </p:cNvSpPr>
            <p:nvPr/>
          </p:nvSpPr>
          <p:spPr bwMode="auto">
            <a:xfrm>
              <a:off x="-544" y="1193"/>
              <a:ext cx="19" cy="32"/>
            </a:xfrm>
            <a:custGeom>
              <a:avLst/>
              <a:gdLst>
                <a:gd name="T0" fmla="*/ 3 w 19"/>
                <a:gd name="T1" fmla="*/ 3 h 32"/>
                <a:gd name="T2" fmla="*/ 3 w 19"/>
                <a:gd name="T3" fmla="*/ 14 h 32"/>
                <a:gd name="T4" fmla="*/ 19 w 19"/>
                <a:gd name="T5" fmla="*/ 14 h 32"/>
                <a:gd name="T6" fmla="*/ 19 w 19"/>
                <a:gd name="T7" fmla="*/ 17 h 32"/>
                <a:gd name="T8" fmla="*/ 3 w 19"/>
                <a:gd name="T9" fmla="*/ 17 h 32"/>
                <a:gd name="T10" fmla="*/ 3 w 19"/>
                <a:gd name="T11" fmla="*/ 32 h 32"/>
                <a:gd name="T12" fmla="*/ 0 w 19"/>
                <a:gd name="T13" fmla="*/ 32 h 32"/>
                <a:gd name="T14" fmla="*/ 0 w 19"/>
                <a:gd name="T15" fmla="*/ 0 h 32"/>
                <a:gd name="T16" fmla="*/ 19 w 19"/>
                <a:gd name="T17" fmla="*/ 0 h 32"/>
                <a:gd name="T18" fmla="*/ 19 w 19"/>
                <a:gd name="T19" fmla="*/ 3 h 32"/>
                <a:gd name="T20" fmla="*/ 3 w 19"/>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3" y="3"/>
                  </a:moveTo>
                  <a:lnTo>
                    <a:pt x="3" y="14"/>
                  </a:lnTo>
                  <a:lnTo>
                    <a:pt x="19" y="14"/>
                  </a:lnTo>
                  <a:lnTo>
                    <a:pt x="19" y="17"/>
                  </a:lnTo>
                  <a:lnTo>
                    <a:pt x="3" y="17"/>
                  </a:lnTo>
                  <a:lnTo>
                    <a:pt x="3" y="32"/>
                  </a:lnTo>
                  <a:lnTo>
                    <a:pt x="0" y="32"/>
                  </a:lnTo>
                  <a:lnTo>
                    <a:pt x="0" y="0"/>
                  </a:lnTo>
                  <a:lnTo>
                    <a:pt x="19" y="0"/>
                  </a:lnTo>
                  <a:lnTo>
                    <a:pt x="19"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p:cNvSpPr>
            <p:nvPr/>
          </p:nvSpPr>
          <p:spPr bwMode="auto">
            <a:xfrm>
              <a:off x="-513"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4"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p:cNvSpPr>
              <a:spLocks/>
            </p:cNvSpPr>
            <p:nvPr/>
          </p:nvSpPr>
          <p:spPr bwMode="auto">
            <a:xfrm>
              <a:off x="-476" y="1193"/>
              <a:ext cx="24" cy="32"/>
            </a:xfrm>
            <a:custGeom>
              <a:avLst/>
              <a:gdLst>
                <a:gd name="T0" fmla="*/ 14 w 24"/>
                <a:gd name="T1" fmla="*/ 4 h 32"/>
                <a:gd name="T2" fmla="*/ 14 w 24"/>
                <a:gd name="T3" fmla="*/ 32 h 32"/>
                <a:gd name="T4" fmla="*/ 10 w 24"/>
                <a:gd name="T5" fmla="*/ 32 h 32"/>
                <a:gd name="T6" fmla="*/ 10 w 24"/>
                <a:gd name="T7" fmla="*/ 4 h 32"/>
                <a:gd name="T8" fmla="*/ 0 w 24"/>
                <a:gd name="T9" fmla="*/ 4 h 32"/>
                <a:gd name="T10" fmla="*/ 0 w 24"/>
                <a:gd name="T11" fmla="*/ 0 h 32"/>
                <a:gd name="T12" fmla="*/ 24 w 24"/>
                <a:gd name="T13" fmla="*/ 0 h 32"/>
                <a:gd name="T14" fmla="*/ 24 w 24"/>
                <a:gd name="T15" fmla="*/ 4 h 32"/>
                <a:gd name="T16" fmla="*/ 14 w 24"/>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4" y="4"/>
                  </a:moveTo>
                  <a:lnTo>
                    <a:pt x="14" y="32"/>
                  </a:lnTo>
                  <a:lnTo>
                    <a:pt x="10" y="32"/>
                  </a:lnTo>
                  <a:lnTo>
                    <a:pt x="10" y="4"/>
                  </a:lnTo>
                  <a:lnTo>
                    <a:pt x="0" y="4"/>
                  </a:lnTo>
                  <a:lnTo>
                    <a:pt x="0" y="0"/>
                  </a:lnTo>
                  <a:lnTo>
                    <a:pt x="24" y="0"/>
                  </a:lnTo>
                  <a:lnTo>
                    <a:pt x="24" y="4"/>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p:cNvSpPr>
              <a:spLocks/>
            </p:cNvSpPr>
            <p:nvPr/>
          </p:nvSpPr>
          <p:spPr bwMode="auto">
            <a:xfrm>
              <a:off x="-440" y="1193"/>
              <a:ext cx="24" cy="32"/>
            </a:xfrm>
            <a:custGeom>
              <a:avLst/>
              <a:gdLst>
                <a:gd name="T0" fmla="*/ 35 w 41"/>
                <a:gd name="T1" fmla="*/ 0 h 52"/>
                <a:gd name="T2" fmla="*/ 41 w 41"/>
                <a:gd name="T3" fmla="*/ 0 h 52"/>
                <a:gd name="T4" fmla="*/ 41 w 41"/>
                <a:gd name="T5" fmla="*/ 36 h 52"/>
                <a:gd name="T6" fmla="*/ 37 w 41"/>
                <a:gd name="T7" fmla="*/ 49 h 52"/>
                <a:gd name="T8" fmla="*/ 20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4" y="51"/>
                    <a:pt x="29" y="52"/>
                    <a:pt x="20" y="52"/>
                  </a:cubicBezTo>
                  <a:cubicBezTo>
                    <a:pt x="12" y="52"/>
                    <a:pt x="7" y="51"/>
                    <a:pt x="4" y="49"/>
                  </a:cubicBezTo>
                  <a:cubicBezTo>
                    <a:pt x="1"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p:cNvSpPr>
              <a:spLocks noEditPoints="1"/>
            </p:cNvSpPr>
            <p:nvPr/>
          </p:nvSpPr>
          <p:spPr bwMode="auto">
            <a:xfrm>
              <a:off x="-401" y="1193"/>
              <a:ext cx="24" cy="32"/>
            </a:xfrm>
            <a:custGeom>
              <a:avLst/>
              <a:gdLst>
                <a:gd name="T0" fmla="*/ 0 w 39"/>
                <a:gd name="T1" fmla="*/ 52 h 52"/>
                <a:gd name="T2" fmla="*/ 0 w 39"/>
                <a:gd name="T3" fmla="*/ 0 h 52"/>
                <a:gd name="T4" fmla="*/ 24 w 39"/>
                <a:gd name="T5" fmla="*/ 0 h 52"/>
                <a:gd name="T6" fmla="*/ 36 w 39"/>
                <a:gd name="T7" fmla="*/ 3 h 52"/>
                <a:gd name="T8" fmla="*/ 39 w 39"/>
                <a:gd name="T9" fmla="*/ 15 h 52"/>
                <a:gd name="T10" fmla="*/ 38 w 39"/>
                <a:gd name="T11" fmla="*/ 25 h 52"/>
                <a:gd name="T12" fmla="*/ 30 w 39"/>
                <a:gd name="T13" fmla="*/ 29 h 52"/>
                <a:gd name="T14" fmla="*/ 30 w 39"/>
                <a:gd name="T15" fmla="*/ 29 h 52"/>
                <a:gd name="T16" fmla="*/ 39 w 39"/>
                <a:gd name="T17" fmla="*/ 39 h 52"/>
                <a:gd name="T18" fmla="*/ 39 w 39"/>
                <a:gd name="T19" fmla="*/ 52 h 52"/>
                <a:gd name="T20" fmla="*/ 33 w 39"/>
                <a:gd name="T21" fmla="*/ 52 h 52"/>
                <a:gd name="T22" fmla="*/ 33 w 39"/>
                <a:gd name="T23" fmla="*/ 40 h 52"/>
                <a:gd name="T24" fmla="*/ 25 w 39"/>
                <a:gd name="T25" fmla="*/ 31 h 52"/>
                <a:gd name="T26" fmla="*/ 23 w 39"/>
                <a:gd name="T27" fmla="*/ 31 h 52"/>
                <a:gd name="T28" fmla="*/ 5 w 39"/>
                <a:gd name="T29" fmla="*/ 31 h 52"/>
                <a:gd name="T30" fmla="*/ 5 w 39"/>
                <a:gd name="T31" fmla="*/ 52 h 52"/>
                <a:gd name="T32" fmla="*/ 0 w 39"/>
                <a:gd name="T33" fmla="*/ 52 h 52"/>
                <a:gd name="T34" fmla="*/ 5 w 39"/>
                <a:gd name="T35" fmla="*/ 26 h 52"/>
                <a:gd name="T36" fmla="*/ 22 w 39"/>
                <a:gd name="T37" fmla="*/ 26 h 52"/>
                <a:gd name="T38" fmla="*/ 31 w 39"/>
                <a:gd name="T39" fmla="*/ 24 h 52"/>
                <a:gd name="T40" fmla="*/ 34 w 39"/>
                <a:gd name="T41" fmla="*/ 16 h 52"/>
                <a:gd name="T42" fmla="*/ 32 w 39"/>
                <a:gd name="T43" fmla="*/ 7 h 52"/>
                <a:gd name="T44" fmla="*/ 24 w 39"/>
                <a:gd name="T45" fmla="*/ 5 h 52"/>
                <a:gd name="T46" fmla="*/ 5 w 39"/>
                <a:gd name="T47" fmla="*/ 5 h 52"/>
                <a:gd name="T48" fmla="*/ 5 w 39"/>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2">
                  <a:moveTo>
                    <a:pt x="0" y="52"/>
                  </a:moveTo>
                  <a:cubicBezTo>
                    <a:pt x="0" y="0"/>
                    <a:pt x="0" y="0"/>
                    <a:pt x="0" y="0"/>
                  </a:cubicBezTo>
                  <a:cubicBezTo>
                    <a:pt x="24" y="0"/>
                    <a:pt x="24" y="0"/>
                    <a:pt x="24" y="0"/>
                  </a:cubicBezTo>
                  <a:cubicBezTo>
                    <a:pt x="30" y="0"/>
                    <a:pt x="34" y="1"/>
                    <a:pt x="36" y="3"/>
                  </a:cubicBezTo>
                  <a:cubicBezTo>
                    <a:pt x="38" y="6"/>
                    <a:pt x="39" y="9"/>
                    <a:pt x="39" y="15"/>
                  </a:cubicBezTo>
                  <a:cubicBezTo>
                    <a:pt x="39" y="20"/>
                    <a:pt x="39" y="23"/>
                    <a:pt x="38" y="25"/>
                  </a:cubicBezTo>
                  <a:cubicBezTo>
                    <a:pt x="36" y="27"/>
                    <a:pt x="34" y="28"/>
                    <a:pt x="30" y="29"/>
                  </a:cubicBezTo>
                  <a:cubicBezTo>
                    <a:pt x="30" y="29"/>
                    <a:pt x="30" y="29"/>
                    <a:pt x="30"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5" y="31"/>
                    <a:pt x="5" y="31"/>
                    <a:pt x="5" y="31"/>
                  </a:cubicBezTo>
                  <a:cubicBezTo>
                    <a:pt x="5" y="52"/>
                    <a:pt x="5" y="52"/>
                    <a:pt x="5" y="52"/>
                  </a:cubicBezTo>
                  <a:lnTo>
                    <a:pt x="0" y="52"/>
                  </a:lnTo>
                  <a:close/>
                  <a:moveTo>
                    <a:pt x="5" y="26"/>
                  </a:moveTo>
                  <a:cubicBezTo>
                    <a:pt x="22" y="26"/>
                    <a:pt x="22" y="26"/>
                    <a:pt x="22" y="26"/>
                  </a:cubicBezTo>
                  <a:cubicBezTo>
                    <a:pt x="27" y="26"/>
                    <a:pt x="30" y="25"/>
                    <a:pt x="31" y="24"/>
                  </a:cubicBezTo>
                  <a:cubicBezTo>
                    <a:pt x="33" y="23"/>
                    <a:pt x="34" y="20"/>
                    <a:pt x="34" y="16"/>
                  </a:cubicBezTo>
                  <a:cubicBezTo>
                    <a:pt x="34" y="12"/>
                    <a:pt x="33" y="9"/>
                    <a:pt x="32" y="7"/>
                  </a:cubicBezTo>
                  <a:cubicBezTo>
                    <a:pt x="31" y="6"/>
                    <a:pt x="28" y="5"/>
                    <a:pt x="24" y="5"/>
                  </a:cubicBezTo>
                  <a:cubicBezTo>
                    <a:pt x="5" y="5"/>
                    <a:pt x="5" y="5"/>
                    <a:pt x="5" y="5"/>
                  </a:cubicBezTo>
                  <a:lnTo>
                    <a:pt x="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p:cNvSpPr>
              <a:spLocks/>
            </p:cNvSpPr>
            <p:nvPr/>
          </p:nvSpPr>
          <p:spPr bwMode="auto">
            <a:xfrm>
              <a:off x="-365" y="1193"/>
              <a:ext cx="21" cy="32"/>
            </a:xfrm>
            <a:custGeom>
              <a:avLst/>
              <a:gdLst>
                <a:gd name="T0" fmla="*/ 4 w 21"/>
                <a:gd name="T1" fmla="*/ 3 h 32"/>
                <a:gd name="T2" fmla="*/ 4 w 21"/>
                <a:gd name="T3" fmla="*/ 14 h 32"/>
                <a:gd name="T4" fmla="*/ 20 w 21"/>
                <a:gd name="T5" fmla="*/ 14 h 32"/>
                <a:gd name="T6" fmla="*/ 20 w 21"/>
                <a:gd name="T7" fmla="*/ 17 h 32"/>
                <a:gd name="T8" fmla="*/ 4 w 21"/>
                <a:gd name="T9" fmla="*/ 17 h 32"/>
                <a:gd name="T10" fmla="*/ 4 w 21"/>
                <a:gd name="T11" fmla="*/ 29 h 32"/>
                <a:gd name="T12" fmla="*/ 21 w 21"/>
                <a:gd name="T13" fmla="*/ 29 h 32"/>
                <a:gd name="T14" fmla="*/ 21 w 21"/>
                <a:gd name="T15" fmla="*/ 32 h 32"/>
                <a:gd name="T16" fmla="*/ 0 w 21"/>
                <a:gd name="T17" fmla="*/ 32 h 32"/>
                <a:gd name="T18" fmla="*/ 0 w 21"/>
                <a:gd name="T19" fmla="*/ 0 h 32"/>
                <a:gd name="T20" fmla="*/ 21 w 21"/>
                <a:gd name="T21" fmla="*/ 0 h 32"/>
                <a:gd name="T22" fmla="*/ 21 w 21"/>
                <a:gd name="T23" fmla="*/ 3 h 32"/>
                <a:gd name="T24" fmla="*/ 4 w 21"/>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4" y="3"/>
                  </a:moveTo>
                  <a:lnTo>
                    <a:pt x="4" y="14"/>
                  </a:lnTo>
                  <a:lnTo>
                    <a:pt x="20" y="14"/>
                  </a:lnTo>
                  <a:lnTo>
                    <a:pt x="20" y="17"/>
                  </a:lnTo>
                  <a:lnTo>
                    <a:pt x="4" y="17"/>
                  </a:lnTo>
                  <a:lnTo>
                    <a:pt x="4" y="29"/>
                  </a:lnTo>
                  <a:lnTo>
                    <a:pt x="21" y="29"/>
                  </a:lnTo>
                  <a:lnTo>
                    <a:pt x="21" y="32"/>
                  </a:lnTo>
                  <a:lnTo>
                    <a:pt x="0" y="32"/>
                  </a:lnTo>
                  <a:lnTo>
                    <a:pt x="0" y="0"/>
                  </a:lnTo>
                  <a:lnTo>
                    <a:pt x="21" y="0"/>
                  </a:lnTo>
                  <a:lnTo>
                    <a:pt x="21" y="3"/>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p:cNvSpPr>
              <a:spLocks/>
            </p:cNvSpPr>
            <p:nvPr/>
          </p:nvSpPr>
          <p:spPr bwMode="auto">
            <a:xfrm>
              <a:off x="-333" y="1193"/>
              <a:ext cx="24" cy="32"/>
            </a:xfrm>
            <a:custGeom>
              <a:avLst/>
              <a:gdLst>
                <a:gd name="T0" fmla="*/ 38 w 39"/>
                <a:gd name="T1" fmla="*/ 14 h 52"/>
                <a:gd name="T2" fmla="*/ 32 w 39"/>
                <a:gd name="T3" fmla="*/ 14 h 52"/>
                <a:gd name="T4" fmla="*/ 30 w 39"/>
                <a:gd name="T5" fmla="*/ 6 h 52"/>
                <a:gd name="T6" fmla="*/ 20 w 39"/>
                <a:gd name="T7" fmla="*/ 5 h 52"/>
                <a:gd name="T8" fmla="*/ 9 w 39"/>
                <a:gd name="T9" fmla="*/ 6 h 52"/>
                <a:gd name="T10" fmla="*/ 6 w 39"/>
                <a:gd name="T11" fmla="*/ 13 h 52"/>
                <a:gd name="T12" fmla="*/ 8 w 39"/>
                <a:gd name="T13" fmla="*/ 21 h 52"/>
                <a:gd name="T14" fmla="*/ 20 w 39"/>
                <a:gd name="T15" fmla="*/ 23 h 52"/>
                <a:gd name="T16" fmla="*/ 36 w 39"/>
                <a:gd name="T17" fmla="*/ 26 h 52"/>
                <a:gd name="T18" fmla="*/ 39 w 39"/>
                <a:gd name="T19" fmla="*/ 37 h 52"/>
                <a:gd name="T20" fmla="*/ 35 w 39"/>
                <a:gd name="T21" fmla="*/ 50 h 52"/>
                <a:gd name="T22" fmla="*/ 19 w 39"/>
                <a:gd name="T23" fmla="*/ 52 h 52"/>
                <a:gd name="T24" fmla="*/ 4 w 39"/>
                <a:gd name="T25" fmla="*/ 50 h 52"/>
                <a:gd name="T26" fmla="*/ 0 w 39"/>
                <a:gd name="T27" fmla="*/ 38 h 52"/>
                <a:gd name="T28" fmla="*/ 0 w 39"/>
                <a:gd name="T29" fmla="*/ 36 h 52"/>
                <a:gd name="T30" fmla="*/ 6 w 39"/>
                <a:gd name="T31" fmla="*/ 36 h 52"/>
                <a:gd name="T32" fmla="*/ 6 w 39"/>
                <a:gd name="T33" fmla="*/ 37 h 52"/>
                <a:gd name="T34" fmla="*/ 8 w 39"/>
                <a:gd name="T35" fmla="*/ 46 h 52"/>
                <a:gd name="T36" fmla="*/ 19 w 39"/>
                <a:gd name="T37" fmla="*/ 47 h 52"/>
                <a:gd name="T38" fmla="*/ 31 w 39"/>
                <a:gd name="T39" fmla="*/ 46 h 52"/>
                <a:gd name="T40" fmla="*/ 33 w 39"/>
                <a:gd name="T41" fmla="*/ 37 h 52"/>
                <a:gd name="T42" fmla="*/ 32 w 39"/>
                <a:gd name="T43" fmla="*/ 30 h 52"/>
                <a:gd name="T44" fmla="*/ 25 w 39"/>
                <a:gd name="T45" fmla="*/ 29 h 52"/>
                <a:gd name="T46" fmla="*/ 19 w 39"/>
                <a:gd name="T47" fmla="*/ 28 h 52"/>
                <a:gd name="T48" fmla="*/ 13 w 39"/>
                <a:gd name="T49" fmla="*/ 28 h 52"/>
                <a:gd name="T50" fmla="*/ 0 w 39"/>
                <a:gd name="T51" fmla="*/ 14 h 52"/>
                <a:gd name="T52" fmla="*/ 4 w 39"/>
                <a:gd name="T53" fmla="*/ 3 h 52"/>
                <a:gd name="T54" fmla="*/ 19 w 39"/>
                <a:gd name="T55" fmla="*/ 0 h 52"/>
                <a:gd name="T56" fmla="*/ 35 w 39"/>
                <a:gd name="T57" fmla="*/ 2 h 52"/>
                <a:gd name="T58" fmla="*/ 38 w 39"/>
                <a:gd name="T5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52">
                  <a:moveTo>
                    <a:pt x="38" y="14"/>
                  </a:moveTo>
                  <a:cubicBezTo>
                    <a:pt x="32" y="14"/>
                    <a:pt x="32" y="14"/>
                    <a:pt x="32" y="14"/>
                  </a:cubicBezTo>
                  <a:cubicBezTo>
                    <a:pt x="32" y="10"/>
                    <a:pt x="32" y="7"/>
                    <a:pt x="30" y="6"/>
                  </a:cubicBezTo>
                  <a:cubicBezTo>
                    <a:pt x="29" y="5"/>
                    <a:pt x="26" y="5"/>
                    <a:pt x="20" y="5"/>
                  </a:cubicBezTo>
                  <a:cubicBezTo>
                    <a:pt x="14" y="5"/>
                    <a:pt x="10" y="5"/>
                    <a:pt x="9" y="6"/>
                  </a:cubicBezTo>
                  <a:cubicBezTo>
                    <a:pt x="7" y="7"/>
                    <a:pt x="6" y="10"/>
                    <a:pt x="6" y="13"/>
                  </a:cubicBezTo>
                  <a:cubicBezTo>
                    <a:pt x="6" y="17"/>
                    <a:pt x="7" y="20"/>
                    <a:pt x="8" y="21"/>
                  </a:cubicBezTo>
                  <a:cubicBezTo>
                    <a:pt x="9" y="22"/>
                    <a:pt x="13" y="22"/>
                    <a:pt x="20" y="23"/>
                  </a:cubicBezTo>
                  <a:cubicBezTo>
                    <a:pt x="28" y="23"/>
                    <a:pt x="34" y="24"/>
                    <a:pt x="36" y="26"/>
                  </a:cubicBezTo>
                  <a:cubicBezTo>
                    <a:pt x="38" y="28"/>
                    <a:pt x="39" y="31"/>
                    <a:pt x="39" y="37"/>
                  </a:cubicBezTo>
                  <a:cubicBezTo>
                    <a:pt x="39" y="44"/>
                    <a:pt x="38" y="48"/>
                    <a:pt x="35" y="50"/>
                  </a:cubicBezTo>
                  <a:cubicBezTo>
                    <a:pt x="33" y="51"/>
                    <a:pt x="27" y="52"/>
                    <a:pt x="19" y="52"/>
                  </a:cubicBezTo>
                  <a:cubicBezTo>
                    <a:pt x="11" y="52"/>
                    <a:pt x="6" y="51"/>
                    <a:pt x="4" y="50"/>
                  </a:cubicBezTo>
                  <a:cubicBezTo>
                    <a:pt x="1" y="48"/>
                    <a:pt x="0" y="44"/>
                    <a:pt x="0" y="38"/>
                  </a:cubicBezTo>
                  <a:cubicBezTo>
                    <a:pt x="0" y="36"/>
                    <a:pt x="0" y="36"/>
                    <a:pt x="0" y="36"/>
                  </a:cubicBezTo>
                  <a:cubicBezTo>
                    <a:pt x="6" y="36"/>
                    <a:pt x="6" y="36"/>
                    <a:pt x="6" y="36"/>
                  </a:cubicBezTo>
                  <a:cubicBezTo>
                    <a:pt x="6" y="37"/>
                    <a:pt x="6" y="37"/>
                    <a:pt x="6" y="37"/>
                  </a:cubicBezTo>
                  <a:cubicBezTo>
                    <a:pt x="6" y="42"/>
                    <a:pt x="6" y="45"/>
                    <a:pt x="8" y="46"/>
                  </a:cubicBezTo>
                  <a:cubicBezTo>
                    <a:pt x="9" y="47"/>
                    <a:pt x="13" y="47"/>
                    <a:pt x="19" y="47"/>
                  </a:cubicBezTo>
                  <a:cubicBezTo>
                    <a:pt x="25" y="47"/>
                    <a:pt x="30" y="47"/>
                    <a:pt x="31" y="46"/>
                  </a:cubicBezTo>
                  <a:cubicBezTo>
                    <a:pt x="33" y="45"/>
                    <a:pt x="33" y="42"/>
                    <a:pt x="33" y="37"/>
                  </a:cubicBezTo>
                  <a:cubicBezTo>
                    <a:pt x="33" y="34"/>
                    <a:pt x="33" y="32"/>
                    <a:pt x="32" y="30"/>
                  </a:cubicBezTo>
                  <a:cubicBezTo>
                    <a:pt x="31" y="29"/>
                    <a:pt x="29" y="29"/>
                    <a:pt x="25" y="29"/>
                  </a:cubicBezTo>
                  <a:cubicBezTo>
                    <a:pt x="19" y="28"/>
                    <a:pt x="19" y="28"/>
                    <a:pt x="19" y="28"/>
                  </a:cubicBezTo>
                  <a:cubicBezTo>
                    <a:pt x="13" y="28"/>
                    <a:pt x="13" y="28"/>
                    <a:pt x="13" y="28"/>
                  </a:cubicBezTo>
                  <a:cubicBezTo>
                    <a:pt x="5" y="27"/>
                    <a:pt x="0" y="23"/>
                    <a:pt x="0" y="14"/>
                  </a:cubicBezTo>
                  <a:cubicBezTo>
                    <a:pt x="0" y="8"/>
                    <a:pt x="2" y="5"/>
                    <a:pt x="4" y="3"/>
                  </a:cubicBezTo>
                  <a:cubicBezTo>
                    <a:pt x="7" y="1"/>
                    <a:pt x="12" y="0"/>
                    <a:pt x="19" y="0"/>
                  </a:cubicBezTo>
                  <a:cubicBezTo>
                    <a:pt x="27" y="0"/>
                    <a:pt x="32" y="1"/>
                    <a:pt x="35" y="2"/>
                  </a:cubicBezTo>
                  <a:cubicBezTo>
                    <a:pt x="37" y="4"/>
                    <a:pt x="38" y="8"/>
                    <a:pt x="3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6"/>
            <p:cNvSpPr>
              <a:spLocks/>
            </p:cNvSpPr>
            <p:nvPr/>
          </p:nvSpPr>
          <p:spPr bwMode="auto">
            <a:xfrm>
              <a:off x="-27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5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8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2" y="46"/>
                    <a:pt x="0" y="40"/>
                    <a:pt x="0" y="31"/>
                  </a:cubicBezTo>
                  <a:cubicBezTo>
                    <a:pt x="0" y="23"/>
                    <a:pt x="0" y="23"/>
                    <a:pt x="0" y="23"/>
                  </a:cubicBezTo>
                  <a:cubicBezTo>
                    <a:pt x="0" y="19"/>
                    <a:pt x="0" y="19"/>
                    <a:pt x="0" y="19"/>
                  </a:cubicBezTo>
                  <a:cubicBezTo>
                    <a:pt x="0" y="11"/>
                    <a:pt x="2" y="6"/>
                    <a:pt x="5" y="3"/>
                  </a:cubicBezTo>
                  <a:cubicBezTo>
                    <a:pt x="8" y="1"/>
                    <a:pt x="13" y="0"/>
                    <a:pt x="22" y="0"/>
                  </a:cubicBezTo>
                  <a:cubicBezTo>
                    <a:pt x="31" y="0"/>
                    <a:pt x="37"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1" y="47"/>
                    <a:pt x="16" y="47"/>
                    <a:pt x="24" y="47"/>
                  </a:cubicBezTo>
                  <a:cubicBezTo>
                    <a:pt x="30" y="47"/>
                    <a:pt x="34" y="47"/>
                    <a:pt x="35" y="45"/>
                  </a:cubicBezTo>
                  <a:cubicBezTo>
                    <a:pt x="37" y="44"/>
                    <a:pt x="38" y="40"/>
                    <a:pt x="38" y="34"/>
                  </a:cubicBezTo>
                  <a:cubicBezTo>
                    <a:pt x="38"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7"/>
            <p:cNvSpPr>
              <a:spLocks noEditPoints="1"/>
            </p:cNvSpPr>
            <p:nvPr/>
          </p:nvSpPr>
          <p:spPr bwMode="auto">
            <a:xfrm>
              <a:off x="-239" y="1193"/>
              <a:ext cx="24" cy="32"/>
            </a:xfrm>
            <a:custGeom>
              <a:avLst/>
              <a:gdLst>
                <a:gd name="T0" fmla="*/ 0 w 40"/>
                <a:gd name="T1" fmla="*/ 52 h 52"/>
                <a:gd name="T2" fmla="*/ 0 w 40"/>
                <a:gd name="T3" fmla="*/ 0 h 52"/>
                <a:gd name="T4" fmla="*/ 25 w 40"/>
                <a:gd name="T5" fmla="*/ 0 h 52"/>
                <a:gd name="T6" fmla="*/ 37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4 w 40"/>
                <a:gd name="T21" fmla="*/ 52 h 52"/>
                <a:gd name="T22" fmla="*/ 34 w 40"/>
                <a:gd name="T23" fmla="*/ 40 h 52"/>
                <a:gd name="T24" fmla="*/ 26 w 40"/>
                <a:gd name="T25" fmla="*/ 31 h 52"/>
                <a:gd name="T26" fmla="*/ 24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5 w 40"/>
                <a:gd name="T41" fmla="*/ 16 h 52"/>
                <a:gd name="T42" fmla="*/ 33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1" y="0"/>
                    <a:pt x="34" y="1"/>
                    <a:pt x="37" y="3"/>
                  </a:cubicBezTo>
                  <a:cubicBezTo>
                    <a:pt x="39" y="6"/>
                    <a:pt x="40" y="9"/>
                    <a:pt x="40" y="15"/>
                  </a:cubicBezTo>
                  <a:cubicBezTo>
                    <a:pt x="40" y="20"/>
                    <a:pt x="40" y="23"/>
                    <a:pt x="38" y="25"/>
                  </a:cubicBezTo>
                  <a:cubicBezTo>
                    <a:pt x="37" y="27"/>
                    <a:pt x="35" y="28"/>
                    <a:pt x="31" y="29"/>
                  </a:cubicBezTo>
                  <a:cubicBezTo>
                    <a:pt x="31" y="29"/>
                    <a:pt x="31" y="29"/>
                    <a:pt x="31" y="29"/>
                  </a:cubicBezTo>
                  <a:cubicBezTo>
                    <a:pt x="37" y="29"/>
                    <a:pt x="39" y="32"/>
                    <a:pt x="39" y="39"/>
                  </a:cubicBezTo>
                  <a:cubicBezTo>
                    <a:pt x="39" y="52"/>
                    <a:pt x="39" y="52"/>
                    <a:pt x="39" y="52"/>
                  </a:cubicBezTo>
                  <a:cubicBezTo>
                    <a:pt x="34" y="52"/>
                    <a:pt x="34" y="52"/>
                    <a:pt x="34" y="52"/>
                  </a:cubicBezTo>
                  <a:cubicBezTo>
                    <a:pt x="34" y="40"/>
                    <a:pt x="34" y="40"/>
                    <a:pt x="34" y="40"/>
                  </a:cubicBezTo>
                  <a:cubicBezTo>
                    <a:pt x="34" y="34"/>
                    <a:pt x="31" y="31"/>
                    <a:pt x="26" y="31"/>
                  </a:cubicBezTo>
                  <a:cubicBezTo>
                    <a:pt x="24" y="31"/>
                    <a:pt x="24" y="31"/>
                    <a:pt x="24" y="31"/>
                  </a:cubicBezTo>
                  <a:cubicBezTo>
                    <a:pt x="6" y="31"/>
                    <a:pt x="6" y="31"/>
                    <a:pt x="6" y="31"/>
                  </a:cubicBezTo>
                  <a:cubicBezTo>
                    <a:pt x="6" y="52"/>
                    <a:pt x="6" y="52"/>
                    <a:pt x="6" y="52"/>
                  </a:cubicBezTo>
                  <a:lnTo>
                    <a:pt x="0" y="52"/>
                  </a:lnTo>
                  <a:close/>
                  <a:moveTo>
                    <a:pt x="6" y="26"/>
                  </a:moveTo>
                  <a:cubicBezTo>
                    <a:pt x="23" y="26"/>
                    <a:pt x="23" y="26"/>
                    <a:pt x="23" y="26"/>
                  </a:cubicBezTo>
                  <a:cubicBezTo>
                    <a:pt x="28" y="26"/>
                    <a:pt x="31" y="25"/>
                    <a:pt x="32" y="24"/>
                  </a:cubicBezTo>
                  <a:cubicBezTo>
                    <a:pt x="34" y="23"/>
                    <a:pt x="35" y="20"/>
                    <a:pt x="35" y="16"/>
                  </a:cubicBezTo>
                  <a:cubicBezTo>
                    <a:pt x="35" y="12"/>
                    <a:pt x="34" y="9"/>
                    <a:pt x="33" y="7"/>
                  </a:cubicBezTo>
                  <a:cubicBezTo>
                    <a:pt x="32"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8"/>
            <p:cNvSpPr>
              <a:spLocks noEditPoints="1"/>
            </p:cNvSpPr>
            <p:nvPr/>
          </p:nvSpPr>
          <p:spPr bwMode="auto">
            <a:xfrm>
              <a:off x="-202" y="1193"/>
              <a:ext cx="26" cy="32"/>
            </a:xfrm>
            <a:custGeom>
              <a:avLst/>
              <a:gdLst>
                <a:gd name="T0" fmla="*/ 22 w 44"/>
                <a:gd name="T1" fmla="*/ 0 h 52"/>
                <a:gd name="T2" fmla="*/ 40 w 44"/>
                <a:gd name="T3" fmla="*/ 4 h 52"/>
                <a:gd name="T4" fmla="*/ 44 w 44"/>
                <a:gd name="T5" fmla="*/ 25 h 52"/>
                <a:gd name="T6" fmla="*/ 40 w 44"/>
                <a:gd name="T7" fmla="*/ 48 h 52"/>
                <a:gd name="T8" fmla="*/ 22 w 44"/>
                <a:gd name="T9" fmla="*/ 52 h 52"/>
                <a:gd name="T10" fmla="*/ 3 w 44"/>
                <a:gd name="T11" fmla="*/ 48 h 52"/>
                <a:gd name="T12" fmla="*/ 0 w 44"/>
                <a:gd name="T13" fmla="*/ 26 h 52"/>
                <a:gd name="T14" fmla="*/ 0 w 44"/>
                <a:gd name="T15" fmla="*/ 22 h 52"/>
                <a:gd name="T16" fmla="*/ 0 w 44"/>
                <a:gd name="T17" fmla="*/ 17 h 52"/>
                <a:gd name="T18" fmla="*/ 4 w 44"/>
                <a:gd name="T19" fmla="*/ 3 h 52"/>
                <a:gd name="T20" fmla="*/ 22 w 44"/>
                <a:gd name="T21" fmla="*/ 0 h 52"/>
                <a:gd name="T22" fmla="*/ 22 w 44"/>
                <a:gd name="T23" fmla="*/ 5 h 52"/>
                <a:gd name="T24" fmla="*/ 7 w 44"/>
                <a:gd name="T25" fmla="*/ 7 h 52"/>
                <a:gd name="T26" fmla="*/ 5 w 44"/>
                <a:gd name="T27" fmla="*/ 26 h 52"/>
                <a:gd name="T28" fmla="*/ 7 w 44"/>
                <a:gd name="T29" fmla="*/ 45 h 52"/>
                <a:gd name="T30" fmla="*/ 22 w 44"/>
                <a:gd name="T31" fmla="*/ 47 h 52"/>
                <a:gd name="T32" fmla="*/ 36 w 44"/>
                <a:gd name="T33" fmla="*/ 45 h 52"/>
                <a:gd name="T34" fmla="*/ 38 w 44"/>
                <a:gd name="T35" fmla="*/ 26 h 52"/>
                <a:gd name="T36" fmla="*/ 38 w 44"/>
                <a:gd name="T37" fmla="*/ 23 h 52"/>
                <a:gd name="T38" fmla="*/ 38 w 44"/>
                <a:gd name="T39" fmla="*/ 18 h 52"/>
                <a:gd name="T40" fmla="*/ 35 w 44"/>
                <a:gd name="T41" fmla="*/ 7 h 52"/>
                <a:gd name="T42" fmla="*/ 22 w 44"/>
                <a:gd name="T4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2">
                  <a:moveTo>
                    <a:pt x="22" y="0"/>
                  </a:moveTo>
                  <a:cubicBezTo>
                    <a:pt x="31" y="0"/>
                    <a:pt x="37" y="1"/>
                    <a:pt x="40" y="4"/>
                  </a:cubicBezTo>
                  <a:cubicBezTo>
                    <a:pt x="42" y="7"/>
                    <a:pt x="44" y="14"/>
                    <a:pt x="44" y="25"/>
                  </a:cubicBezTo>
                  <a:cubicBezTo>
                    <a:pt x="44" y="38"/>
                    <a:pt x="42" y="45"/>
                    <a:pt x="40" y="48"/>
                  </a:cubicBezTo>
                  <a:cubicBezTo>
                    <a:pt x="38" y="51"/>
                    <a:pt x="32" y="52"/>
                    <a:pt x="22" y="52"/>
                  </a:cubicBezTo>
                  <a:cubicBezTo>
                    <a:pt x="12" y="52"/>
                    <a:pt x="6" y="51"/>
                    <a:pt x="3" y="48"/>
                  </a:cubicBezTo>
                  <a:cubicBezTo>
                    <a:pt x="1" y="45"/>
                    <a:pt x="0" y="38"/>
                    <a:pt x="0" y="26"/>
                  </a:cubicBezTo>
                  <a:cubicBezTo>
                    <a:pt x="0" y="22"/>
                    <a:pt x="0" y="22"/>
                    <a:pt x="0" y="22"/>
                  </a:cubicBezTo>
                  <a:cubicBezTo>
                    <a:pt x="0" y="17"/>
                    <a:pt x="0" y="17"/>
                    <a:pt x="0" y="17"/>
                  </a:cubicBezTo>
                  <a:cubicBezTo>
                    <a:pt x="0" y="11"/>
                    <a:pt x="1" y="6"/>
                    <a:pt x="4" y="3"/>
                  </a:cubicBezTo>
                  <a:cubicBezTo>
                    <a:pt x="7" y="1"/>
                    <a:pt x="13" y="0"/>
                    <a:pt x="22" y="0"/>
                  </a:cubicBezTo>
                  <a:close/>
                  <a:moveTo>
                    <a:pt x="22" y="5"/>
                  </a:moveTo>
                  <a:cubicBezTo>
                    <a:pt x="13" y="5"/>
                    <a:pt x="9" y="5"/>
                    <a:pt x="7" y="7"/>
                  </a:cubicBezTo>
                  <a:cubicBezTo>
                    <a:pt x="6" y="9"/>
                    <a:pt x="5" y="15"/>
                    <a:pt x="5" y="26"/>
                  </a:cubicBezTo>
                  <a:cubicBezTo>
                    <a:pt x="5" y="37"/>
                    <a:pt x="6" y="43"/>
                    <a:pt x="7" y="45"/>
                  </a:cubicBezTo>
                  <a:cubicBezTo>
                    <a:pt x="9" y="47"/>
                    <a:pt x="13" y="47"/>
                    <a:pt x="22" y="47"/>
                  </a:cubicBezTo>
                  <a:cubicBezTo>
                    <a:pt x="30" y="47"/>
                    <a:pt x="35" y="47"/>
                    <a:pt x="36" y="45"/>
                  </a:cubicBezTo>
                  <a:cubicBezTo>
                    <a:pt x="37" y="43"/>
                    <a:pt x="38" y="37"/>
                    <a:pt x="38" y="26"/>
                  </a:cubicBezTo>
                  <a:cubicBezTo>
                    <a:pt x="38" y="23"/>
                    <a:pt x="38" y="23"/>
                    <a:pt x="38" y="23"/>
                  </a:cubicBezTo>
                  <a:cubicBezTo>
                    <a:pt x="38" y="18"/>
                    <a:pt x="38" y="18"/>
                    <a:pt x="38" y="18"/>
                  </a:cubicBezTo>
                  <a:cubicBezTo>
                    <a:pt x="38" y="12"/>
                    <a:pt x="37" y="8"/>
                    <a:pt x="35" y="7"/>
                  </a:cubicBezTo>
                  <a:cubicBezTo>
                    <a:pt x="33" y="5"/>
                    <a:pt x="29"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9"/>
            <p:cNvSpPr>
              <a:spLocks/>
            </p:cNvSpPr>
            <p:nvPr/>
          </p:nvSpPr>
          <p:spPr bwMode="auto">
            <a:xfrm>
              <a:off x="-164"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5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9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5"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9" y="46"/>
                  </a:cubicBezTo>
                  <a:cubicBezTo>
                    <a:pt x="10" y="47"/>
                    <a:pt x="14" y="47"/>
                    <a:pt x="20" y="47"/>
                  </a:cubicBezTo>
                  <a:cubicBezTo>
                    <a:pt x="27" y="47"/>
                    <a:pt x="31" y="47"/>
                    <a:pt x="33" y="46"/>
                  </a:cubicBezTo>
                  <a:cubicBezTo>
                    <a:pt x="35"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0"/>
            <p:cNvSpPr>
              <a:spLocks noEditPoints="1"/>
            </p:cNvSpPr>
            <p:nvPr/>
          </p:nvSpPr>
          <p:spPr bwMode="auto">
            <a:xfrm>
              <a:off x="-124" y="1193"/>
              <a:ext cx="24" cy="32"/>
            </a:xfrm>
            <a:custGeom>
              <a:avLst/>
              <a:gdLst>
                <a:gd name="T0" fmla="*/ 0 w 39"/>
                <a:gd name="T1" fmla="*/ 52 h 52"/>
                <a:gd name="T2" fmla="*/ 0 w 39"/>
                <a:gd name="T3" fmla="*/ 0 h 52"/>
                <a:gd name="T4" fmla="*/ 22 w 39"/>
                <a:gd name="T5" fmla="*/ 0 h 52"/>
                <a:gd name="T6" fmla="*/ 24 w 39"/>
                <a:gd name="T7" fmla="*/ 0 h 52"/>
                <a:gd name="T8" fmla="*/ 36 w 39"/>
                <a:gd name="T9" fmla="*/ 4 h 52"/>
                <a:gd name="T10" fmla="*/ 39 w 39"/>
                <a:gd name="T11" fmla="*/ 16 h 52"/>
                <a:gd name="T12" fmla="*/ 36 w 39"/>
                <a:gd name="T13" fmla="*/ 28 h 52"/>
                <a:gd name="T14" fmla="*/ 23 w 39"/>
                <a:gd name="T15" fmla="*/ 31 h 52"/>
                <a:gd name="T16" fmla="*/ 21 w 39"/>
                <a:gd name="T17" fmla="*/ 31 h 52"/>
                <a:gd name="T18" fmla="*/ 6 w 39"/>
                <a:gd name="T19" fmla="*/ 31 h 52"/>
                <a:gd name="T20" fmla="*/ 6 w 39"/>
                <a:gd name="T21" fmla="*/ 52 h 52"/>
                <a:gd name="T22" fmla="*/ 0 w 39"/>
                <a:gd name="T23" fmla="*/ 52 h 52"/>
                <a:gd name="T24" fmla="*/ 6 w 39"/>
                <a:gd name="T25" fmla="*/ 27 h 52"/>
                <a:gd name="T26" fmla="*/ 20 w 39"/>
                <a:gd name="T27" fmla="*/ 27 h 52"/>
                <a:gd name="T28" fmla="*/ 31 w 39"/>
                <a:gd name="T29" fmla="*/ 25 h 52"/>
                <a:gd name="T30" fmla="*/ 33 w 39"/>
                <a:gd name="T31" fmla="*/ 17 h 52"/>
                <a:gd name="T32" fmla="*/ 32 w 39"/>
                <a:gd name="T33" fmla="*/ 7 h 52"/>
                <a:gd name="T34" fmla="*/ 24 w 39"/>
                <a:gd name="T35" fmla="*/ 5 h 52"/>
                <a:gd name="T36" fmla="*/ 22 w 39"/>
                <a:gd name="T37" fmla="*/ 5 h 52"/>
                <a:gd name="T38" fmla="*/ 6 w 39"/>
                <a:gd name="T39" fmla="*/ 5 h 52"/>
                <a:gd name="T40" fmla="*/ 6 w 39"/>
                <a:gd name="T41"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2">
                  <a:moveTo>
                    <a:pt x="0" y="52"/>
                  </a:moveTo>
                  <a:cubicBezTo>
                    <a:pt x="0" y="0"/>
                    <a:pt x="0" y="0"/>
                    <a:pt x="0" y="0"/>
                  </a:cubicBezTo>
                  <a:cubicBezTo>
                    <a:pt x="22" y="0"/>
                    <a:pt x="22" y="0"/>
                    <a:pt x="22" y="0"/>
                  </a:cubicBezTo>
                  <a:cubicBezTo>
                    <a:pt x="24" y="0"/>
                    <a:pt x="24" y="0"/>
                    <a:pt x="24" y="0"/>
                  </a:cubicBezTo>
                  <a:cubicBezTo>
                    <a:pt x="30" y="0"/>
                    <a:pt x="34" y="1"/>
                    <a:pt x="36" y="4"/>
                  </a:cubicBezTo>
                  <a:cubicBezTo>
                    <a:pt x="38" y="6"/>
                    <a:pt x="39" y="10"/>
                    <a:pt x="39" y="16"/>
                  </a:cubicBezTo>
                  <a:cubicBezTo>
                    <a:pt x="39" y="22"/>
                    <a:pt x="38" y="26"/>
                    <a:pt x="36" y="28"/>
                  </a:cubicBezTo>
                  <a:cubicBezTo>
                    <a:pt x="33" y="30"/>
                    <a:pt x="29" y="31"/>
                    <a:pt x="23" y="31"/>
                  </a:cubicBezTo>
                  <a:cubicBezTo>
                    <a:pt x="21" y="31"/>
                    <a:pt x="21" y="31"/>
                    <a:pt x="21" y="31"/>
                  </a:cubicBezTo>
                  <a:cubicBezTo>
                    <a:pt x="6" y="31"/>
                    <a:pt x="6" y="31"/>
                    <a:pt x="6" y="31"/>
                  </a:cubicBezTo>
                  <a:cubicBezTo>
                    <a:pt x="6" y="52"/>
                    <a:pt x="6" y="52"/>
                    <a:pt x="6" y="52"/>
                  </a:cubicBezTo>
                  <a:lnTo>
                    <a:pt x="0" y="52"/>
                  </a:lnTo>
                  <a:close/>
                  <a:moveTo>
                    <a:pt x="6" y="27"/>
                  </a:moveTo>
                  <a:cubicBezTo>
                    <a:pt x="20" y="27"/>
                    <a:pt x="20" y="27"/>
                    <a:pt x="20" y="27"/>
                  </a:cubicBezTo>
                  <a:cubicBezTo>
                    <a:pt x="26" y="27"/>
                    <a:pt x="29" y="26"/>
                    <a:pt x="31" y="25"/>
                  </a:cubicBezTo>
                  <a:cubicBezTo>
                    <a:pt x="32" y="24"/>
                    <a:pt x="33" y="21"/>
                    <a:pt x="33" y="17"/>
                  </a:cubicBezTo>
                  <a:cubicBezTo>
                    <a:pt x="33" y="12"/>
                    <a:pt x="33" y="8"/>
                    <a:pt x="32" y="7"/>
                  </a:cubicBezTo>
                  <a:cubicBezTo>
                    <a:pt x="31" y="6"/>
                    <a:pt x="28" y="5"/>
                    <a:pt x="24" y="5"/>
                  </a:cubicBezTo>
                  <a:cubicBezTo>
                    <a:pt x="22" y="5"/>
                    <a:pt x="22" y="5"/>
                    <a:pt x="22" y="5"/>
                  </a:cubicBezTo>
                  <a:cubicBezTo>
                    <a:pt x="6" y="5"/>
                    <a:pt x="6" y="5"/>
                    <a:pt x="6" y="5"/>
                  </a:cubicBezTo>
                  <a:lnTo>
                    <a:pt x="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918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February 19, 2021</a:t>
            </a:r>
          </a:p>
        </p:txBody>
      </p:sp>
      <p:sp>
        <p:nvSpPr>
          <p:cNvPr id="4" name="Footer Placeholder 3"/>
          <p:cNvSpPr>
            <a:spLocks noGrp="1"/>
          </p:cNvSpPr>
          <p:nvPr>
            <p:ph type="ftr" sz="quarter" idx="11"/>
          </p:nvPr>
        </p:nvSpPr>
        <p:spPr>
          <a:xfrm>
            <a:off x="609600" y="6356350"/>
            <a:ext cx="10961992" cy="349250"/>
          </a:xfrm>
          <a:prstGeom prst="rect">
            <a:avLst/>
          </a:prstGeom>
        </p:spPr>
        <p:txBody>
          <a:bodyPr/>
          <a:lstStyle/>
          <a:p>
            <a:endParaRPr lang="en-US"/>
          </a:p>
        </p:txBody>
      </p:sp>
    </p:spTree>
    <p:extLst>
      <p:ext uri="{BB962C8B-B14F-4D97-AF65-F5344CB8AC3E}">
        <p14:creationId xmlns:p14="http://schemas.microsoft.com/office/powerpoint/2010/main" val="22217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Imag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751719"/>
            <a:ext cx="12192000" cy="6106282"/>
          </a:xfrm>
          <a:solidFill>
            <a:schemeClr val="bg1">
              <a:lumMod val="95000"/>
            </a:schemeClr>
          </a:solidFill>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February 19, 2021</a:t>
            </a:r>
          </a:p>
        </p:txBody>
      </p:sp>
      <p:sp>
        <p:nvSpPr>
          <p:cNvPr id="5" name="Footer Placeholder 4"/>
          <p:cNvSpPr>
            <a:spLocks noGrp="1"/>
          </p:cNvSpPr>
          <p:nvPr>
            <p:ph type="ftr" sz="quarter" idx="11"/>
          </p:nvPr>
        </p:nvSpPr>
        <p:spPr>
          <a:xfrm>
            <a:off x="609600" y="6356350"/>
            <a:ext cx="10961992" cy="349250"/>
          </a:xfrm>
          <a:prstGeom prst="rect">
            <a:avLst/>
          </a:prstGeom>
        </p:spPr>
        <p:txBody>
          <a:bodyPr/>
          <a:lstStyle/>
          <a:p>
            <a:endParaRPr lang="en-US"/>
          </a:p>
        </p:txBody>
      </p:sp>
    </p:spTree>
    <p:extLst>
      <p:ext uri="{BB962C8B-B14F-4D97-AF65-F5344CB8AC3E}">
        <p14:creationId xmlns:p14="http://schemas.microsoft.com/office/powerpoint/2010/main" val="244790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7756" y="1777181"/>
            <a:ext cx="5392044" cy="43997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77181"/>
            <a:ext cx="5399392" cy="43997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t>February 19, 2021</a:t>
            </a:r>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a:p>
        </p:txBody>
      </p:sp>
    </p:spTree>
    <p:extLst>
      <p:ext uri="{BB962C8B-B14F-4D97-AF65-F5344CB8AC3E}">
        <p14:creationId xmlns:p14="http://schemas.microsoft.com/office/powerpoint/2010/main" val="136598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756" y="1762591"/>
            <a:ext cx="5369819" cy="523875"/>
          </a:xfrm>
        </p:spPr>
        <p:txBody>
          <a:bodyPr anchor="b"/>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172200" y="1762591"/>
            <a:ext cx="5410200" cy="523875"/>
          </a:xfrm>
        </p:spPr>
        <p:txBody>
          <a:bodyPr anchor="b"/>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lvl1pPr>
              <a:defRPr/>
            </a:lvl1pPr>
          </a:lstStyle>
          <a:p>
            <a:r>
              <a:rPr lang="en-US" dirty="0"/>
              <a:t>February 19, 2021</a:t>
            </a:r>
          </a:p>
        </p:txBody>
      </p:sp>
      <p:sp>
        <p:nvSpPr>
          <p:cNvPr id="8" name="Footer Placeholder 7"/>
          <p:cNvSpPr>
            <a:spLocks noGrp="1"/>
          </p:cNvSpPr>
          <p:nvPr>
            <p:ph type="ftr" sz="quarter" idx="11"/>
          </p:nvPr>
        </p:nvSpPr>
        <p:spPr>
          <a:xfrm>
            <a:off x="609600" y="6356350"/>
            <a:ext cx="10961992" cy="349250"/>
          </a:xfrm>
          <a:prstGeom prst="rect">
            <a:avLst/>
          </a:prstGeom>
        </p:spPr>
        <p:txBody>
          <a:bodyPr/>
          <a:lstStyle/>
          <a:p>
            <a:endParaRPr lang="en-US" dirty="0"/>
          </a:p>
        </p:txBody>
      </p:sp>
      <p:sp>
        <p:nvSpPr>
          <p:cNvPr id="10" name="Title 1"/>
          <p:cNvSpPr>
            <a:spLocks noGrp="1"/>
          </p:cNvSpPr>
          <p:nvPr>
            <p:ph type="title"/>
          </p:nvPr>
        </p:nvSpPr>
        <p:spPr>
          <a:xfrm>
            <a:off x="615081" y="896112"/>
            <a:ext cx="10967319" cy="685800"/>
          </a:xfrm>
        </p:spPr>
        <p:txBody>
          <a:bodyPr/>
          <a:lstStyle/>
          <a:p>
            <a:r>
              <a:rPr lang="en-US" dirty="0"/>
              <a:t>Click to edit Master title style</a:t>
            </a:r>
          </a:p>
        </p:txBody>
      </p:sp>
      <p:sp>
        <p:nvSpPr>
          <p:cNvPr id="11" name="Content Placeholder 2"/>
          <p:cNvSpPr>
            <a:spLocks noGrp="1"/>
          </p:cNvSpPr>
          <p:nvPr>
            <p:ph sz="half" idx="12"/>
          </p:nvPr>
        </p:nvSpPr>
        <p:spPr>
          <a:xfrm>
            <a:off x="627756" y="2384849"/>
            <a:ext cx="5392044" cy="3792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2384849"/>
            <a:ext cx="5399392" cy="3792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46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5081" y="896112"/>
            <a:ext cx="7057173" cy="685800"/>
          </a:xfrm>
        </p:spPr>
        <p:txBody>
          <a:bodyPr/>
          <a:lstStyle/>
          <a:p>
            <a:r>
              <a:rPr lang="en-US" dirty="0"/>
              <a:t>Click to edit Master title style</a:t>
            </a:r>
          </a:p>
        </p:txBody>
      </p:sp>
      <p:sp>
        <p:nvSpPr>
          <p:cNvPr id="3" name="Content Placeholder 2"/>
          <p:cNvSpPr>
            <a:spLocks noGrp="1"/>
          </p:cNvSpPr>
          <p:nvPr>
            <p:ph sz="half" idx="1" hasCustomPrompt="1"/>
          </p:nvPr>
        </p:nvSpPr>
        <p:spPr>
          <a:xfrm>
            <a:off x="627756" y="1981199"/>
            <a:ext cx="1516354" cy="4195763"/>
          </a:xfrm>
        </p:spPr>
        <p:txBody>
          <a:bodyPr>
            <a:normAutofit/>
          </a:bodyPr>
          <a:lstStyle>
            <a:lvl1pPr marL="0" indent="0" algn="r">
              <a:lnSpc>
                <a:spcPct val="200000"/>
              </a:lnSpc>
              <a:buNone/>
              <a:defRPr/>
            </a:lvl1pPr>
          </a:lstStyle>
          <a:p>
            <a:pPr lvl="0"/>
            <a:r>
              <a:rPr lang="en-US" dirty="0"/>
              <a:t>Numbers</a:t>
            </a:r>
          </a:p>
        </p:txBody>
      </p:sp>
      <p:sp>
        <p:nvSpPr>
          <p:cNvPr id="4" name="Content Placeholder 3"/>
          <p:cNvSpPr>
            <a:spLocks noGrp="1"/>
          </p:cNvSpPr>
          <p:nvPr>
            <p:ph sz="half" idx="2"/>
          </p:nvPr>
        </p:nvSpPr>
        <p:spPr>
          <a:xfrm>
            <a:off x="2469822" y="1981199"/>
            <a:ext cx="5202431" cy="4195763"/>
          </a:xfrm>
        </p:spPr>
        <p:txBody>
          <a:bodyPr>
            <a:normAutofit/>
          </a:bodyPr>
          <a:lstStyle>
            <a:lvl1pPr marL="0" indent="0">
              <a:lnSpc>
                <a:spcPct val="200000"/>
              </a:lnSpc>
              <a:buNone/>
              <a:defRPr/>
            </a:lvl1pPr>
            <a:lvl2pPr>
              <a:lnSpc>
                <a:spcPct val="200000"/>
              </a:lnSpc>
              <a:defRPr/>
            </a:lvl2pPr>
            <a:lvl3pPr>
              <a:lnSpc>
                <a:spcPct val="200000"/>
              </a:lnSpc>
              <a:defRPr/>
            </a:lvl3pPr>
            <a:lvl4pPr>
              <a:lnSpc>
                <a:spcPct val="200000"/>
              </a:lnSpc>
              <a:defRPr/>
            </a:lvl4pPr>
            <a:lvl5pPr>
              <a:lnSpc>
                <a:spcPct val="200000"/>
              </a:lnSpc>
              <a:defRPr/>
            </a:lvl5pPr>
          </a:lstStyle>
          <a:p>
            <a:pPr lvl="0"/>
            <a:r>
              <a:rPr lang="en-US" dirty="0"/>
              <a:t>Edit Master text styles</a:t>
            </a:r>
          </a:p>
        </p:txBody>
      </p:sp>
      <p:sp>
        <p:nvSpPr>
          <p:cNvPr id="5" name="Date Placeholder 4"/>
          <p:cNvSpPr>
            <a:spLocks noGrp="1"/>
          </p:cNvSpPr>
          <p:nvPr>
            <p:ph type="dt" sz="half" idx="10"/>
          </p:nvPr>
        </p:nvSpPr>
        <p:spPr/>
        <p:txBody>
          <a:bodyPr/>
          <a:lstStyle/>
          <a:p>
            <a:r>
              <a:rPr lang="en-US"/>
              <a:t>Today's Date (Insert &gt; Header &amp; Footer)</a:t>
            </a:r>
          </a:p>
        </p:txBody>
      </p:sp>
      <p:sp>
        <p:nvSpPr>
          <p:cNvPr id="6" name="Footer Placeholder 5"/>
          <p:cNvSpPr>
            <a:spLocks noGrp="1"/>
          </p:cNvSpPr>
          <p:nvPr>
            <p:ph type="ftr" sz="quarter" idx="11"/>
          </p:nvPr>
        </p:nvSpPr>
        <p:spPr>
          <a:xfrm>
            <a:off x="609600" y="6356350"/>
            <a:ext cx="7062654" cy="296698"/>
          </a:xfrm>
          <a:prstGeom prst="rect">
            <a:avLst/>
          </a:prstGeom>
        </p:spPr>
        <p:txBody>
          <a:bodyPr/>
          <a:lstStyle/>
          <a:p>
            <a:endParaRPr lang="en-US" dirty="0"/>
          </a:p>
        </p:txBody>
      </p:sp>
      <p:sp>
        <p:nvSpPr>
          <p:cNvPr id="8" name="Picture Placeholder 7"/>
          <p:cNvSpPr>
            <a:spLocks noGrp="1"/>
          </p:cNvSpPr>
          <p:nvPr>
            <p:ph type="pic" sz="quarter" idx="12"/>
          </p:nvPr>
        </p:nvSpPr>
        <p:spPr>
          <a:xfrm>
            <a:off x="7861300" y="779999"/>
            <a:ext cx="4330700" cy="6106282"/>
          </a:xfrm>
          <a:solidFill>
            <a:schemeClr val="bg1">
              <a:lumMod val="95000"/>
            </a:schemeClr>
          </a:solidFill>
        </p:spPr>
        <p:txBody>
          <a:bodyPr/>
          <a:lstStyle/>
          <a:p>
            <a:endParaRPr lang="en-US"/>
          </a:p>
        </p:txBody>
      </p:sp>
    </p:spTree>
    <p:extLst>
      <p:ext uri="{BB962C8B-B14F-4D97-AF65-F5344CB8AC3E}">
        <p14:creationId xmlns:p14="http://schemas.microsoft.com/office/powerpoint/2010/main" val="348052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896112"/>
            <a:ext cx="5410200" cy="768096"/>
          </a:xfrm>
        </p:spPr>
        <p:txBody>
          <a:bodyPr/>
          <a:lstStyle/>
          <a:p>
            <a:r>
              <a:rPr lang="en-US" dirty="0"/>
              <a:t>Click to edit Master title style</a:t>
            </a:r>
          </a:p>
        </p:txBody>
      </p:sp>
      <p:sp>
        <p:nvSpPr>
          <p:cNvPr id="4" name="Content Placeholder 3"/>
          <p:cNvSpPr>
            <a:spLocks noGrp="1"/>
          </p:cNvSpPr>
          <p:nvPr>
            <p:ph sz="half" idx="2"/>
          </p:nvPr>
        </p:nvSpPr>
        <p:spPr>
          <a:xfrm>
            <a:off x="6172200" y="1763487"/>
            <a:ext cx="5399392" cy="44134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Today's Date (Insert &gt; Header &amp; Footer)</a:t>
            </a:r>
          </a:p>
        </p:txBody>
      </p:sp>
      <p:sp>
        <p:nvSpPr>
          <p:cNvPr id="6" name="Footer Placeholder 5"/>
          <p:cNvSpPr>
            <a:spLocks noGrp="1"/>
          </p:cNvSpPr>
          <p:nvPr>
            <p:ph type="ftr" sz="quarter" idx="11"/>
          </p:nvPr>
        </p:nvSpPr>
        <p:spPr>
          <a:xfrm>
            <a:off x="6172200" y="6356350"/>
            <a:ext cx="5399392" cy="317719"/>
          </a:xfrm>
          <a:prstGeom prst="rect">
            <a:avLst/>
          </a:prstGeom>
        </p:spPr>
        <p:txBody>
          <a:bodyPr/>
          <a:lstStyle/>
          <a:p>
            <a:endParaRPr lang="en-US"/>
          </a:p>
        </p:txBody>
      </p:sp>
      <p:sp>
        <p:nvSpPr>
          <p:cNvPr id="8" name="Picture Placeholder 7"/>
          <p:cNvSpPr>
            <a:spLocks noGrp="1"/>
          </p:cNvSpPr>
          <p:nvPr>
            <p:ph type="pic" sz="quarter" idx="12"/>
          </p:nvPr>
        </p:nvSpPr>
        <p:spPr>
          <a:xfrm>
            <a:off x="0" y="760781"/>
            <a:ext cx="5916613" cy="6097220"/>
          </a:xfrm>
          <a:solidFill>
            <a:schemeClr val="bg1">
              <a:lumMod val="95000"/>
            </a:schemeClr>
          </a:solidFill>
        </p:spPr>
        <p:txBody>
          <a:bodyPr/>
          <a:lstStyle/>
          <a:p>
            <a:endParaRPr lang="en-US"/>
          </a:p>
        </p:txBody>
      </p:sp>
    </p:spTree>
    <p:extLst>
      <p:ext uri="{BB962C8B-B14F-4D97-AF65-F5344CB8AC3E}">
        <p14:creationId xmlns:p14="http://schemas.microsoft.com/office/powerpoint/2010/main" val="201728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Rectangle 34"/>
          <p:cNvSpPr/>
          <p:nvPr userDrawn="1"/>
        </p:nvSpPr>
        <p:spPr>
          <a:xfrm>
            <a:off x="0" y="0"/>
            <a:ext cx="12192000" cy="780027"/>
          </a:xfrm>
          <a:prstGeom prst="rect">
            <a:avLst/>
          </a:prstGeom>
          <a:solidFill>
            <a:srgbClr val="003F5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sp>
        <p:nvSpPr>
          <p:cNvPr id="2" name="Title Placeholder 1"/>
          <p:cNvSpPr>
            <a:spLocks noGrp="1"/>
          </p:cNvSpPr>
          <p:nvPr>
            <p:ph type="title"/>
          </p:nvPr>
        </p:nvSpPr>
        <p:spPr>
          <a:xfrm>
            <a:off x="615081" y="893167"/>
            <a:ext cx="10967319" cy="685800"/>
          </a:xfrm>
          <a:prstGeom prst="rect">
            <a:avLst/>
          </a:prstGeom>
        </p:spPr>
        <p:txBody>
          <a:bodyPr vert="horz" lIns="0" tIns="45720" rIns="0" bIns="45720" rtlCol="0" anchor="b">
            <a:normAutofit/>
          </a:bodyPr>
          <a:lstStyle/>
          <a:p>
            <a:r>
              <a:rPr lang="en-US" dirty="0"/>
              <a:t>Click to edit Master title style</a:t>
            </a:r>
          </a:p>
        </p:txBody>
      </p:sp>
      <p:sp>
        <p:nvSpPr>
          <p:cNvPr id="3" name="Text Placeholder 2"/>
          <p:cNvSpPr>
            <a:spLocks noGrp="1"/>
          </p:cNvSpPr>
          <p:nvPr>
            <p:ph type="body" idx="1"/>
          </p:nvPr>
        </p:nvSpPr>
        <p:spPr>
          <a:xfrm>
            <a:off x="615081" y="1655064"/>
            <a:ext cx="10967319" cy="4618405"/>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7756" y="386593"/>
            <a:ext cx="2743200" cy="365125"/>
          </a:xfrm>
          <a:prstGeom prst="rect">
            <a:avLst/>
          </a:prstGeom>
        </p:spPr>
        <p:txBody>
          <a:bodyPr vert="horz" lIns="0" tIns="45720" rIns="0" bIns="45720" rtlCol="0" anchor="t">
            <a:noAutofit/>
          </a:bodyPr>
          <a:lstStyle>
            <a:lvl1pPr algn="l">
              <a:defRPr sz="1200">
                <a:solidFill>
                  <a:schemeClr val="bg1"/>
                </a:solidFill>
              </a:defRPr>
            </a:lvl1pPr>
          </a:lstStyle>
          <a:p>
            <a:r>
              <a:rPr lang="en-US" dirty="0"/>
              <a:t>February 19, 2021</a:t>
            </a:r>
          </a:p>
        </p:txBody>
      </p:sp>
      <p:sp>
        <p:nvSpPr>
          <p:cNvPr id="5" name="Footer Placeholder 4"/>
          <p:cNvSpPr>
            <a:spLocks noGrp="1"/>
          </p:cNvSpPr>
          <p:nvPr>
            <p:ph type="ftr" sz="quarter" idx="3"/>
          </p:nvPr>
        </p:nvSpPr>
        <p:spPr>
          <a:xfrm>
            <a:off x="609600" y="6356350"/>
            <a:ext cx="10961992" cy="349250"/>
          </a:xfrm>
          <a:prstGeom prst="rect">
            <a:avLst/>
          </a:prstGeom>
        </p:spPr>
        <p:txBody>
          <a:bodyPr vert="horz" lIns="0" tIns="45720" rIns="0" bIns="45720" rtlCol="0" anchor="ctr">
            <a:noAutofit/>
          </a:bodyPr>
          <a:lstStyle>
            <a:lvl1pPr algn="l">
              <a:defRPr sz="1200">
                <a:solidFill>
                  <a:schemeClr val="bg1">
                    <a:lumMod val="50000"/>
                  </a:schemeClr>
                </a:solidFill>
              </a:defRPr>
            </a:lvl1pPr>
          </a:lstStyle>
          <a:p>
            <a:endParaRPr lang="en-US" dirty="0"/>
          </a:p>
        </p:txBody>
      </p:sp>
      <p:grpSp>
        <p:nvGrpSpPr>
          <p:cNvPr id="8" name="Group 4"/>
          <p:cNvGrpSpPr>
            <a:grpSpLocks noChangeAspect="1"/>
          </p:cNvGrpSpPr>
          <p:nvPr userDrawn="1"/>
        </p:nvGrpSpPr>
        <p:grpSpPr bwMode="auto">
          <a:xfrm>
            <a:off x="10589920" y="76189"/>
            <a:ext cx="1098383" cy="627647"/>
            <a:chOff x="-857" y="801"/>
            <a:chExt cx="847" cy="484"/>
          </a:xfrm>
        </p:grpSpPr>
        <p:sp>
          <p:nvSpPr>
            <p:cNvPr id="9" name="AutoShape 3"/>
            <p:cNvSpPr>
              <a:spLocks noChangeAspect="1" noChangeArrowheads="1" noTextEdit="1"/>
            </p:cNvSpPr>
            <p:nvPr/>
          </p:nvSpPr>
          <p:spPr bwMode="auto">
            <a:xfrm>
              <a:off x="-857" y="801"/>
              <a:ext cx="84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0" name="Rectangle 6"/>
            <p:cNvSpPr>
              <a:spLocks noChangeArrowheads="1"/>
            </p:cNvSpPr>
            <p:nvPr/>
          </p:nvSpPr>
          <p:spPr bwMode="auto">
            <a:xfrm>
              <a:off x="-567" y="872"/>
              <a:ext cx="150" cy="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1" name="Rectangle 7"/>
            <p:cNvSpPr>
              <a:spLocks noChangeArrowheads="1"/>
            </p:cNvSpPr>
            <p:nvPr/>
          </p:nvSpPr>
          <p:spPr bwMode="auto">
            <a:xfrm>
              <a:off x="-567" y="987"/>
              <a:ext cx="150" cy="3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2" name="Rectangle 8"/>
            <p:cNvSpPr>
              <a:spLocks noChangeArrowheads="1"/>
            </p:cNvSpPr>
            <p:nvPr/>
          </p:nvSpPr>
          <p:spPr bwMode="auto">
            <a:xfrm>
              <a:off x="-787" y="872"/>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3" name="Rectangle 9"/>
            <p:cNvSpPr>
              <a:spLocks noChangeArrowheads="1"/>
            </p:cNvSpPr>
            <p:nvPr/>
          </p:nvSpPr>
          <p:spPr bwMode="auto">
            <a:xfrm>
              <a:off x="-787" y="987"/>
              <a:ext cx="151" cy="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4" name="Rectangle 10"/>
            <p:cNvSpPr>
              <a:spLocks noChangeArrowheads="1"/>
            </p:cNvSpPr>
            <p:nvPr/>
          </p:nvSpPr>
          <p:spPr bwMode="auto">
            <a:xfrm>
              <a:off x="-787" y="1101"/>
              <a:ext cx="151"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5" name="Freeform 11"/>
            <p:cNvSpPr>
              <a:spLocks/>
            </p:cNvSpPr>
            <p:nvPr/>
          </p:nvSpPr>
          <p:spPr bwMode="auto">
            <a:xfrm>
              <a:off x="-357" y="987"/>
              <a:ext cx="279" cy="159"/>
            </a:xfrm>
            <a:custGeom>
              <a:avLst/>
              <a:gdLst>
                <a:gd name="T0" fmla="*/ 459 w 459"/>
                <a:gd name="T1" fmla="*/ 58 h 261"/>
                <a:gd name="T2" fmla="*/ 459 w 459"/>
                <a:gd name="T3" fmla="*/ 58 h 261"/>
                <a:gd name="T4" fmla="*/ 459 w 459"/>
                <a:gd name="T5" fmla="*/ 58 h 261"/>
                <a:gd name="T6" fmla="*/ 459 w 459"/>
                <a:gd name="T7" fmla="*/ 0 h 261"/>
                <a:gd name="T8" fmla="*/ 219 w 459"/>
                <a:gd name="T9" fmla="*/ 0 h 261"/>
                <a:gd name="T10" fmla="*/ 219 w 459"/>
                <a:gd name="T11" fmla="*/ 58 h 261"/>
                <a:gd name="T12" fmla="*/ 394 w 459"/>
                <a:gd name="T13" fmla="*/ 58 h 261"/>
                <a:gd name="T14" fmla="*/ 230 w 459"/>
                <a:gd name="T15" fmla="*/ 197 h 261"/>
                <a:gd name="T16" fmla="*/ 65 w 459"/>
                <a:gd name="T17" fmla="*/ 58 h 261"/>
                <a:gd name="T18" fmla="*/ 0 w 459"/>
                <a:gd name="T19" fmla="*/ 58 h 261"/>
                <a:gd name="T20" fmla="*/ 230 w 459"/>
                <a:gd name="T21" fmla="*/ 261 h 261"/>
                <a:gd name="T22" fmla="*/ 459 w 459"/>
                <a:gd name="T23" fmla="*/ 58 h 261"/>
                <a:gd name="T24" fmla="*/ 459 w 459"/>
                <a:gd name="T25" fmla="*/ 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261">
                  <a:moveTo>
                    <a:pt x="459" y="58"/>
                  </a:moveTo>
                  <a:cubicBezTo>
                    <a:pt x="459" y="58"/>
                    <a:pt x="459" y="58"/>
                    <a:pt x="459" y="58"/>
                  </a:cubicBezTo>
                  <a:cubicBezTo>
                    <a:pt x="459" y="58"/>
                    <a:pt x="459" y="58"/>
                    <a:pt x="459" y="58"/>
                  </a:cubicBezTo>
                  <a:cubicBezTo>
                    <a:pt x="459" y="0"/>
                    <a:pt x="459" y="0"/>
                    <a:pt x="459" y="0"/>
                  </a:cubicBezTo>
                  <a:cubicBezTo>
                    <a:pt x="219" y="0"/>
                    <a:pt x="219" y="0"/>
                    <a:pt x="219" y="0"/>
                  </a:cubicBezTo>
                  <a:cubicBezTo>
                    <a:pt x="219" y="58"/>
                    <a:pt x="219" y="58"/>
                    <a:pt x="219" y="58"/>
                  </a:cubicBezTo>
                  <a:cubicBezTo>
                    <a:pt x="394" y="58"/>
                    <a:pt x="394" y="58"/>
                    <a:pt x="394" y="58"/>
                  </a:cubicBezTo>
                  <a:cubicBezTo>
                    <a:pt x="381" y="137"/>
                    <a:pt x="312" y="197"/>
                    <a:pt x="230" y="197"/>
                  </a:cubicBezTo>
                  <a:cubicBezTo>
                    <a:pt x="147" y="197"/>
                    <a:pt x="79" y="137"/>
                    <a:pt x="65" y="58"/>
                  </a:cubicBezTo>
                  <a:cubicBezTo>
                    <a:pt x="0" y="58"/>
                    <a:pt x="0" y="58"/>
                    <a:pt x="0" y="58"/>
                  </a:cubicBezTo>
                  <a:cubicBezTo>
                    <a:pt x="14" y="172"/>
                    <a:pt x="112" y="261"/>
                    <a:pt x="230" y="261"/>
                  </a:cubicBezTo>
                  <a:cubicBezTo>
                    <a:pt x="348" y="261"/>
                    <a:pt x="445" y="172"/>
                    <a:pt x="459" y="58"/>
                  </a:cubicBezTo>
                  <a:cubicBezTo>
                    <a:pt x="459" y="58"/>
                    <a:pt x="459" y="58"/>
                    <a:pt x="459"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6" name="Freeform 12"/>
            <p:cNvSpPr>
              <a:spLocks/>
            </p:cNvSpPr>
            <p:nvPr/>
          </p:nvSpPr>
          <p:spPr bwMode="auto">
            <a:xfrm>
              <a:off x="-357" y="864"/>
              <a:ext cx="133" cy="123"/>
            </a:xfrm>
            <a:custGeom>
              <a:avLst/>
              <a:gdLst>
                <a:gd name="T0" fmla="*/ 218 w 218"/>
                <a:gd name="T1" fmla="*/ 0 h 202"/>
                <a:gd name="T2" fmla="*/ 0 w 218"/>
                <a:gd name="T3" fmla="*/ 202 h 202"/>
                <a:gd name="T4" fmla="*/ 65 w 218"/>
                <a:gd name="T5" fmla="*/ 202 h 202"/>
                <a:gd name="T6" fmla="*/ 218 w 218"/>
                <a:gd name="T7" fmla="*/ 65 h 202"/>
                <a:gd name="T8" fmla="*/ 218 w 218"/>
                <a:gd name="T9" fmla="*/ 0 h 202"/>
              </a:gdLst>
              <a:ahLst/>
              <a:cxnLst>
                <a:cxn ang="0">
                  <a:pos x="T0" y="T1"/>
                </a:cxn>
                <a:cxn ang="0">
                  <a:pos x="T2" y="T3"/>
                </a:cxn>
                <a:cxn ang="0">
                  <a:pos x="T4" y="T5"/>
                </a:cxn>
                <a:cxn ang="0">
                  <a:pos x="T6" y="T7"/>
                </a:cxn>
                <a:cxn ang="0">
                  <a:pos x="T8" y="T9"/>
                </a:cxn>
              </a:cxnLst>
              <a:rect l="0" t="0" r="r" b="b"/>
              <a:pathLst>
                <a:path w="218" h="202">
                  <a:moveTo>
                    <a:pt x="218" y="0"/>
                  </a:moveTo>
                  <a:cubicBezTo>
                    <a:pt x="106" y="6"/>
                    <a:pt x="15" y="92"/>
                    <a:pt x="0" y="202"/>
                  </a:cubicBezTo>
                  <a:cubicBezTo>
                    <a:pt x="65" y="202"/>
                    <a:pt x="65" y="202"/>
                    <a:pt x="65" y="202"/>
                  </a:cubicBezTo>
                  <a:cubicBezTo>
                    <a:pt x="79" y="127"/>
                    <a:pt x="141" y="70"/>
                    <a:pt x="218" y="65"/>
                  </a:cubicBezTo>
                  <a:lnTo>
                    <a:pt x="21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7" name="Freeform 13"/>
            <p:cNvSpPr>
              <a:spLocks/>
            </p:cNvSpPr>
            <p:nvPr/>
          </p:nvSpPr>
          <p:spPr bwMode="auto">
            <a:xfrm>
              <a:off x="-781"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8" name="Freeform 14"/>
            <p:cNvSpPr>
              <a:spLocks/>
            </p:cNvSpPr>
            <p:nvPr/>
          </p:nvSpPr>
          <p:spPr bwMode="auto">
            <a:xfrm>
              <a:off x="-748" y="1193"/>
              <a:ext cx="26" cy="32"/>
            </a:xfrm>
            <a:custGeom>
              <a:avLst/>
              <a:gdLst>
                <a:gd name="T0" fmla="*/ 26 w 26"/>
                <a:gd name="T1" fmla="*/ 0 h 32"/>
                <a:gd name="T2" fmla="*/ 26 w 26"/>
                <a:gd name="T3" fmla="*/ 32 h 32"/>
                <a:gd name="T4" fmla="*/ 21 w 26"/>
                <a:gd name="T5" fmla="*/ 32 h 32"/>
                <a:gd name="T6" fmla="*/ 8 w 26"/>
                <a:gd name="T7" fmla="*/ 11 h 32"/>
                <a:gd name="T8" fmla="*/ 6 w 26"/>
                <a:gd name="T9" fmla="*/ 7 h 32"/>
                <a:gd name="T10" fmla="*/ 5 w 26"/>
                <a:gd name="T11" fmla="*/ 5 h 32"/>
                <a:gd name="T12" fmla="*/ 3 w 26"/>
                <a:gd name="T13" fmla="*/ 3 h 32"/>
                <a:gd name="T14" fmla="*/ 3 w 26"/>
                <a:gd name="T15" fmla="*/ 3 h 32"/>
                <a:gd name="T16" fmla="*/ 3 w 26"/>
                <a:gd name="T17" fmla="*/ 4 h 32"/>
                <a:gd name="T18" fmla="*/ 3 w 26"/>
                <a:gd name="T19" fmla="*/ 6 h 32"/>
                <a:gd name="T20" fmla="*/ 3 w 26"/>
                <a:gd name="T21" fmla="*/ 8 h 32"/>
                <a:gd name="T22" fmla="*/ 3 w 26"/>
                <a:gd name="T23" fmla="*/ 32 h 32"/>
                <a:gd name="T24" fmla="*/ 0 w 26"/>
                <a:gd name="T25" fmla="*/ 32 h 32"/>
                <a:gd name="T26" fmla="*/ 0 w 26"/>
                <a:gd name="T27" fmla="*/ 0 h 32"/>
                <a:gd name="T28" fmla="*/ 6 w 26"/>
                <a:gd name="T29" fmla="*/ 0 h 32"/>
                <a:gd name="T30" fmla="*/ 17 w 26"/>
                <a:gd name="T31" fmla="*/ 19 h 32"/>
                <a:gd name="T32" fmla="*/ 20 w 26"/>
                <a:gd name="T33" fmla="*/ 24 h 32"/>
                <a:gd name="T34" fmla="*/ 22 w 26"/>
                <a:gd name="T35" fmla="*/ 26 h 32"/>
                <a:gd name="T36" fmla="*/ 23 w 26"/>
                <a:gd name="T37" fmla="*/ 29 h 32"/>
                <a:gd name="T38" fmla="*/ 23 w 26"/>
                <a:gd name="T39" fmla="*/ 29 h 32"/>
                <a:gd name="T40" fmla="*/ 23 w 26"/>
                <a:gd name="T41" fmla="*/ 28 h 32"/>
                <a:gd name="T42" fmla="*/ 23 w 26"/>
                <a:gd name="T43" fmla="*/ 26 h 32"/>
                <a:gd name="T44" fmla="*/ 23 w 26"/>
                <a:gd name="T45" fmla="*/ 24 h 32"/>
                <a:gd name="T46" fmla="*/ 23 w 26"/>
                <a:gd name="T47" fmla="*/ 0 h 32"/>
                <a:gd name="T48" fmla="*/ 26 w 26"/>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2">
                  <a:moveTo>
                    <a:pt x="26" y="0"/>
                  </a:moveTo>
                  <a:lnTo>
                    <a:pt x="26" y="32"/>
                  </a:lnTo>
                  <a:lnTo>
                    <a:pt x="21" y="32"/>
                  </a:lnTo>
                  <a:lnTo>
                    <a:pt x="8" y="11"/>
                  </a:lnTo>
                  <a:lnTo>
                    <a:pt x="6" y="7"/>
                  </a:lnTo>
                  <a:lnTo>
                    <a:pt x="5" y="5"/>
                  </a:lnTo>
                  <a:lnTo>
                    <a:pt x="3" y="3"/>
                  </a:lnTo>
                  <a:lnTo>
                    <a:pt x="3" y="3"/>
                  </a:lnTo>
                  <a:lnTo>
                    <a:pt x="3" y="4"/>
                  </a:lnTo>
                  <a:lnTo>
                    <a:pt x="3" y="6"/>
                  </a:lnTo>
                  <a:lnTo>
                    <a:pt x="3" y="8"/>
                  </a:lnTo>
                  <a:lnTo>
                    <a:pt x="3" y="32"/>
                  </a:lnTo>
                  <a:lnTo>
                    <a:pt x="0" y="32"/>
                  </a:lnTo>
                  <a:lnTo>
                    <a:pt x="0" y="0"/>
                  </a:lnTo>
                  <a:lnTo>
                    <a:pt x="6" y="0"/>
                  </a:lnTo>
                  <a:lnTo>
                    <a:pt x="17" y="19"/>
                  </a:lnTo>
                  <a:lnTo>
                    <a:pt x="20" y="24"/>
                  </a:lnTo>
                  <a:lnTo>
                    <a:pt x="22" y="26"/>
                  </a:lnTo>
                  <a:lnTo>
                    <a:pt x="23" y="29"/>
                  </a:lnTo>
                  <a:lnTo>
                    <a:pt x="23" y="29"/>
                  </a:lnTo>
                  <a:lnTo>
                    <a:pt x="23" y="28"/>
                  </a:lnTo>
                  <a:lnTo>
                    <a:pt x="23" y="26"/>
                  </a:lnTo>
                  <a:lnTo>
                    <a:pt x="23" y="24"/>
                  </a:lnTo>
                  <a:lnTo>
                    <a:pt x="23"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19" name="Freeform 15"/>
            <p:cNvSpPr>
              <a:spLocks/>
            </p:cNvSpPr>
            <p:nvPr/>
          </p:nvSpPr>
          <p:spPr bwMode="auto">
            <a:xfrm>
              <a:off x="-708"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0" name="Freeform 16"/>
            <p:cNvSpPr>
              <a:spLocks noEditPoints="1"/>
            </p:cNvSpPr>
            <p:nvPr/>
          </p:nvSpPr>
          <p:spPr bwMode="auto">
            <a:xfrm>
              <a:off x="-675" y="1193"/>
              <a:ext cx="25" cy="32"/>
            </a:xfrm>
            <a:custGeom>
              <a:avLst/>
              <a:gdLst>
                <a:gd name="T0" fmla="*/ 0 w 40"/>
                <a:gd name="T1" fmla="*/ 52 h 52"/>
                <a:gd name="T2" fmla="*/ 0 w 40"/>
                <a:gd name="T3" fmla="*/ 0 h 52"/>
                <a:gd name="T4" fmla="*/ 25 w 40"/>
                <a:gd name="T5" fmla="*/ 0 h 52"/>
                <a:gd name="T6" fmla="*/ 36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3 w 40"/>
                <a:gd name="T21" fmla="*/ 52 h 52"/>
                <a:gd name="T22" fmla="*/ 33 w 40"/>
                <a:gd name="T23" fmla="*/ 40 h 52"/>
                <a:gd name="T24" fmla="*/ 25 w 40"/>
                <a:gd name="T25" fmla="*/ 31 h 52"/>
                <a:gd name="T26" fmla="*/ 23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4 w 40"/>
                <a:gd name="T41" fmla="*/ 16 h 52"/>
                <a:gd name="T42" fmla="*/ 32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0" y="0"/>
                    <a:pt x="34" y="1"/>
                    <a:pt x="36" y="3"/>
                  </a:cubicBezTo>
                  <a:cubicBezTo>
                    <a:pt x="39" y="6"/>
                    <a:pt x="40" y="9"/>
                    <a:pt x="40" y="15"/>
                  </a:cubicBezTo>
                  <a:cubicBezTo>
                    <a:pt x="40" y="20"/>
                    <a:pt x="39" y="23"/>
                    <a:pt x="38" y="25"/>
                  </a:cubicBezTo>
                  <a:cubicBezTo>
                    <a:pt x="37" y="27"/>
                    <a:pt x="34" y="28"/>
                    <a:pt x="31" y="29"/>
                  </a:cubicBezTo>
                  <a:cubicBezTo>
                    <a:pt x="31" y="29"/>
                    <a:pt x="31" y="29"/>
                    <a:pt x="31"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6" y="31"/>
                    <a:pt x="6" y="31"/>
                    <a:pt x="6" y="31"/>
                  </a:cubicBezTo>
                  <a:cubicBezTo>
                    <a:pt x="6" y="52"/>
                    <a:pt x="6" y="52"/>
                    <a:pt x="6" y="52"/>
                  </a:cubicBezTo>
                  <a:lnTo>
                    <a:pt x="0" y="52"/>
                  </a:lnTo>
                  <a:close/>
                  <a:moveTo>
                    <a:pt x="6" y="26"/>
                  </a:moveTo>
                  <a:cubicBezTo>
                    <a:pt x="23" y="26"/>
                    <a:pt x="23" y="26"/>
                    <a:pt x="23" y="26"/>
                  </a:cubicBezTo>
                  <a:cubicBezTo>
                    <a:pt x="27" y="26"/>
                    <a:pt x="30" y="25"/>
                    <a:pt x="32" y="24"/>
                  </a:cubicBezTo>
                  <a:cubicBezTo>
                    <a:pt x="33" y="23"/>
                    <a:pt x="34" y="20"/>
                    <a:pt x="34" y="16"/>
                  </a:cubicBezTo>
                  <a:cubicBezTo>
                    <a:pt x="34" y="12"/>
                    <a:pt x="33" y="9"/>
                    <a:pt x="32" y="7"/>
                  </a:cubicBezTo>
                  <a:cubicBezTo>
                    <a:pt x="31"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1" name="Freeform 17"/>
            <p:cNvSpPr>
              <a:spLocks/>
            </p:cNvSpPr>
            <p:nvPr/>
          </p:nvSpPr>
          <p:spPr bwMode="auto">
            <a:xfrm>
              <a:off x="-63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4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7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1" y="46"/>
                    <a:pt x="0" y="40"/>
                    <a:pt x="0" y="31"/>
                  </a:cubicBezTo>
                  <a:cubicBezTo>
                    <a:pt x="0" y="23"/>
                    <a:pt x="0" y="23"/>
                    <a:pt x="0" y="23"/>
                  </a:cubicBezTo>
                  <a:cubicBezTo>
                    <a:pt x="0" y="19"/>
                    <a:pt x="0" y="19"/>
                    <a:pt x="0" y="19"/>
                  </a:cubicBezTo>
                  <a:cubicBezTo>
                    <a:pt x="0" y="11"/>
                    <a:pt x="2" y="6"/>
                    <a:pt x="4" y="3"/>
                  </a:cubicBezTo>
                  <a:cubicBezTo>
                    <a:pt x="7" y="1"/>
                    <a:pt x="13" y="0"/>
                    <a:pt x="22" y="0"/>
                  </a:cubicBezTo>
                  <a:cubicBezTo>
                    <a:pt x="31" y="0"/>
                    <a:pt x="36"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0" y="47"/>
                    <a:pt x="15" y="47"/>
                    <a:pt x="24" y="47"/>
                  </a:cubicBezTo>
                  <a:cubicBezTo>
                    <a:pt x="30" y="47"/>
                    <a:pt x="34" y="47"/>
                    <a:pt x="35" y="45"/>
                  </a:cubicBezTo>
                  <a:cubicBezTo>
                    <a:pt x="37" y="44"/>
                    <a:pt x="37" y="40"/>
                    <a:pt x="37" y="34"/>
                  </a:cubicBezTo>
                  <a:cubicBezTo>
                    <a:pt x="37"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2" name="Freeform 18"/>
            <p:cNvSpPr>
              <a:spLocks/>
            </p:cNvSpPr>
            <p:nvPr/>
          </p:nvSpPr>
          <p:spPr bwMode="auto">
            <a:xfrm>
              <a:off x="-603" y="1193"/>
              <a:ext cx="27" cy="32"/>
            </a:xfrm>
            <a:custGeom>
              <a:avLst/>
              <a:gdLst>
                <a:gd name="T0" fmla="*/ 44 w 44"/>
                <a:gd name="T1" fmla="*/ 0 h 52"/>
                <a:gd name="T2" fmla="*/ 25 w 44"/>
                <a:gd name="T3" fmla="*/ 30 h 52"/>
                <a:gd name="T4" fmla="*/ 25 w 44"/>
                <a:gd name="T5" fmla="*/ 52 h 52"/>
                <a:gd name="T6" fmla="*/ 19 w 44"/>
                <a:gd name="T7" fmla="*/ 52 h 52"/>
                <a:gd name="T8" fmla="*/ 19 w 44"/>
                <a:gd name="T9" fmla="*/ 30 h 52"/>
                <a:gd name="T10" fmla="*/ 0 w 44"/>
                <a:gd name="T11" fmla="*/ 0 h 52"/>
                <a:gd name="T12" fmla="*/ 7 w 44"/>
                <a:gd name="T13" fmla="*/ 0 h 52"/>
                <a:gd name="T14" fmla="*/ 18 w 44"/>
                <a:gd name="T15" fmla="*/ 18 h 52"/>
                <a:gd name="T16" fmla="*/ 20 w 44"/>
                <a:gd name="T17" fmla="*/ 21 h 52"/>
                <a:gd name="T18" fmla="*/ 21 w 44"/>
                <a:gd name="T19" fmla="*/ 23 h 52"/>
                <a:gd name="T20" fmla="*/ 22 w 44"/>
                <a:gd name="T21" fmla="*/ 24 h 52"/>
                <a:gd name="T22" fmla="*/ 22 w 44"/>
                <a:gd name="T23" fmla="*/ 24 h 52"/>
                <a:gd name="T24" fmla="*/ 23 w 44"/>
                <a:gd name="T25" fmla="*/ 23 h 52"/>
                <a:gd name="T26" fmla="*/ 24 w 44"/>
                <a:gd name="T27" fmla="*/ 21 h 52"/>
                <a:gd name="T28" fmla="*/ 26 w 44"/>
                <a:gd name="T29" fmla="*/ 18 h 52"/>
                <a:gd name="T30" fmla="*/ 37 w 44"/>
                <a:gd name="T31" fmla="*/ 0 h 52"/>
                <a:gd name="T32" fmla="*/ 44 w 44"/>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2">
                  <a:moveTo>
                    <a:pt x="44" y="0"/>
                  </a:moveTo>
                  <a:cubicBezTo>
                    <a:pt x="25" y="30"/>
                    <a:pt x="25" y="30"/>
                    <a:pt x="25" y="30"/>
                  </a:cubicBezTo>
                  <a:cubicBezTo>
                    <a:pt x="25" y="52"/>
                    <a:pt x="25" y="52"/>
                    <a:pt x="25" y="52"/>
                  </a:cubicBezTo>
                  <a:cubicBezTo>
                    <a:pt x="19" y="52"/>
                    <a:pt x="19" y="52"/>
                    <a:pt x="19" y="52"/>
                  </a:cubicBezTo>
                  <a:cubicBezTo>
                    <a:pt x="19" y="30"/>
                    <a:pt x="19" y="30"/>
                    <a:pt x="19" y="30"/>
                  </a:cubicBezTo>
                  <a:cubicBezTo>
                    <a:pt x="0" y="0"/>
                    <a:pt x="0" y="0"/>
                    <a:pt x="0" y="0"/>
                  </a:cubicBezTo>
                  <a:cubicBezTo>
                    <a:pt x="7" y="0"/>
                    <a:pt x="7" y="0"/>
                    <a:pt x="7" y="0"/>
                  </a:cubicBezTo>
                  <a:cubicBezTo>
                    <a:pt x="18" y="18"/>
                    <a:pt x="18" y="18"/>
                    <a:pt x="18" y="18"/>
                  </a:cubicBezTo>
                  <a:cubicBezTo>
                    <a:pt x="20" y="21"/>
                    <a:pt x="20" y="21"/>
                    <a:pt x="20" y="21"/>
                  </a:cubicBezTo>
                  <a:cubicBezTo>
                    <a:pt x="20" y="21"/>
                    <a:pt x="21" y="22"/>
                    <a:pt x="21" y="23"/>
                  </a:cubicBezTo>
                  <a:cubicBezTo>
                    <a:pt x="22" y="24"/>
                    <a:pt x="22" y="24"/>
                    <a:pt x="22" y="24"/>
                  </a:cubicBezTo>
                  <a:cubicBezTo>
                    <a:pt x="22" y="24"/>
                    <a:pt x="22" y="24"/>
                    <a:pt x="22" y="24"/>
                  </a:cubicBezTo>
                  <a:cubicBezTo>
                    <a:pt x="23" y="24"/>
                    <a:pt x="23" y="23"/>
                    <a:pt x="23" y="23"/>
                  </a:cubicBezTo>
                  <a:cubicBezTo>
                    <a:pt x="24" y="21"/>
                    <a:pt x="24" y="21"/>
                    <a:pt x="24" y="21"/>
                  </a:cubicBezTo>
                  <a:cubicBezTo>
                    <a:pt x="26" y="18"/>
                    <a:pt x="26" y="18"/>
                    <a:pt x="26" y="18"/>
                  </a:cubicBezTo>
                  <a:cubicBezTo>
                    <a:pt x="37" y="0"/>
                    <a:pt x="37" y="0"/>
                    <a:pt x="37" y="0"/>
                  </a:cubicBez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3" name="Freeform 19"/>
            <p:cNvSpPr>
              <a:spLocks/>
            </p:cNvSpPr>
            <p:nvPr/>
          </p:nvSpPr>
          <p:spPr bwMode="auto">
            <a:xfrm>
              <a:off x="-544" y="1193"/>
              <a:ext cx="19" cy="32"/>
            </a:xfrm>
            <a:custGeom>
              <a:avLst/>
              <a:gdLst>
                <a:gd name="T0" fmla="*/ 3 w 19"/>
                <a:gd name="T1" fmla="*/ 3 h 32"/>
                <a:gd name="T2" fmla="*/ 3 w 19"/>
                <a:gd name="T3" fmla="*/ 14 h 32"/>
                <a:gd name="T4" fmla="*/ 19 w 19"/>
                <a:gd name="T5" fmla="*/ 14 h 32"/>
                <a:gd name="T6" fmla="*/ 19 w 19"/>
                <a:gd name="T7" fmla="*/ 17 h 32"/>
                <a:gd name="T8" fmla="*/ 3 w 19"/>
                <a:gd name="T9" fmla="*/ 17 h 32"/>
                <a:gd name="T10" fmla="*/ 3 w 19"/>
                <a:gd name="T11" fmla="*/ 32 h 32"/>
                <a:gd name="T12" fmla="*/ 0 w 19"/>
                <a:gd name="T13" fmla="*/ 32 h 32"/>
                <a:gd name="T14" fmla="*/ 0 w 19"/>
                <a:gd name="T15" fmla="*/ 0 h 32"/>
                <a:gd name="T16" fmla="*/ 19 w 19"/>
                <a:gd name="T17" fmla="*/ 0 h 32"/>
                <a:gd name="T18" fmla="*/ 19 w 19"/>
                <a:gd name="T19" fmla="*/ 3 h 32"/>
                <a:gd name="T20" fmla="*/ 3 w 19"/>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3" y="3"/>
                  </a:moveTo>
                  <a:lnTo>
                    <a:pt x="3" y="14"/>
                  </a:lnTo>
                  <a:lnTo>
                    <a:pt x="19" y="14"/>
                  </a:lnTo>
                  <a:lnTo>
                    <a:pt x="19" y="17"/>
                  </a:lnTo>
                  <a:lnTo>
                    <a:pt x="3" y="17"/>
                  </a:lnTo>
                  <a:lnTo>
                    <a:pt x="3" y="32"/>
                  </a:lnTo>
                  <a:lnTo>
                    <a:pt x="0" y="32"/>
                  </a:lnTo>
                  <a:lnTo>
                    <a:pt x="0" y="0"/>
                  </a:lnTo>
                  <a:lnTo>
                    <a:pt x="19" y="0"/>
                  </a:lnTo>
                  <a:lnTo>
                    <a:pt x="19"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4" name="Freeform 20"/>
            <p:cNvSpPr>
              <a:spLocks/>
            </p:cNvSpPr>
            <p:nvPr/>
          </p:nvSpPr>
          <p:spPr bwMode="auto">
            <a:xfrm>
              <a:off x="-513"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4"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5" name="Freeform 21"/>
            <p:cNvSpPr>
              <a:spLocks/>
            </p:cNvSpPr>
            <p:nvPr/>
          </p:nvSpPr>
          <p:spPr bwMode="auto">
            <a:xfrm>
              <a:off x="-476" y="1193"/>
              <a:ext cx="24" cy="32"/>
            </a:xfrm>
            <a:custGeom>
              <a:avLst/>
              <a:gdLst>
                <a:gd name="T0" fmla="*/ 14 w 24"/>
                <a:gd name="T1" fmla="*/ 4 h 32"/>
                <a:gd name="T2" fmla="*/ 14 w 24"/>
                <a:gd name="T3" fmla="*/ 32 h 32"/>
                <a:gd name="T4" fmla="*/ 10 w 24"/>
                <a:gd name="T5" fmla="*/ 32 h 32"/>
                <a:gd name="T6" fmla="*/ 10 w 24"/>
                <a:gd name="T7" fmla="*/ 4 h 32"/>
                <a:gd name="T8" fmla="*/ 0 w 24"/>
                <a:gd name="T9" fmla="*/ 4 h 32"/>
                <a:gd name="T10" fmla="*/ 0 w 24"/>
                <a:gd name="T11" fmla="*/ 0 h 32"/>
                <a:gd name="T12" fmla="*/ 24 w 24"/>
                <a:gd name="T13" fmla="*/ 0 h 32"/>
                <a:gd name="T14" fmla="*/ 24 w 24"/>
                <a:gd name="T15" fmla="*/ 4 h 32"/>
                <a:gd name="T16" fmla="*/ 14 w 24"/>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4" y="4"/>
                  </a:moveTo>
                  <a:lnTo>
                    <a:pt x="14" y="32"/>
                  </a:lnTo>
                  <a:lnTo>
                    <a:pt x="10" y="32"/>
                  </a:lnTo>
                  <a:lnTo>
                    <a:pt x="10" y="4"/>
                  </a:lnTo>
                  <a:lnTo>
                    <a:pt x="0" y="4"/>
                  </a:lnTo>
                  <a:lnTo>
                    <a:pt x="0" y="0"/>
                  </a:lnTo>
                  <a:lnTo>
                    <a:pt x="24" y="0"/>
                  </a:lnTo>
                  <a:lnTo>
                    <a:pt x="24" y="4"/>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6" name="Freeform 22"/>
            <p:cNvSpPr>
              <a:spLocks/>
            </p:cNvSpPr>
            <p:nvPr/>
          </p:nvSpPr>
          <p:spPr bwMode="auto">
            <a:xfrm>
              <a:off x="-440" y="1193"/>
              <a:ext cx="24" cy="32"/>
            </a:xfrm>
            <a:custGeom>
              <a:avLst/>
              <a:gdLst>
                <a:gd name="T0" fmla="*/ 35 w 41"/>
                <a:gd name="T1" fmla="*/ 0 h 52"/>
                <a:gd name="T2" fmla="*/ 41 w 41"/>
                <a:gd name="T3" fmla="*/ 0 h 52"/>
                <a:gd name="T4" fmla="*/ 41 w 41"/>
                <a:gd name="T5" fmla="*/ 36 h 52"/>
                <a:gd name="T6" fmla="*/ 37 w 41"/>
                <a:gd name="T7" fmla="*/ 49 h 52"/>
                <a:gd name="T8" fmla="*/ 20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4" y="51"/>
                    <a:pt x="29" y="52"/>
                    <a:pt x="20" y="52"/>
                  </a:cubicBezTo>
                  <a:cubicBezTo>
                    <a:pt x="12" y="52"/>
                    <a:pt x="7" y="51"/>
                    <a:pt x="4" y="49"/>
                  </a:cubicBezTo>
                  <a:cubicBezTo>
                    <a:pt x="1"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7" name="Freeform 23"/>
            <p:cNvSpPr>
              <a:spLocks noEditPoints="1"/>
            </p:cNvSpPr>
            <p:nvPr/>
          </p:nvSpPr>
          <p:spPr bwMode="auto">
            <a:xfrm>
              <a:off x="-401" y="1193"/>
              <a:ext cx="24" cy="32"/>
            </a:xfrm>
            <a:custGeom>
              <a:avLst/>
              <a:gdLst>
                <a:gd name="T0" fmla="*/ 0 w 39"/>
                <a:gd name="T1" fmla="*/ 52 h 52"/>
                <a:gd name="T2" fmla="*/ 0 w 39"/>
                <a:gd name="T3" fmla="*/ 0 h 52"/>
                <a:gd name="T4" fmla="*/ 24 w 39"/>
                <a:gd name="T5" fmla="*/ 0 h 52"/>
                <a:gd name="T6" fmla="*/ 36 w 39"/>
                <a:gd name="T7" fmla="*/ 3 h 52"/>
                <a:gd name="T8" fmla="*/ 39 w 39"/>
                <a:gd name="T9" fmla="*/ 15 h 52"/>
                <a:gd name="T10" fmla="*/ 38 w 39"/>
                <a:gd name="T11" fmla="*/ 25 h 52"/>
                <a:gd name="T12" fmla="*/ 30 w 39"/>
                <a:gd name="T13" fmla="*/ 29 h 52"/>
                <a:gd name="T14" fmla="*/ 30 w 39"/>
                <a:gd name="T15" fmla="*/ 29 h 52"/>
                <a:gd name="T16" fmla="*/ 39 w 39"/>
                <a:gd name="T17" fmla="*/ 39 h 52"/>
                <a:gd name="T18" fmla="*/ 39 w 39"/>
                <a:gd name="T19" fmla="*/ 52 h 52"/>
                <a:gd name="T20" fmla="*/ 33 w 39"/>
                <a:gd name="T21" fmla="*/ 52 h 52"/>
                <a:gd name="T22" fmla="*/ 33 w 39"/>
                <a:gd name="T23" fmla="*/ 40 h 52"/>
                <a:gd name="T24" fmla="*/ 25 w 39"/>
                <a:gd name="T25" fmla="*/ 31 h 52"/>
                <a:gd name="T26" fmla="*/ 23 w 39"/>
                <a:gd name="T27" fmla="*/ 31 h 52"/>
                <a:gd name="T28" fmla="*/ 5 w 39"/>
                <a:gd name="T29" fmla="*/ 31 h 52"/>
                <a:gd name="T30" fmla="*/ 5 w 39"/>
                <a:gd name="T31" fmla="*/ 52 h 52"/>
                <a:gd name="T32" fmla="*/ 0 w 39"/>
                <a:gd name="T33" fmla="*/ 52 h 52"/>
                <a:gd name="T34" fmla="*/ 5 w 39"/>
                <a:gd name="T35" fmla="*/ 26 h 52"/>
                <a:gd name="T36" fmla="*/ 22 w 39"/>
                <a:gd name="T37" fmla="*/ 26 h 52"/>
                <a:gd name="T38" fmla="*/ 31 w 39"/>
                <a:gd name="T39" fmla="*/ 24 h 52"/>
                <a:gd name="T40" fmla="*/ 34 w 39"/>
                <a:gd name="T41" fmla="*/ 16 h 52"/>
                <a:gd name="T42" fmla="*/ 32 w 39"/>
                <a:gd name="T43" fmla="*/ 7 h 52"/>
                <a:gd name="T44" fmla="*/ 24 w 39"/>
                <a:gd name="T45" fmla="*/ 5 h 52"/>
                <a:gd name="T46" fmla="*/ 5 w 39"/>
                <a:gd name="T47" fmla="*/ 5 h 52"/>
                <a:gd name="T48" fmla="*/ 5 w 39"/>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2">
                  <a:moveTo>
                    <a:pt x="0" y="52"/>
                  </a:moveTo>
                  <a:cubicBezTo>
                    <a:pt x="0" y="0"/>
                    <a:pt x="0" y="0"/>
                    <a:pt x="0" y="0"/>
                  </a:cubicBezTo>
                  <a:cubicBezTo>
                    <a:pt x="24" y="0"/>
                    <a:pt x="24" y="0"/>
                    <a:pt x="24" y="0"/>
                  </a:cubicBezTo>
                  <a:cubicBezTo>
                    <a:pt x="30" y="0"/>
                    <a:pt x="34" y="1"/>
                    <a:pt x="36" y="3"/>
                  </a:cubicBezTo>
                  <a:cubicBezTo>
                    <a:pt x="38" y="6"/>
                    <a:pt x="39" y="9"/>
                    <a:pt x="39" y="15"/>
                  </a:cubicBezTo>
                  <a:cubicBezTo>
                    <a:pt x="39" y="20"/>
                    <a:pt x="39" y="23"/>
                    <a:pt x="38" y="25"/>
                  </a:cubicBezTo>
                  <a:cubicBezTo>
                    <a:pt x="36" y="27"/>
                    <a:pt x="34" y="28"/>
                    <a:pt x="30" y="29"/>
                  </a:cubicBezTo>
                  <a:cubicBezTo>
                    <a:pt x="30" y="29"/>
                    <a:pt x="30" y="29"/>
                    <a:pt x="30"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5" y="31"/>
                    <a:pt x="5" y="31"/>
                    <a:pt x="5" y="31"/>
                  </a:cubicBezTo>
                  <a:cubicBezTo>
                    <a:pt x="5" y="52"/>
                    <a:pt x="5" y="52"/>
                    <a:pt x="5" y="52"/>
                  </a:cubicBezTo>
                  <a:lnTo>
                    <a:pt x="0" y="52"/>
                  </a:lnTo>
                  <a:close/>
                  <a:moveTo>
                    <a:pt x="5" y="26"/>
                  </a:moveTo>
                  <a:cubicBezTo>
                    <a:pt x="22" y="26"/>
                    <a:pt x="22" y="26"/>
                    <a:pt x="22" y="26"/>
                  </a:cubicBezTo>
                  <a:cubicBezTo>
                    <a:pt x="27" y="26"/>
                    <a:pt x="30" y="25"/>
                    <a:pt x="31" y="24"/>
                  </a:cubicBezTo>
                  <a:cubicBezTo>
                    <a:pt x="33" y="23"/>
                    <a:pt x="34" y="20"/>
                    <a:pt x="34" y="16"/>
                  </a:cubicBezTo>
                  <a:cubicBezTo>
                    <a:pt x="34" y="12"/>
                    <a:pt x="33" y="9"/>
                    <a:pt x="32" y="7"/>
                  </a:cubicBezTo>
                  <a:cubicBezTo>
                    <a:pt x="31" y="6"/>
                    <a:pt x="28" y="5"/>
                    <a:pt x="24" y="5"/>
                  </a:cubicBezTo>
                  <a:cubicBezTo>
                    <a:pt x="5" y="5"/>
                    <a:pt x="5" y="5"/>
                    <a:pt x="5" y="5"/>
                  </a:cubicBezTo>
                  <a:lnTo>
                    <a:pt x="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8" name="Freeform 24"/>
            <p:cNvSpPr>
              <a:spLocks/>
            </p:cNvSpPr>
            <p:nvPr/>
          </p:nvSpPr>
          <p:spPr bwMode="auto">
            <a:xfrm>
              <a:off x="-365" y="1193"/>
              <a:ext cx="21" cy="32"/>
            </a:xfrm>
            <a:custGeom>
              <a:avLst/>
              <a:gdLst>
                <a:gd name="T0" fmla="*/ 4 w 21"/>
                <a:gd name="T1" fmla="*/ 3 h 32"/>
                <a:gd name="T2" fmla="*/ 4 w 21"/>
                <a:gd name="T3" fmla="*/ 14 h 32"/>
                <a:gd name="T4" fmla="*/ 20 w 21"/>
                <a:gd name="T5" fmla="*/ 14 h 32"/>
                <a:gd name="T6" fmla="*/ 20 w 21"/>
                <a:gd name="T7" fmla="*/ 17 h 32"/>
                <a:gd name="T8" fmla="*/ 4 w 21"/>
                <a:gd name="T9" fmla="*/ 17 h 32"/>
                <a:gd name="T10" fmla="*/ 4 w 21"/>
                <a:gd name="T11" fmla="*/ 29 h 32"/>
                <a:gd name="T12" fmla="*/ 21 w 21"/>
                <a:gd name="T13" fmla="*/ 29 h 32"/>
                <a:gd name="T14" fmla="*/ 21 w 21"/>
                <a:gd name="T15" fmla="*/ 32 h 32"/>
                <a:gd name="T16" fmla="*/ 0 w 21"/>
                <a:gd name="T17" fmla="*/ 32 h 32"/>
                <a:gd name="T18" fmla="*/ 0 w 21"/>
                <a:gd name="T19" fmla="*/ 0 h 32"/>
                <a:gd name="T20" fmla="*/ 21 w 21"/>
                <a:gd name="T21" fmla="*/ 0 h 32"/>
                <a:gd name="T22" fmla="*/ 21 w 21"/>
                <a:gd name="T23" fmla="*/ 3 h 32"/>
                <a:gd name="T24" fmla="*/ 4 w 21"/>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4" y="3"/>
                  </a:moveTo>
                  <a:lnTo>
                    <a:pt x="4" y="14"/>
                  </a:lnTo>
                  <a:lnTo>
                    <a:pt x="20" y="14"/>
                  </a:lnTo>
                  <a:lnTo>
                    <a:pt x="20" y="17"/>
                  </a:lnTo>
                  <a:lnTo>
                    <a:pt x="4" y="17"/>
                  </a:lnTo>
                  <a:lnTo>
                    <a:pt x="4" y="29"/>
                  </a:lnTo>
                  <a:lnTo>
                    <a:pt x="21" y="29"/>
                  </a:lnTo>
                  <a:lnTo>
                    <a:pt x="21" y="32"/>
                  </a:lnTo>
                  <a:lnTo>
                    <a:pt x="0" y="32"/>
                  </a:lnTo>
                  <a:lnTo>
                    <a:pt x="0" y="0"/>
                  </a:lnTo>
                  <a:lnTo>
                    <a:pt x="21" y="0"/>
                  </a:lnTo>
                  <a:lnTo>
                    <a:pt x="21" y="3"/>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29" name="Freeform 25"/>
            <p:cNvSpPr>
              <a:spLocks/>
            </p:cNvSpPr>
            <p:nvPr/>
          </p:nvSpPr>
          <p:spPr bwMode="auto">
            <a:xfrm>
              <a:off x="-333" y="1193"/>
              <a:ext cx="24" cy="32"/>
            </a:xfrm>
            <a:custGeom>
              <a:avLst/>
              <a:gdLst>
                <a:gd name="T0" fmla="*/ 38 w 39"/>
                <a:gd name="T1" fmla="*/ 14 h 52"/>
                <a:gd name="T2" fmla="*/ 32 w 39"/>
                <a:gd name="T3" fmla="*/ 14 h 52"/>
                <a:gd name="T4" fmla="*/ 30 w 39"/>
                <a:gd name="T5" fmla="*/ 6 h 52"/>
                <a:gd name="T6" fmla="*/ 20 w 39"/>
                <a:gd name="T7" fmla="*/ 5 h 52"/>
                <a:gd name="T8" fmla="*/ 9 w 39"/>
                <a:gd name="T9" fmla="*/ 6 h 52"/>
                <a:gd name="T10" fmla="*/ 6 w 39"/>
                <a:gd name="T11" fmla="*/ 13 h 52"/>
                <a:gd name="T12" fmla="*/ 8 w 39"/>
                <a:gd name="T13" fmla="*/ 21 h 52"/>
                <a:gd name="T14" fmla="*/ 20 w 39"/>
                <a:gd name="T15" fmla="*/ 23 h 52"/>
                <a:gd name="T16" fmla="*/ 36 w 39"/>
                <a:gd name="T17" fmla="*/ 26 h 52"/>
                <a:gd name="T18" fmla="*/ 39 w 39"/>
                <a:gd name="T19" fmla="*/ 37 h 52"/>
                <a:gd name="T20" fmla="*/ 35 w 39"/>
                <a:gd name="T21" fmla="*/ 50 h 52"/>
                <a:gd name="T22" fmla="*/ 19 w 39"/>
                <a:gd name="T23" fmla="*/ 52 h 52"/>
                <a:gd name="T24" fmla="*/ 4 w 39"/>
                <a:gd name="T25" fmla="*/ 50 h 52"/>
                <a:gd name="T26" fmla="*/ 0 w 39"/>
                <a:gd name="T27" fmla="*/ 38 h 52"/>
                <a:gd name="T28" fmla="*/ 0 w 39"/>
                <a:gd name="T29" fmla="*/ 36 h 52"/>
                <a:gd name="T30" fmla="*/ 6 w 39"/>
                <a:gd name="T31" fmla="*/ 36 h 52"/>
                <a:gd name="T32" fmla="*/ 6 w 39"/>
                <a:gd name="T33" fmla="*/ 37 h 52"/>
                <a:gd name="T34" fmla="*/ 8 w 39"/>
                <a:gd name="T35" fmla="*/ 46 h 52"/>
                <a:gd name="T36" fmla="*/ 19 w 39"/>
                <a:gd name="T37" fmla="*/ 47 h 52"/>
                <a:gd name="T38" fmla="*/ 31 w 39"/>
                <a:gd name="T39" fmla="*/ 46 h 52"/>
                <a:gd name="T40" fmla="*/ 33 w 39"/>
                <a:gd name="T41" fmla="*/ 37 h 52"/>
                <a:gd name="T42" fmla="*/ 32 w 39"/>
                <a:gd name="T43" fmla="*/ 30 h 52"/>
                <a:gd name="T44" fmla="*/ 25 w 39"/>
                <a:gd name="T45" fmla="*/ 29 h 52"/>
                <a:gd name="T46" fmla="*/ 19 w 39"/>
                <a:gd name="T47" fmla="*/ 28 h 52"/>
                <a:gd name="T48" fmla="*/ 13 w 39"/>
                <a:gd name="T49" fmla="*/ 28 h 52"/>
                <a:gd name="T50" fmla="*/ 0 w 39"/>
                <a:gd name="T51" fmla="*/ 14 h 52"/>
                <a:gd name="T52" fmla="*/ 4 w 39"/>
                <a:gd name="T53" fmla="*/ 3 h 52"/>
                <a:gd name="T54" fmla="*/ 19 w 39"/>
                <a:gd name="T55" fmla="*/ 0 h 52"/>
                <a:gd name="T56" fmla="*/ 35 w 39"/>
                <a:gd name="T57" fmla="*/ 2 h 52"/>
                <a:gd name="T58" fmla="*/ 38 w 39"/>
                <a:gd name="T5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52">
                  <a:moveTo>
                    <a:pt x="38" y="14"/>
                  </a:moveTo>
                  <a:cubicBezTo>
                    <a:pt x="32" y="14"/>
                    <a:pt x="32" y="14"/>
                    <a:pt x="32" y="14"/>
                  </a:cubicBezTo>
                  <a:cubicBezTo>
                    <a:pt x="32" y="10"/>
                    <a:pt x="32" y="7"/>
                    <a:pt x="30" y="6"/>
                  </a:cubicBezTo>
                  <a:cubicBezTo>
                    <a:pt x="29" y="5"/>
                    <a:pt x="26" y="5"/>
                    <a:pt x="20" y="5"/>
                  </a:cubicBezTo>
                  <a:cubicBezTo>
                    <a:pt x="14" y="5"/>
                    <a:pt x="10" y="5"/>
                    <a:pt x="9" y="6"/>
                  </a:cubicBezTo>
                  <a:cubicBezTo>
                    <a:pt x="7" y="7"/>
                    <a:pt x="6" y="10"/>
                    <a:pt x="6" y="13"/>
                  </a:cubicBezTo>
                  <a:cubicBezTo>
                    <a:pt x="6" y="17"/>
                    <a:pt x="7" y="20"/>
                    <a:pt x="8" y="21"/>
                  </a:cubicBezTo>
                  <a:cubicBezTo>
                    <a:pt x="9" y="22"/>
                    <a:pt x="13" y="22"/>
                    <a:pt x="20" y="23"/>
                  </a:cubicBezTo>
                  <a:cubicBezTo>
                    <a:pt x="28" y="23"/>
                    <a:pt x="34" y="24"/>
                    <a:pt x="36" y="26"/>
                  </a:cubicBezTo>
                  <a:cubicBezTo>
                    <a:pt x="38" y="28"/>
                    <a:pt x="39" y="31"/>
                    <a:pt x="39" y="37"/>
                  </a:cubicBezTo>
                  <a:cubicBezTo>
                    <a:pt x="39" y="44"/>
                    <a:pt x="38" y="48"/>
                    <a:pt x="35" y="50"/>
                  </a:cubicBezTo>
                  <a:cubicBezTo>
                    <a:pt x="33" y="51"/>
                    <a:pt x="27" y="52"/>
                    <a:pt x="19" y="52"/>
                  </a:cubicBezTo>
                  <a:cubicBezTo>
                    <a:pt x="11" y="52"/>
                    <a:pt x="6" y="51"/>
                    <a:pt x="4" y="50"/>
                  </a:cubicBezTo>
                  <a:cubicBezTo>
                    <a:pt x="1" y="48"/>
                    <a:pt x="0" y="44"/>
                    <a:pt x="0" y="38"/>
                  </a:cubicBezTo>
                  <a:cubicBezTo>
                    <a:pt x="0" y="36"/>
                    <a:pt x="0" y="36"/>
                    <a:pt x="0" y="36"/>
                  </a:cubicBezTo>
                  <a:cubicBezTo>
                    <a:pt x="6" y="36"/>
                    <a:pt x="6" y="36"/>
                    <a:pt x="6" y="36"/>
                  </a:cubicBezTo>
                  <a:cubicBezTo>
                    <a:pt x="6" y="37"/>
                    <a:pt x="6" y="37"/>
                    <a:pt x="6" y="37"/>
                  </a:cubicBezTo>
                  <a:cubicBezTo>
                    <a:pt x="6" y="42"/>
                    <a:pt x="6" y="45"/>
                    <a:pt x="8" y="46"/>
                  </a:cubicBezTo>
                  <a:cubicBezTo>
                    <a:pt x="9" y="47"/>
                    <a:pt x="13" y="47"/>
                    <a:pt x="19" y="47"/>
                  </a:cubicBezTo>
                  <a:cubicBezTo>
                    <a:pt x="25" y="47"/>
                    <a:pt x="30" y="47"/>
                    <a:pt x="31" y="46"/>
                  </a:cubicBezTo>
                  <a:cubicBezTo>
                    <a:pt x="33" y="45"/>
                    <a:pt x="33" y="42"/>
                    <a:pt x="33" y="37"/>
                  </a:cubicBezTo>
                  <a:cubicBezTo>
                    <a:pt x="33" y="34"/>
                    <a:pt x="33" y="32"/>
                    <a:pt x="32" y="30"/>
                  </a:cubicBezTo>
                  <a:cubicBezTo>
                    <a:pt x="31" y="29"/>
                    <a:pt x="29" y="29"/>
                    <a:pt x="25" y="29"/>
                  </a:cubicBezTo>
                  <a:cubicBezTo>
                    <a:pt x="19" y="28"/>
                    <a:pt x="19" y="28"/>
                    <a:pt x="19" y="28"/>
                  </a:cubicBezTo>
                  <a:cubicBezTo>
                    <a:pt x="13" y="28"/>
                    <a:pt x="13" y="28"/>
                    <a:pt x="13" y="28"/>
                  </a:cubicBezTo>
                  <a:cubicBezTo>
                    <a:pt x="5" y="27"/>
                    <a:pt x="0" y="23"/>
                    <a:pt x="0" y="14"/>
                  </a:cubicBezTo>
                  <a:cubicBezTo>
                    <a:pt x="0" y="8"/>
                    <a:pt x="2" y="5"/>
                    <a:pt x="4" y="3"/>
                  </a:cubicBezTo>
                  <a:cubicBezTo>
                    <a:pt x="7" y="1"/>
                    <a:pt x="12" y="0"/>
                    <a:pt x="19" y="0"/>
                  </a:cubicBezTo>
                  <a:cubicBezTo>
                    <a:pt x="27" y="0"/>
                    <a:pt x="32" y="1"/>
                    <a:pt x="35" y="2"/>
                  </a:cubicBezTo>
                  <a:cubicBezTo>
                    <a:pt x="37" y="4"/>
                    <a:pt x="38" y="8"/>
                    <a:pt x="3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30" name="Freeform 26"/>
            <p:cNvSpPr>
              <a:spLocks/>
            </p:cNvSpPr>
            <p:nvPr/>
          </p:nvSpPr>
          <p:spPr bwMode="auto">
            <a:xfrm>
              <a:off x="-27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5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8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2" y="46"/>
                    <a:pt x="0" y="40"/>
                    <a:pt x="0" y="31"/>
                  </a:cubicBezTo>
                  <a:cubicBezTo>
                    <a:pt x="0" y="23"/>
                    <a:pt x="0" y="23"/>
                    <a:pt x="0" y="23"/>
                  </a:cubicBezTo>
                  <a:cubicBezTo>
                    <a:pt x="0" y="19"/>
                    <a:pt x="0" y="19"/>
                    <a:pt x="0" y="19"/>
                  </a:cubicBezTo>
                  <a:cubicBezTo>
                    <a:pt x="0" y="11"/>
                    <a:pt x="2" y="6"/>
                    <a:pt x="5" y="3"/>
                  </a:cubicBezTo>
                  <a:cubicBezTo>
                    <a:pt x="8" y="1"/>
                    <a:pt x="13" y="0"/>
                    <a:pt x="22" y="0"/>
                  </a:cubicBezTo>
                  <a:cubicBezTo>
                    <a:pt x="31" y="0"/>
                    <a:pt x="37"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1" y="47"/>
                    <a:pt x="16" y="47"/>
                    <a:pt x="24" y="47"/>
                  </a:cubicBezTo>
                  <a:cubicBezTo>
                    <a:pt x="30" y="47"/>
                    <a:pt x="34" y="47"/>
                    <a:pt x="35" y="45"/>
                  </a:cubicBezTo>
                  <a:cubicBezTo>
                    <a:pt x="37" y="44"/>
                    <a:pt x="38" y="40"/>
                    <a:pt x="38" y="34"/>
                  </a:cubicBezTo>
                  <a:cubicBezTo>
                    <a:pt x="38"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31" name="Freeform 27"/>
            <p:cNvSpPr>
              <a:spLocks noEditPoints="1"/>
            </p:cNvSpPr>
            <p:nvPr/>
          </p:nvSpPr>
          <p:spPr bwMode="auto">
            <a:xfrm>
              <a:off x="-239" y="1193"/>
              <a:ext cx="24" cy="32"/>
            </a:xfrm>
            <a:custGeom>
              <a:avLst/>
              <a:gdLst>
                <a:gd name="T0" fmla="*/ 0 w 40"/>
                <a:gd name="T1" fmla="*/ 52 h 52"/>
                <a:gd name="T2" fmla="*/ 0 w 40"/>
                <a:gd name="T3" fmla="*/ 0 h 52"/>
                <a:gd name="T4" fmla="*/ 25 w 40"/>
                <a:gd name="T5" fmla="*/ 0 h 52"/>
                <a:gd name="T6" fmla="*/ 37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4 w 40"/>
                <a:gd name="T21" fmla="*/ 52 h 52"/>
                <a:gd name="T22" fmla="*/ 34 w 40"/>
                <a:gd name="T23" fmla="*/ 40 h 52"/>
                <a:gd name="T24" fmla="*/ 26 w 40"/>
                <a:gd name="T25" fmla="*/ 31 h 52"/>
                <a:gd name="T26" fmla="*/ 24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5 w 40"/>
                <a:gd name="T41" fmla="*/ 16 h 52"/>
                <a:gd name="T42" fmla="*/ 33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1" y="0"/>
                    <a:pt x="34" y="1"/>
                    <a:pt x="37" y="3"/>
                  </a:cubicBezTo>
                  <a:cubicBezTo>
                    <a:pt x="39" y="6"/>
                    <a:pt x="40" y="9"/>
                    <a:pt x="40" y="15"/>
                  </a:cubicBezTo>
                  <a:cubicBezTo>
                    <a:pt x="40" y="20"/>
                    <a:pt x="40" y="23"/>
                    <a:pt x="38" y="25"/>
                  </a:cubicBezTo>
                  <a:cubicBezTo>
                    <a:pt x="37" y="27"/>
                    <a:pt x="35" y="28"/>
                    <a:pt x="31" y="29"/>
                  </a:cubicBezTo>
                  <a:cubicBezTo>
                    <a:pt x="31" y="29"/>
                    <a:pt x="31" y="29"/>
                    <a:pt x="31" y="29"/>
                  </a:cubicBezTo>
                  <a:cubicBezTo>
                    <a:pt x="37" y="29"/>
                    <a:pt x="39" y="32"/>
                    <a:pt x="39" y="39"/>
                  </a:cubicBezTo>
                  <a:cubicBezTo>
                    <a:pt x="39" y="52"/>
                    <a:pt x="39" y="52"/>
                    <a:pt x="39" y="52"/>
                  </a:cubicBezTo>
                  <a:cubicBezTo>
                    <a:pt x="34" y="52"/>
                    <a:pt x="34" y="52"/>
                    <a:pt x="34" y="52"/>
                  </a:cubicBezTo>
                  <a:cubicBezTo>
                    <a:pt x="34" y="40"/>
                    <a:pt x="34" y="40"/>
                    <a:pt x="34" y="40"/>
                  </a:cubicBezTo>
                  <a:cubicBezTo>
                    <a:pt x="34" y="34"/>
                    <a:pt x="31" y="31"/>
                    <a:pt x="26" y="31"/>
                  </a:cubicBezTo>
                  <a:cubicBezTo>
                    <a:pt x="24" y="31"/>
                    <a:pt x="24" y="31"/>
                    <a:pt x="24" y="31"/>
                  </a:cubicBezTo>
                  <a:cubicBezTo>
                    <a:pt x="6" y="31"/>
                    <a:pt x="6" y="31"/>
                    <a:pt x="6" y="31"/>
                  </a:cubicBezTo>
                  <a:cubicBezTo>
                    <a:pt x="6" y="52"/>
                    <a:pt x="6" y="52"/>
                    <a:pt x="6" y="52"/>
                  </a:cubicBezTo>
                  <a:lnTo>
                    <a:pt x="0" y="52"/>
                  </a:lnTo>
                  <a:close/>
                  <a:moveTo>
                    <a:pt x="6" y="26"/>
                  </a:moveTo>
                  <a:cubicBezTo>
                    <a:pt x="23" y="26"/>
                    <a:pt x="23" y="26"/>
                    <a:pt x="23" y="26"/>
                  </a:cubicBezTo>
                  <a:cubicBezTo>
                    <a:pt x="28" y="26"/>
                    <a:pt x="31" y="25"/>
                    <a:pt x="32" y="24"/>
                  </a:cubicBezTo>
                  <a:cubicBezTo>
                    <a:pt x="34" y="23"/>
                    <a:pt x="35" y="20"/>
                    <a:pt x="35" y="16"/>
                  </a:cubicBezTo>
                  <a:cubicBezTo>
                    <a:pt x="35" y="12"/>
                    <a:pt x="34" y="9"/>
                    <a:pt x="33" y="7"/>
                  </a:cubicBezTo>
                  <a:cubicBezTo>
                    <a:pt x="32"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32" name="Freeform 28"/>
            <p:cNvSpPr>
              <a:spLocks noEditPoints="1"/>
            </p:cNvSpPr>
            <p:nvPr/>
          </p:nvSpPr>
          <p:spPr bwMode="auto">
            <a:xfrm>
              <a:off x="-202" y="1193"/>
              <a:ext cx="26" cy="32"/>
            </a:xfrm>
            <a:custGeom>
              <a:avLst/>
              <a:gdLst>
                <a:gd name="T0" fmla="*/ 22 w 44"/>
                <a:gd name="T1" fmla="*/ 0 h 52"/>
                <a:gd name="T2" fmla="*/ 40 w 44"/>
                <a:gd name="T3" fmla="*/ 4 h 52"/>
                <a:gd name="T4" fmla="*/ 44 w 44"/>
                <a:gd name="T5" fmla="*/ 25 h 52"/>
                <a:gd name="T6" fmla="*/ 40 w 44"/>
                <a:gd name="T7" fmla="*/ 48 h 52"/>
                <a:gd name="T8" fmla="*/ 22 w 44"/>
                <a:gd name="T9" fmla="*/ 52 h 52"/>
                <a:gd name="T10" fmla="*/ 3 w 44"/>
                <a:gd name="T11" fmla="*/ 48 h 52"/>
                <a:gd name="T12" fmla="*/ 0 w 44"/>
                <a:gd name="T13" fmla="*/ 26 h 52"/>
                <a:gd name="T14" fmla="*/ 0 w 44"/>
                <a:gd name="T15" fmla="*/ 22 h 52"/>
                <a:gd name="T16" fmla="*/ 0 w 44"/>
                <a:gd name="T17" fmla="*/ 17 h 52"/>
                <a:gd name="T18" fmla="*/ 4 w 44"/>
                <a:gd name="T19" fmla="*/ 3 h 52"/>
                <a:gd name="T20" fmla="*/ 22 w 44"/>
                <a:gd name="T21" fmla="*/ 0 h 52"/>
                <a:gd name="T22" fmla="*/ 22 w 44"/>
                <a:gd name="T23" fmla="*/ 5 h 52"/>
                <a:gd name="T24" fmla="*/ 7 w 44"/>
                <a:gd name="T25" fmla="*/ 7 h 52"/>
                <a:gd name="T26" fmla="*/ 5 w 44"/>
                <a:gd name="T27" fmla="*/ 26 h 52"/>
                <a:gd name="T28" fmla="*/ 7 w 44"/>
                <a:gd name="T29" fmla="*/ 45 h 52"/>
                <a:gd name="T30" fmla="*/ 22 w 44"/>
                <a:gd name="T31" fmla="*/ 47 h 52"/>
                <a:gd name="T32" fmla="*/ 36 w 44"/>
                <a:gd name="T33" fmla="*/ 45 h 52"/>
                <a:gd name="T34" fmla="*/ 38 w 44"/>
                <a:gd name="T35" fmla="*/ 26 h 52"/>
                <a:gd name="T36" fmla="*/ 38 w 44"/>
                <a:gd name="T37" fmla="*/ 23 h 52"/>
                <a:gd name="T38" fmla="*/ 38 w 44"/>
                <a:gd name="T39" fmla="*/ 18 h 52"/>
                <a:gd name="T40" fmla="*/ 35 w 44"/>
                <a:gd name="T41" fmla="*/ 7 h 52"/>
                <a:gd name="T42" fmla="*/ 22 w 44"/>
                <a:gd name="T4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2">
                  <a:moveTo>
                    <a:pt x="22" y="0"/>
                  </a:moveTo>
                  <a:cubicBezTo>
                    <a:pt x="31" y="0"/>
                    <a:pt x="37" y="1"/>
                    <a:pt x="40" y="4"/>
                  </a:cubicBezTo>
                  <a:cubicBezTo>
                    <a:pt x="42" y="7"/>
                    <a:pt x="44" y="14"/>
                    <a:pt x="44" y="25"/>
                  </a:cubicBezTo>
                  <a:cubicBezTo>
                    <a:pt x="44" y="38"/>
                    <a:pt x="42" y="45"/>
                    <a:pt x="40" y="48"/>
                  </a:cubicBezTo>
                  <a:cubicBezTo>
                    <a:pt x="38" y="51"/>
                    <a:pt x="32" y="52"/>
                    <a:pt x="22" y="52"/>
                  </a:cubicBezTo>
                  <a:cubicBezTo>
                    <a:pt x="12" y="52"/>
                    <a:pt x="6" y="51"/>
                    <a:pt x="3" y="48"/>
                  </a:cubicBezTo>
                  <a:cubicBezTo>
                    <a:pt x="1" y="45"/>
                    <a:pt x="0" y="38"/>
                    <a:pt x="0" y="26"/>
                  </a:cubicBezTo>
                  <a:cubicBezTo>
                    <a:pt x="0" y="22"/>
                    <a:pt x="0" y="22"/>
                    <a:pt x="0" y="22"/>
                  </a:cubicBezTo>
                  <a:cubicBezTo>
                    <a:pt x="0" y="17"/>
                    <a:pt x="0" y="17"/>
                    <a:pt x="0" y="17"/>
                  </a:cubicBezTo>
                  <a:cubicBezTo>
                    <a:pt x="0" y="11"/>
                    <a:pt x="1" y="6"/>
                    <a:pt x="4" y="3"/>
                  </a:cubicBezTo>
                  <a:cubicBezTo>
                    <a:pt x="7" y="1"/>
                    <a:pt x="13" y="0"/>
                    <a:pt x="22" y="0"/>
                  </a:cubicBezTo>
                  <a:close/>
                  <a:moveTo>
                    <a:pt x="22" y="5"/>
                  </a:moveTo>
                  <a:cubicBezTo>
                    <a:pt x="13" y="5"/>
                    <a:pt x="9" y="5"/>
                    <a:pt x="7" y="7"/>
                  </a:cubicBezTo>
                  <a:cubicBezTo>
                    <a:pt x="6" y="9"/>
                    <a:pt x="5" y="15"/>
                    <a:pt x="5" y="26"/>
                  </a:cubicBezTo>
                  <a:cubicBezTo>
                    <a:pt x="5" y="37"/>
                    <a:pt x="6" y="43"/>
                    <a:pt x="7" y="45"/>
                  </a:cubicBezTo>
                  <a:cubicBezTo>
                    <a:pt x="9" y="47"/>
                    <a:pt x="13" y="47"/>
                    <a:pt x="22" y="47"/>
                  </a:cubicBezTo>
                  <a:cubicBezTo>
                    <a:pt x="30" y="47"/>
                    <a:pt x="35" y="47"/>
                    <a:pt x="36" y="45"/>
                  </a:cubicBezTo>
                  <a:cubicBezTo>
                    <a:pt x="37" y="43"/>
                    <a:pt x="38" y="37"/>
                    <a:pt x="38" y="26"/>
                  </a:cubicBezTo>
                  <a:cubicBezTo>
                    <a:pt x="38" y="23"/>
                    <a:pt x="38" y="23"/>
                    <a:pt x="38" y="23"/>
                  </a:cubicBezTo>
                  <a:cubicBezTo>
                    <a:pt x="38" y="18"/>
                    <a:pt x="38" y="18"/>
                    <a:pt x="38" y="18"/>
                  </a:cubicBezTo>
                  <a:cubicBezTo>
                    <a:pt x="38" y="12"/>
                    <a:pt x="37" y="8"/>
                    <a:pt x="35" y="7"/>
                  </a:cubicBezTo>
                  <a:cubicBezTo>
                    <a:pt x="33" y="5"/>
                    <a:pt x="29"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33" name="Freeform 29"/>
            <p:cNvSpPr>
              <a:spLocks/>
            </p:cNvSpPr>
            <p:nvPr/>
          </p:nvSpPr>
          <p:spPr bwMode="auto">
            <a:xfrm>
              <a:off x="-164"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5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9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5"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9" y="46"/>
                  </a:cubicBezTo>
                  <a:cubicBezTo>
                    <a:pt x="10" y="47"/>
                    <a:pt x="14" y="47"/>
                    <a:pt x="20" y="47"/>
                  </a:cubicBezTo>
                  <a:cubicBezTo>
                    <a:pt x="27" y="47"/>
                    <a:pt x="31" y="47"/>
                    <a:pt x="33" y="46"/>
                  </a:cubicBezTo>
                  <a:cubicBezTo>
                    <a:pt x="35" y="44"/>
                    <a:pt x="35" y="41"/>
                    <a:pt x="35" y="36"/>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sp>
          <p:nvSpPr>
            <p:cNvPr id="34" name="Freeform 30"/>
            <p:cNvSpPr>
              <a:spLocks noEditPoints="1"/>
            </p:cNvSpPr>
            <p:nvPr/>
          </p:nvSpPr>
          <p:spPr bwMode="auto">
            <a:xfrm>
              <a:off x="-124" y="1193"/>
              <a:ext cx="24" cy="32"/>
            </a:xfrm>
            <a:custGeom>
              <a:avLst/>
              <a:gdLst>
                <a:gd name="T0" fmla="*/ 0 w 39"/>
                <a:gd name="T1" fmla="*/ 52 h 52"/>
                <a:gd name="T2" fmla="*/ 0 w 39"/>
                <a:gd name="T3" fmla="*/ 0 h 52"/>
                <a:gd name="T4" fmla="*/ 22 w 39"/>
                <a:gd name="T5" fmla="*/ 0 h 52"/>
                <a:gd name="T6" fmla="*/ 24 w 39"/>
                <a:gd name="T7" fmla="*/ 0 h 52"/>
                <a:gd name="T8" fmla="*/ 36 w 39"/>
                <a:gd name="T9" fmla="*/ 4 h 52"/>
                <a:gd name="T10" fmla="*/ 39 w 39"/>
                <a:gd name="T11" fmla="*/ 16 h 52"/>
                <a:gd name="T12" fmla="*/ 36 w 39"/>
                <a:gd name="T13" fmla="*/ 28 h 52"/>
                <a:gd name="T14" fmla="*/ 23 w 39"/>
                <a:gd name="T15" fmla="*/ 31 h 52"/>
                <a:gd name="T16" fmla="*/ 21 w 39"/>
                <a:gd name="T17" fmla="*/ 31 h 52"/>
                <a:gd name="T18" fmla="*/ 6 w 39"/>
                <a:gd name="T19" fmla="*/ 31 h 52"/>
                <a:gd name="T20" fmla="*/ 6 w 39"/>
                <a:gd name="T21" fmla="*/ 52 h 52"/>
                <a:gd name="T22" fmla="*/ 0 w 39"/>
                <a:gd name="T23" fmla="*/ 52 h 52"/>
                <a:gd name="T24" fmla="*/ 6 w 39"/>
                <a:gd name="T25" fmla="*/ 27 h 52"/>
                <a:gd name="T26" fmla="*/ 20 w 39"/>
                <a:gd name="T27" fmla="*/ 27 h 52"/>
                <a:gd name="T28" fmla="*/ 31 w 39"/>
                <a:gd name="T29" fmla="*/ 25 h 52"/>
                <a:gd name="T30" fmla="*/ 33 w 39"/>
                <a:gd name="T31" fmla="*/ 17 h 52"/>
                <a:gd name="T32" fmla="*/ 32 w 39"/>
                <a:gd name="T33" fmla="*/ 7 h 52"/>
                <a:gd name="T34" fmla="*/ 24 w 39"/>
                <a:gd name="T35" fmla="*/ 5 h 52"/>
                <a:gd name="T36" fmla="*/ 22 w 39"/>
                <a:gd name="T37" fmla="*/ 5 h 52"/>
                <a:gd name="T38" fmla="*/ 6 w 39"/>
                <a:gd name="T39" fmla="*/ 5 h 52"/>
                <a:gd name="T40" fmla="*/ 6 w 39"/>
                <a:gd name="T41"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2">
                  <a:moveTo>
                    <a:pt x="0" y="52"/>
                  </a:moveTo>
                  <a:cubicBezTo>
                    <a:pt x="0" y="0"/>
                    <a:pt x="0" y="0"/>
                    <a:pt x="0" y="0"/>
                  </a:cubicBezTo>
                  <a:cubicBezTo>
                    <a:pt x="22" y="0"/>
                    <a:pt x="22" y="0"/>
                    <a:pt x="22" y="0"/>
                  </a:cubicBezTo>
                  <a:cubicBezTo>
                    <a:pt x="24" y="0"/>
                    <a:pt x="24" y="0"/>
                    <a:pt x="24" y="0"/>
                  </a:cubicBezTo>
                  <a:cubicBezTo>
                    <a:pt x="30" y="0"/>
                    <a:pt x="34" y="1"/>
                    <a:pt x="36" y="4"/>
                  </a:cubicBezTo>
                  <a:cubicBezTo>
                    <a:pt x="38" y="6"/>
                    <a:pt x="39" y="10"/>
                    <a:pt x="39" y="16"/>
                  </a:cubicBezTo>
                  <a:cubicBezTo>
                    <a:pt x="39" y="22"/>
                    <a:pt x="38" y="26"/>
                    <a:pt x="36" y="28"/>
                  </a:cubicBezTo>
                  <a:cubicBezTo>
                    <a:pt x="33" y="30"/>
                    <a:pt x="29" y="31"/>
                    <a:pt x="23" y="31"/>
                  </a:cubicBezTo>
                  <a:cubicBezTo>
                    <a:pt x="21" y="31"/>
                    <a:pt x="21" y="31"/>
                    <a:pt x="21" y="31"/>
                  </a:cubicBezTo>
                  <a:cubicBezTo>
                    <a:pt x="6" y="31"/>
                    <a:pt x="6" y="31"/>
                    <a:pt x="6" y="31"/>
                  </a:cubicBezTo>
                  <a:cubicBezTo>
                    <a:pt x="6" y="52"/>
                    <a:pt x="6" y="52"/>
                    <a:pt x="6" y="52"/>
                  </a:cubicBezTo>
                  <a:lnTo>
                    <a:pt x="0" y="52"/>
                  </a:lnTo>
                  <a:close/>
                  <a:moveTo>
                    <a:pt x="6" y="27"/>
                  </a:moveTo>
                  <a:cubicBezTo>
                    <a:pt x="20" y="27"/>
                    <a:pt x="20" y="27"/>
                    <a:pt x="20" y="27"/>
                  </a:cubicBezTo>
                  <a:cubicBezTo>
                    <a:pt x="26" y="27"/>
                    <a:pt x="29" y="26"/>
                    <a:pt x="31" y="25"/>
                  </a:cubicBezTo>
                  <a:cubicBezTo>
                    <a:pt x="32" y="24"/>
                    <a:pt x="33" y="21"/>
                    <a:pt x="33" y="17"/>
                  </a:cubicBezTo>
                  <a:cubicBezTo>
                    <a:pt x="33" y="12"/>
                    <a:pt x="33" y="8"/>
                    <a:pt x="32" y="7"/>
                  </a:cubicBezTo>
                  <a:cubicBezTo>
                    <a:pt x="31" y="6"/>
                    <a:pt x="28" y="5"/>
                    <a:pt x="24" y="5"/>
                  </a:cubicBezTo>
                  <a:cubicBezTo>
                    <a:pt x="22" y="5"/>
                    <a:pt x="22" y="5"/>
                    <a:pt x="22" y="5"/>
                  </a:cubicBezTo>
                  <a:cubicBezTo>
                    <a:pt x="6" y="5"/>
                    <a:pt x="6" y="5"/>
                    <a:pt x="6" y="5"/>
                  </a:cubicBezTo>
                  <a:lnTo>
                    <a:pt x="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t" anchorCtr="0" compatLnSpc="1">
              <a:prstTxWarp prst="textNoShape">
                <a:avLst/>
              </a:prstTxWarp>
              <a:noAutofit/>
            </a:bodyPr>
            <a:lstStyle/>
            <a:p>
              <a:endParaRPr lang="en-US"/>
            </a:p>
          </p:txBody>
        </p:sp>
      </p:grpSp>
      <p:sp>
        <p:nvSpPr>
          <p:cNvPr id="36" name="TextBox 35"/>
          <p:cNvSpPr txBox="1"/>
          <p:nvPr userDrawn="1"/>
        </p:nvSpPr>
        <p:spPr>
          <a:xfrm>
            <a:off x="1" y="221314"/>
            <a:ext cx="609600" cy="307777"/>
          </a:xfrm>
          <a:prstGeom prst="rect">
            <a:avLst/>
          </a:prstGeom>
          <a:noFill/>
        </p:spPr>
        <p:txBody>
          <a:bodyPr wrap="square" rtlCol="0">
            <a:spAutoFit/>
          </a:bodyPr>
          <a:lstStyle/>
          <a:p>
            <a:pPr algn="ctr"/>
            <a:fld id="{2B20A161-32B5-4B6F-A629-1F9B5B4CE53A}" type="slidenum">
              <a:rPr lang="en-US" sz="1400" smtClean="0">
                <a:solidFill>
                  <a:schemeClr val="bg1"/>
                </a:solidFill>
              </a:rPr>
              <a:pPr algn="ctr"/>
              <a:t>‹#›</a:t>
            </a:fld>
            <a:endParaRPr lang="en-US" sz="1400" dirty="0">
              <a:solidFill>
                <a:schemeClr val="bg1"/>
              </a:solidFill>
            </a:endParaRPr>
          </a:p>
        </p:txBody>
      </p:sp>
      <p:sp>
        <p:nvSpPr>
          <p:cNvPr id="37" name="Text Placeholder 6">
            <a:extLst>
              <a:ext uri="{FF2B5EF4-FFF2-40B4-BE49-F238E27FC236}">
                <a16:creationId xmlns:a16="http://schemas.microsoft.com/office/drawing/2014/main" id="{61990C6B-C76D-497C-A571-5D7ADFFB4D11}"/>
              </a:ext>
            </a:extLst>
          </p:cNvPr>
          <p:cNvSpPr txBox="1">
            <a:spLocks/>
          </p:cNvSpPr>
          <p:nvPr userDrawn="1"/>
        </p:nvSpPr>
        <p:spPr>
          <a:xfrm>
            <a:off x="533399" y="94956"/>
            <a:ext cx="8229600" cy="282575"/>
          </a:xfrm>
          <a:prstGeom prst="rect">
            <a:avLst/>
          </a:prstGeom>
        </p:spPr>
        <p:txBody>
          <a:bodyPr/>
          <a:lstStyle>
            <a:lvl1pPr marL="0" indent="0" algn="l" defTabSz="914400" rtl="0" eaLnBrk="1" latinLnBrk="0" hangingPunct="1">
              <a:lnSpc>
                <a:spcPct val="100000"/>
              </a:lnSpc>
              <a:spcBef>
                <a:spcPts val="300"/>
              </a:spcBef>
              <a:buClr>
                <a:schemeClr val="tx2"/>
              </a:buClr>
              <a:buFont typeface="Arial" panose="020B0604020202020204" pitchFamily="34" charset="0"/>
              <a:buNone/>
              <a:defRPr sz="1400" b="1" kern="1200" baseline="0">
                <a:solidFill>
                  <a:schemeClr val="bg1"/>
                </a:solidFill>
                <a:latin typeface="+mj-lt"/>
                <a:ea typeface="+mn-ea"/>
                <a:cs typeface="+mn-cs"/>
              </a:defRPr>
            </a:lvl1pPr>
            <a:lvl2pPr marL="685800" indent="-228600" algn="l" defTabSz="914400" rtl="0" eaLnBrk="1" latinLnBrk="0" hangingPunct="1">
              <a:lnSpc>
                <a:spcPct val="100000"/>
              </a:lnSpc>
              <a:spcBef>
                <a:spcPts val="300"/>
              </a:spcBef>
              <a:buClr>
                <a:schemeClr val="tx2"/>
              </a:buClr>
              <a:buFont typeface="Wingdings" panose="05000000000000000000" pitchFamily="2" charset="2"/>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300"/>
              </a:spcBef>
              <a:buClr>
                <a:schemeClr val="tx2"/>
              </a:buClr>
              <a:buSzPct val="80000"/>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300"/>
              </a:spcBef>
              <a:buClr>
                <a:schemeClr val="tx2"/>
              </a:buClr>
              <a:buSzPct val="80000"/>
              <a:buFont typeface="Courier New" panose="02070309020205020404" pitchFamily="49" charset="0"/>
              <a:buChar char="o"/>
              <a:defRPr sz="20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Ontario Gas IRP Framework Recommendations</a:t>
            </a:r>
          </a:p>
        </p:txBody>
      </p:sp>
    </p:spTree>
    <p:extLst>
      <p:ext uri="{BB962C8B-B14F-4D97-AF65-F5344CB8AC3E}">
        <p14:creationId xmlns:p14="http://schemas.microsoft.com/office/powerpoint/2010/main" val="407294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4" r:id="rId4"/>
    <p:sldLayoutId id="2147483662" r:id="rId5"/>
    <p:sldLayoutId id="2147483652" r:id="rId6"/>
    <p:sldLayoutId id="2147483653" r:id="rId7"/>
    <p:sldLayoutId id="2147483660" r:id="rId8"/>
    <p:sldLayoutId id="2147483659" r:id="rId9"/>
    <p:sldLayoutId id="2147483656" r:id="rId10"/>
    <p:sldLayoutId id="2147483658" r:id="rId11"/>
    <p:sldLayoutId id="2147483657" r:id="rId12"/>
    <p:sldLayoutId id="2147483663" r:id="rId13"/>
    <p:sldLayoutId id="2147483655" r:id="rId14"/>
    <p:sldLayoutId id="2147483664" r:id="rId15"/>
    <p:sldLayoutId id="2147483651" r:id="rId16"/>
  </p:sldLayoutIdLst>
  <p:hf sldNum="0" hdr="0" ftr="0"/>
  <p:txStyles>
    <p:titleStyle>
      <a:lvl1pPr algn="l" defTabSz="914400" rtl="0" eaLnBrk="1" latinLnBrk="0" hangingPunct="1">
        <a:lnSpc>
          <a:spcPct val="90000"/>
        </a:lnSpc>
        <a:spcBef>
          <a:spcPct val="0"/>
        </a:spcBef>
        <a:buNone/>
        <a:defRPr sz="3600" b="1" kern="1200">
          <a:solidFill>
            <a:srgbClr val="003F5F"/>
          </a:solidFill>
          <a:latin typeface="+mj-lt"/>
          <a:ea typeface="+mj-ea"/>
          <a:cs typeface="+mj-cs"/>
        </a:defRPr>
      </a:lvl1pPr>
    </p:titleStyle>
    <p:bodyStyle>
      <a:lvl1pPr marL="285750" indent="-285750" algn="l" defTabSz="914400" rtl="0" eaLnBrk="1" latinLnBrk="0" hangingPunct="1">
        <a:lnSpc>
          <a:spcPct val="100000"/>
        </a:lnSpc>
        <a:spcBef>
          <a:spcPts val="3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Clr>
          <a:schemeClr val="tx2"/>
        </a:buClr>
        <a:buFont typeface="Wingdings" panose="05000000000000000000" pitchFamily="2" charset="2"/>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300"/>
        </a:spcBef>
        <a:buClr>
          <a:schemeClr val="tx2"/>
        </a:buClr>
        <a:buSzPct val="80000"/>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300"/>
        </a:spcBef>
        <a:buClr>
          <a:schemeClr val="tx2"/>
        </a:buClr>
        <a:buSzPct val="80000"/>
        <a:buFont typeface="Courier New" panose="02070309020205020404" pitchFamily="49" charset="0"/>
        <a:buChar char="o"/>
        <a:defRPr sz="20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12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rds.oeb.ca/HPECMWebDrawer/Record/679932/File/docu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68129"/>
            <a:ext cx="10972800" cy="1095279"/>
          </a:xfrm>
        </p:spPr>
        <p:txBody>
          <a:bodyPr anchor="ctr">
            <a:normAutofit/>
          </a:bodyPr>
          <a:lstStyle/>
          <a:p>
            <a:r>
              <a:rPr lang="en-US" sz="4400" dirty="0"/>
              <a:t>Ontario Gas IRP Framework Recommendations</a:t>
            </a:r>
          </a:p>
        </p:txBody>
      </p:sp>
      <p:sp>
        <p:nvSpPr>
          <p:cNvPr id="5" name="Subtitle 4"/>
          <p:cNvSpPr>
            <a:spLocks noGrp="1"/>
          </p:cNvSpPr>
          <p:nvPr>
            <p:ph type="subTitle" idx="1"/>
          </p:nvPr>
        </p:nvSpPr>
        <p:spPr>
          <a:xfrm>
            <a:off x="609600" y="4269537"/>
            <a:ext cx="10972800" cy="462376"/>
          </a:xfrm>
        </p:spPr>
        <p:txBody>
          <a:bodyPr anchor="ctr">
            <a:normAutofit/>
          </a:bodyPr>
          <a:lstStyle/>
          <a:p>
            <a:r>
              <a:rPr lang="en-US" sz="2400" dirty="0"/>
              <a:t>Presentation TO THE ONTARIO ENERGY BOARD IN EB-2020-0091</a:t>
            </a:r>
          </a:p>
        </p:txBody>
      </p:sp>
      <p:sp>
        <p:nvSpPr>
          <p:cNvPr id="6" name="Text Placeholder 5"/>
          <p:cNvSpPr>
            <a:spLocks noGrp="1"/>
          </p:cNvSpPr>
          <p:nvPr>
            <p:ph type="body" sz="quarter" idx="10"/>
          </p:nvPr>
        </p:nvSpPr>
        <p:spPr/>
        <p:txBody>
          <a:bodyPr/>
          <a:lstStyle/>
          <a:p>
            <a:r>
              <a:rPr lang="en-US" dirty="0"/>
              <a:t>Chris Neme</a:t>
            </a:r>
          </a:p>
        </p:txBody>
      </p:sp>
      <p:sp>
        <p:nvSpPr>
          <p:cNvPr id="8" name="Date Placeholder 7"/>
          <p:cNvSpPr>
            <a:spLocks noGrp="1"/>
          </p:cNvSpPr>
          <p:nvPr>
            <p:ph type="dt" sz="half" idx="2"/>
          </p:nvPr>
        </p:nvSpPr>
        <p:spPr/>
        <p:txBody>
          <a:bodyPr/>
          <a:lstStyle/>
          <a:p>
            <a:r>
              <a:rPr lang="en-US" dirty="0"/>
              <a:t>February 19, 2021</a:t>
            </a:r>
          </a:p>
        </p:txBody>
      </p:sp>
    </p:spTree>
    <p:extLst>
      <p:ext uri="{BB962C8B-B14F-4D97-AF65-F5344CB8AC3E}">
        <p14:creationId xmlns:p14="http://schemas.microsoft.com/office/powerpoint/2010/main" val="281692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Total Resource Cost (TRC) – Definition and How it Works</a:t>
            </a:r>
          </a:p>
        </p:txBody>
      </p:sp>
      <p:sp>
        <p:nvSpPr>
          <p:cNvPr id="3" name="Content Placeholder 2"/>
          <p:cNvSpPr>
            <a:spLocks noGrp="1"/>
          </p:cNvSpPr>
          <p:nvPr>
            <p:ph idx="1"/>
          </p:nvPr>
        </p:nvSpPr>
        <p:spPr>
          <a:xfrm>
            <a:off x="520995" y="1655064"/>
            <a:ext cx="11191393" cy="4618405"/>
          </a:xfrm>
        </p:spPr>
        <p:txBody>
          <a:bodyPr>
            <a:normAutofit/>
          </a:bodyPr>
          <a:lstStyle/>
          <a:p>
            <a:r>
              <a:rPr lang="en-US" dirty="0"/>
              <a:t>Combined perspective of gas utility system + IRPA program participants</a:t>
            </a:r>
          </a:p>
          <a:p>
            <a:r>
              <a:rPr lang="en-US" dirty="0"/>
              <a:t>Ontario has used it for almost 30 years (DSM)</a:t>
            </a:r>
          </a:p>
          <a:p>
            <a:r>
              <a:rPr lang="en-US" dirty="0"/>
              <a:t>Use of the TRC to analyze IRPAs:</a:t>
            </a:r>
          </a:p>
          <a:p>
            <a:pPr marL="914400" lvl="1" indent="-457200">
              <a:buFont typeface="+mj-lt"/>
              <a:buAutoNum type="arabicPeriod"/>
            </a:pPr>
            <a:r>
              <a:rPr lang="en-US" dirty="0"/>
              <a:t>Sum the </a:t>
            </a:r>
            <a:r>
              <a:rPr lang="en-US" dirty="0" err="1"/>
              <a:t>NPV</a:t>
            </a:r>
            <a:r>
              <a:rPr lang="en-US" dirty="0"/>
              <a:t> of all benefits, including the avoided cost of the pipeline option</a:t>
            </a:r>
          </a:p>
          <a:p>
            <a:pPr marL="914400" lvl="1" indent="-457200">
              <a:buFont typeface="+mj-lt"/>
              <a:buAutoNum type="arabicPeriod"/>
            </a:pPr>
            <a:r>
              <a:rPr lang="en-US" dirty="0"/>
              <a:t>Sum the NPV of all costs born by the utility and program participants</a:t>
            </a:r>
          </a:p>
          <a:p>
            <a:pPr marL="914400" lvl="1" indent="-457200">
              <a:buFont typeface="+mj-lt"/>
              <a:buAutoNum type="arabicPeriod"/>
            </a:pPr>
            <a:r>
              <a:rPr lang="en-US" dirty="0"/>
              <a:t>If the benefit-cost ratio is ≥ 1, the IRPA is more cost effective than the pipeline</a:t>
            </a:r>
          </a:p>
          <a:p>
            <a:pPr marL="914400" lvl="1" indent="-457200">
              <a:buFont typeface="+mj-lt"/>
              <a:buAutoNum type="arabicPeriod"/>
            </a:pPr>
            <a:r>
              <a:rPr lang="en-US" dirty="0"/>
              <a:t>The net of the </a:t>
            </a:r>
            <a:r>
              <a:rPr lang="en-US" dirty="0" err="1"/>
              <a:t>NPV</a:t>
            </a:r>
            <a:r>
              <a:rPr lang="en-US" dirty="0"/>
              <a:t> figures is the savings/cost of the </a:t>
            </a:r>
            <a:r>
              <a:rPr lang="en-US" dirty="0" err="1"/>
              <a:t>IRPA</a:t>
            </a:r>
            <a:r>
              <a:rPr lang="en-US" dirty="0"/>
              <a:t> vs. the pipe solution</a:t>
            </a:r>
          </a:p>
          <a:p>
            <a:pPr marL="282575" indent="-225425"/>
            <a:r>
              <a:rPr lang="en-US" dirty="0"/>
              <a:t>TRC application to IRPAs is same as for DSM, with one exception:</a:t>
            </a:r>
          </a:p>
          <a:p>
            <a:pPr marL="682625" lvl="1" indent="-225425"/>
            <a:r>
              <a:rPr lang="en-US" dirty="0"/>
              <a:t>uses specific avoided cost of the pipeline option for IRPA</a:t>
            </a:r>
          </a:p>
          <a:p>
            <a:pPr marL="682625" lvl="1" indent="-225425"/>
            <a:r>
              <a:rPr lang="en-US" dirty="0"/>
              <a:t>uses system-wide average (generic) avoided T&amp;D costs for DSM</a:t>
            </a:r>
          </a:p>
          <a:p>
            <a:endParaRPr lang="en-US" dirty="0"/>
          </a:p>
          <a:p>
            <a:endParaRPr lang="en-US" dirty="0"/>
          </a:p>
          <a:p>
            <a:pPr marL="0" indent="0">
              <a:buNone/>
            </a:pPr>
            <a:endParaRPr lang="en-US" dirty="0"/>
          </a:p>
          <a:p>
            <a:pPr lvl="2"/>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16651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Recommendation (2)</a:t>
            </a:r>
          </a:p>
        </p:txBody>
      </p:sp>
      <p:sp>
        <p:nvSpPr>
          <p:cNvPr id="3" name="Content Placeholder 2"/>
          <p:cNvSpPr>
            <a:spLocks noGrp="1"/>
          </p:cNvSpPr>
          <p:nvPr>
            <p:ph idx="1"/>
          </p:nvPr>
        </p:nvSpPr>
        <p:spPr>
          <a:xfrm>
            <a:off x="520995" y="1655064"/>
            <a:ext cx="11061405" cy="4618405"/>
          </a:xfrm>
        </p:spPr>
        <p:txBody>
          <a:bodyPr>
            <a:normAutofit/>
          </a:bodyPr>
          <a:lstStyle/>
          <a:p>
            <a:r>
              <a:rPr lang="en-US" dirty="0"/>
              <a:t>Initiate Board process to assess test refinements per NSPM principles</a:t>
            </a:r>
          </a:p>
          <a:p>
            <a:pPr lvl="1"/>
            <a:r>
              <a:rPr lang="en-US" dirty="0"/>
              <a:t>Address utility system impacts not currently captured in Ontario TRC+</a:t>
            </a:r>
          </a:p>
          <a:p>
            <a:pPr lvl="1"/>
            <a:r>
              <a:rPr lang="en-US" dirty="0"/>
              <a:t>Identify impacts to add to utility system impacts – based on energy policy goals</a:t>
            </a:r>
          </a:p>
          <a:p>
            <a:pPr lvl="1"/>
            <a:r>
              <a:rPr lang="en-US" dirty="0"/>
              <a:t>Assess through stakeholder process</a:t>
            </a:r>
          </a:p>
          <a:p>
            <a:pPr lvl="1"/>
            <a:r>
              <a:rPr lang="en-US" dirty="0"/>
              <a:t>Similar to </a:t>
            </a:r>
            <a:r>
              <a:rPr lang="en-US" dirty="0" err="1"/>
              <a:t>Guidehouse’s</a:t>
            </a:r>
            <a:r>
              <a:rPr lang="en-US" dirty="0"/>
              <a:t> recommendation</a:t>
            </a:r>
          </a:p>
          <a:p>
            <a:r>
              <a:rPr lang="en-US" dirty="0"/>
              <a:t>This should be done </a:t>
            </a:r>
            <a:r>
              <a:rPr lang="en-US" i="1" dirty="0"/>
              <a:t>after</a:t>
            </a:r>
            <a:r>
              <a:rPr lang="en-US" dirty="0"/>
              <a:t> initial IRP framework is put in place</a:t>
            </a:r>
          </a:p>
          <a:p>
            <a:pPr lvl="1"/>
            <a:r>
              <a:rPr lang="en-US" dirty="0"/>
              <a:t>Do not need to hold everything else up</a:t>
            </a:r>
          </a:p>
          <a:p>
            <a:pPr lvl="1"/>
            <a:r>
              <a:rPr lang="en-US" dirty="0"/>
              <a:t>Revise framework if selected test is different than TRC+</a:t>
            </a:r>
          </a:p>
          <a:p>
            <a:endParaRPr lang="en-US" dirty="0"/>
          </a:p>
          <a:p>
            <a:pPr marL="0" indent="0">
              <a:buNone/>
            </a:pPr>
            <a:endParaRPr lang="en-US" dirty="0"/>
          </a:p>
          <a:p>
            <a:pPr lvl="2"/>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177691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normAutofit/>
          </a:bodyPr>
          <a:lstStyle/>
          <a:p>
            <a:r>
              <a:rPr lang="en-US" dirty="0"/>
              <a:t>Options for Cost-Effectiveness Tests</a:t>
            </a:r>
          </a:p>
        </p:txBody>
      </p:sp>
      <p:sp>
        <p:nvSpPr>
          <p:cNvPr id="3" name="Content Placeholder 2"/>
          <p:cNvSpPr>
            <a:spLocks noGrp="1"/>
          </p:cNvSpPr>
          <p:nvPr>
            <p:ph idx="1"/>
          </p:nvPr>
        </p:nvSpPr>
        <p:spPr>
          <a:xfrm>
            <a:off x="627756" y="1539774"/>
            <a:ext cx="11061405" cy="4618405"/>
          </a:xfrm>
        </p:spPr>
        <p:txBody>
          <a:bodyPr>
            <a:normAutofit/>
          </a:bodyPr>
          <a:lstStyle/>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
        <p:nvSpPr>
          <p:cNvPr id="6" name="TextBox 5">
            <a:extLst>
              <a:ext uri="{FF2B5EF4-FFF2-40B4-BE49-F238E27FC236}">
                <a16:creationId xmlns:a16="http://schemas.microsoft.com/office/drawing/2014/main" id="{059306E9-1CD1-4700-9169-2006DE1C870E}"/>
              </a:ext>
            </a:extLst>
          </p:cNvPr>
          <p:cNvSpPr txBox="1"/>
          <p:nvPr/>
        </p:nvSpPr>
        <p:spPr>
          <a:xfrm>
            <a:off x="8160515" y="2102298"/>
            <a:ext cx="3834127" cy="3139321"/>
          </a:xfrm>
          <a:prstGeom prst="rect">
            <a:avLst/>
          </a:prstGeom>
          <a:noFill/>
        </p:spPr>
        <p:txBody>
          <a:bodyPr wrap="square" rtlCol="0">
            <a:spAutoFit/>
          </a:bodyPr>
          <a:lstStyle/>
          <a:p>
            <a:r>
              <a:rPr lang="en-US" b="1" dirty="0"/>
              <a:t>Per National Standard Practice Manual (NSPM) Core Principles:</a:t>
            </a:r>
          </a:p>
          <a:p>
            <a:endParaRPr lang="en-US" b="1" dirty="0"/>
          </a:p>
          <a:p>
            <a:pPr marL="342900" indent="-342900">
              <a:buAutoNum type="arabicPeriod"/>
            </a:pPr>
            <a:r>
              <a:rPr lang="en-US" sz="1600" dirty="0">
                <a:solidFill>
                  <a:srgbClr val="0070C0"/>
                </a:solidFill>
              </a:rPr>
              <a:t>All gas system impacts must be included</a:t>
            </a:r>
          </a:p>
          <a:p>
            <a:pPr marL="342900" indent="-342900">
              <a:buAutoNum type="arabicPeriod"/>
            </a:pPr>
            <a:endParaRPr lang="en-US" sz="1600" dirty="0"/>
          </a:p>
          <a:p>
            <a:pPr marL="342900" indent="-342900">
              <a:buAutoNum type="arabicPeriod"/>
            </a:pPr>
            <a:r>
              <a:rPr lang="en-US" sz="1600" dirty="0">
                <a:solidFill>
                  <a:srgbClr val="00B050"/>
                </a:solidFill>
              </a:rPr>
              <a:t>Policy goals should dictate what other impacts should be included (identified through proposed stakeholder process)</a:t>
            </a:r>
          </a:p>
          <a:p>
            <a:pPr marL="342900" indent="-342900">
              <a:buAutoNum type="arabicPeriod"/>
            </a:pPr>
            <a:endParaRPr lang="en-US" sz="1600" dirty="0"/>
          </a:p>
          <a:p>
            <a:pPr marL="342900" indent="-342900">
              <a:buAutoNum type="arabicPeriod"/>
            </a:pPr>
            <a:r>
              <a:rPr lang="en-US" sz="1600" dirty="0">
                <a:solidFill>
                  <a:srgbClr val="FF0000"/>
                </a:solidFill>
              </a:rPr>
              <a:t>Revenue impacts are neither costs nor benefits and therefore are not relevant to cost-effectiveness analyses</a:t>
            </a:r>
          </a:p>
        </p:txBody>
      </p:sp>
      <p:sp>
        <p:nvSpPr>
          <p:cNvPr id="21" name="Right Brace 20">
            <a:extLst>
              <a:ext uri="{FF2B5EF4-FFF2-40B4-BE49-F238E27FC236}">
                <a16:creationId xmlns:a16="http://schemas.microsoft.com/office/drawing/2014/main" id="{72A4E7F2-6B28-447E-BADD-668A6AEC2DB9}"/>
              </a:ext>
            </a:extLst>
          </p:cNvPr>
          <p:cNvSpPr/>
          <p:nvPr/>
        </p:nvSpPr>
        <p:spPr>
          <a:xfrm>
            <a:off x="7555220" y="3607066"/>
            <a:ext cx="173979" cy="648940"/>
          </a:xfrm>
          <a:prstGeom prst="rightBrace">
            <a:avLst/>
          </a:prstGeom>
          <a:ln w="190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2" name="Right Brace 31">
            <a:extLst>
              <a:ext uri="{FF2B5EF4-FFF2-40B4-BE49-F238E27FC236}">
                <a16:creationId xmlns:a16="http://schemas.microsoft.com/office/drawing/2014/main" id="{D4EB1951-CEAA-41A8-847C-4DF6026DC8A9}"/>
              </a:ext>
            </a:extLst>
          </p:cNvPr>
          <p:cNvSpPr/>
          <p:nvPr/>
        </p:nvSpPr>
        <p:spPr>
          <a:xfrm>
            <a:off x="7537586" y="5675266"/>
            <a:ext cx="209246" cy="702747"/>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DB59DE04-DCC4-492D-847D-0502B3EE8758}"/>
              </a:ext>
            </a:extLst>
          </p:cNvPr>
          <p:cNvCxnSpPr>
            <a:cxnSpLocks/>
          </p:cNvCxnSpPr>
          <p:nvPr/>
        </p:nvCxnSpPr>
        <p:spPr>
          <a:xfrm>
            <a:off x="7530383" y="4636380"/>
            <a:ext cx="63013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5B296CB7-EC99-4D4A-9FB4-87A11C1007E9}"/>
              </a:ext>
            </a:extLst>
          </p:cNvPr>
          <p:cNvSpPr/>
          <p:nvPr/>
        </p:nvSpPr>
        <p:spPr>
          <a:xfrm>
            <a:off x="7530384" y="2442575"/>
            <a:ext cx="172116" cy="1100003"/>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a:extLst>
              <a:ext uri="{FF2B5EF4-FFF2-40B4-BE49-F238E27FC236}">
                <a16:creationId xmlns:a16="http://schemas.microsoft.com/office/drawing/2014/main" id="{5BD09D0A-8749-42B5-AD85-70D61AA24459}"/>
              </a:ext>
            </a:extLst>
          </p:cNvPr>
          <p:cNvSpPr/>
          <p:nvPr/>
        </p:nvSpPr>
        <p:spPr>
          <a:xfrm>
            <a:off x="7555220" y="4772416"/>
            <a:ext cx="147279" cy="848206"/>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B8531D70-CF6E-4E27-95F3-595F758CAE5B}"/>
              </a:ext>
            </a:extLst>
          </p:cNvPr>
          <p:cNvPicPr>
            <a:picLocks noChangeAspect="1"/>
          </p:cNvPicPr>
          <p:nvPr/>
        </p:nvPicPr>
        <p:blipFill>
          <a:blip r:embed="rId3"/>
          <a:stretch>
            <a:fillRect/>
          </a:stretch>
        </p:blipFill>
        <p:spPr>
          <a:xfrm>
            <a:off x="567060" y="1720416"/>
            <a:ext cx="6934705" cy="4655332"/>
          </a:xfrm>
          <a:prstGeom prst="rect">
            <a:avLst/>
          </a:prstGeom>
        </p:spPr>
      </p:pic>
    </p:spTree>
    <p:extLst>
      <p:ext uri="{BB962C8B-B14F-4D97-AF65-F5344CB8AC3E}">
        <p14:creationId xmlns:p14="http://schemas.microsoft.com/office/powerpoint/2010/main" val="130900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98EE-B2ED-44FF-ACC3-8EE69B377AF8}"/>
              </a:ext>
            </a:extLst>
          </p:cNvPr>
          <p:cNvSpPr>
            <a:spLocks noGrp="1"/>
          </p:cNvSpPr>
          <p:nvPr>
            <p:ph type="title"/>
          </p:nvPr>
        </p:nvSpPr>
        <p:spPr/>
        <p:txBody>
          <a:bodyPr/>
          <a:lstStyle/>
          <a:p>
            <a:r>
              <a:rPr lang="en-US" dirty="0"/>
              <a:t>Refinements to Capture Other Utility System Impacts </a:t>
            </a:r>
          </a:p>
        </p:txBody>
      </p:sp>
      <p:sp>
        <p:nvSpPr>
          <p:cNvPr id="3" name="Content Placeholder 2">
            <a:extLst>
              <a:ext uri="{FF2B5EF4-FFF2-40B4-BE49-F238E27FC236}">
                <a16:creationId xmlns:a16="http://schemas.microsoft.com/office/drawing/2014/main" id="{07506FFB-DB3C-4988-93B9-0303A78F582F}"/>
              </a:ext>
            </a:extLst>
          </p:cNvPr>
          <p:cNvSpPr>
            <a:spLocks noGrp="1"/>
          </p:cNvSpPr>
          <p:nvPr>
            <p:ph idx="1"/>
          </p:nvPr>
        </p:nvSpPr>
        <p:spPr>
          <a:xfrm>
            <a:off x="615081" y="1720417"/>
            <a:ext cx="11070413" cy="3739090"/>
          </a:xfrm>
        </p:spPr>
        <p:txBody>
          <a:bodyPr>
            <a:normAutofit fontScale="92500"/>
          </a:bodyPr>
          <a:lstStyle/>
          <a:p>
            <a:r>
              <a:rPr lang="en-US" dirty="0"/>
              <a:t>TRC – and all other tests – should include all utility system impacts</a:t>
            </a:r>
          </a:p>
          <a:p>
            <a:r>
              <a:rPr lang="en-US" dirty="0"/>
              <a:t>Historic Ontario application of TRC+ has excluded some utility system impacts</a:t>
            </a:r>
          </a:p>
          <a:p>
            <a:pPr lvl="1"/>
            <a:r>
              <a:rPr lang="en-US" dirty="0"/>
              <a:t>E.g., gas price suppression effects, option value, &amp; hedge value</a:t>
            </a:r>
          </a:p>
          <a:p>
            <a:r>
              <a:rPr lang="en-US" dirty="0"/>
              <a:t>All of these should be accounted for because:</a:t>
            </a:r>
          </a:p>
          <a:p>
            <a:pPr lvl="1"/>
            <a:r>
              <a:rPr lang="en-US" dirty="0"/>
              <a:t>Ignoring these factors assigns a value of $0 to them, which is incorrect</a:t>
            </a:r>
          </a:p>
          <a:p>
            <a:pPr lvl="1"/>
            <a:r>
              <a:rPr lang="en-US" dirty="0"/>
              <a:t>Leading jurisdictions account for these and/or are currently examining them</a:t>
            </a:r>
          </a:p>
          <a:p>
            <a:pPr lvl="1"/>
            <a:r>
              <a:rPr lang="en-US" dirty="0"/>
              <a:t>They meet the </a:t>
            </a:r>
            <a:r>
              <a:rPr lang="en-US" dirty="0" err="1"/>
              <a:t>OEB’s</a:t>
            </a:r>
            <a:r>
              <a:rPr lang="en-US" dirty="0"/>
              <a:t> definition of TRC</a:t>
            </a:r>
            <a:r>
              <a:rPr lang="en-US" baseline="30000" dirty="0"/>
              <a:t>1</a:t>
            </a:r>
          </a:p>
          <a:p>
            <a:pPr lvl="1"/>
            <a:r>
              <a:rPr lang="en-US" dirty="0"/>
              <a:t>The OEB has said demand reduction impact on gas prices should be addressed in the future</a:t>
            </a:r>
            <a:r>
              <a:rPr lang="en-US" baseline="30000" dirty="0"/>
              <a:t>2</a:t>
            </a:r>
          </a:p>
          <a:p>
            <a:r>
              <a:rPr lang="en-US" dirty="0"/>
              <a:t>Values can be estimated and/or derived from other jurisdictions</a:t>
            </a:r>
          </a:p>
        </p:txBody>
      </p:sp>
      <p:sp>
        <p:nvSpPr>
          <p:cNvPr id="4" name="Date Placeholder 3">
            <a:extLst>
              <a:ext uri="{FF2B5EF4-FFF2-40B4-BE49-F238E27FC236}">
                <a16:creationId xmlns:a16="http://schemas.microsoft.com/office/drawing/2014/main" id="{10D6FFD8-AC70-4304-92FE-DB3F006ACDD2}"/>
              </a:ext>
            </a:extLst>
          </p:cNvPr>
          <p:cNvSpPr>
            <a:spLocks noGrp="1"/>
          </p:cNvSpPr>
          <p:nvPr>
            <p:ph type="dt" sz="half" idx="10"/>
          </p:nvPr>
        </p:nvSpPr>
        <p:spPr/>
        <p:txBody>
          <a:bodyPr/>
          <a:lstStyle/>
          <a:p>
            <a:r>
              <a:rPr lang="en-US" dirty="0"/>
              <a:t>February 19, 2021</a:t>
            </a:r>
          </a:p>
        </p:txBody>
      </p:sp>
      <p:sp>
        <p:nvSpPr>
          <p:cNvPr id="6" name="TextBox 5"/>
          <p:cNvSpPr txBox="1"/>
          <p:nvPr/>
        </p:nvSpPr>
        <p:spPr>
          <a:xfrm>
            <a:off x="347381" y="5675090"/>
            <a:ext cx="11497237" cy="830997"/>
          </a:xfrm>
          <a:prstGeom prst="rect">
            <a:avLst/>
          </a:prstGeom>
          <a:noFill/>
        </p:spPr>
        <p:txBody>
          <a:bodyPr wrap="square" rtlCol="0">
            <a:spAutoFit/>
          </a:bodyPr>
          <a:lstStyle/>
          <a:p>
            <a:r>
              <a:rPr lang="en-CA" sz="1600" baseline="30000" dirty="0"/>
              <a:t>1</a:t>
            </a:r>
            <a:r>
              <a:rPr lang="en-CA" sz="1600" dirty="0"/>
              <a:t> </a:t>
            </a:r>
            <a:r>
              <a:rPr lang="en-CA" sz="1600" dirty="0" err="1"/>
              <a:t>OEB</a:t>
            </a:r>
            <a:r>
              <a:rPr lang="en-CA" sz="1600" dirty="0"/>
              <a:t>, DSM Framework, December 22, 2014 (EB-2014-0134), p. 32: “</a:t>
            </a:r>
            <a:r>
              <a:rPr lang="en-US" sz="1600" dirty="0"/>
              <a:t>The </a:t>
            </a:r>
            <a:r>
              <a:rPr lang="en-US" sz="1600" dirty="0" err="1"/>
              <a:t>TRC</a:t>
            </a:r>
            <a:r>
              <a:rPr lang="en-US" sz="1600" dirty="0"/>
              <a:t> test measures the energy related benefits and costs of DSM programs experienced by both the gas utility system and program participant.”</a:t>
            </a:r>
          </a:p>
          <a:p>
            <a:r>
              <a:rPr lang="en-CA" sz="1600" baseline="30000" dirty="0"/>
              <a:t>2</a:t>
            </a:r>
            <a:r>
              <a:rPr lang="en-CA" sz="1600" dirty="0"/>
              <a:t> OEB, </a:t>
            </a:r>
            <a:r>
              <a:rPr lang="en-CA" sz="1600" i="1" dirty="0"/>
              <a:t>Decision and Order on Applications for Approval of the 2015-2020 DSM Plans</a:t>
            </a:r>
            <a:r>
              <a:rPr lang="en-CA" sz="1600" dirty="0"/>
              <a:t>, EB-2015-0029/0049, January 20, 2016, p. 87. </a:t>
            </a:r>
          </a:p>
        </p:txBody>
      </p:sp>
    </p:spTree>
    <p:extLst>
      <p:ext uri="{BB962C8B-B14F-4D97-AF65-F5344CB8AC3E}">
        <p14:creationId xmlns:p14="http://schemas.microsoft.com/office/powerpoint/2010/main" val="280202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5313-F1D7-4B59-8BCA-7A3C822B142D}"/>
              </a:ext>
            </a:extLst>
          </p:cNvPr>
          <p:cNvSpPr>
            <a:spLocks noGrp="1"/>
          </p:cNvSpPr>
          <p:nvPr>
            <p:ph type="title"/>
          </p:nvPr>
        </p:nvSpPr>
        <p:spPr>
          <a:xfrm>
            <a:off x="612340" y="751718"/>
            <a:ext cx="10967319" cy="685800"/>
          </a:xfrm>
        </p:spPr>
        <p:txBody>
          <a:bodyPr/>
          <a:lstStyle/>
          <a:p>
            <a:r>
              <a:rPr lang="en-US" dirty="0"/>
              <a:t>Enbridge Proposed Discounted Cash Flow + “test”</a:t>
            </a:r>
          </a:p>
        </p:txBody>
      </p:sp>
      <p:sp>
        <p:nvSpPr>
          <p:cNvPr id="3" name="Date Placeholder 2">
            <a:extLst>
              <a:ext uri="{FF2B5EF4-FFF2-40B4-BE49-F238E27FC236}">
                <a16:creationId xmlns:a16="http://schemas.microsoft.com/office/drawing/2014/main" id="{58951D1F-0440-469B-8809-4B10290CF408}"/>
              </a:ext>
            </a:extLst>
          </p:cNvPr>
          <p:cNvSpPr>
            <a:spLocks noGrp="1"/>
          </p:cNvSpPr>
          <p:nvPr>
            <p:ph type="dt" sz="half" idx="10"/>
          </p:nvPr>
        </p:nvSpPr>
        <p:spPr/>
        <p:txBody>
          <a:bodyPr/>
          <a:lstStyle/>
          <a:p>
            <a:r>
              <a:rPr lang="en-US" dirty="0"/>
              <a:t>February 19, 2021</a:t>
            </a:r>
          </a:p>
        </p:txBody>
      </p:sp>
      <p:pic>
        <p:nvPicPr>
          <p:cNvPr id="11" name="Picture 10">
            <a:extLst>
              <a:ext uri="{FF2B5EF4-FFF2-40B4-BE49-F238E27FC236}">
                <a16:creationId xmlns:a16="http://schemas.microsoft.com/office/drawing/2014/main" id="{688F40CB-43E4-4E06-9880-A049FE0E6BCA}"/>
              </a:ext>
            </a:extLst>
          </p:cNvPr>
          <p:cNvPicPr>
            <a:picLocks noChangeAspect="1"/>
          </p:cNvPicPr>
          <p:nvPr/>
        </p:nvPicPr>
        <p:blipFill>
          <a:blip r:embed="rId3"/>
          <a:stretch>
            <a:fillRect/>
          </a:stretch>
        </p:blipFill>
        <p:spPr>
          <a:xfrm>
            <a:off x="612339" y="1614486"/>
            <a:ext cx="7105823" cy="4034752"/>
          </a:xfrm>
          <a:prstGeom prst="rect">
            <a:avLst/>
          </a:prstGeom>
        </p:spPr>
      </p:pic>
      <p:sp>
        <p:nvSpPr>
          <p:cNvPr id="12" name="TextBox 11">
            <a:extLst>
              <a:ext uri="{FF2B5EF4-FFF2-40B4-BE49-F238E27FC236}">
                <a16:creationId xmlns:a16="http://schemas.microsoft.com/office/drawing/2014/main" id="{AE3C9D44-6B41-48E5-ACE5-30A3B3EE54A8}"/>
              </a:ext>
            </a:extLst>
          </p:cNvPr>
          <p:cNvSpPr txBox="1"/>
          <p:nvPr/>
        </p:nvSpPr>
        <p:spPr>
          <a:xfrm>
            <a:off x="7883076" y="1614487"/>
            <a:ext cx="3972227" cy="4185761"/>
          </a:xfrm>
          <a:prstGeom prst="rect">
            <a:avLst/>
          </a:prstGeom>
          <a:noFill/>
        </p:spPr>
        <p:txBody>
          <a:bodyPr wrap="square" rtlCol="0">
            <a:spAutoFit/>
          </a:bodyPr>
          <a:lstStyle/>
          <a:p>
            <a:r>
              <a:rPr lang="en-US" sz="1400" b="1" dirty="0"/>
              <a:t>Notes:</a:t>
            </a:r>
          </a:p>
          <a:p>
            <a:pPr marL="233363" indent="-233363">
              <a:buFont typeface="+mj-lt"/>
              <a:buAutoNum type="arabicPeriod"/>
            </a:pPr>
            <a:r>
              <a:rPr lang="en-US" sz="1400" dirty="0"/>
              <a:t>Table from Enbridge response to Staff.20</a:t>
            </a:r>
          </a:p>
          <a:p>
            <a:pPr marL="233363" indent="-233363">
              <a:buFont typeface="+mj-lt"/>
              <a:buAutoNum type="arabicPeriod"/>
            </a:pPr>
            <a:r>
              <a:rPr lang="en-US" sz="1400" dirty="0"/>
              <a:t>Enbridge appears to suggest that both infrastructure option and IRPA option would be analyzed relative to a hypothetical “do nothing” baseline</a:t>
            </a:r>
          </a:p>
          <a:p>
            <a:pPr marL="233363" indent="-233363">
              <a:buFont typeface="+mj-lt"/>
              <a:buAutoNum type="arabicPeriod"/>
            </a:pPr>
            <a:r>
              <a:rPr lang="en-US" sz="1400" dirty="0"/>
              <a:t>Avoided infrastructure costs and avoided commodity costs in Stage 1 are only portions of such costs associated with utility gas use (customer portions captured in Stage 2) – per Enbridge Tech Conference responses</a:t>
            </a:r>
          </a:p>
          <a:p>
            <a:pPr marL="233363" indent="-233363">
              <a:buFont typeface="+mj-lt"/>
              <a:buAutoNum type="arabicPeriod"/>
            </a:pPr>
            <a:r>
              <a:rPr lang="en-US" sz="1400" dirty="0"/>
              <a:t>Not clear how other fuel impacts – e.g., electrification of gas use – would be captured.  Presumably in Stage 2, but at customer cost or actual cost to electric grid (i.e., electric avoided costs).</a:t>
            </a:r>
          </a:p>
          <a:p>
            <a:pPr marL="233363" indent="-233363">
              <a:buFont typeface="+mj-lt"/>
              <a:buAutoNum type="arabicPeriod"/>
            </a:pPr>
            <a:r>
              <a:rPr lang="en-US" sz="1400" dirty="0"/>
              <a:t>GHG emissions refers to carbon taxes (per Enbridge Tech Conference responses)</a:t>
            </a:r>
          </a:p>
          <a:p>
            <a:pPr marL="342900" indent="-342900">
              <a:buFont typeface="+mj-lt"/>
              <a:buAutoNum type="arabicPeriod"/>
            </a:pPr>
            <a:endParaRPr lang="en-US" sz="1400" dirty="0"/>
          </a:p>
        </p:txBody>
      </p:sp>
      <p:sp>
        <p:nvSpPr>
          <p:cNvPr id="13" name="Oval 12">
            <a:extLst>
              <a:ext uri="{FF2B5EF4-FFF2-40B4-BE49-F238E27FC236}">
                <a16:creationId xmlns:a16="http://schemas.microsoft.com/office/drawing/2014/main" id="{7891F08B-6948-48A9-9ACE-8BFBAB743DAB}"/>
              </a:ext>
            </a:extLst>
          </p:cNvPr>
          <p:cNvSpPr/>
          <p:nvPr/>
        </p:nvSpPr>
        <p:spPr>
          <a:xfrm>
            <a:off x="4508205" y="2352538"/>
            <a:ext cx="308343" cy="38277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8F4B321-23B3-4208-9FF0-4B9DBE003BCF}"/>
              </a:ext>
            </a:extLst>
          </p:cNvPr>
          <p:cNvCxnSpPr>
            <a:cxnSpLocks/>
          </p:cNvCxnSpPr>
          <p:nvPr/>
        </p:nvCxnSpPr>
        <p:spPr>
          <a:xfrm>
            <a:off x="4902417" y="2590387"/>
            <a:ext cx="2980659" cy="60074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513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Enbridge Proposed DCF+ Test is Fundamentally Flawed</a:t>
            </a:r>
          </a:p>
        </p:txBody>
      </p:sp>
      <p:sp>
        <p:nvSpPr>
          <p:cNvPr id="3" name="Content Placeholder 2"/>
          <p:cNvSpPr>
            <a:spLocks noGrp="1"/>
          </p:cNvSpPr>
          <p:nvPr>
            <p:ph idx="1"/>
          </p:nvPr>
        </p:nvSpPr>
        <p:spPr>
          <a:xfrm>
            <a:off x="376518" y="1655064"/>
            <a:ext cx="11672047" cy="4639410"/>
          </a:xfrm>
        </p:spPr>
        <p:txBody>
          <a:bodyPr>
            <a:normAutofit/>
          </a:bodyPr>
          <a:lstStyle/>
          <a:p>
            <a:r>
              <a:rPr lang="en-US" dirty="0"/>
              <a:t>It doesn’t answer the core question of what is “least cost”</a:t>
            </a:r>
          </a:p>
          <a:p>
            <a:pPr lvl="1"/>
            <a:r>
              <a:rPr lang="en-US" dirty="0"/>
              <a:t>No single stage provides a holistic view of cost-effectiveness</a:t>
            </a:r>
          </a:p>
          <a:p>
            <a:pPr lvl="1"/>
            <a:r>
              <a:rPr lang="en-US" dirty="0"/>
              <a:t>Mathematical sum of 3 stages has no economic meaning</a:t>
            </a:r>
          </a:p>
          <a:p>
            <a:pPr lvl="2"/>
            <a:r>
              <a:rPr lang="en-US" dirty="0"/>
              <a:t>mixes “apples” (cost-effectiveness factors) with “oranges” (rate impact factors)</a:t>
            </a:r>
          </a:p>
          <a:p>
            <a:pPr lvl="2"/>
            <a:r>
              <a:rPr lang="en-US" dirty="0"/>
              <a:t>Enbridge’s claim that its test provides same info as </a:t>
            </a:r>
            <a:r>
              <a:rPr lang="en-US" dirty="0" err="1"/>
              <a:t>ConEd</a:t>
            </a:r>
            <a:r>
              <a:rPr lang="en-US" dirty="0"/>
              <a:t> (NY) test framework is incorrect</a:t>
            </a:r>
          </a:p>
          <a:p>
            <a:pPr lvl="3"/>
            <a:r>
              <a:rPr lang="en-US" dirty="0"/>
              <a:t>The sum of the three stages </a:t>
            </a:r>
            <a:r>
              <a:rPr lang="en-US" b="1" dirty="0">
                <a:solidFill>
                  <a:srgbClr val="FF0000"/>
                </a:solidFill>
              </a:rPr>
              <a:t>≠</a:t>
            </a:r>
            <a:r>
              <a:rPr lang="en-US" dirty="0"/>
              <a:t> Societal Cost Test (or TRC)</a:t>
            </a:r>
          </a:p>
          <a:p>
            <a:r>
              <a:rPr lang="en-US" dirty="0"/>
              <a:t>The test is inconsistent with the TRC+ test Ontario uses for DSM</a:t>
            </a:r>
          </a:p>
          <a:p>
            <a:pPr lvl="1"/>
            <a:r>
              <a:rPr lang="en-US" dirty="0"/>
              <a:t>It is economically irrational to use different tests for different purposes</a:t>
            </a:r>
          </a:p>
          <a:p>
            <a:r>
              <a:rPr lang="en-CA" dirty="0"/>
              <a:t>EBO 134 designed to ensure existing customers don’t subsidize new customers</a:t>
            </a:r>
          </a:p>
          <a:p>
            <a:pPr lvl="1"/>
            <a:r>
              <a:rPr lang="en-CA" dirty="0"/>
              <a:t>This has little to do with a comparison of pipe vs. non-pipe alternatives</a:t>
            </a:r>
          </a:p>
          <a:p>
            <a:r>
              <a:rPr lang="en-US" i="1" dirty="0">
                <a:solidFill>
                  <a:srgbClr val="0070C0"/>
                </a:solidFill>
              </a:rPr>
              <a:t>Differs from all other jurisdictions pursuing non-pipe or non-wire solutions</a:t>
            </a:r>
          </a:p>
          <a:p>
            <a:endParaRPr lang="en-US" dirty="0">
              <a:solidFill>
                <a:srgbClr val="0070C0"/>
              </a:solidFill>
            </a:endParaRPr>
          </a:p>
          <a:p>
            <a:pPr marL="0" indent="0">
              <a:buNone/>
            </a:pPr>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61226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Cost-Effectiveness vs. Rate Impacts</a:t>
            </a:r>
          </a:p>
        </p:txBody>
      </p:sp>
      <p:sp>
        <p:nvSpPr>
          <p:cNvPr id="3" name="Content Placeholder 2"/>
          <p:cNvSpPr>
            <a:spLocks noGrp="1"/>
          </p:cNvSpPr>
          <p:nvPr>
            <p:ph idx="1"/>
          </p:nvPr>
        </p:nvSpPr>
        <p:spPr>
          <a:xfrm>
            <a:off x="520996" y="1655064"/>
            <a:ext cx="6660302" cy="4618405"/>
          </a:xfrm>
        </p:spPr>
        <p:txBody>
          <a:bodyPr>
            <a:normAutofit/>
          </a:bodyPr>
          <a:lstStyle/>
          <a:p>
            <a:r>
              <a:rPr lang="en-US" sz="2400" dirty="0"/>
              <a:t>Regulatory starting point should be goal of minimizing costs</a:t>
            </a:r>
          </a:p>
          <a:p>
            <a:pPr lvl="1"/>
            <a:r>
              <a:rPr lang="en-US" sz="2100" dirty="0"/>
              <a:t>Requires analysis that tells us what it is “least cost” </a:t>
            </a:r>
          </a:p>
          <a:p>
            <a:r>
              <a:rPr lang="en-US" sz="2400" dirty="0"/>
              <a:t>Reasonable to consider rate impacts &amp; equity</a:t>
            </a:r>
          </a:p>
          <a:p>
            <a:pPr lvl="1"/>
            <a:r>
              <a:rPr lang="en-US" sz="2000" dirty="0"/>
              <a:t>But should be a </a:t>
            </a:r>
            <a:r>
              <a:rPr lang="en-US" sz="2000" i="1" dirty="0"/>
              <a:t>secondary</a:t>
            </a:r>
            <a:r>
              <a:rPr lang="en-US" sz="2000" dirty="0"/>
              <a:t> consideration (vs. “least cost”)</a:t>
            </a:r>
          </a:p>
          <a:p>
            <a:pPr lvl="1"/>
            <a:r>
              <a:rPr lang="en-US" sz="2000" dirty="0"/>
              <a:t>And requires separate analysis</a:t>
            </a:r>
          </a:p>
          <a:p>
            <a:pPr lvl="2"/>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pic>
        <p:nvPicPr>
          <p:cNvPr id="5" name="Picture 4" descr="A screenshot of a social media post&#10;&#10;Description automatically generated">
            <a:extLst>
              <a:ext uri="{FF2B5EF4-FFF2-40B4-BE49-F238E27FC236}">
                <a16:creationId xmlns:a16="http://schemas.microsoft.com/office/drawing/2014/main" id="{EDA78BE8-5588-43F6-B8E3-B294EC0DD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031" y="893167"/>
            <a:ext cx="3121456" cy="4039804"/>
          </a:xfrm>
          <a:prstGeom prst="rect">
            <a:avLst/>
          </a:prstGeom>
          <a:ln w="12700">
            <a:solidFill>
              <a:schemeClr val="tx1">
                <a:lumMod val="50000"/>
                <a:lumOff val="50000"/>
              </a:schemeClr>
            </a:solidFill>
          </a:ln>
          <a:effectLst>
            <a:outerShdw blurRad="50800" dist="38100" algn="l" rotWithShape="0">
              <a:prstClr val="black">
                <a:alpha val="40000"/>
              </a:prstClr>
            </a:outerShdw>
          </a:effectLst>
        </p:spPr>
      </p:pic>
      <p:sp>
        <p:nvSpPr>
          <p:cNvPr id="6" name="TextBox 5">
            <a:extLst>
              <a:ext uri="{FF2B5EF4-FFF2-40B4-BE49-F238E27FC236}">
                <a16:creationId xmlns:a16="http://schemas.microsoft.com/office/drawing/2014/main" id="{976B90CB-FE7C-495C-A1CE-CCE5114EFCF7}"/>
              </a:ext>
            </a:extLst>
          </p:cNvPr>
          <p:cNvSpPr txBox="1"/>
          <p:nvPr/>
        </p:nvSpPr>
        <p:spPr>
          <a:xfrm>
            <a:off x="7697973" y="5103918"/>
            <a:ext cx="3884428" cy="1169551"/>
          </a:xfrm>
          <a:prstGeom prst="rect">
            <a:avLst/>
          </a:prstGeom>
          <a:noFill/>
        </p:spPr>
        <p:txBody>
          <a:bodyPr wrap="square" rtlCol="0">
            <a:spAutoFit/>
          </a:bodyPr>
          <a:lstStyle/>
          <a:p>
            <a:r>
              <a:rPr lang="en-US" sz="1400" b="1" dirty="0">
                <a:solidFill>
                  <a:srgbClr val="0070C0"/>
                </a:solidFill>
              </a:rPr>
              <a:t>Principle #8:  “</a:t>
            </a:r>
            <a:r>
              <a:rPr lang="en-US" sz="1400" dirty="0">
                <a:solidFill>
                  <a:srgbClr val="0070C0"/>
                </a:solidFill>
              </a:rPr>
              <a:t>Cost-effectiveness analyses answer fundamentally different questions than rate impact analyses.  Cost-effectiveness analyses should therefore be conducted separately from rate impact analyses.” (</a:t>
            </a:r>
            <a:r>
              <a:rPr lang="en-US" sz="1400" i="1" dirty="0">
                <a:solidFill>
                  <a:srgbClr val="0070C0"/>
                </a:solidFill>
              </a:rPr>
              <a:t>NSPM for DERs, </a:t>
            </a:r>
            <a:r>
              <a:rPr lang="en-US" sz="1400" dirty="0">
                <a:solidFill>
                  <a:srgbClr val="0070C0"/>
                </a:solidFill>
              </a:rPr>
              <a:t>p. 2-3)</a:t>
            </a:r>
          </a:p>
        </p:txBody>
      </p:sp>
      <p:cxnSp>
        <p:nvCxnSpPr>
          <p:cNvPr id="8" name="Straight Arrow Connector 7">
            <a:extLst>
              <a:ext uri="{FF2B5EF4-FFF2-40B4-BE49-F238E27FC236}">
                <a16:creationId xmlns:a16="http://schemas.microsoft.com/office/drawing/2014/main" id="{F0CA4357-C9D0-49D2-A3A4-A43332D5212A}"/>
              </a:ext>
            </a:extLst>
          </p:cNvPr>
          <p:cNvCxnSpPr>
            <a:cxnSpLocks/>
          </p:cNvCxnSpPr>
          <p:nvPr/>
        </p:nvCxnSpPr>
        <p:spPr>
          <a:xfrm>
            <a:off x="4408970" y="3933173"/>
            <a:ext cx="3214574" cy="138310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64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Addressing Equity Concerns</a:t>
            </a:r>
          </a:p>
        </p:txBody>
      </p:sp>
      <p:sp>
        <p:nvSpPr>
          <p:cNvPr id="3" name="Content Placeholder 2"/>
          <p:cNvSpPr>
            <a:spLocks noGrp="1"/>
          </p:cNvSpPr>
          <p:nvPr>
            <p:ph idx="1"/>
          </p:nvPr>
        </p:nvSpPr>
        <p:spPr>
          <a:xfrm>
            <a:off x="520995" y="1655064"/>
            <a:ext cx="11061405" cy="4618405"/>
          </a:xfrm>
        </p:spPr>
        <p:txBody>
          <a:bodyPr>
            <a:normAutofit fontScale="92500" lnSpcReduction="10000"/>
          </a:bodyPr>
          <a:lstStyle/>
          <a:p>
            <a:r>
              <a:rPr lang="en-US" dirty="0"/>
              <a:t>Rate impacts and equity should be considered in context</a:t>
            </a:r>
          </a:p>
          <a:p>
            <a:pPr lvl="1"/>
            <a:r>
              <a:rPr lang="en-US" dirty="0"/>
              <a:t>Not narrowly focused on one project, but across all utility investments and over time</a:t>
            </a:r>
          </a:p>
          <a:p>
            <a:pPr lvl="1"/>
            <a:r>
              <a:rPr lang="en-US" dirty="0"/>
              <a:t>Recognize utility investments routinely have inequities</a:t>
            </a:r>
          </a:p>
          <a:p>
            <a:pPr lvl="2"/>
            <a:r>
              <a:rPr lang="en-US" dirty="0"/>
              <a:t>Customers whose peak demands are flat or declining still pay for capacity upgrades</a:t>
            </a:r>
          </a:p>
          <a:p>
            <a:r>
              <a:rPr lang="en-US" dirty="0"/>
              <a:t>Consider trade offs between lower costs and any equity concerns</a:t>
            </a:r>
          </a:p>
          <a:p>
            <a:pPr lvl="1"/>
            <a:r>
              <a:rPr lang="en-US" dirty="0"/>
              <a:t>How many customers benefit (over time)</a:t>
            </a:r>
          </a:p>
          <a:p>
            <a:pPr lvl="1"/>
            <a:r>
              <a:rPr lang="en-US" dirty="0"/>
              <a:t>How many customers do not benefit (over time)</a:t>
            </a:r>
          </a:p>
          <a:p>
            <a:pPr lvl="1"/>
            <a:r>
              <a:rPr lang="en-US" dirty="0"/>
              <a:t>How much higher total cost is acceptable to achieve greater equity</a:t>
            </a:r>
          </a:p>
          <a:p>
            <a:r>
              <a:rPr lang="en-US" dirty="0"/>
              <a:t>Consider range of options to address equity</a:t>
            </a:r>
          </a:p>
          <a:p>
            <a:pPr lvl="1"/>
            <a:r>
              <a:rPr lang="en-US" dirty="0"/>
              <a:t>More holistic DSM programs – everyone has option to participate</a:t>
            </a:r>
          </a:p>
          <a:p>
            <a:pPr lvl="1"/>
            <a:r>
              <a:rPr lang="en-US" dirty="0"/>
              <a:t>Promoting broader participation by customers – more participation</a:t>
            </a:r>
          </a:p>
          <a:p>
            <a:pPr lvl="1"/>
            <a:r>
              <a:rPr lang="en-US" dirty="0"/>
              <a:t>Rate design</a:t>
            </a:r>
          </a:p>
          <a:p>
            <a:endParaRPr lang="en-US" dirty="0"/>
          </a:p>
          <a:p>
            <a:pPr lvl="2"/>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
        <p:nvSpPr>
          <p:cNvPr id="5" name="Right Brace 4">
            <a:extLst>
              <a:ext uri="{FF2B5EF4-FFF2-40B4-BE49-F238E27FC236}">
                <a16:creationId xmlns:a16="http://schemas.microsoft.com/office/drawing/2014/main" id="{85432641-471E-44E1-B9B9-04205803E54E}"/>
              </a:ext>
            </a:extLst>
          </p:cNvPr>
          <p:cNvSpPr/>
          <p:nvPr/>
        </p:nvSpPr>
        <p:spPr>
          <a:xfrm>
            <a:off x="8697431" y="4641654"/>
            <a:ext cx="393405" cy="1323178"/>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6E802D0-29C9-4B29-85DD-FDC77B77FB76}"/>
              </a:ext>
            </a:extLst>
          </p:cNvPr>
          <p:cNvSpPr txBox="1"/>
          <p:nvPr/>
        </p:nvSpPr>
        <p:spPr>
          <a:xfrm>
            <a:off x="9363738" y="4703078"/>
            <a:ext cx="1765005" cy="1200329"/>
          </a:xfrm>
          <a:prstGeom prst="rect">
            <a:avLst/>
          </a:prstGeom>
          <a:noFill/>
        </p:spPr>
        <p:txBody>
          <a:bodyPr wrap="square" rtlCol="0">
            <a:spAutoFit/>
          </a:bodyPr>
          <a:lstStyle/>
          <a:p>
            <a:r>
              <a:rPr lang="en-US" i="1" dirty="0">
                <a:solidFill>
                  <a:srgbClr val="0070C0"/>
                </a:solidFill>
              </a:rPr>
              <a:t>Not just in NPS Framework, but across all areas of regulation</a:t>
            </a:r>
          </a:p>
        </p:txBody>
      </p:sp>
    </p:spTree>
    <p:extLst>
      <p:ext uri="{BB962C8B-B14F-4D97-AF65-F5344CB8AC3E}">
        <p14:creationId xmlns:p14="http://schemas.microsoft.com/office/powerpoint/2010/main" val="297008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a:t>
            </a:r>
          </a:p>
        </p:txBody>
      </p:sp>
    </p:spTree>
    <p:extLst>
      <p:ext uri="{BB962C8B-B14F-4D97-AF65-F5344CB8AC3E}">
        <p14:creationId xmlns:p14="http://schemas.microsoft.com/office/powerpoint/2010/main" val="1787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D706-8373-4B35-9A20-BAB1BC509E7B}"/>
              </a:ext>
            </a:extLst>
          </p:cNvPr>
          <p:cNvSpPr>
            <a:spLocks noGrp="1"/>
          </p:cNvSpPr>
          <p:nvPr>
            <p:ph type="title"/>
          </p:nvPr>
        </p:nvSpPr>
        <p:spPr/>
        <p:txBody>
          <a:bodyPr/>
          <a:lstStyle/>
          <a:p>
            <a:r>
              <a:rPr lang="en-US" dirty="0"/>
              <a:t>Recommendations on Risk</a:t>
            </a:r>
          </a:p>
        </p:txBody>
      </p:sp>
      <p:sp>
        <p:nvSpPr>
          <p:cNvPr id="3" name="Content Placeholder 2">
            <a:extLst>
              <a:ext uri="{FF2B5EF4-FFF2-40B4-BE49-F238E27FC236}">
                <a16:creationId xmlns:a16="http://schemas.microsoft.com/office/drawing/2014/main" id="{6EC5F990-1429-4811-A830-34E2E6E79606}"/>
              </a:ext>
            </a:extLst>
          </p:cNvPr>
          <p:cNvSpPr>
            <a:spLocks noGrp="1"/>
          </p:cNvSpPr>
          <p:nvPr>
            <p:ph idx="1"/>
          </p:nvPr>
        </p:nvSpPr>
        <p:spPr/>
        <p:txBody>
          <a:bodyPr>
            <a:normAutofit lnSpcReduction="10000"/>
          </a:bodyPr>
          <a:lstStyle/>
          <a:p>
            <a:pPr marL="514350" indent="-514350">
              <a:buFont typeface="+mj-lt"/>
              <a:buAutoNum type="arabicPeriod"/>
            </a:pPr>
            <a:r>
              <a:rPr lang="en-US" dirty="0"/>
              <a:t>Require sensitivity analyses of climate policy scenarios</a:t>
            </a:r>
          </a:p>
          <a:p>
            <a:pPr lvl="1"/>
            <a:r>
              <a:rPr lang="en-US" dirty="0"/>
              <a:t>How does need change?</a:t>
            </a:r>
          </a:p>
          <a:p>
            <a:pPr lvl="1"/>
            <a:r>
              <a:rPr lang="en-US" dirty="0"/>
              <a:t>How does value of IRPA benefits change?</a:t>
            </a:r>
          </a:p>
          <a:p>
            <a:pPr lvl="1"/>
            <a:r>
              <a:rPr lang="en-US" dirty="0"/>
              <a:t>How does cost-effectiveness change?</a:t>
            </a:r>
          </a:p>
          <a:p>
            <a:pPr marL="514350" indent="-514350">
              <a:buFont typeface="+mj-lt"/>
              <a:buAutoNum type="arabicPeriod"/>
            </a:pPr>
            <a:r>
              <a:rPr lang="en-US" dirty="0"/>
              <a:t>Require analysis of other economic risks</a:t>
            </a:r>
          </a:p>
          <a:p>
            <a:pPr lvl="1"/>
            <a:r>
              <a:rPr lang="en-US" dirty="0"/>
              <a:t>Quantify economic risk mitigation benefits of IRPAs – for future inclusion in TRC</a:t>
            </a:r>
          </a:p>
          <a:p>
            <a:pPr marL="514350" indent="-514350">
              <a:buFont typeface="+mj-lt"/>
              <a:buAutoNum type="arabicPeriod"/>
            </a:pPr>
            <a:r>
              <a:rPr lang="en-US" dirty="0"/>
              <a:t>Support reasonable planning conservatisms to address reliability risk</a:t>
            </a:r>
          </a:p>
          <a:p>
            <a:pPr lvl="1"/>
            <a:r>
              <a:rPr lang="en-US" dirty="0"/>
              <a:t>including starting IRPA investments early</a:t>
            </a:r>
          </a:p>
          <a:p>
            <a:pPr marL="514350" indent="-514350">
              <a:buFont typeface="+mj-lt"/>
              <a:buAutoNum type="arabicPeriod"/>
            </a:pPr>
            <a:r>
              <a:rPr lang="en-US" dirty="0"/>
              <a:t>Consider amortizing investments over no more than 20 years</a:t>
            </a:r>
          </a:p>
          <a:p>
            <a:pPr lvl="1"/>
            <a:r>
              <a:rPr lang="en-US" dirty="0"/>
              <a:t>To reduce risk of stranded assets</a:t>
            </a:r>
          </a:p>
          <a:p>
            <a:pPr lvl="1"/>
            <a:r>
              <a:rPr lang="en-US" dirty="0"/>
              <a:t>Note:  most IRPAs will have useful lives of 20 years or less anyway</a:t>
            </a:r>
          </a:p>
          <a:p>
            <a:pPr lvl="1"/>
            <a:endParaRPr lang="en-US" dirty="0"/>
          </a:p>
        </p:txBody>
      </p:sp>
      <p:sp>
        <p:nvSpPr>
          <p:cNvPr id="4" name="Date Placeholder 3">
            <a:extLst>
              <a:ext uri="{FF2B5EF4-FFF2-40B4-BE49-F238E27FC236}">
                <a16:creationId xmlns:a16="http://schemas.microsoft.com/office/drawing/2014/main" id="{892543F7-C382-4411-A65A-D377D065FFC3}"/>
              </a:ext>
            </a:extLst>
          </p:cNvPr>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243992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554C-77F3-40C0-AE24-436F8D438CE6}"/>
              </a:ext>
            </a:extLst>
          </p:cNvPr>
          <p:cNvSpPr>
            <a:spLocks noGrp="1"/>
          </p:cNvSpPr>
          <p:nvPr>
            <p:ph type="title"/>
          </p:nvPr>
        </p:nvSpPr>
        <p:spPr/>
        <p:txBody>
          <a:bodyPr/>
          <a:lstStyle/>
          <a:p>
            <a:r>
              <a:rPr lang="en-US" dirty="0"/>
              <a:t>Energy Futures Group</a:t>
            </a:r>
          </a:p>
        </p:txBody>
      </p:sp>
      <p:sp>
        <p:nvSpPr>
          <p:cNvPr id="3" name="Content Placeholder 2">
            <a:extLst>
              <a:ext uri="{FF2B5EF4-FFF2-40B4-BE49-F238E27FC236}">
                <a16:creationId xmlns:a16="http://schemas.microsoft.com/office/drawing/2014/main" id="{15789F21-2C8F-4F26-BAFE-8FF200E40F61}"/>
              </a:ext>
            </a:extLst>
          </p:cNvPr>
          <p:cNvSpPr>
            <a:spLocks noGrp="1"/>
          </p:cNvSpPr>
          <p:nvPr>
            <p:ph sz="half" idx="1"/>
          </p:nvPr>
        </p:nvSpPr>
        <p:spPr>
          <a:xfrm>
            <a:off x="615080" y="2366307"/>
            <a:ext cx="3861227" cy="3935207"/>
          </a:xfrm>
        </p:spPr>
        <p:txBody>
          <a:bodyPr>
            <a:normAutofit fontScale="77500" lnSpcReduction="20000"/>
          </a:bodyPr>
          <a:lstStyle/>
          <a:p>
            <a:pPr marL="0" indent="0">
              <a:buNone/>
            </a:pPr>
            <a:r>
              <a:rPr lang="en-US" sz="3400" b="1" dirty="0">
                <a:solidFill>
                  <a:schemeClr val="accent2"/>
                </a:solidFill>
              </a:rPr>
              <a:t>Areas of Expertise</a:t>
            </a:r>
          </a:p>
          <a:p>
            <a:pPr marL="0" indent="0">
              <a:spcBef>
                <a:spcPts val="600"/>
              </a:spcBef>
              <a:buNone/>
            </a:pPr>
            <a:r>
              <a:rPr lang="en-US" b="1" dirty="0"/>
              <a:t>Energy efficiency, demand response &amp; renewable energy:</a:t>
            </a:r>
          </a:p>
          <a:p>
            <a:pPr>
              <a:spcBef>
                <a:spcPts val="600"/>
              </a:spcBef>
            </a:pPr>
            <a:r>
              <a:rPr lang="en-US" dirty="0"/>
              <a:t>Technology assessment</a:t>
            </a:r>
          </a:p>
          <a:p>
            <a:pPr>
              <a:spcBef>
                <a:spcPts val="600"/>
              </a:spcBef>
            </a:pPr>
            <a:r>
              <a:rPr lang="en-US" dirty="0"/>
              <a:t>Market assessment</a:t>
            </a:r>
          </a:p>
          <a:p>
            <a:pPr>
              <a:spcBef>
                <a:spcPts val="600"/>
              </a:spcBef>
            </a:pPr>
            <a:r>
              <a:rPr lang="en-US" dirty="0"/>
              <a:t>Program design</a:t>
            </a:r>
          </a:p>
          <a:p>
            <a:pPr>
              <a:spcBef>
                <a:spcPts val="600"/>
              </a:spcBef>
            </a:pPr>
            <a:r>
              <a:rPr lang="en-US" dirty="0"/>
              <a:t>Integrated resource planning</a:t>
            </a:r>
          </a:p>
          <a:p>
            <a:pPr>
              <a:spcBef>
                <a:spcPts val="600"/>
              </a:spcBef>
            </a:pPr>
            <a:r>
              <a:rPr lang="en-US" dirty="0"/>
              <a:t>Cost-effectiveness analysis</a:t>
            </a:r>
          </a:p>
          <a:p>
            <a:pPr>
              <a:spcBef>
                <a:spcPts val="600"/>
              </a:spcBef>
            </a:pPr>
            <a:r>
              <a:rPr lang="en-US" dirty="0"/>
              <a:t>Policy development</a:t>
            </a:r>
          </a:p>
          <a:p>
            <a:pPr>
              <a:spcBef>
                <a:spcPts val="600"/>
              </a:spcBef>
            </a:pPr>
            <a:r>
              <a:rPr lang="en-US" dirty="0"/>
              <a:t>Building codes</a:t>
            </a:r>
          </a:p>
          <a:p>
            <a:pPr>
              <a:spcBef>
                <a:spcPts val="600"/>
              </a:spcBef>
            </a:pPr>
            <a:r>
              <a:rPr lang="en-US" dirty="0"/>
              <a:t>Evaluation</a:t>
            </a:r>
          </a:p>
        </p:txBody>
      </p:sp>
      <p:sp>
        <p:nvSpPr>
          <p:cNvPr id="4" name="Content Placeholder 3">
            <a:extLst>
              <a:ext uri="{FF2B5EF4-FFF2-40B4-BE49-F238E27FC236}">
                <a16:creationId xmlns:a16="http://schemas.microsoft.com/office/drawing/2014/main" id="{640FC567-C144-47A7-A96F-4F12CDEFD1E4}"/>
              </a:ext>
            </a:extLst>
          </p:cNvPr>
          <p:cNvSpPr>
            <a:spLocks noGrp="1"/>
          </p:cNvSpPr>
          <p:nvPr>
            <p:ph sz="half" idx="2"/>
          </p:nvPr>
        </p:nvSpPr>
        <p:spPr>
          <a:xfrm>
            <a:off x="4571999" y="2387526"/>
            <a:ext cx="6531047" cy="3935207"/>
          </a:xfrm>
        </p:spPr>
        <p:txBody>
          <a:bodyPr>
            <a:normAutofit/>
          </a:bodyPr>
          <a:lstStyle/>
          <a:p>
            <a:pPr marL="0" indent="0">
              <a:lnSpc>
                <a:spcPct val="80000"/>
              </a:lnSpc>
              <a:buNone/>
            </a:pPr>
            <a:r>
              <a:rPr lang="en-US" sz="2600" b="1" dirty="0">
                <a:solidFill>
                  <a:schemeClr val="accent2"/>
                </a:solidFill>
              </a:rPr>
              <a:t>Range of Clients</a:t>
            </a:r>
          </a:p>
          <a:p>
            <a:pPr>
              <a:spcBef>
                <a:spcPts val="600"/>
              </a:spcBef>
            </a:pPr>
            <a:r>
              <a:rPr lang="en-US" sz="2200" dirty="0"/>
              <a:t>Governments</a:t>
            </a:r>
          </a:p>
          <a:p>
            <a:pPr>
              <a:spcBef>
                <a:spcPts val="600"/>
              </a:spcBef>
            </a:pPr>
            <a:r>
              <a:rPr lang="en-US" sz="2200" dirty="0"/>
              <a:t>Advocates</a:t>
            </a:r>
          </a:p>
          <a:p>
            <a:pPr>
              <a:spcBef>
                <a:spcPts val="600"/>
              </a:spcBef>
            </a:pPr>
            <a:r>
              <a:rPr lang="en-US" sz="2200" dirty="0"/>
              <a:t>Regulators</a:t>
            </a:r>
          </a:p>
          <a:p>
            <a:pPr>
              <a:spcBef>
                <a:spcPts val="600"/>
              </a:spcBef>
            </a:pPr>
            <a:r>
              <a:rPr lang="en-US" sz="2200" dirty="0"/>
              <a:t>Utilities</a:t>
            </a:r>
          </a:p>
          <a:p>
            <a:pPr marL="0" indent="0">
              <a:spcBef>
                <a:spcPts val="600"/>
              </a:spcBef>
              <a:buNone/>
            </a:pPr>
            <a:endParaRPr lang="en-US" i="1" dirty="0"/>
          </a:p>
          <a:p>
            <a:pPr marL="0" indent="0">
              <a:spcBef>
                <a:spcPts val="600"/>
              </a:spcBef>
              <a:buNone/>
            </a:pPr>
            <a:endParaRPr lang="en-US" i="1" dirty="0"/>
          </a:p>
          <a:p>
            <a:pPr marL="0" indent="0">
              <a:spcBef>
                <a:spcPts val="600"/>
              </a:spcBef>
              <a:buNone/>
            </a:pPr>
            <a:r>
              <a:rPr lang="en-US" sz="2200" i="1" dirty="0">
                <a:solidFill>
                  <a:srgbClr val="0070C0"/>
                </a:solidFill>
              </a:rPr>
              <a:t>Clients in 7 Canadian provinces, 40 U.S. states, several European countries, and China.</a:t>
            </a:r>
          </a:p>
        </p:txBody>
      </p:sp>
      <p:sp>
        <p:nvSpPr>
          <p:cNvPr id="5" name="Date Placeholder 4">
            <a:extLst>
              <a:ext uri="{FF2B5EF4-FFF2-40B4-BE49-F238E27FC236}">
                <a16:creationId xmlns:a16="http://schemas.microsoft.com/office/drawing/2014/main" id="{C8E25647-257A-45BE-924E-91E39E5CDF1E}"/>
              </a:ext>
            </a:extLst>
          </p:cNvPr>
          <p:cNvSpPr>
            <a:spLocks noGrp="1"/>
          </p:cNvSpPr>
          <p:nvPr>
            <p:ph type="dt" sz="half" idx="10"/>
          </p:nvPr>
        </p:nvSpPr>
        <p:spPr/>
        <p:txBody>
          <a:bodyPr/>
          <a:lstStyle/>
          <a:p>
            <a:r>
              <a:rPr lang="en-US" dirty="0"/>
              <a:t>February 19, 2021</a:t>
            </a:r>
          </a:p>
        </p:txBody>
      </p:sp>
      <p:grpSp>
        <p:nvGrpSpPr>
          <p:cNvPr id="8" name="Group 7">
            <a:extLst>
              <a:ext uri="{FF2B5EF4-FFF2-40B4-BE49-F238E27FC236}">
                <a16:creationId xmlns:a16="http://schemas.microsoft.com/office/drawing/2014/main" id="{6A5F8912-6C24-45C9-AC84-BB38CA42EBE2}"/>
              </a:ext>
            </a:extLst>
          </p:cNvPr>
          <p:cNvGrpSpPr>
            <a:grpSpLocks noChangeAspect="1"/>
          </p:cNvGrpSpPr>
          <p:nvPr/>
        </p:nvGrpSpPr>
        <p:grpSpPr>
          <a:xfrm>
            <a:off x="7258121" y="2366307"/>
            <a:ext cx="4212473" cy="2378363"/>
            <a:chOff x="7806694" y="4249514"/>
            <a:chExt cx="3764898" cy="2125662"/>
          </a:xfrm>
        </p:grpSpPr>
        <p:pic>
          <p:nvPicPr>
            <p:cNvPr id="6" name="Content Placeholder 8" descr="A large brick building with grass in front of a house&#10;&#10;Description generated with very high confidence">
              <a:extLst>
                <a:ext uri="{FF2B5EF4-FFF2-40B4-BE49-F238E27FC236}">
                  <a16:creationId xmlns:a16="http://schemas.microsoft.com/office/drawing/2014/main" id="{B1300647-8C58-4264-BCC5-4867AE4EAD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29" r="3776" b="13941"/>
            <a:stretch/>
          </p:blipFill>
          <p:spPr>
            <a:xfrm>
              <a:off x="7807630" y="4249514"/>
              <a:ext cx="3763962" cy="2125662"/>
            </a:xfrm>
            <a:prstGeom prst="rect">
              <a:avLst/>
            </a:prstGeom>
            <a:ln>
              <a:solidFill>
                <a:schemeClr val="accent4"/>
              </a:solidFill>
            </a:ln>
          </p:spPr>
        </p:pic>
        <p:sp>
          <p:nvSpPr>
            <p:cNvPr id="7" name="Rectangle 6">
              <a:extLst>
                <a:ext uri="{FF2B5EF4-FFF2-40B4-BE49-F238E27FC236}">
                  <a16:creationId xmlns:a16="http://schemas.microsoft.com/office/drawing/2014/main" id="{3E43A80F-732B-4E8C-9913-5808F87BF18A}"/>
                </a:ext>
              </a:extLst>
            </p:cNvPr>
            <p:cNvSpPr/>
            <p:nvPr/>
          </p:nvSpPr>
          <p:spPr>
            <a:xfrm>
              <a:off x="7806694" y="4249514"/>
              <a:ext cx="3764898" cy="33449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EFG Net Zero Office Building</a:t>
              </a:r>
            </a:p>
          </p:txBody>
        </p:sp>
      </p:grpSp>
      <p:sp>
        <p:nvSpPr>
          <p:cNvPr id="9" name="Content Placeholder 2">
            <a:extLst>
              <a:ext uri="{FF2B5EF4-FFF2-40B4-BE49-F238E27FC236}">
                <a16:creationId xmlns:a16="http://schemas.microsoft.com/office/drawing/2014/main" id="{79268BF9-0443-4A29-BF1D-449A199C5920}"/>
              </a:ext>
            </a:extLst>
          </p:cNvPr>
          <p:cNvSpPr txBox="1">
            <a:spLocks/>
          </p:cNvSpPr>
          <p:nvPr/>
        </p:nvSpPr>
        <p:spPr>
          <a:xfrm>
            <a:off x="615081" y="1655064"/>
            <a:ext cx="10967319" cy="586691"/>
          </a:xfrm>
          <a:prstGeom prst="rect">
            <a:avLst/>
          </a:prstGeom>
        </p:spPr>
        <p:txBody>
          <a:bodyPr vert="horz" lIns="0" tIns="45720" rIns="0" bIns="45720" rtlCol="0">
            <a:normAutofit/>
          </a:bodyPr>
          <a:lstStyle>
            <a:lvl1pPr marL="285750" indent="-285750" algn="l" defTabSz="914400" rtl="0" eaLnBrk="1" latinLnBrk="0" hangingPunct="1">
              <a:lnSpc>
                <a:spcPct val="100000"/>
              </a:lnSpc>
              <a:spcBef>
                <a:spcPts val="3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Clr>
                <a:schemeClr val="tx2"/>
              </a:buClr>
              <a:buFont typeface="Wingdings" panose="05000000000000000000" pitchFamily="2" charset="2"/>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300"/>
              </a:spcBef>
              <a:buClr>
                <a:schemeClr val="tx2"/>
              </a:buClr>
              <a:buSzPct val="80000"/>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300"/>
              </a:spcBef>
              <a:buClr>
                <a:schemeClr val="tx2"/>
              </a:buClr>
              <a:buSzPct val="80000"/>
              <a:buFont typeface="Courier New" panose="02070309020205020404" pitchFamily="49" charset="0"/>
              <a:buChar char="o"/>
              <a:defRPr sz="20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Vermont-based distributed energy consulting firm established in 2010</a:t>
            </a:r>
          </a:p>
        </p:txBody>
      </p:sp>
    </p:spTree>
    <p:extLst>
      <p:ext uri="{BB962C8B-B14F-4D97-AF65-F5344CB8AC3E}">
        <p14:creationId xmlns:p14="http://schemas.microsoft.com/office/powerpoint/2010/main" val="51662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DBCC-6AAE-49C4-8E24-E88880289846}"/>
              </a:ext>
            </a:extLst>
          </p:cNvPr>
          <p:cNvSpPr>
            <a:spLocks noGrp="1"/>
          </p:cNvSpPr>
          <p:nvPr>
            <p:ph type="title"/>
          </p:nvPr>
        </p:nvSpPr>
        <p:spPr/>
        <p:txBody>
          <a:bodyPr/>
          <a:lstStyle/>
          <a:p>
            <a:r>
              <a:rPr lang="en-US" dirty="0"/>
              <a:t>Why Sensitivity Analyses of Climate Policy Risk?</a:t>
            </a:r>
          </a:p>
        </p:txBody>
      </p:sp>
      <p:sp>
        <p:nvSpPr>
          <p:cNvPr id="3" name="Content Placeholder 2">
            <a:extLst>
              <a:ext uri="{FF2B5EF4-FFF2-40B4-BE49-F238E27FC236}">
                <a16:creationId xmlns:a16="http://schemas.microsoft.com/office/drawing/2014/main" id="{83C93676-6877-40B7-AC0D-8BF194B14DB8}"/>
              </a:ext>
            </a:extLst>
          </p:cNvPr>
          <p:cNvSpPr>
            <a:spLocks noGrp="1"/>
          </p:cNvSpPr>
          <p:nvPr>
            <p:ph idx="1"/>
          </p:nvPr>
        </p:nvSpPr>
        <p:spPr>
          <a:xfrm>
            <a:off x="615081" y="1720416"/>
            <a:ext cx="10967319" cy="4553053"/>
          </a:xfrm>
        </p:spPr>
        <p:txBody>
          <a:bodyPr>
            <a:normAutofit fontScale="77500" lnSpcReduction="20000"/>
          </a:bodyPr>
          <a:lstStyle/>
          <a:p>
            <a:r>
              <a:rPr lang="en-US" dirty="0"/>
              <a:t>Economy needs to be largely decarbonized by 2050</a:t>
            </a:r>
          </a:p>
          <a:p>
            <a:pPr lvl="1"/>
            <a:r>
              <a:rPr lang="en-US" dirty="0"/>
              <a:t>Canada committed to net-zero emissions of greenhouse gases</a:t>
            </a:r>
          </a:p>
          <a:p>
            <a:r>
              <a:rPr lang="en-US" dirty="0"/>
              <a:t>Options for decarbonizing gas industry</a:t>
            </a:r>
          </a:p>
          <a:p>
            <a:pPr lvl="1"/>
            <a:r>
              <a:rPr lang="en-US" dirty="0"/>
              <a:t>Electrification – heat pumps now viable in very cold climates – and continually improving</a:t>
            </a:r>
          </a:p>
          <a:p>
            <a:pPr lvl="1"/>
            <a:r>
              <a:rPr lang="en-US" dirty="0"/>
              <a:t>RNG – but expensive and availability limited (could displace only small/modest fraction of current gas use)</a:t>
            </a:r>
            <a:endParaRPr lang="en-US" baseline="30000" dirty="0"/>
          </a:p>
          <a:p>
            <a:pPr lvl="1"/>
            <a:r>
              <a:rPr lang="en-US" dirty="0"/>
              <a:t>Hydrogen – but expensive and no evidence of ability to replace more than 6% of natural gas use</a:t>
            </a:r>
            <a:r>
              <a:rPr lang="en-US" baseline="30000" dirty="0"/>
              <a:t>1</a:t>
            </a:r>
          </a:p>
          <a:p>
            <a:pPr lvl="1"/>
            <a:r>
              <a:rPr lang="en-US" dirty="0"/>
              <a:t>Sequestration – serious questions about viability</a:t>
            </a:r>
          </a:p>
          <a:p>
            <a:r>
              <a:rPr lang="en-US" dirty="0"/>
              <a:t>Impacts on gas industry could be huge</a:t>
            </a:r>
          </a:p>
          <a:p>
            <a:pPr lvl="1"/>
            <a:r>
              <a:rPr lang="en-US" dirty="0"/>
              <a:t>Just carbon tax increase to $170/</a:t>
            </a:r>
            <a:r>
              <a:rPr lang="en-US" dirty="0" err="1"/>
              <a:t>tonne</a:t>
            </a:r>
            <a:r>
              <a:rPr lang="en-US" dirty="0"/>
              <a:t> would more than triple commodity costs (adding $0.33/m3)</a:t>
            </a:r>
          </a:p>
          <a:p>
            <a:pPr lvl="1"/>
            <a:r>
              <a:rPr lang="en-US" dirty="0"/>
              <a:t>Other policies could have even bigger impact</a:t>
            </a:r>
          </a:p>
          <a:p>
            <a:r>
              <a:rPr lang="en-US" dirty="0"/>
              <a:t>No longer credible to assume no risk in pipe investments</a:t>
            </a:r>
          </a:p>
          <a:p>
            <a:pPr lvl="1"/>
            <a:r>
              <a:rPr lang="en-US" dirty="0"/>
              <a:t>Very real possibility that they will be underutilized or stranded over next 50 years</a:t>
            </a:r>
          </a:p>
          <a:p>
            <a:r>
              <a:rPr lang="en-US" dirty="0"/>
              <a:t>Not a question of making an uncertain assumption about “policy”</a:t>
            </a:r>
          </a:p>
          <a:p>
            <a:pPr lvl="1"/>
            <a:r>
              <a:rPr lang="en-US" dirty="0"/>
              <a:t>Assuming no risk and/or no cost is still making an assumption (</a:t>
            </a:r>
            <a:r>
              <a:rPr lang="en-US" i="1" u="sng" dirty="0"/>
              <a:t>zero is a number</a:t>
            </a:r>
            <a:r>
              <a:rPr lang="en-US" i="1" dirty="0"/>
              <a:t>!</a:t>
            </a:r>
            <a:r>
              <a:rPr lang="en-US" dirty="0"/>
              <a:t>)</a:t>
            </a:r>
          </a:p>
          <a:p>
            <a:pPr lvl="1"/>
            <a:r>
              <a:rPr lang="en-US" dirty="0"/>
              <a:t>Enbridge already making assumptions (e.g., $50/</a:t>
            </a:r>
            <a:r>
              <a:rPr lang="en-US" dirty="0" err="1"/>
              <a:t>tonne</a:t>
            </a:r>
            <a:r>
              <a:rPr lang="en-US" dirty="0"/>
              <a:t> carbon tax post-2022)</a:t>
            </a:r>
          </a:p>
        </p:txBody>
      </p:sp>
      <p:sp>
        <p:nvSpPr>
          <p:cNvPr id="4" name="Date Placeholder 3">
            <a:extLst>
              <a:ext uri="{FF2B5EF4-FFF2-40B4-BE49-F238E27FC236}">
                <a16:creationId xmlns:a16="http://schemas.microsoft.com/office/drawing/2014/main" id="{A35FF376-0209-4445-AD2C-4465EC4FBF44}"/>
              </a:ext>
            </a:extLst>
          </p:cNvPr>
          <p:cNvSpPr>
            <a:spLocks noGrp="1"/>
          </p:cNvSpPr>
          <p:nvPr>
            <p:ph type="dt" sz="half" idx="10"/>
          </p:nvPr>
        </p:nvSpPr>
        <p:spPr/>
        <p:txBody>
          <a:bodyPr/>
          <a:lstStyle/>
          <a:p>
            <a:r>
              <a:rPr lang="en-US" dirty="0"/>
              <a:t>February 19, 2021</a:t>
            </a:r>
          </a:p>
        </p:txBody>
      </p:sp>
      <p:sp>
        <p:nvSpPr>
          <p:cNvPr id="5" name="TextBox 4"/>
          <p:cNvSpPr txBox="1"/>
          <p:nvPr/>
        </p:nvSpPr>
        <p:spPr>
          <a:xfrm>
            <a:off x="282389" y="6240574"/>
            <a:ext cx="11416553" cy="523220"/>
          </a:xfrm>
          <a:prstGeom prst="rect">
            <a:avLst/>
          </a:prstGeom>
          <a:noFill/>
        </p:spPr>
        <p:txBody>
          <a:bodyPr wrap="square" rtlCol="0">
            <a:spAutoFit/>
          </a:bodyPr>
          <a:lstStyle/>
          <a:p>
            <a:r>
              <a:rPr lang="en-CA" sz="1400" baseline="30000" dirty="0"/>
              <a:t>1</a:t>
            </a:r>
            <a:r>
              <a:rPr lang="en-CA" sz="1400" dirty="0"/>
              <a:t> No studies have tested blending beyond 20% by volume (per EB-2019-0294, Exhibit I.ED.7, </a:t>
            </a:r>
            <a:r>
              <a:rPr lang="en-CA" sz="1400" u="sng" dirty="0">
                <a:hlinkClick r:id="rId3"/>
              </a:rPr>
              <a:t>link</a:t>
            </a:r>
            <a:r>
              <a:rPr lang="en-CA" sz="1400" dirty="0"/>
              <a:t>, PDF p. 177), which equates to ~6% by energy content. Enbridge is piloting 2% by volume (less than 1% by energy content).</a:t>
            </a:r>
          </a:p>
        </p:txBody>
      </p:sp>
    </p:spTree>
    <p:extLst>
      <p:ext uri="{BB962C8B-B14F-4D97-AF65-F5344CB8AC3E}">
        <p14:creationId xmlns:p14="http://schemas.microsoft.com/office/powerpoint/2010/main" val="74194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DBCC-6AAE-49C4-8E24-E88880289846}"/>
              </a:ext>
            </a:extLst>
          </p:cNvPr>
          <p:cNvSpPr>
            <a:spLocks noGrp="1"/>
          </p:cNvSpPr>
          <p:nvPr>
            <p:ph type="title"/>
          </p:nvPr>
        </p:nvSpPr>
        <p:spPr/>
        <p:txBody>
          <a:bodyPr/>
          <a:lstStyle/>
          <a:p>
            <a:r>
              <a:rPr lang="en-US" dirty="0"/>
              <a:t>Sensitivity Analysis – How It Works</a:t>
            </a:r>
          </a:p>
        </p:txBody>
      </p:sp>
      <p:sp>
        <p:nvSpPr>
          <p:cNvPr id="3" name="Content Placeholder 2">
            <a:extLst>
              <a:ext uri="{FF2B5EF4-FFF2-40B4-BE49-F238E27FC236}">
                <a16:creationId xmlns:a16="http://schemas.microsoft.com/office/drawing/2014/main" id="{83C93676-6877-40B7-AC0D-8BF194B14DB8}"/>
              </a:ext>
            </a:extLst>
          </p:cNvPr>
          <p:cNvSpPr>
            <a:spLocks noGrp="1"/>
          </p:cNvSpPr>
          <p:nvPr>
            <p:ph idx="1"/>
          </p:nvPr>
        </p:nvSpPr>
        <p:spPr>
          <a:xfrm>
            <a:off x="615081" y="1720416"/>
            <a:ext cx="10967319" cy="4553053"/>
          </a:xfrm>
        </p:spPr>
        <p:txBody>
          <a:bodyPr>
            <a:normAutofit/>
          </a:bodyPr>
          <a:lstStyle/>
          <a:p>
            <a:r>
              <a:rPr lang="en-US" dirty="0"/>
              <a:t>Calculate the </a:t>
            </a:r>
            <a:r>
              <a:rPr lang="en-US" dirty="0" err="1"/>
              <a:t>TRC</a:t>
            </a:r>
            <a:r>
              <a:rPr lang="en-US" dirty="0"/>
              <a:t> ratio and net cost/benefit for 3 scenarios</a:t>
            </a:r>
          </a:p>
          <a:p>
            <a:pPr marL="857250" lvl="1" indent="-457200"/>
            <a:r>
              <a:rPr lang="en-US" dirty="0"/>
              <a:t>Business as usual</a:t>
            </a:r>
          </a:p>
          <a:p>
            <a:pPr marL="857250" lvl="1" indent="-457200"/>
            <a:r>
              <a:rPr lang="en-US" dirty="0"/>
              <a:t>Moderate climate impacts (e.g., gas cost increases due to RNG mandate, etc.)</a:t>
            </a:r>
          </a:p>
          <a:p>
            <a:pPr marL="857250" lvl="1" indent="-457200"/>
            <a:r>
              <a:rPr lang="en-US" dirty="0"/>
              <a:t>Significant climate impacts (e.g., electrification “tipping point” reached)</a:t>
            </a:r>
          </a:p>
          <a:p>
            <a:r>
              <a:rPr lang="en-US" dirty="0"/>
              <a:t>Uses:</a:t>
            </a:r>
          </a:p>
          <a:p>
            <a:pPr lvl="1"/>
            <a:r>
              <a:rPr lang="en-US" dirty="0"/>
              <a:t>Raw outcomes can inform decisions</a:t>
            </a:r>
          </a:p>
          <a:p>
            <a:pPr lvl="1"/>
            <a:r>
              <a:rPr lang="en-US" dirty="0"/>
              <a:t>Probabilities can be assigned to the scenarios to develop a single cost-benefit figure</a:t>
            </a:r>
          </a:p>
          <a:p>
            <a:pPr lvl="1"/>
            <a:r>
              <a:rPr lang="en-US" dirty="0"/>
              <a:t>An inflection point can be calculated to determine the probability at which the </a:t>
            </a:r>
            <a:r>
              <a:rPr lang="en-US" dirty="0" err="1"/>
              <a:t>IRPA</a:t>
            </a:r>
            <a:r>
              <a:rPr lang="en-US" dirty="0"/>
              <a:t> becomes more cost-effective (if it is cost-effective for scenario 2 and 3 but not 1)</a:t>
            </a:r>
          </a:p>
          <a:p>
            <a:r>
              <a:rPr lang="en-US" dirty="0"/>
              <a:t>Not onerous – calculations would be similar in most cases</a:t>
            </a:r>
          </a:p>
        </p:txBody>
      </p:sp>
      <p:sp>
        <p:nvSpPr>
          <p:cNvPr id="4" name="Date Placeholder 3">
            <a:extLst>
              <a:ext uri="{FF2B5EF4-FFF2-40B4-BE49-F238E27FC236}">
                <a16:creationId xmlns:a16="http://schemas.microsoft.com/office/drawing/2014/main" id="{A35FF376-0209-4445-AD2C-4465EC4FBF44}"/>
              </a:ext>
            </a:extLst>
          </p:cNvPr>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899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Two Flavors of Risk</a:t>
            </a:r>
          </a:p>
        </p:txBody>
      </p:sp>
      <p:sp>
        <p:nvSpPr>
          <p:cNvPr id="3" name="Content Placeholder 2"/>
          <p:cNvSpPr>
            <a:spLocks noGrp="1"/>
          </p:cNvSpPr>
          <p:nvPr>
            <p:ph idx="1"/>
          </p:nvPr>
        </p:nvSpPr>
        <p:spPr>
          <a:xfrm>
            <a:off x="520995" y="1655064"/>
            <a:ext cx="11061405" cy="4618405"/>
          </a:xfrm>
        </p:spPr>
        <p:txBody>
          <a:bodyPr>
            <a:normAutofit/>
          </a:bodyPr>
          <a:lstStyle/>
          <a:p>
            <a:r>
              <a:rPr lang="en-US" dirty="0"/>
              <a:t>Reliability Risk</a:t>
            </a:r>
          </a:p>
          <a:p>
            <a:pPr lvl="1"/>
            <a:r>
              <a:rPr lang="en-US" dirty="0"/>
              <a:t>Peak demand forecast uncertainty:  under-estimation leads to reliability concern</a:t>
            </a:r>
          </a:p>
          <a:p>
            <a:pPr lvl="1"/>
            <a:r>
              <a:rPr lang="en-US" dirty="0"/>
              <a:t>IRPA performance uncertainty:  under-performance leads to reliability concern</a:t>
            </a:r>
          </a:p>
          <a:p>
            <a:r>
              <a:rPr lang="en-US" dirty="0"/>
              <a:t>Economic Risk</a:t>
            </a:r>
          </a:p>
          <a:p>
            <a:pPr lvl="1"/>
            <a:r>
              <a:rPr lang="en-US" dirty="0"/>
              <a:t>Peak demand forecast uncertainty:  over-estimation leads to unnecessary investment</a:t>
            </a:r>
          </a:p>
          <a:p>
            <a:pPr lvl="1"/>
            <a:r>
              <a:rPr lang="en-US" dirty="0"/>
              <a:t>Gas market price uncertainty:  prices can affect economics of investment choices</a:t>
            </a:r>
          </a:p>
          <a:p>
            <a:pPr lvl="1"/>
            <a:r>
              <a:rPr lang="en-US" dirty="0"/>
              <a:t>Investment cost uncertainty:  costs can affect economics of investment choices</a:t>
            </a:r>
          </a:p>
          <a:p>
            <a:pPr lvl="1"/>
            <a:r>
              <a:rPr lang="en-US" dirty="0"/>
              <a:t>Environmental regulation uncertainty:  can affect future gas prices, demand &amp; need</a:t>
            </a:r>
          </a:p>
          <a:p>
            <a:pPr lvl="1"/>
            <a:r>
              <a:rPr lang="en-US" dirty="0"/>
              <a:t>Stranded asset risk:  potential for assets to not be used/useful over 50-year recovery</a:t>
            </a:r>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
        <p:nvSpPr>
          <p:cNvPr id="9" name="TextBox 8">
            <a:extLst>
              <a:ext uri="{FF2B5EF4-FFF2-40B4-BE49-F238E27FC236}">
                <a16:creationId xmlns:a16="http://schemas.microsoft.com/office/drawing/2014/main" id="{7FF17628-1A01-4D87-ADAE-4542C26DEA5D}"/>
              </a:ext>
            </a:extLst>
          </p:cNvPr>
          <p:cNvSpPr txBox="1"/>
          <p:nvPr/>
        </p:nvSpPr>
        <p:spPr>
          <a:xfrm>
            <a:off x="520995" y="5764778"/>
            <a:ext cx="11061405" cy="461665"/>
          </a:xfrm>
          <a:prstGeom prst="rect">
            <a:avLst/>
          </a:prstGeom>
          <a:noFill/>
        </p:spPr>
        <p:txBody>
          <a:bodyPr wrap="square" rtlCol="0">
            <a:spAutoFit/>
          </a:bodyPr>
          <a:lstStyle/>
          <a:p>
            <a:r>
              <a:rPr lang="en-US" sz="2400" b="1" i="1" dirty="0">
                <a:solidFill>
                  <a:srgbClr val="0070C0"/>
                </a:solidFill>
              </a:rPr>
              <a:t>Need to consider and address both types of risk in planning and analysis of IRPAs</a:t>
            </a:r>
          </a:p>
        </p:txBody>
      </p:sp>
    </p:spTree>
    <p:extLst>
      <p:ext uri="{BB962C8B-B14F-4D97-AF65-F5344CB8AC3E}">
        <p14:creationId xmlns:p14="http://schemas.microsoft.com/office/powerpoint/2010/main" val="3013279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Options for Addressing IRPA </a:t>
            </a:r>
            <a:r>
              <a:rPr lang="en-US" i="1" dirty="0"/>
              <a:t>Reliability</a:t>
            </a:r>
            <a:r>
              <a:rPr lang="en-US" dirty="0"/>
              <a:t> Risk</a:t>
            </a:r>
          </a:p>
        </p:txBody>
      </p:sp>
      <p:sp>
        <p:nvSpPr>
          <p:cNvPr id="3" name="Content Placeholder 2"/>
          <p:cNvSpPr>
            <a:spLocks noGrp="1"/>
          </p:cNvSpPr>
          <p:nvPr>
            <p:ph idx="1"/>
          </p:nvPr>
        </p:nvSpPr>
        <p:spPr>
          <a:xfrm>
            <a:off x="520995" y="1655064"/>
            <a:ext cx="11061405" cy="4618405"/>
          </a:xfrm>
        </p:spPr>
        <p:txBody>
          <a:bodyPr>
            <a:normAutofit/>
          </a:bodyPr>
          <a:lstStyle/>
          <a:p>
            <a:r>
              <a:rPr lang="en-US" dirty="0"/>
              <a:t>Base forecast of need on extreme weather</a:t>
            </a:r>
          </a:p>
          <a:p>
            <a:pPr lvl="1"/>
            <a:r>
              <a:rPr lang="en-US" dirty="0"/>
              <a:t>Enbridge already doing this</a:t>
            </a:r>
          </a:p>
          <a:p>
            <a:r>
              <a:rPr lang="en-US" dirty="0"/>
              <a:t>Apply “adder” to assumed IRPA resource need</a:t>
            </a:r>
          </a:p>
          <a:p>
            <a:pPr lvl="1"/>
            <a:r>
              <a:rPr lang="en-US" dirty="0"/>
              <a:t>ICF:  size DSM at 116% to 121% of need to be 95% to 98% certain it will be met</a:t>
            </a:r>
          </a:p>
          <a:p>
            <a:pPr lvl="1"/>
            <a:r>
              <a:rPr lang="en-US" dirty="0"/>
              <a:t>Could be calibrated down during course of IRPA projects based on actual results</a:t>
            </a:r>
          </a:p>
          <a:p>
            <a:r>
              <a:rPr lang="en-US" dirty="0"/>
              <a:t>Start investment in IRPA early</a:t>
            </a:r>
          </a:p>
          <a:p>
            <a:pPr lvl="1"/>
            <a:r>
              <a:rPr lang="en-US" dirty="0"/>
              <a:t>Leaving time to change strategy or even “pull the plug” if not working</a:t>
            </a:r>
          </a:p>
          <a:p>
            <a:pPr lvl="1"/>
            <a:r>
              <a:rPr lang="en-US" dirty="0"/>
              <a:t>May not add cost if IRPA has other benefits (e.g., avoided energy cost, carbon taxes)</a:t>
            </a:r>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1210527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Many IRPA Options Reduce </a:t>
            </a:r>
            <a:r>
              <a:rPr lang="en-US" i="1" dirty="0"/>
              <a:t>Economic</a:t>
            </a:r>
            <a:r>
              <a:rPr lang="en-US" dirty="0"/>
              <a:t> Risk</a:t>
            </a:r>
          </a:p>
        </p:txBody>
      </p:sp>
      <p:sp>
        <p:nvSpPr>
          <p:cNvPr id="3" name="Content Placeholder 2"/>
          <p:cNvSpPr>
            <a:spLocks noGrp="1"/>
          </p:cNvSpPr>
          <p:nvPr>
            <p:ph idx="1"/>
          </p:nvPr>
        </p:nvSpPr>
        <p:spPr>
          <a:xfrm>
            <a:off x="520995" y="1655064"/>
            <a:ext cx="11061405" cy="4618405"/>
          </a:xfrm>
        </p:spPr>
        <p:txBody>
          <a:bodyPr>
            <a:normAutofit fontScale="92500" lnSpcReduction="10000"/>
          </a:bodyPr>
          <a:lstStyle/>
          <a:p>
            <a:r>
              <a:rPr lang="en-US" dirty="0"/>
              <a:t>More modular nature “buys time” to calibrate needs forecast</a:t>
            </a:r>
          </a:p>
          <a:p>
            <a:pPr marL="457200" lvl="1"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“…using DSM to defer projects bought time for demand uncertainty to resolve, leading to better capital decision making. Moreover, widespread policy and cultural shifts favoring energy efficiency may further defer some projects to the point where they are never needed…In fact, Con Edison has projected that in the absence of this program it would have installed up to $85 million in capacity extensions that may never be needed.”  </a:t>
            </a:r>
          </a:p>
          <a:p>
            <a:pPr marL="457200" lvl="1"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ConEd</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2010, regarding non-wires solutions projects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p>
          <a:p>
            <a:pPr lvl="1"/>
            <a:r>
              <a:rPr lang="en-US" dirty="0"/>
              <a:t>This should be reflected in refinements Ontario application of TRC+ test (“option value”)</a:t>
            </a:r>
          </a:p>
          <a:p>
            <a:r>
              <a:rPr lang="en-US" dirty="0"/>
              <a:t>DSM insulates customers from future gas price uncertainty </a:t>
            </a:r>
          </a:p>
          <a:p>
            <a:pPr lvl="1"/>
            <a:r>
              <a:rPr lang="en-US" dirty="0"/>
              <a:t>like fixed price contract (which typically come with price premiums – value to certainty)</a:t>
            </a:r>
          </a:p>
          <a:p>
            <a:pPr lvl="1"/>
            <a:r>
              <a:rPr lang="en-US" dirty="0"/>
              <a:t>This should be reflected in refinements to Ontario application of TRC+ (“hedge value”)</a:t>
            </a:r>
          </a:p>
          <a:p>
            <a:r>
              <a:rPr lang="en-US" dirty="0"/>
              <a:t>IRPAs reduce risk of “stranded assets”</a:t>
            </a:r>
          </a:p>
          <a:p>
            <a:pPr lvl="1"/>
            <a:r>
              <a:rPr lang="en-US" dirty="0"/>
              <a:t>Many IRPA investments have 15-20 year lives vs. 50 years for new “pipe”</a:t>
            </a:r>
          </a:p>
          <a:p>
            <a:pPr lvl="1"/>
            <a:r>
              <a:rPr lang="en-US" dirty="0"/>
              <a:t>Future climate policy could affect ability to recover costs over 50 years</a:t>
            </a:r>
          </a:p>
          <a:p>
            <a:r>
              <a:rPr lang="en-US" dirty="0"/>
              <a:t>Many IRPAs reduce GHG emissions, reducing future compliance costs</a:t>
            </a:r>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2632886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normAutofit fontScale="90000"/>
          </a:bodyPr>
          <a:lstStyle/>
          <a:p>
            <a:r>
              <a:rPr lang="en-US" dirty="0"/>
              <a:t>Climate Policy Could Affect Size, Duration of Infrastructure Need</a:t>
            </a:r>
          </a:p>
        </p:txBody>
      </p:sp>
      <p:sp>
        <p:nvSpPr>
          <p:cNvPr id="3" name="Content Placeholder 2"/>
          <p:cNvSpPr>
            <a:spLocks noGrp="1"/>
          </p:cNvSpPr>
          <p:nvPr>
            <p:ph idx="1"/>
          </p:nvPr>
        </p:nvSpPr>
        <p:spPr>
          <a:xfrm>
            <a:off x="520995" y="1655064"/>
            <a:ext cx="11061405" cy="4618405"/>
          </a:xfrm>
        </p:spPr>
        <p:txBody>
          <a:bodyPr>
            <a:normAutofit/>
          </a:bodyPr>
          <a:lstStyle/>
          <a:p>
            <a:pPr marL="457200" lvl="1" indent="0">
              <a:buNone/>
            </a:pPr>
            <a:r>
              <a:rPr lang="en-US" b="1" dirty="0"/>
              <a:t>Hypothetical Peak Loads Relative to Max Capacity w/o Non-Pipe Solution (</a:t>
            </a:r>
            <a:r>
              <a:rPr lang="en-US" b="1" i="1" dirty="0"/>
              <a:t>Neme, Fig. 5</a:t>
            </a:r>
            <a:r>
              <a:rPr lang="en-US" b="1" dirty="0"/>
              <a:t>)</a:t>
            </a:r>
          </a:p>
          <a:p>
            <a:endParaRPr lang="en-US" dirty="0"/>
          </a:p>
        </p:txBody>
      </p:sp>
      <p:sp>
        <p:nvSpPr>
          <p:cNvPr id="4" name="Date Placeholder 3"/>
          <p:cNvSpPr>
            <a:spLocks noGrp="1"/>
          </p:cNvSpPr>
          <p:nvPr>
            <p:ph type="dt" sz="half" idx="10"/>
          </p:nvPr>
        </p:nvSpPr>
        <p:spPr/>
        <p:txBody>
          <a:bodyPr/>
          <a:lstStyle/>
          <a:p>
            <a:r>
              <a:rPr lang="en-US" dirty="0"/>
              <a:t>February 19, 2021</a:t>
            </a:r>
          </a:p>
        </p:txBody>
      </p:sp>
      <p:pic>
        <p:nvPicPr>
          <p:cNvPr id="6" name="Picture 5">
            <a:extLst>
              <a:ext uri="{FF2B5EF4-FFF2-40B4-BE49-F238E27FC236}">
                <a16:creationId xmlns:a16="http://schemas.microsoft.com/office/drawing/2014/main" id="{40FF05FD-5B61-4020-96EF-1D1F5C45E33D}"/>
              </a:ext>
            </a:extLst>
          </p:cNvPr>
          <p:cNvPicPr>
            <a:picLocks noChangeAspect="1"/>
          </p:cNvPicPr>
          <p:nvPr/>
        </p:nvPicPr>
        <p:blipFill>
          <a:blip r:embed="rId3"/>
          <a:stretch>
            <a:fillRect/>
          </a:stretch>
        </p:blipFill>
        <p:spPr>
          <a:xfrm>
            <a:off x="520994" y="2264364"/>
            <a:ext cx="9360231" cy="4344780"/>
          </a:xfrm>
          <a:prstGeom prst="rect">
            <a:avLst/>
          </a:prstGeom>
        </p:spPr>
      </p:pic>
      <p:cxnSp>
        <p:nvCxnSpPr>
          <p:cNvPr id="8" name="Straight Arrow Connector 7">
            <a:extLst>
              <a:ext uri="{FF2B5EF4-FFF2-40B4-BE49-F238E27FC236}">
                <a16:creationId xmlns:a16="http://schemas.microsoft.com/office/drawing/2014/main" id="{8B29EA30-7397-4340-9047-D5C9DA3A5C1F}"/>
              </a:ext>
            </a:extLst>
          </p:cNvPr>
          <p:cNvCxnSpPr/>
          <p:nvPr/>
        </p:nvCxnSpPr>
        <p:spPr>
          <a:xfrm flipV="1">
            <a:off x="2453833" y="4213185"/>
            <a:ext cx="0" cy="1574157"/>
          </a:xfrm>
          <a:prstGeom prst="straightConnector1">
            <a:avLst/>
          </a:prstGeom>
          <a:ln w="19050">
            <a:solidFill>
              <a:srgbClr val="00245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D3ED2D-D1C1-4AD5-8E6A-B84A3E089721}"/>
              </a:ext>
            </a:extLst>
          </p:cNvPr>
          <p:cNvSpPr txBox="1"/>
          <p:nvPr/>
        </p:nvSpPr>
        <p:spPr>
          <a:xfrm>
            <a:off x="1488563" y="5000263"/>
            <a:ext cx="965270" cy="830997"/>
          </a:xfrm>
          <a:prstGeom prst="rect">
            <a:avLst/>
          </a:prstGeom>
          <a:noFill/>
        </p:spPr>
        <p:txBody>
          <a:bodyPr wrap="square" rtlCol="0">
            <a:spAutoFit/>
          </a:bodyPr>
          <a:lstStyle/>
          <a:p>
            <a:r>
              <a:rPr lang="en-US" sz="1200" dirty="0"/>
              <a:t>2023 is year of need w/o IRPA – all scenarios</a:t>
            </a:r>
          </a:p>
        </p:txBody>
      </p:sp>
      <p:sp>
        <p:nvSpPr>
          <p:cNvPr id="10" name="Right Brace 9">
            <a:extLst>
              <a:ext uri="{FF2B5EF4-FFF2-40B4-BE49-F238E27FC236}">
                <a16:creationId xmlns:a16="http://schemas.microsoft.com/office/drawing/2014/main" id="{7C0CD349-F958-40FB-9822-B5249DFBA8DB}"/>
              </a:ext>
            </a:extLst>
          </p:cNvPr>
          <p:cNvSpPr/>
          <p:nvPr/>
        </p:nvSpPr>
        <p:spPr>
          <a:xfrm>
            <a:off x="9983972" y="2870791"/>
            <a:ext cx="148856" cy="1342394"/>
          </a:xfrm>
          <a:prstGeom prst="rightBrace">
            <a:avLst/>
          </a:prstGeom>
          <a:ln w="19050">
            <a:solidFill>
              <a:srgbClr val="0024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A8D4B19-C44F-4B7E-98E1-743B490D7795}"/>
              </a:ext>
            </a:extLst>
          </p:cNvPr>
          <p:cNvSpPr txBox="1"/>
          <p:nvPr/>
        </p:nvSpPr>
        <p:spPr>
          <a:xfrm>
            <a:off x="10398642" y="2870791"/>
            <a:ext cx="1415421" cy="1384995"/>
          </a:xfrm>
          <a:prstGeom prst="rect">
            <a:avLst/>
          </a:prstGeom>
          <a:noFill/>
        </p:spPr>
        <p:txBody>
          <a:bodyPr wrap="square" rtlCol="0">
            <a:spAutoFit/>
          </a:bodyPr>
          <a:lstStyle/>
          <a:p>
            <a:r>
              <a:rPr lang="en-US" sz="1200" dirty="0"/>
              <a:t>Size of need over time is smaller under both climate policy scenarios, but more so under electrification scenario</a:t>
            </a:r>
          </a:p>
        </p:txBody>
      </p:sp>
    </p:spTree>
    <p:extLst>
      <p:ext uri="{BB962C8B-B14F-4D97-AF65-F5344CB8AC3E}">
        <p14:creationId xmlns:p14="http://schemas.microsoft.com/office/powerpoint/2010/main" val="69747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normAutofit fontScale="90000"/>
          </a:bodyPr>
          <a:lstStyle/>
          <a:p>
            <a:r>
              <a:rPr lang="en-US" dirty="0"/>
              <a:t>Climate Policy Could Affect Length of Infrastructure Deferral</a:t>
            </a:r>
          </a:p>
        </p:txBody>
      </p:sp>
      <p:sp>
        <p:nvSpPr>
          <p:cNvPr id="3" name="Content Placeholder 2"/>
          <p:cNvSpPr>
            <a:spLocks noGrp="1"/>
          </p:cNvSpPr>
          <p:nvPr>
            <p:ph idx="1"/>
          </p:nvPr>
        </p:nvSpPr>
        <p:spPr>
          <a:xfrm>
            <a:off x="520995" y="1655064"/>
            <a:ext cx="11061405" cy="4618405"/>
          </a:xfrm>
        </p:spPr>
        <p:txBody>
          <a:bodyPr>
            <a:normAutofit/>
          </a:bodyPr>
          <a:lstStyle/>
          <a:p>
            <a:pPr marL="457200" lvl="1" indent="0">
              <a:buNone/>
            </a:pPr>
            <a:r>
              <a:rPr lang="en-US" b="1" dirty="0"/>
              <a:t>Hypothetical Peak Loads Relative to Max Capacity w/Non-Pipe Solution (</a:t>
            </a:r>
            <a:r>
              <a:rPr lang="en-US" b="1" i="1" dirty="0"/>
              <a:t>Neme, Fig. 6</a:t>
            </a:r>
            <a:r>
              <a:rPr lang="en-US" b="1" dirty="0"/>
              <a:t>)</a:t>
            </a:r>
          </a:p>
          <a:p>
            <a:endParaRPr lang="en-US" dirty="0"/>
          </a:p>
        </p:txBody>
      </p:sp>
      <p:sp>
        <p:nvSpPr>
          <p:cNvPr id="4" name="Date Placeholder 3"/>
          <p:cNvSpPr>
            <a:spLocks noGrp="1"/>
          </p:cNvSpPr>
          <p:nvPr>
            <p:ph type="dt" sz="half" idx="10"/>
          </p:nvPr>
        </p:nvSpPr>
        <p:spPr/>
        <p:txBody>
          <a:bodyPr/>
          <a:lstStyle/>
          <a:p>
            <a:r>
              <a:rPr lang="en-US" dirty="0"/>
              <a:t>February 19, 2021</a:t>
            </a:r>
          </a:p>
        </p:txBody>
      </p:sp>
      <p:pic>
        <p:nvPicPr>
          <p:cNvPr id="5" name="Picture 4">
            <a:extLst>
              <a:ext uri="{FF2B5EF4-FFF2-40B4-BE49-F238E27FC236}">
                <a16:creationId xmlns:a16="http://schemas.microsoft.com/office/drawing/2014/main" id="{7C4D1AB6-38E6-4989-96F1-23A9C7D22176}"/>
              </a:ext>
            </a:extLst>
          </p:cNvPr>
          <p:cNvPicPr>
            <a:picLocks noChangeAspect="1"/>
          </p:cNvPicPr>
          <p:nvPr/>
        </p:nvPicPr>
        <p:blipFill>
          <a:blip r:embed="rId3"/>
          <a:stretch>
            <a:fillRect/>
          </a:stretch>
        </p:blipFill>
        <p:spPr>
          <a:xfrm>
            <a:off x="520995" y="2238416"/>
            <a:ext cx="9213314" cy="4286153"/>
          </a:xfrm>
          <a:prstGeom prst="rect">
            <a:avLst/>
          </a:prstGeom>
        </p:spPr>
      </p:pic>
      <p:cxnSp>
        <p:nvCxnSpPr>
          <p:cNvPr id="8" name="Straight Arrow Connector 7">
            <a:extLst>
              <a:ext uri="{FF2B5EF4-FFF2-40B4-BE49-F238E27FC236}">
                <a16:creationId xmlns:a16="http://schemas.microsoft.com/office/drawing/2014/main" id="{3FA52868-9F36-4D1D-B104-AF2F4D0DC576}"/>
              </a:ext>
            </a:extLst>
          </p:cNvPr>
          <p:cNvCxnSpPr/>
          <p:nvPr/>
        </p:nvCxnSpPr>
        <p:spPr>
          <a:xfrm flipV="1">
            <a:off x="3604437" y="4061637"/>
            <a:ext cx="0" cy="1754372"/>
          </a:xfrm>
          <a:prstGeom prst="straightConnector1">
            <a:avLst/>
          </a:prstGeom>
          <a:ln w="19050">
            <a:solidFill>
              <a:srgbClr val="ED9F13"/>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5B2C0F-93CF-4D27-AD35-874078B93D30}"/>
              </a:ext>
            </a:extLst>
          </p:cNvPr>
          <p:cNvSpPr txBox="1"/>
          <p:nvPr/>
        </p:nvSpPr>
        <p:spPr>
          <a:xfrm>
            <a:off x="2562018" y="4095364"/>
            <a:ext cx="1042419" cy="830997"/>
          </a:xfrm>
          <a:prstGeom prst="rect">
            <a:avLst/>
          </a:prstGeom>
          <a:noFill/>
        </p:spPr>
        <p:txBody>
          <a:bodyPr wrap="square" rtlCol="0">
            <a:spAutoFit/>
          </a:bodyPr>
          <a:lstStyle/>
          <a:p>
            <a:r>
              <a:rPr lang="en-US" sz="1200" dirty="0"/>
              <a:t>IRPA can delay need 3 years under BAU Scenario</a:t>
            </a:r>
          </a:p>
        </p:txBody>
      </p:sp>
      <p:cxnSp>
        <p:nvCxnSpPr>
          <p:cNvPr id="11" name="Straight Arrow Connector 10">
            <a:extLst>
              <a:ext uri="{FF2B5EF4-FFF2-40B4-BE49-F238E27FC236}">
                <a16:creationId xmlns:a16="http://schemas.microsoft.com/office/drawing/2014/main" id="{A4CFB64A-A4F6-4935-85BB-5C4661E3735B}"/>
              </a:ext>
            </a:extLst>
          </p:cNvPr>
          <p:cNvCxnSpPr/>
          <p:nvPr/>
        </p:nvCxnSpPr>
        <p:spPr>
          <a:xfrm flipV="1">
            <a:off x="4061637" y="4061637"/>
            <a:ext cx="0" cy="172944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302BAF-83D0-49AD-80B7-64CCDEED8E9E}"/>
              </a:ext>
            </a:extLst>
          </p:cNvPr>
          <p:cNvSpPr txBox="1"/>
          <p:nvPr/>
        </p:nvSpPr>
        <p:spPr>
          <a:xfrm>
            <a:off x="4061635" y="4406090"/>
            <a:ext cx="1339701" cy="1384995"/>
          </a:xfrm>
          <a:prstGeom prst="rect">
            <a:avLst/>
          </a:prstGeom>
          <a:noFill/>
        </p:spPr>
        <p:txBody>
          <a:bodyPr wrap="square" rtlCol="0">
            <a:spAutoFit/>
          </a:bodyPr>
          <a:lstStyle/>
          <a:p>
            <a:r>
              <a:rPr lang="en-US" sz="1200" dirty="0"/>
              <a:t>IRPA can delay need an extra year under GHG RNG scenario – due to slightly slower demand growth in mid-2020s</a:t>
            </a:r>
          </a:p>
        </p:txBody>
      </p:sp>
      <p:sp>
        <p:nvSpPr>
          <p:cNvPr id="13" name="TextBox 12">
            <a:extLst>
              <a:ext uri="{FF2B5EF4-FFF2-40B4-BE49-F238E27FC236}">
                <a16:creationId xmlns:a16="http://schemas.microsoft.com/office/drawing/2014/main" id="{0BAD145C-3EAF-44C2-98C4-0D3A8AC30B27}"/>
              </a:ext>
            </a:extLst>
          </p:cNvPr>
          <p:cNvSpPr txBox="1"/>
          <p:nvPr/>
        </p:nvSpPr>
        <p:spPr>
          <a:xfrm>
            <a:off x="7421526" y="4108056"/>
            <a:ext cx="1839429" cy="830997"/>
          </a:xfrm>
          <a:prstGeom prst="rect">
            <a:avLst/>
          </a:prstGeom>
          <a:noFill/>
        </p:spPr>
        <p:txBody>
          <a:bodyPr wrap="square" rtlCol="0">
            <a:spAutoFit/>
          </a:bodyPr>
          <a:lstStyle/>
          <a:p>
            <a:r>
              <a:rPr lang="en-US" sz="1200" dirty="0"/>
              <a:t>IRPA can permanently eliminate need if GHG policy leads to significant electrification</a:t>
            </a:r>
          </a:p>
        </p:txBody>
      </p:sp>
      <p:cxnSp>
        <p:nvCxnSpPr>
          <p:cNvPr id="15" name="Straight Arrow Connector 14">
            <a:extLst>
              <a:ext uri="{FF2B5EF4-FFF2-40B4-BE49-F238E27FC236}">
                <a16:creationId xmlns:a16="http://schemas.microsoft.com/office/drawing/2014/main" id="{835AE282-18BB-4A2C-BB3B-8F2F1ECF131C}"/>
              </a:ext>
            </a:extLst>
          </p:cNvPr>
          <p:cNvCxnSpPr>
            <a:cxnSpLocks/>
          </p:cNvCxnSpPr>
          <p:nvPr/>
        </p:nvCxnSpPr>
        <p:spPr>
          <a:xfrm flipH="1" flipV="1">
            <a:off x="5699051" y="3965944"/>
            <a:ext cx="1722475" cy="276447"/>
          </a:xfrm>
          <a:prstGeom prst="straightConnector1">
            <a:avLst/>
          </a:prstGeom>
          <a:ln w="19050">
            <a:solidFill>
              <a:srgbClr val="54B94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62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1CAF-9B44-4F46-93C4-1EFA3859FB40}"/>
              </a:ext>
            </a:extLst>
          </p:cNvPr>
          <p:cNvSpPr>
            <a:spLocks noGrp="1"/>
          </p:cNvSpPr>
          <p:nvPr>
            <p:ph type="title"/>
          </p:nvPr>
        </p:nvSpPr>
        <p:spPr/>
        <p:txBody>
          <a:bodyPr>
            <a:normAutofit fontScale="90000"/>
          </a:bodyPr>
          <a:lstStyle/>
          <a:p>
            <a:r>
              <a:rPr lang="en-US" dirty="0"/>
              <a:t>Climate Policy Could Affect Economics of Non-Pipe Solutions</a:t>
            </a:r>
          </a:p>
        </p:txBody>
      </p:sp>
      <p:sp>
        <p:nvSpPr>
          <p:cNvPr id="3" name="Date Placeholder 2">
            <a:extLst>
              <a:ext uri="{FF2B5EF4-FFF2-40B4-BE49-F238E27FC236}">
                <a16:creationId xmlns:a16="http://schemas.microsoft.com/office/drawing/2014/main" id="{53A4EA5C-55F5-4E4B-93D4-534662033136}"/>
              </a:ext>
            </a:extLst>
          </p:cNvPr>
          <p:cNvSpPr>
            <a:spLocks noGrp="1"/>
          </p:cNvSpPr>
          <p:nvPr>
            <p:ph type="dt" sz="half" idx="10"/>
          </p:nvPr>
        </p:nvSpPr>
        <p:spPr/>
        <p:txBody>
          <a:bodyPr/>
          <a:lstStyle/>
          <a:p>
            <a:r>
              <a:rPr lang="en-US" dirty="0"/>
              <a:t>February 19, 2021</a:t>
            </a:r>
          </a:p>
        </p:txBody>
      </p:sp>
      <p:sp>
        <p:nvSpPr>
          <p:cNvPr id="5" name="TextBox 4">
            <a:extLst>
              <a:ext uri="{FF2B5EF4-FFF2-40B4-BE49-F238E27FC236}">
                <a16:creationId xmlns:a16="http://schemas.microsoft.com/office/drawing/2014/main" id="{A7106329-56A9-407A-98FF-B295AFB19C1C}"/>
              </a:ext>
            </a:extLst>
          </p:cNvPr>
          <p:cNvSpPr txBox="1"/>
          <p:nvPr/>
        </p:nvSpPr>
        <p:spPr>
          <a:xfrm>
            <a:off x="596926" y="5454502"/>
            <a:ext cx="6197279" cy="923330"/>
          </a:xfrm>
          <a:prstGeom prst="rect">
            <a:avLst/>
          </a:prstGeom>
          <a:noFill/>
        </p:spPr>
        <p:txBody>
          <a:bodyPr wrap="square" rtlCol="0">
            <a:spAutoFit/>
          </a:bodyPr>
          <a:lstStyle/>
          <a:p>
            <a:pPr marL="169863" indent="-169863">
              <a:buFont typeface="Arial" panose="020B0604020202020204" pitchFamily="34" charset="0"/>
              <a:buChar char="•"/>
            </a:pPr>
            <a:r>
              <a:rPr lang="en-US" dirty="0"/>
              <a:t>NPS not cost-effective under “business as usual” scenario.</a:t>
            </a:r>
          </a:p>
          <a:p>
            <a:pPr marL="169863" indent="-169863">
              <a:buFont typeface="Arial" panose="020B0604020202020204" pitchFamily="34" charset="0"/>
              <a:buChar char="•"/>
            </a:pPr>
            <a:r>
              <a:rPr lang="en-US" dirty="0"/>
              <a:t>NPS very cost-effective under both climate policy scenarios.</a:t>
            </a:r>
          </a:p>
          <a:p>
            <a:pPr marL="169863" indent="-169863">
              <a:buFont typeface="Arial" panose="020B0604020202020204" pitchFamily="34" charset="0"/>
              <a:buChar char="•"/>
            </a:pPr>
            <a:r>
              <a:rPr lang="en-US" dirty="0"/>
              <a:t>NPS cost-effective even if BAU scenario has 80%+ probability.</a:t>
            </a:r>
          </a:p>
        </p:txBody>
      </p:sp>
      <p:sp>
        <p:nvSpPr>
          <p:cNvPr id="6" name="TextBox 5">
            <a:extLst>
              <a:ext uri="{FF2B5EF4-FFF2-40B4-BE49-F238E27FC236}">
                <a16:creationId xmlns:a16="http://schemas.microsoft.com/office/drawing/2014/main" id="{9FA73916-9061-47C2-BFEE-C55049DFF970}"/>
              </a:ext>
            </a:extLst>
          </p:cNvPr>
          <p:cNvSpPr txBox="1"/>
          <p:nvPr/>
        </p:nvSpPr>
        <p:spPr>
          <a:xfrm>
            <a:off x="596925" y="1695818"/>
            <a:ext cx="10687763" cy="461665"/>
          </a:xfrm>
          <a:prstGeom prst="rect">
            <a:avLst/>
          </a:prstGeom>
          <a:noFill/>
        </p:spPr>
        <p:txBody>
          <a:bodyPr wrap="square" rtlCol="0">
            <a:spAutoFit/>
          </a:bodyPr>
          <a:lstStyle/>
          <a:p>
            <a:r>
              <a:rPr lang="en-US" sz="2400" b="1" dirty="0">
                <a:latin typeface="Calibri Light" panose="020F0302020204030204" pitchFamily="34" charset="0"/>
                <a:cs typeface="Calibri Light" panose="020F0302020204030204" pitchFamily="34" charset="0"/>
              </a:rPr>
              <a:t>Hypothetical Economics of Non-Pipe Solutions (</a:t>
            </a:r>
            <a:r>
              <a:rPr lang="en-US" sz="2400" b="1" i="1" dirty="0">
                <a:latin typeface="Calibri Light" panose="020F0302020204030204" pitchFamily="34" charset="0"/>
                <a:cs typeface="Calibri Light" panose="020F0302020204030204" pitchFamily="34" charset="0"/>
              </a:rPr>
              <a:t>Neme, Table 3</a:t>
            </a:r>
            <a:r>
              <a:rPr lang="en-US" sz="2400" b="1" dirty="0">
                <a:latin typeface="Calibri Light" panose="020F0302020204030204" pitchFamily="34" charset="0"/>
                <a:cs typeface="Calibri Light" panose="020F0302020204030204" pitchFamily="34" charset="0"/>
              </a:rPr>
              <a:t>)</a:t>
            </a:r>
          </a:p>
        </p:txBody>
      </p:sp>
      <p:sp>
        <p:nvSpPr>
          <p:cNvPr id="7" name="Oval 6">
            <a:extLst>
              <a:ext uri="{FF2B5EF4-FFF2-40B4-BE49-F238E27FC236}">
                <a16:creationId xmlns:a16="http://schemas.microsoft.com/office/drawing/2014/main" id="{2B1D6C7D-C973-46A6-9A8B-732420AF2C4B}"/>
              </a:ext>
            </a:extLst>
          </p:cNvPr>
          <p:cNvSpPr/>
          <p:nvPr/>
        </p:nvSpPr>
        <p:spPr>
          <a:xfrm>
            <a:off x="6096000" y="4591603"/>
            <a:ext cx="521368" cy="377439"/>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9860096-1337-42BE-9982-2B1CDC408909}"/>
              </a:ext>
            </a:extLst>
          </p:cNvPr>
          <p:cNvSpPr/>
          <p:nvPr/>
        </p:nvSpPr>
        <p:spPr>
          <a:xfrm>
            <a:off x="9653803" y="4895233"/>
            <a:ext cx="457200" cy="284383"/>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05EB86-1C8F-470A-874C-18C20135504D}"/>
              </a:ext>
            </a:extLst>
          </p:cNvPr>
          <p:cNvSpPr txBox="1"/>
          <p:nvPr/>
        </p:nvSpPr>
        <p:spPr>
          <a:xfrm>
            <a:off x="10419907" y="5415506"/>
            <a:ext cx="1371600" cy="830997"/>
          </a:xfrm>
          <a:prstGeom prst="rect">
            <a:avLst/>
          </a:prstGeom>
          <a:noFill/>
        </p:spPr>
        <p:txBody>
          <a:bodyPr wrap="square" rtlCol="0">
            <a:spAutoFit/>
          </a:bodyPr>
          <a:lstStyle/>
          <a:p>
            <a:r>
              <a:rPr lang="en-US" sz="1200" dirty="0"/>
              <a:t>Need forever eliminated under electrification scenario</a:t>
            </a:r>
          </a:p>
        </p:txBody>
      </p:sp>
      <p:sp>
        <p:nvSpPr>
          <p:cNvPr id="10" name="TextBox 9">
            <a:extLst>
              <a:ext uri="{FF2B5EF4-FFF2-40B4-BE49-F238E27FC236}">
                <a16:creationId xmlns:a16="http://schemas.microsoft.com/office/drawing/2014/main" id="{7592E536-833C-4714-B16E-04E69272B41B}"/>
              </a:ext>
            </a:extLst>
          </p:cNvPr>
          <p:cNvSpPr txBox="1"/>
          <p:nvPr/>
        </p:nvSpPr>
        <p:spPr>
          <a:xfrm>
            <a:off x="7921256" y="5454502"/>
            <a:ext cx="1371600" cy="1015663"/>
          </a:xfrm>
          <a:prstGeom prst="rect">
            <a:avLst/>
          </a:prstGeom>
          <a:noFill/>
        </p:spPr>
        <p:txBody>
          <a:bodyPr wrap="square" rtlCol="0">
            <a:spAutoFit/>
          </a:bodyPr>
          <a:lstStyle/>
          <a:p>
            <a:r>
              <a:rPr lang="en-US" sz="1200" dirty="0"/>
              <a:t>Gas avoided cost doubles under RNG scenario, increasing other benefits of IRPA</a:t>
            </a:r>
          </a:p>
        </p:txBody>
      </p:sp>
      <p:cxnSp>
        <p:nvCxnSpPr>
          <p:cNvPr id="12" name="Straight Arrow Connector 11">
            <a:extLst>
              <a:ext uri="{FF2B5EF4-FFF2-40B4-BE49-F238E27FC236}">
                <a16:creationId xmlns:a16="http://schemas.microsoft.com/office/drawing/2014/main" id="{0CE55945-8B0D-4782-8F77-F753E0DF1BE3}"/>
              </a:ext>
            </a:extLst>
          </p:cNvPr>
          <p:cNvCxnSpPr>
            <a:cxnSpLocks/>
          </p:cNvCxnSpPr>
          <p:nvPr/>
        </p:nvCxnSpPr>
        <p:spPr>
          <a:xfrm flipH="1" flipV="1">
            <a:off x="6617369" y="4969043"/>
            <a:ext cx="1303887" cy="78232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7797CA-FD54-4804-B076-85BC47C98E51}"/>
              </a:ext>
            </a:extLst>
          </p:cNvPr>
          <p:cNvCxnSpPr>
            <a:cxnSpLocks/>
          </p:cNvCxnSpPr>
          <p:nvPr/>
        </p:nvCxnSpPr>
        <p:spPr>
          <a:xfrm flipH="1" flipV="1">
            <a:off x="9998492" y="5305437"/>
            <a:ext cx="409788" cy="329603"/>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F96F616-3AF4-4F90-9616-624A67498850}"/>
              </a:ext>
            </a:extLst>
          </p:cNvPr>
          <p:cNvPicPr>
            <a:picLocks noChangeAspect="1"/>
          </p:cNvPicPr>
          <p:nvPr/>
        </p:nvPicPr>
        <p:blipFill>
          <a:blip r:embed="rId3"/>
          <a:stretch>
            <a:fillRect/>
          </a:stretch>
        </p:blipFill>
        <p:spPr>
          <a:xfrm>
            <a:off x="627755" y="2259814"/>
            <a:ext cx="11023411" cy="2929298"/>
          </a:xfrm>
          <a:prstGeom prst="rect">
            <a:avLst/>
          </a:prstGeom>
        </p:spPr>
      </p:pic>
    </p:spTree>
    <p:extLst>
      <p:ext uri="{BB962C8B-B14F-4D97-AF65-F5344CB8AC3E}">
        <p14:creationId xmlns:p14="http://schemas.microsoft.com/office/powerpoint/2010/main" val="201332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Pilots</a:t>
            </a:r>
          </a:p>
        </p:txBody>
      </p:sp>
    </p:spTree>
    <p:extLst>
      <p:ext uri="{BB962C8B-B14F-4D97-AF65-F5344CB8AC3E}">
        <p14:creationId xmlns:p14="http://schemas.microsoft.com/office/powerpoint/2010/main" val="2999108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14F4-D8BB-4149-B725-114A9BB572E9}"/>
              </a:ext>
            </a:extLst>
          </p:cNvPr>
          <p:cNvSpPr>
            <a:spLocks noGrp="1"/>
          </p:cNvSpPr>
          <p:nvPr>
            <p:ph type="title"/>
          </p:nvPr>
        </p:nvSpPr>
        <p:spPr/>
        <p:txBody>
          <a:bodyPr>
            <a:noAutofit/>
          </a:bodyPr>
          <a:lstStyle/>
          <a:p>
            <a:r>
              <a:rPr lang="en-US" sz="3400" dirty="0"/>
              <a:t>Pilot Projects Should be Comprehensive Non-Pipe Solutions</a:t>
            </a:r>
          </a:p>
        </p:txBody>
      </p:sp>
      <p:sp>
        <p:nvSpPr>
          <p:cNvPr id="3" name="Content Placeholder 2">
            <a:extLst>
              <a:ext uri="{FF2B5EF4-FFF2-40B4-BE49-F238E27FC236}">
                <a16:creationId xmlns:a16="http://schemas.microsoft.com/office/drawing/2014/main" id="{0857C466-DCED-43B7-B249-DF1794B22F4B}"/>
              </a:ext>
            </a:extLst>
          </p:cNvPr>
          <p:cNvSpPr>
            <a:spLocks noGrp="1"/>
          </p:cNvSpPr>
          <p:nvPr>
            <p:ph idx="1"/>
          </p:nvPr>
        </p:nvSpPr>
        <p:spPr/>
        <p:txBody>
          <a:bodyPr>
            <a:normAutofit fontScale="92500" lnSpcReduction="10000"/>
          </a:bodyPr>
          <a:lstStyle/>
          <a:p>
            <a:r>
              <a:rPr lang="en-US" dirty="0"/>
              <a:t>Enbridge’s historic and proposed new pilots are too narrow</a:t>
            </a:r>
          </a:p>
          <a:p>
            <a:pPr lvl="1"/>
            <a:r>
              <a:rPr lang="en-US" dirty="0"/>
              <a:t>E.g., measuring peak impacts of EE measures, estimating DR savings potential</a:t>
            </a:r>
          </a:p>
          <a:p>
            <a:pPr lvl="1"/>
            <a:r>
              <a:rPr lang="en-US" dirty="0"/>
              <a:t>These are discrete subsets of what ultimately needs to be learned</a:t>
            </a:r>
          </a:p>
          <a:p>
            <a:pPr lvl="1"/>
            <a:r>
              <a:rPr lang="en-US" dirty="0"/>
              <a:t>No reason to learn everything sequentially – it will take forever</a:t>
            </a:r>
          </a:p>
          <a:p>
            <a:r>
              <a:rPr lang="en-US" dirty="0"/>
              <a:t>Much more value in piloting comprehensive non-pipe solutions projects</a:t>
            </a:r>
          </a:p>
          <a:p>
            <a:pPr lvl="1"/>
            <a:r>
              <a:rPr lang="en-US" dirty="0"/>
              <a:t>Identifying projects whose needs are far enough out to allow for failure</a:t>
            </a:r>
          </a:p>
          <a:p>
            <a:pPr lvl="1"/>
            <a:r>
              <a:rPr lang="en-US" dirty="0"/>
              <a:t>Estimating how much would be required to defer a pipe investment</a:t>
            </a:r>
          </a:p>
          <a:p>
            <a:pPr lvl="1"/>
            <a:r>
              <a:rPr lang="en-US" dirty="0"/>
              <a:t>Developing a package of IRPA resources forecast to achieve deferral</a:t>
            </a:r>
          </a:p>
          <a:p>
            <a:pPr lvl="1"/>
            <a:r>
              <a:rPr lang="en-US" dirty="0"/>
              <a:t>Acquiring/Deploying those resources</a:t>
            </a:r>
          </a:p>
          <a:p>
            <a:pPr lvl="1"/>
            <a:r>
              <a:rPr lang="en-US" dirty="0"/>
              <a:t>Evaluating results</a:t>
            </a:r>
          </a:p>
          <a:p>
            <a:pPr lvl="1"/>
            <a:r>
              <a:rPr lang="en-US" dirty="0"/>
              <a:t>Adjusting resource/deployment strategy over time </a:t>
            </a:r>
          </a:p>
          <a:p>
            <a:pPr lvl="2"/>
            <a:r>
              <a:rPr lang="en-US" dirty="0"/>
              <a:t>in response to market feedback</a:t>
            </a:r>
          </a:p>
          <a:p>
            <a:pPr lvl="2"/>
            <a:r>
              <a:rPr lang="en-US" dirty="0"/>
              <a:t>Adjusted for changing demand/needs forecast over time</a:t>
            </a:r>
          </a:p>
        </p:txBody>
      </p:sp>
      <p:sp>
        <p:nvSpPr>
          <p:cNvPr id="4" name="Date Placeholder 3">
            <a:extLst>
              <a:ext uri="{FF2B5EF4-FFF2-40B4-BE49-F238E27FC236}">
                <a16:creationId xmlns:a16="http://schemas.microsoft.com/office/drawing/2014/main" id="{D8EA4288-2472-4828-8F99-0C66B603A275}"/>
              </a:ext>
            </a:extLst>
          </p:cNvPr>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30041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p:txBody>
          <a:bodyPr/>
          <a:lstStyle/>
          <a:p>
            <a:r>
              <a:rPr lang="en-US" dirty="0"/>
              <a:t>Planning Process/Timeline</a:t>
            </a:r>
          </a:p>
          <a:p>
            <a:r>
              <a:rPr lang="en-US" dirty="0"/>
              <a:t>Economic Analysis</a:t>
            </a:r>
          </a:p>
          <a:p>
            <a:r>
              <a:rPr lang="en-US" dirty="0"/>
              <a:t>Uncertainty and Risk</a:t>
            </a:r>
          </a:p>
          <a:p>
            <a:r>
              <a:rPr lang="en-US" dirty="0"/>
              <a:t>Pilots</a:t>
            </a:r>
          </a:p>
          <a:p>
            <a:r>
              <a:rPr lang="en-US" dirty="0"/>
              <a:t>Shareholder Incentives</a:t>
            </a:r>
          </a:p>
          <a:p>
            <a:endParaRPr lang="en-US" dirty="0"/>
          </a:p>
        </p:txBody>
      </p:sp>
      <p:sp>
        <p:nvSpPr>
          <p:cNvPr id="4" name="Date Placeholder 3"/>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322544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14F4-D8BB-4149-B725-114A9BB572E9}"/>
              </a:ext>
            </a:extLst>
          </p:cNvPr>
          <p:cNvSpPr>
            <a:spLocks noGrp="1"/>
          </p:cNvSpPr>
          <p:nvPr>
            <p:ph type="title"/>
          </p:nvPr>
        </p:nvSpPr>
        <p:spPr>
          <a:xfrm>
            <a:off x="612340" y="793567"/>
            <a:ext cx="10967319" cy="685800"/>
          </a:xfrm>
        </p:spPr>
        <p:txBody>
          <a:bodyPr>
            <a:normAutofit/>
          </a:bodyPr>
          <a:lstStyle/>
          <a:p>
            <a:r>
              <a:rPr lang="en-US" dirty="0"/>
              <a:t>Design Pilots to Maximize Learnings</a:t>
            </a:r>
          </a:p>
        </p:txBody>
      </p:sp>
      <p:sp>
        <p:nvSpPr>
          <p:cNvPr id="3" name="Content Placeholder 2">
            <a:extLst>
              <a:ext uri="{FF2B5EF4-FFF2-40B4-BE49-F238E27FC236}">
                <a16:creationId xmlns:a16="http://schemas.microsoft.com/office/drawing/2014/main" id="{0857C466-DCED-43B7-B249-DF1794B22F4B}"/>
              </a:ext>
            </a:extLst>
          </p:cNvPr>
          <p:cNvSpPr>
            <a:spLocks noGrp="1"/>
          </p:cNvSpPr>
          <p:nvPr>
            <p:ph idx="1"/>
          </p:nvPr>
        </p:nvSpPr>
        <p:spPr>
          <a:xfrm>
            <a:off x="627756" y="1487877"/>
            <a:ext cx="10967319" cy="4618405"/>
          </a:xfrm>
        </p:spPr>
        <p:txBody>
          <a:bodyPr/>
          <a:lstStyle/>
          <a:p>
            <a:r>
              <a:rPr lang="en-US" dirty="0"/>
              <a:t>Try both (1) utility-run pilot; and (2) RFP-driven pilot</a:t>
            </a:r>
          </a:p>
          <a:p>
            <a:pPr lvl="1"/>
            <a:r>
              <a:rPr lang="en-US" dirty="0"/>
              <a:t>Test differences in cost, effectiveness at ramping quickly, innovation, etc.</a:t>
            </a:r>
          </a:p>
          <a:p>
            <a:pPr lvl="1"/>
            <a:r>
              <a:rPr lang="en-US" dirty="0"/>
              <a:t>Learn about different approaches to integration w/existing DSM programs</a:t>
            </a:r>
          </a:p>
          <a:p>
            <a:r>
              <a:rPr lang="en-US" dirty="0"/>
              <a:t>Intentionally pursue multiple IRPA resource types</a:t>
            </a:r>
          </a:p>
          <a:p>
            <a:pPr lvl="1"/>
            <a:r>
              <a:rPr lang="en-US" dirty="0"/>
              <a:t>Don’t necessarily pursue least cost portfolio</a:t>
            </a:r>
          </a:p>
          <a:p>
            <a:pPr lvl="1"/>
            <a:r>
              <a:rPr lang="en-US" dirty="0"/>
              <a:t>Explicitly test EE, DR, electrification, supply-side options</a:t>
            </a:r>
          </a:p>
          <a:p>
            <a:pPr lvl="2"/>
            <a:r>
              <a:rPr lang="en-US" dirty="0"/>
              <a:t>But the least cost within each such category</a:t>
            </a:r>
          </a:p>
          <a:p>
            <a:pPr lvl="1"/>
            <a:r>
              <a:rPr lang="en-US" dirty="0"/>
              <a:t>Similar to Maine’s Boothbay non-wires solution pilot</a:t>
            </a:r>
          </a:p>
        </p:txBody>
      </p:sp>
      <p:sp>
        <p:nvSpPr>
          <p:cNvPr id="4" name="Date Placeholder 3">
            <a:extLst>
              <a:ext uri="{FF2B5EF4-FFF2-40B4-BE49-F238E27FC236}">
                <a16:creationId xmlns:a16="http://schemas.microsoft.com/office/drawing/2014/main" id="{D8EA4288-2472-4828-8F99-0C66B603A275}"/>
              </a:ext>
            </a:extLst>
          </p:cNvPr>
          <p:cNvSpPr>
            <a:spLocks noGrp="1"/>
          </p:cNvSpPr>
          <p:nvPr>
            <p:ph type="dt" sz="half" idx="10"/>
          </p:nvPr>
        </p:nvSpPr>
        <p:spPr/>
        <p:txBody>
          <a:bodyPr/>
          <a:lstStyle/>
          <a:p>
            <a:r>
              <a:rPr lang="en-US" dirty="0"/>
              <a:t>February 19, 2021</a:t>
            </a:r>
          </a:p>
        </p:txBody>
      </p:sp>
      <p:pic>
        <p:nvPicPr>
          <p:cNvPr id="6" name="Picture 5">
            <a:extLst>
              <a:ext uri="{FF2B5EF4-FFF2-40B4-BE49-F238E27FC236}">
                <a16:creationId xmlns:a16="http://schemas.microsoft.com/office/drawing/2014/main" id="{D172B503-102F-4380-A0B7-62E2CC2EC88A}"/>
              </a:ext>
            </a:extLst>
          </p:cNvPr>
          <p:cNvPicPr>
            <a:picLocks noChangeAspect="1"/>
          </p:cNvPicPr>
          <p:nvPr/>
        </p:nvPicPr>
        <p:blipFill>
          <a:blip r:embed="rId2"/>
          <a:stretch>
            <a:fillRect/>
          </a:stretch>
        </p:blipFill>
        <p:spPr>
          <a:xfrm>
            <a:off x="1267046" y="4872758"/>
            <a:ext cx="5638800" cy="1704975"/>
          </a:xfrm>
          <a:prstGeom prst="rect">
            <a:avLst/>
          </a:prstGeom>
        </p:spPr>
      </p:pic>
      <p:sp>
        <p:nvSpPr>
          <p:cNvPr id="8" name="TextBox 7">
            <a:extLst>
              <a:ext uri="{FF2B5EF4-FFF2-40B4-BE49-F238E27FC236}">
                <a16:creationId xmlns:a16="http://schemas.microsoft.com/office/drawing/2014/main" id="{E3D1DD6B-6C54-4F96-AB93-52EE8FA42C8A}"/>
              </a:ext>
            </a:extLst>
          </p:cNvPr>
          <p:cNvSpPr txBox="1"/>
          <p:nvPr/>
        </p:nvSpPr>
        <p:spPr>
          <a:xfrm>
            <a:off x="7383778" y="5006313"/>
            <a:ext cx="4195881" cy="1692771"/>
          </a:xfrm>
          <a:prstGeom prst="rect">
            <a:avLst/>
          </a:prstGeom>
          <a:noFill/>
        </p:spPr>
        <p:txBody>
          <a:bodyPr wrap="square" rtlCol="0">
            <a:spAutoFit/>
          </a:bodyPr>
          <a:lstStyle/>
          <a:p>
            <a:pPr marL="285750" indent="-285750">
              <a:buFont typeface="Arial" panose="020B0604020202020204" pitchFamily="34" charset="0"/>
              <a:buChar char="•"/>
            </a:pPr>
            <a:r>
              <a:rPr lang="en-US" sz="1400" dirty="0"/>
              <a:t>Initial target of 2.00 MW</a:t>
            </a:r>
          </a:p>
          <a:p>
            <a:pPr marL="285750" indent="-285750">
              <a:buFont typeface="Arial" panose="020B0604020202020204" pitchFamily="34" charset="0"/>
              <a:buChar char="•"/>
            </a:pPr>
            <a:r>
              <a:rPr lang="en-US" sz="1400" dirty="0"/>
              <a:t>RFP specified min 0.25 MW from 4 diff DERs</a:t>
            </a:r>
          </a:p>
          <a:p>
            <a:pPr marL="742950" lvl="1" indent="-285750">
              <a:buFont typeface="Arial" panose="020B0604020202020204" pitchFamily="34" charset="0"/>
              <a:buChar char="•"/>
            </a:pPr>
            <a:r>
              <a:rPr lang="en-US" sz="1200" dirty="0"/>
              <a:t>EE</a:t>
            </a:r>
          </a:p>
          <a:p>
            <a:pPr marL="742950" lvl="1" indent="-285750">
              <a:buFont typeface="Arial" panose="020B0604020202020204" pitchFamily="34" charset="0"/>
              <a:buChar char="•"/>
            </a:pPr>
            <a:r>
              <a:rPr lang="en-US" sz="1200" dirty="0"/>
              <a:t>DR</a:t>
            </a:r>
          </a:p>
          <a:p>
            <a:pPr marL="742950" lvl="1" indent="-285750">
              <a:buFont typeface="Arial" panose="020B0604020202020204" pitchFamily="34" charset="0"/>
              <a:buChar char="•"/>
            </a:pPr>
            <a:r>
              <a:rPr lang="en-US" sz="1200" dirty="0"/>
              <a:t>Renewable DG (rooftop PV)</a:t>
            </a:r>
          </a:p>
          <a:p>
            <a:pPr marL="742950" lvl="1" indent="-285750">
              <a:buFont typeface="Arial" panose="020B0604020202020204" pitchFamily="34" charset="0"/>
              <a:buChar char="•"/>
            </a:pPr>
            <a:r>
              <a:rPr lang="en-US" sz="1200" dirty="0"/>
              <a:t>Non-renewable DG</a:t>
            </a:r>
          </a:p>
          <a:p>
            <a:pPr marL="285750" indent="-285750">
              <a:buFont typeface="Arial" panose="020B0604020202020204" pitchFamily="34" charset="0"/>
              <a:buChar char="•"/>
            </a:pPr>
            <a:r>
              <a:rPr lang="en-US" sz="1400" dirty="0"/>
              <a:t>Adjusted goal to 1.80 MW – forecast calibration</a:t>
            </a:r>
          </a:p>
          <a:p>
            <a:pPr marL="285750" indent="-285750">
              <a:buFont typeface="Arial" panose="020B0604020202020204" pitchFamily="34" charset="0"/>
              <a:buChar char="•"/>
            </a:pPr>
            <a:r>
              <a:rPr lang="en-US" sz="1400" dirty="0"/>
              <a:t>Note:  final result a little different than this table</a:t>
            </a:r>
          </a:p>
        </p:txBody>
      </p:sp>
      <p:sp>
        <p:nvSpPr>
          <p:cNvPr id="9" name="Right Brace 8">
            <a:extLst>
              <a:ext uri="{FF2B5EF4-FFF2-40B4-BE49-F238E27FC236}">
                <a16:creationId xmlns:a16="http://schemas.microsoft.com/office/drawing/2014/main" id="{5E39874A-BE4A-4B06-B7EA-1F531093ED27}"/>
              </a:ext>
            </a:extLst>
          </p:cNvPr>
          <p:cNvSpPr/>
          <p:nvPr/>
        </p:nvSpPr>
        <p:spPr>
          <a:xfrm>
            <a:off x="7134447" y="5006313"/>
            <a:ext cx="233916" cy="1704975"/>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0656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Shareholder Incentives</a:t>
            </a:r>
          </a:p>
        </p:txBody>
      </p:sp>
    </p:spTree>
    <p:extLst>
      <p:ext uri="{BB962C8B-B14F-4D97-AF65-F5344CB8AC3E}">
        <p14:creationId xmlns:p14="http://schemas.microsoft.com/office/powerpoint/2010/main" val="1649917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28B8-7B51-48F7-B2B6-4B2F8C044CC6}"/>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A90649C6-FEA0-4922-9C93-1FC89566A775}"/>
              </a:ext>
            </a:extLst>
          </p:cNvPr>
          <p:cNvSpPr>
            <a:spLocks noGrp="1"/>
          </p:cNvSpPr>
          <p:nvPr>
            <p:ph idx="1"/>
          </p:nvPr>
        </p:nvSpPr>
        <p:spPr/>
        <p:txBody>
          <a:bodyPr/>
          <a:lstStyle/>
          <a:p>
            <a:r>
              <a:rPr lang="en-US" dirty="0"/>
              <a:t>Shareholder incentives are necessary and appropriate</a:t>
            </a:r>
          </a:p>
          <a:p>
            <a:pPr lvl="1"/>
            <a:r>
              <a:rPr lang="en-US" dirty="0"/>
              <a:t>Enbridge has inherent conflicts due to shareholders’ upstream interests</a:t>
            </a:r>
          </a:p>
          <a:p>
            <a:pPr lvl="1"/>
            <a:r>
              <a:rPr lang="en-US" dirty="0"/>
              <a:t>Penalties for poor planning “after the fact” not a good substitute</a:t>
            </a:r>
          </a:p>
          <a:p>
            <a:pPr lvl="2"/>
            <a:r>
              <a:rPr lang="en-US" dirty="0"/>
              <a:t>Realistically hard to impose – and therefore so rare as to not be helpful</a:t>
            </a:r>
          </a:p>
          <a:p>
            <a:pPr lvl="2"/>
            <a:r>
              <a:rPr lang="en-US" dirty="0"/>
              <a:t>Even if considered, are too late and $ is wasted</a:t>
            </a:r>
          </a:p>
          <a:p>
            <a:r>
              <a:rPr lang="en-US" dirty="0"/>
              <a:t>Start with capitalizing/rate-basing IRPAs</a:t>
            </a:r>
          </a:p>
          <a:p>
            <a:pPr lvl="1"/>
            <a:r>
              <a:rPr lang="en-US" dirty="0"/>
              <a:t>Amortize over life of IRPA</a:t>
            </a:r>
          </a:p>
          <a:p>
            <a:r>
              <a:rPr lang="en-US" dirty="0"/>
              <a:t>Assess whether adjustments needed</a:t>
            </a:r>
          </a:p>
          <a:p>
            <a:pPr lvl="1"/>
            <a:r>
              <a:rPr lang="en-US" dirty="0"/>
              <a:t>Based on experience with different costs of IRPAs vis-à-vis infrastructure</a:t>
            </a:r>
          </a:p>
          <a:p>
            <a:pPr lvl="1"/>
            <a:r>
              <a:rPr lang="en-US" dirty="0"/>
              <a:t>Recognizing that rate-basing does not incent cost minimization (non-pipe or pipe)</a:t>
            </a:r>
          </a:p>
        </p:txBody>
      </p:sp>
      <p:sp>
        <p:nvSpPr>
          <p:cNvPr id="4" name="Date Placeholder 3">
            <a:extLst>
              <a:ext uri="{FF2B5EF4-FFF2-40B4-BE49-F238E27FC236}">
                <a16:creationId xmlns:a16="http://schemas.microsoft.com/office/drawing/2014/main" id="{A744D6C0-F526-44F8-9EE5-573FADBAD42B}"/>
              </a:ext>
            </a:extLst>
          </p:cNvPr>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182175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Chris Neme</a:t>
            </a:r>
          </a:p>
        </p:txBody>
      </p:sp>
      <p:sp>
        <p:nvSpPr>
          <p:cNvPr id="3" name="Subtitle 2"/>
          <p:cNvSpPr>
            <a:spLocks noGrp="1"/>
          </p:cNvSpPr>
          <p:nvPr>
            <p:ph type="subTitle" idx="1"/>
          </p:nvPr>
        </p:nvSpPr>
        <p:spPr/>
        <p:txBody>
          <a:bodyPr/>
          <a:lstStyle/>
          <a:p>
            <a:r>
              <a:rPr lang="en-US" dirty="0"/>
              <a:t>Principal</a:t>
            </a:r>
          </a:p>
        </p:txBody>
      </p:sp>
      <p:sp>
        <p:nvSpPr>
          <p:cNvPr id="4" name="Text Placeholder 3"/>
          <p:cNvSpPr>
            <a:spLocks noGrp="1"/>
          </p:cNvSpPr>
          <p:nvPr>
            <p:ph type="body" sz="quarter" idx="10"/>
          </p:nvPr>
        </p:nvSpPr>
        <p:spPr/>
        <p:txBody>
          <a:bodyPr/>
          <a:lstStyle/>
          <a:p>
            <a:pPr>
              <a:spcBef>
                <a:spcPts val="1200"/>
              </a:spcBef>
            </a:pPr>
            <a:r>
              <a:rPr lang="en-US" dirty="0">
                <a:latin typeface="Calibri Light" panose="020F0302020204030204" pitchFamily="34" charset="0"/>
                <a:cs typeface="Calibri Light" panose="020F0302020204030204" pitchFamily="34" charset="0"/>
              </a:rPr>
              <a:t>cneme@energyfuturesgroup.com</a:t>
            </a:r>
          </a:p>
          <a:p>
            <a:pPr>
              <a:spcBef>
                <a:spcPts val="1200"/>
              </a:spcBef>
            </a:pPr>
            <a:r>
              <a:rPr lang="en-US" dirty="0">
                <a:latin typeface="Calibri Light" panose="020F0302020204030204" pitchFamily="34" charset="0"/>
                <a:cs typeface="Calibri Light" panose="020F0302020204030204" pitchFamily="34" charset="0"/>
              </a:rPr>
              <a:t>(802) 363-6551</a:t>
            </a:r>
          </a:p>
          <a:p>
            <a:pPr>
              <a:spcBef>
                <a:spcPts val="1200"/>
              </a:spcBef>
            </a:pPr>
            <a:r>
              <a:rPr lang="en-US" b="1" dirty="0">
                <a:latin typeface="+mj-lt"/>
                <a:cs typeface="Calibri Light" panose="020F0302020204030204" pitchFamily="34" charset="0"/>
              </a:rPr>
              <a:t>energyfuturesgroup.com</a:t>
            </a:r>
          </a:p>
        </p:txBody>
      </p:sp>
      <p:sp>
        <p:nvSpPr>
          <p:cNvPr id="5" name="Shape 2856"/>
          <p:cNvSpPr/>
          <p:nvPr/>
        </p:nvSpPr>
        <p:spPr>
          <a:xfrm>
            <a:off x="3195145" y="4000490"/>
            <a:ext cx="287110" cy="286995"/>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accent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6" name="Shape 2643"/>
          <p:cNvSpPr/>
          <p:nvPr/>
        </p:nvSpPr>
        <p:spPr>
          <a:xfrm>
            <a:off x="3245352" y="4460026"/>
            <a:ext cx="186697" cy="342276"/>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7" name="Shape 2857"/>
          <p:cNvSpPr/>
          <p:nvPr/>
        </p:nvSpPr>
        <p:spPr>
          <a:xfrm>
            <a:off x="3171359" y="4936685"/>
            <a:ext cx="334682" cy="334682"/>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accent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364264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Planning Process &amp; Timeline</a:t>
            </a:r>
          </a:p>
        </p:txBody>
      </p:sp>
    </p:spTree>
    <p:extLst>
      <p:ext uri="{BB962C8B-B14F-4D97-AF65-F5344CB8AC3E}">
        <p14:creationId xmlns:p14="http://schemas.microsoft.com/office/powerpoint/2010/main" val="204934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Decision Points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Identification of system needs</a:t>
            </a:r>
          </a:p>
          <a:p>
            <a:pPr lvl="2"/>
            <a:r>
              <a:rPr lang="en-US" dirty="0"/>
              <a:t>10 years into the future</a:t>
            </a:r>
          </a:p>
          <a:p>
            <a:pPr lvl="2"/>
            <a:r>
              <a:rPr lang="en-US" dirty="0"/>
              <a:t>Macro-level forecast assumptions (economic growth, carbon prices, DSM impacts, etc.)</a:t>
            </a:r>
          </a:p>
          <a:p>
            <a:pPr lvl="2"/>
            <a:r>
              <a:rPr lang="en-US" dirty="0"/>
              <a:t>Approach to localized peak assessments</a:t>
            </a:r>
          </a:p>
          <a:p>
            <a:pPr marL="514350" indent="-514350">
              <a:buFont typeface="+mj-lt"/>
              <a:buAutoNum type="arabicPeriod"/>
            </a:pPr>
            <a:r>
              <a:rPr lang="en-US" dirty="0"/>
              <a:t>“Pre-screening” of IRPA applicability</a:t>
            </a:r>
          </a:p>
          <a:p>
            <a:pPr lvl="2"/>
            <a:r>
              <a:rPr lang="en-US" dirty="0"/>
              <a:t>E.g., qualitative criteria, such as whether need is load related or emergent safety issue</a:t>
            </a:r>
          </a:p>
          <a:p>
            <a:pPr marL="514350" indent="-514350">
              <a:buFont typeface="+mj-lt"/>
              <a:buAutoNum type="arabicPeriod"/>
            </a:pPr>
            <a:r>
              <a:rPr lang="en-US" dirty="0"/>
              <a:t>Determination of optimal solution (non-pipe, pipe or mix)</a:t>
            </a:r>
          </a:p>
          <a:p>
            <a:pPr lvl="2"/>
            <a:r>
              <a:rPr lang="en-US" dirty="0"/>
              <a:t>Is there enough potential IRPA capacity to meet/defer need?</a:t>
            </a:r>
          </a:p>
          <a:p>
            <a:pPr lvl="2"/>
            <a:r>
              <a:rPr lang="en-US" dirty="0"/>
              <a:t>Is the IRPA likely to be cost-effective (relative to infrastructure option)?</a:t>
            </a:r>
          </a:p>
          <a:p>
            <a:pPr lvl="2"/>
            <a:r>
              <a:rPr lang="en-US" dirty="0"/>
              <a:t>How do risks of pipe and non-pipe solutions compare?</a:t>
            </a:r>
          </a:p>
          <a:p>
            <a:pPr marL="514350" indent="-514350">
              <a:buFont typeface="+mj-lt"/>
              <a:buAutoNum type="arabicPeriod"/>
            </a:pPr>
            <a:r>
              <a:rPr lang="en-US" dirty="0"/>
              <a:t>Development of IRPA plan and/or infrastructure proposal</a:t>
            </a:r>
          </a:p>
          <a:p>
            <a:pPr lvl="2"/>
            <a:r>
              <a:rPr lang="en-US" dirty="0"/>
              <a:t>What resources are included?</a:t>
            </a:r>
          </a:p>
          <a:p>
            <a:pPr lvl="2"/>
            <a:r>
              <a:rPr lang="en-US" dirty="0"/>
              <a:t>How will they be acquired?</a:t>
            </a:r>
          </a:p>
          <a:p>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344537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 Need Two Things: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Robust </a:t>
            </a:r>
            <a:r>
              <a:rPr lang="en-US" i="1" u="sng" dirty="0"/>
              <a:t>formal</a:t>
            </a:r>
            <a:r>
              <a:rPr lang="en-US" dirty="0"/>
              <a:t> stakeholder process – addressing all 4 decision “steps”</a:t>
            </a:r>
          </a:p>
          <a:p>
            <a:pPr lvl="1"/>
            <a:r>
              <a:rPr lang="en-US" dirty="0"/>
              <a:t>Why:  improves decision-making, minimizes disputes and regulatory costs</a:t>
            </a:r>
          </a:p>
          <a:p>
            <a:pPr lvl="1"/>
            <a:r>
              <a:rPr lang="en-US" dirty="0"/>
              <a:t>How:  formal committee structure similar to Vermont System Planning Committee</a:t>
            </a:r>
          </a:p>
          <a:p>
            <a:pPr lvl="2"/>
            <a:r>
              <a:rPr lang="en-US" dirty="0"/>
              <a:t>Could be run by OEB Staff (akin to current Ontario gas DSM Evaluation Committee)</a:t>
            </a:r>
          </a:p>
          <a:p>
            <a:pPr lvl="2"/>
            <a:r>
              <a:rPr lang="en-US" dirty="0"/>
              <a:t>Appointed members to represent range of stakeholders and expertise</a:t>
            </a:r>
          </a:p>
          <a:p>
            <a:pPr lvl="2"/>
            <a:r>
              <a:rPr lang="en-US" dirty="0"/>
              <a:t>Quarterly full committee meetings, various subcommittees as needed</a:t>
            </a:r>
          </a:p>
          <a:p>
            <a:pPr lvl="3"/>
            <a:r>
              <a:rPr lang="en-US" dirty="0"/>
              <a:t>Transparent/Public so that anyone who wants to attend can do so</a:t>
            </a:r>
          </a:p>
          <a:p>
            <a:pPr marL="514350" indent="-514350">
              <a:buFont typeface="+mj-lt"/>
              <a:buAutoNum type="arabicPeriod"/>
            </a:pPr>
            <a:r>
              <a:rPr lang="en-US" dirty="0"/>
              <a:t>Regulatory process(es) – </a:t>
            </a:r>
            <a:r>
              <a:rPr lang="en-US" i="1" u="sng" dirty="0"/>
              <a:t>timely</a:t>
            </a:r>
            <a:r>
              <a:rPr lang="en-US" dirty="0"/>
              <a:t> adjudication of all decisions to pursue/reject IRPAs</a:t>
            </a:r>
          </a:p>
          <a:p>
            <a:pPr lvl="1"/>
            <a:r>
              <a:rPr lang="en-US" dirty="0"/>
              <a:t>Why:  there will otherwise be (A) bias toward pipe-based solutions; (B) not enough time to change</a:t>
            </a:r>
          </a:p>
          <a:p>
            <a:pPr lvl="1"/>
            <a:r>
              <a:rPr lang="en-US" dirty="0"/>
              <a:t>How:  require formal approval of Asset Management Plan (AMP)</a:t>
            </a:r>
          </a:p>
          <a:p>
            <a:pPr lvl="2"/>
            <a:r>
              <a:rPr lang="en-US" dirty="0"/>
              <a:t>10-year forecast of needs</a:t>
            </a:r>
          </a:p>
          <a:p>
            <a:pPr lvl="2"/>
            <a:r>
              <a:rPr lang="en-US" dirty="0"/>
              <a:t>All key decisions/analyses need to be documented in AMP</a:t>
            </a:r>
          </a:p>
          <a:p>
            <a:pPr lvl="2"/>
            <a:r>
              <a:rPr lang="en-US" dirty="0"/>
              <a:t>Needs to allow for discovery on AMP</a:t>
            </a:r>
          </a:p>
          <a:p>
            <a:pPr lvl="2"/>
            <a:r>
              <a:rPr lang="en-US" dirty="0"/>
              <a:t>Board adjudication of all decisions to proceed with or reject IRPAs reflected in AMP</a:t>
            </a:r>
          </a:p>
          <a:p>
            <a:pPr lvl="3"/>
            <a:r>
              <a:rPr lang="en-US" dirty="0"/>
              <a:t>Pre-screening of IRPAs in Asset Management Plan (AMP)</a:t>
            </a:r>
          </a:p>
          <a:p>
            <a:pPr lvl="3"/>
            <a:r>
              <a:rPr lang="en-US" dirty="0"/>
              <a:t>Assessment of viability &amp; economics of IRPAs in AMP</a:t>
            </a:r>
          </a:p>
          <a:p>
            <a:pPr lvl="2"/>
            <a:r>
              <a:rPr lang="en-US" dirty="0"/>
              <a:t>Note:  specifics of IRPA or infrastructure plan addressed in LTC, IRPA Plan</a:t>
            </a:r>
          </a:p>
          <a:p>
            <a:pPr lvl="1"/>
            <a:endParaRPr lang="en-US" dirty="0"/>
          </a:p>
        </p:txBody>
      </p:sp>
      <p:sp>
        <p:nvSpPr>
          <p:cNvPr id="4" name="Date Placeholder 3"/>
          <p:cNvSpPr>
            <a:spLocks noGrp="1"/>
          </p:cNvSpPr>
          <p:nvPr>
            <p:ph type="dt" sz="half" idx="10"/>
          </p:nvPr>
        </p:nvSpPr>
        <p:spPr/>
        <p:txBody>
          <a:bodyPr/>
          <a:lstStyle/>
          <a:p>
            <a:r>
              <a:rPr lang="en-US" dirty="0"/>
              <a:t>February 19, 2021</a:t>
            </a:r>
          </a:p>
        </p:txBody>
      </p:sp>
      <p:sp>
        <p:nvSpPr>
          <p:cNvPr id="5" name="Right Brace 4">
            <a:extLst>
              <a:ext uri="{FF2B5EF4-FFF2-40B4-BE49-F238E27FC236}">
                <a16:creationId xmlns:a16="http://schemas.microsoft.com/office/drawing/2014/main" id="{D8FA6B40-FF6F-4394-954E-3D6DE2373622}"/>
              </a:ext>
            </a:extLst>
          </p:cNvPr>
          <p:cNvSpPr/>
          <p:nvPr/>
        </p:nvSpPr>
        <p:spPr>
          <a:xfrm>
            <a:off x="9031266" y="5202935"/>
            <a:ext cx="225468" cy="667822"/>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119E4B0D-9F2F-45FD-8B7A-5CF466629A06}"/>
              </a:ext>
            </a:extLst>
          </p:cNvPr>
          <p:cNvSpPr txBox="1"/>
          <p:nvPr/>
        </p:nvSpPr>
        <p:spPr>
          <a:xfrm>
            <a:off x="9480115" y="4844348"/>
            <a:ext cx="1878904" cy="1384995"/>
          </a:xfrm>
          <a:prstGeom prst="rect">
            <a:avLst/>
          </a:prstGeom>
          <a:noFill/>
        </p:spPr>
        <p:txBody>
          <a:bodyPr wrap="square" rtlCol="0">
            <a:spAutoFit/>
          </a:bodyPr>
          <a:lstStyle/>
          <a:p>
            <a:r>
              <a:rPr lang="en-US" sz="1400" dirty="0"/>
              <a:t>May be simple to extent issues resolved via consensus in stakeholder process and if Board has no concerns</a:t>
            </a:r>
          </a:p>
        </p:txBody>
      </p:sp>
    </p:spTree>
    <p:extLst>
      <p:ext uri="{BB962C8B-B14F-4D97-AF65-F5344CB8AC3E}">
        <p14:creationId xmlns:p14="http://schemas.microsoft.com/office/powerpoint/2010/main" val="211135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w/Enbridge Proposal</a:t>
            </a:r>
          </a:p>
        </p:txBody>
      </p:sp>
      <p:sp>
        <p:nvSpPr>
          <p:cNvPr id="3" name="Content Placeholder 2"/>
          <p:cNvSpPr>
            <a:spLocks noGrp="1"/>
          </p:cNvSpPr>
          <p:nvPr>
            <p:ph idx="1"/>
          </p:nvPr>
        </p:nvSpPr>
        <p:spPr/>
        <p:txBody>
          <a:bodyPr>
            <a:normAutofit/>
          </a:bodyPr>
          <a:lstStyle/>
          <a:p>
            <a:r>
              <a:rPr lang="en-US" dirty="0"/>
              <a:t>1-day stakeholder meeting per year</a:t>
            </a:r>
          </a:p>
          <a:p>
            <a:pPr lvl="1"/>
            <a:r>
              <a:rPr lang="en-US" dirty="0"/>
              <a:t>Enbridge suggests this where most questions can be posed and answered</a:t>
            </a:r>
          </a:p>
          <a:p>
            <a:pPr lvl="1"/>
            <a:r>
              <a:rPr lang="en-US" dirty="0"/>
              <a:t>Woefully inadequate to consider all key decisions points for all parts of system</a:t>
            </a:r>
          </a:p>
          <a:p>
            <a:r>
              <a:rPr lang="en-US" dirty="0"/>
              <a:t>Conclusions documented in Asset Management Plan, but…</a:t>
            </a:r>
          </a:p>
          <a:p>
            <a:pPr lvl="1"/>
            <a:r>
              <a:rPr lang="en-US" dirty="0"/>
              <a:t>No formal interrogatory process on IRPA decisions</a:t>
            </a:r>
          </a:p>
          <a:p>
            <a:pPr lvl="1"/>
            <a:r>
              <a:rPr lang="en-US" dirty="0"/>
              <a:t>No adjudication of IRPA decisions </a:t>
            </a:r>
          </a:p>
          <a:p>
            <a:r>
              <a:rPr lang="en-US" dirty="0"/>
              <a:t>No adjudication until LTC, IRPA proposal, or rate-basing (for &lt;$10M)</a:t>
            </a:r>
          </a:p>
          <a:p>
            <a:pPr lvl="1"/>
            <a:r>
              <a:rPr lang="en-US" dirty="0"/>
              <a:t>Often too late to consider and implement non-pipe solutions…</a:t>
            </a:r>
          </a:p>
          <a:p>
            <a:pPr lvl="1"/>
            <a:r>
              <a:rPr lang="en-US" dirty="0"/>
              <a:t>…so Board will often be left with no real choice</a:t>
            </a:r>
          </a:p>
          <a:p>
            <a:pPr lvl="1"/>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Tree>
    <p:extLst>
      <p:ext uri="{BB962C8B-B14F-4D97-AF65-F5344CB8AC3E}">
        <p14:creationId xmlns:p14="http://schemas.microsoft.com/office/powerpoint/2010/main" val="310151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Economic Analysis</a:t>
            </a:r>
          </a:p>
        </p:txBody>
      </p:sp>
    </p:spTree>
    <p:extLst>
      <p:ext uri="{BB962C8B-B14F-4D97-AF65-F5344CB8AC3E}">
        <p14:creationId xmlns:p14="http://schemas.microsoft.com/office/powerpoint/2010/main" val="40066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893167"/>
            <a:ext cx="11061405" cy="685800"/>
          </a:xfrm>
        </p:spPr>
        <p:txBody>
          <a:bodyPr/>
          <a:lstStyle/>
          <a:p>
            <a:r>
              <a:rPr lang="en-US" dirty="0"/>
              <a:t>Recommendation (1)</a:t>
            </a:r>
          </a:p>
        </p:txBody>
      </p:sp>
      <p:sp>
        <p:nvSpPr>
          <p:cNvPr id="3" name="Content Placeholder 2"/>
          <p:cNvSpPr>
            <a:spLocks noGrp="1"/>
          </p:cNvSpPr>
          <p:nvPr>
            <p:ph idx="1"/>
          </p:nvPr>
        </p:nvSpPr>
        <p:spPr>
          <a:xfrm>
            <a:off x="520995" y="1655064"/>
            <a:ext cx="11061405" cy="4618405"/>
          </a:xfrm>
        </p:spPr>
        <p:txBody>
          <a:bodyPr>
            <a:normAutofit/>
          </a:bodyPr>
          <a:lstStyle/>
          <a:p>
            <a:r>
              <a:rPr lang="en-US" dirty="0"/>
              <a:t>Adopt TRC+ test as </a:t>
            </a:r>
            <a:r>
              <a:rPr lang="en-US" i="1" u="sng" dirty="0"/>
              <a:t>initial</a:t>
            </a:r>
            <a:r>
              <a:rPr lang="en-US" dirty="0"/>
              <a:t> primary cost-effectiveness test</a:t>
            </a:r>
          </a:p>
          <a:p>
            <a:pPr lvl="1"/>
            <a:r>
              <a:rPr lang="en-US" dirty="0"/>
              <a:t>Provides a comprehensive view of cost-effectiveness</a:t>
            </a:r>
          </a:p>
          <a:p>
            <a:pPr lvl="1"/>
            <a:r>
              <a:rPr lang="en-US" dirty="0"/>
              <a:t>Consistent with OEB DSM Framework</a:t>
            </a:r>
          </a:p>
          <a:p>
            <a:pPr lvl="1"/>
            <a:r>
              <a:rPr lang="en-US" dirty="0"/>
              <a:t>North American best practice for NPAs/NWAs</a:t>
            </a:r>
          </a:p>
          <a:p>
            <a:pPr lvl="2"/>
            <a:r>
              <a:rPr lang="en-US" dirty="0"/>
              <a:t>Consistent with guidance from National Standard Practice Manual (NSPM) for DERs</a:t>
            </a:r>
          </a:p>
          <a:p>
            <a:pPr lvl="2"/>
            <a:r>
              <a:rPr lang="en-US" dirty="0"/>
              <a:t>NY, VT, RI, MA, CA, OR all use TRC or SCT</a:t>
            </a:r>
          </a:p>
          <a:p>
            <a:pPr lvl="2"/>
            <a:r>
              <a:rPr lang="en-US" dirty="0"/>
              <a:t>MI, ME use UCT </a:t>
            </a:r>
          </a:p>
          <a:p>
            <a:pPr lvl="2"/>
            <a:r>
              <a:rPr lang="en-US" dirty="0"/>
              <a:t>No jurisdiction uses anything like Enbridge’s proposed DCF+</a:t>
            </a:r>
          </a:p>
          <a:p>
            <a:r>
              <a:rPr lang="en-US" dirty="0"/>
              <a:t>Consider requiring secondary analyses to add perspective</a:t>
            </a:r>
          </a:p>
          <a:p>
            <a:pPr lvl="1"/>
            <a:r>
              <a:rPr lang="en-US" dirty="0"/>
              <a:t>UCT test</a:t>
            </a:r>
          </a:p>
          <a:p>
            <a:pPr lvl="1"/>
            <a:r>
              <a:rPr lang="en-US" dirty="0"/>
              <a:t>Rate impact assessment (see NSPM for DERs, Appendix A)</a:t>
            </a:r>
          </a:p>
          <a:p>
            <a:pPr marL="0" indent="0">
              <a:buNone/>
            </a:pPr>
            <a:endParaRPr lang="en-US" dirty="0"/>
          </a:p>
          <a:p>
            <a:pPr lvl="2"/>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dirty="0"/>
              <a:t>February 19, 2021</a:t>
            </a:r>
          </a:p>
        </p:txBody>
      </p:sp>
      <p:sp>
        <p:nvSpPr>
          <p:cNvPr id="6" name="Right Brace 5">
            <a:extLst>
              <a:ext uri="{FF2B5EF4-FFF2-40B4-BE49-F238E27FC236}">
                <a16:creationId xmlns:a16="http://schemas.microsoft.com/office/drawing/2014/main" id="{98CF5917-F84A-4661-9135-A5EE177E9311}"/>
              </a:ext>
            </a:extLst>
          </p:cNvPr>
          <p:cNvSpPr/>
          <p:nvPr/>
        </p:nvSpPr>
        <p:spPr>
          <a:xfrm>
            <a:off x="8455990" y="5202936"/>
            <a:ext cx="173666" cy="749845"/>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898CECD-DD04-4187-AD13-0A58A493B7C4}"/>
              </a:ext>
            </a:extLst>
          </p:cNvPr>
          <p:cNvSpPr txBox="1"/>
          <p:nvPr/>
        </p:nvSpPr>
        <p:spPr>
          <a:xfrm>
            <a:off x="8988056" y="5116193"/>
            <a:ext cx="2594344" cy="923330"/>
          </a:xfrm>
          <a:prstGeom prst="rect">
            <a:avLst/>
          </a:prstGeom>
          <a:noFill/>
        </p:spPr>
        <p:txBody>
          <a:bodyPr wrap="square" rtlCol="0">
            <a:spAutoFit/>
          </a:bodyPr>
          <a:lstStyle/>
          <a:p>
            <a:r>
              <a:rPr lang="en-US" dirty="0"/>
              <a:t>Several other jurisdictions have done exactly this:  e.g.,  NY, VT, CA </a:t>
            </a:r>
          </a:p>
        </p:txBody>
      </p:sp>
    </p:spTree>
    <p:extLst>
      <p:ext uri="{BB962C8B-B14F-4D97-AF65-F5344CB8AC3E}">
        <p14:creationId xmlns:p14="http://schemas.microsoft.com/office/powerpoint/2010/main" val="2747965508"/>
      </p:ext>
    </p:extLst>
  </p:cSld>
  <p:clrMapOvr>
    <a:masterClrMapping/>
  </p:clrMapOvr>
</p:sld>
</file>

<file path=ppt/theme/theme1.xml><?xml version="1.0" encoding="utf-8"?>
<a:theme xmlns:a="http://schemas.openxmlformats.org/drawingml/2006/main" name="Office Theme">
  <a:themeElements>
    <a:clrScheme name="EFG Theme">
      <a:dk1>
        <a:srgbClr val="464646"/>
      </a:dk1>
      <a:lt1>
        <a:sysClr val="window" lastClr="FFFFFF"/>
      </a:lt1>
      <a:dk2>
        <a:srgbClr val="003F5F"/>
      </a:dk2>
      <a:lt2>
        <a:srgbClr val="D5F1FF"/>
      </a:lt2>
      <a:accent1>
        <a:srgbClr val="70CDE3"/>
      </a:accent1>
      <a:accent2>
        <a:srgbClr val="4FAD26"/>
      </a:accent2>
      <a:accent3>
        <a:srgbClr val="003F5F"/>
      </a:accent3>
      <a:accent4>
        <a:srgbClr val="8B8B8B"/>
      </a:accent4>
      <a:accent5>
        <a:srgbClr val="E09900"/>
      </a:accent5>
      <a:accent6>
        <a:srgbClr val="0070C0"/>
      </a:accent6>
      <a:hlink>
        <a:srgbClr val="003F5F"/>
      </a:hlink>
      <a:folHlink>
        <a:srgbClr val="70CDE3"/>
      </a:folHlink>
    </a:clrScheme>
    <a:fontScheme name="Custom 39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58427FD0CC4444B87AB1CF5C8D52EB" ma:contentTypeVersion="12" ma:contentTypeDescription="Create a new document." ma:contentTypeScope="" ma:versionID="371c25a5418dedaa8a44cde6c16a65f5">
  <xsd:schema xmlns:xsd="http://www.w3.org/2001/XMLSchema" xmlns:xs="http://www.w3.org/2001/XMLSchema" xmlns:p="http://schemas.microsoft.com/office/2006/metadata/properties" xmlns:ns2="173c2605-4b7d-457e-8dba-1d57dca954fb" xmlns:ns3="2546f5b2-04f2-4a0e-9993-466f4f9aad71" targetNamespace="http://schemas.microsoft.com/office/2006/metadata/properties" ma:root="true" ma:fieldsID="da0297ac4ff1fd67c0c0b6e0c4c6836f" ns2:_="" ns3:_="">
    <xsd:import namespace="173c2605-4b7d-457e-8dba-1d57dca954fb"/>
    <xsd:import namespace="2546f5b2-04f2-4a0e-9993-466f4f9aad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c2605-4b7d-457e-8dba-1d57dca95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6f5b2-04f2-4a0e-9993-466f4f9aad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14F06E-6168-47F4-8CF5-A8E2F7EB7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c2605-4b7d-457e-8dba-1d57dca954fb"/>
    <ds:schemaRef ds:uri="2546f5b2-04f2-4a0e-9993-466f4f9aad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405313-E7DC-4653-83E7-4E3077261FFF}">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173c2605-4b7d-457e-8dba-1d57dca954fb"/>
    <ds:schemaRef ds:uri="http://schemas.openxmlformats.org/package/2006/metadata/core-properties"/>
    <ds:schemaRef ds:uri="2546f5b2-04f2-4a0e-9993-466f4f9aad71"/>
    <ds:schemaRef ds:uri="http://www.w3.org/XML/1998/namespace"/>
  </ds:schemaRefs>
</ds:datastoreItem>
</file>

<file path=customXml/itemProps3.xml><?xml version="1.0" encoding="utf-8"?>
<ds:datastoreItem xmlns:ds="http://schemas.openxmlformats.org/officeDocument/2006/customXml" ds:itemID="{B69B1CDC-532D-406D-8835-857AD27364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2552</TotalTime>
  <Words>3935</Words>
  <Application>Microsoft Office PowerPoint</Application>
  <PresentationFormat>Widescreen</PresentationFormat>
  <Paragraphs>411</Paragraphs>
  <Slides>33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Gill Sans</vt:lpstr>
      <vt:lpstr>Wingdings</vt:lpstr>
      <vt:lpstr>Office Theme</vt:lpstr>
      <vt:lpstr>Ontario Gas IRP Framework Recommendations</vt:lpstr>
      <vt:lpstr>Energy Futures Group</vt:lpstr>
      <vt:lpstr>Presentation Outline</vt:lpstr>
      <vt:lpstr>Planning Process &amp; Timeline</vt:lpstr>
      <vt:lpstr>Key Decision Points</vt:lpstr>
      <vt:lpstr>Recommendation – Need Two Things:</vt:lpstr>
      <vt:lpstr>Problems w/Enbridge Proposal</vt:lpstr>
      <vt:lpstr>Economic Analysis</vt:lpstr>
      <vt:lpstr>Recommendation (1)</vt:lpstr>
      <vt:lpstr>Total Resource Cost (TRC) – Definition and How it Works</vt:lpstr>
      <vt:lpstr>Recommendation (2)</vt:lpstr>
      <vt:lpstr>Options for Cost-Effectiveness Tests</vt:lpstr>
      <vt:lpstr>Refinements to Capture Other Utility System Impacts </vt:lpstr>
      <vt:lpstr>Enbridge Proposed Discounted Cash Flow + “test”</vt:lpstr>
      <vt:lpstr>Enbridge Proposed DCF+ Test is Fundamentally Flawed</vt:lpstr>
      <vt:lpstr>Cost-Effectiveness vs. Rate Impacts</vt:lpstr>
      <vt:lpstr>Addressing Equity Concerns</vt:lpstr>
      <vt:lpstr>Risk</vt:lpstr>
      <vt:lpstr>Recommendations on Risk</vt:lpstr>
      <vt:lpstr>Why Sensitivity Analyses of Climate Policy Risk?</vt:lpstr>
      <vt:lpstr>Sensitivity Analysis – How It Works</vt:lpstr>
      <vt:lpstr>Two Flavors of Risk</vt:lpstr>
      <vt:lpstr>Options for Addressing IRPA Reliability Risk</vt:lpstr>
      <vt:lpstr>Many IRPA Options Reduce Economic Risk</vt:lpstr>
      <vt:lpstr>Climate Policy Could Affect Size, Duration of Infrastructure Need</vt:lpstr>
      <vt:lpstr>Climate Policy Could Affect Length of Infrastructure Deferral</vt:lpstr>
      <vt:lpstr>Climate Policy Could Affect Economics of Non-Pipe Solutions</vt:lpstr>
      <vt:lpstr>Pilots</vt:lpstr>
      <vt:lpstr>Pilot Projects Should be Comprehensive Non-Pipe Solutions</vt:lpstr>
      <vt:lpstr>Design Pilots to Maximize Learnings</vt:lpstr>
      <vt:lpstr>Shareholder Incentives</vt:lpstr>
      <vt:lpstr>Recommendations</vt:lpstr>
      <vt:lpstr>Chris Neme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WindySantoso</dc:creator>
  <cp:lastModifiedBy>Chris Neme</cp:lastModifiedBy>
  <cp:revision>99</cp:revision>
  <dcterms:created xsi:type="dcterms:W3CDTF">2018-07-20T08:57:11Z</dcterms:created>
  <dcterms:modified xsi:type="dcterms:W3CDTF">2021-02-19T18:03:57Z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0x010100A558427FD0CC4444B87AB1CF5C8D52EB</vt:lpwstr>
  </property>
</Properties>
</file>