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3" r:id="rId4"/>
    <p:sldMasterId id="2147483694" r:id="rId5"/>
  </p:sldMasterIdLst>
  <p:notesMasterIdLst>
    <p:notesMasterId r:id="rId19"/>
  </p:notesMasterIdLst>
  <p:sldIdLst>
    <p:sldId id="270" r:id="rId6"/>
    <p:sldId id="271" r:id="rId7"/>
    <p:sldId id="355" r:id="rId8"/>
    <p:sldId id="262" r:id="rId9"/>
    <p:sldId id="267" r:id="rId10"/>
    <p:sldId id="264" r:id="rId11"/>
    <p:sldId id="268" r:id="rId12"/>
    <p:sldId id="269" r:id="rId13"/>
    <p:sldId id="358" r:id="rId14"/>
    <p:sldId id="265" r:id="rId15"/>
    <p:sldId id="263" r:id="rId16"/>
    <p:sldId id="359" r:id="rId17"/>
    <p:sldId id="25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M" initials="MM" lastIdx="7" clrIdx="0">
    <p:extLst>
      <p:ext uri="{19B8F6BF-5375-455C-9EA6-DF929625EA0E}">
        <p15:presenceInfo xmlns:p15="http://schemas.microsoft.com/office/powerpoint/2012/main" userId="M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1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6" autoAdjust="0"/>
    <p:restoredTop sz="94645"/>
  </p:normalViewPr>
  <p:slideViewPr>
    <p:cSldViewPr snapToGrid="0" snapToObjects="1">
      <p:cViewPr varScale="1">
        <p:scale>
          <a:sx n="114" d="100"/>
          <a:sy n="114" d="100"/>
        </p:scale>
        <p:origin x="1278" y="102"/>
      </p:cViewPr>
      <p:guideLst>
        <p:guide orient="horz" pos="2160"/>
        <p:guide pos="2880"/>
      </p:guideLst>
    </p:cSldViewPr>
  </p:slideViewPr>
  <p:notesTextViewPr>
    <p:cViewPr>
      <p:scale>
        <a:sx n="1" d="1"/>
        <a:sy n="1" d="1"/>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31F802-961C-AA48-84AE-A73BEB911D78}" type="datetimeFigureOut">
              <a:rPr lang="en-US" smtClean="0"/>
              <a:t>2/17/2021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47B933-882A-604C-AEDB-80ADCA9C8B34}" type="slidenum">
              <a:rPr lang="en-US" smtClean="0"/>
              <a:t>‹#›</a:t>
            </a:fld>
            <a:endParaRPr lang="en-US"/>
          </a:p>
        </p:txBody>
      </p:sp>
    </p:spTree>
    <p:extLst>
      <p:ext uri="{BB962C8B-B14F-4D97-AF65-F5344CB8AC3E}">
        <p14:creationId xmlns:p14="http://schemas.microsoft.com/office/powerpoint/2010/main" val="1331727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ctr">
              <a:buNone/>
              <a:defRPr sz="2100"/>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6CD751-ED19-EB40-A4FF-098C0B3C822F}" type="datetime4">
              <a:rPr lang="en-CA" smtClean="0"/>
              <a:t>February 17, 2021</a:t>
            </a:fld>
            <a:endParaRPr lang="en-US"/>
          </a:p>
        </p:txBody>
      </p:sp>
      <p:sp>
        <p:nvSpPr>
          <p:cNvPr id="6" name="Slide Number Placeholder 5"/>
          <p:cNvSpPr>
            <a:spLocks noGrp="1"/>
          </p:cNvSpPr>
          <p:nvPr>
            <p:ph type="sldNum" sz="quarter" idx="12"/>
          </p:nvPr>
        </p:nvSpPr>
        <p:spPr>
          <a:xfrm>
            <a:off x="4236178" y="6274102"/>
            <a:ext cx="671644" cy="365125"/>
          </a:xfrm>
        </p:spPr>
        <p:txBody>
          <a:bodyPr/>
          <a:lstStyle/>
          <a:p>
            <a:fld id="{170049B4-1C51-8340-8521-EE0326404063}" type="slidenum">
              <a:rPr lang="en-US" smtClean="0"/>
              <a:t>‹#›</a:t>
            </a:fld>
            <a:endParaRPr lang="en-US"/>
          </a:p>
        </p:txBody>
      </p:sp>
      <p:sp>
        <p:nvSpPr>
          <p:cNvPr id="7" name="Title 1"/>
          <p:cNvSpPr txBox="1">
            <a:spLocks/>
          </p:cNvSpPr>
          <p:nvPr userDrawn="1"/>
        </p:nvSpPr>
        <p:spPr>
          <a:xfrm>
            <a:off x="558801" y="1185335"/>
            <a:ext cx="8026400" cy="2013057"/>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4400" kern="1200">
                <a:solidFill>
                  <a:schemeClr val="tx1">
                    <a:lumMod val="85000"/>
                    <a:lumOff val="15000"/>
                  </a:schemeClr>
                </a:solidFill>
                <a:latin typeface="Arial" charset="0"/>
                <a:ea typeface="Arial" charset="0"/>
                <a:cs typeface="Arial" charset="0"/>
              </a:defRPr>
            </a:lvl1pPr>
          </a:lstStyle>
          <a:p>
            <a:r>
              <a:rPr lang="en-US" sz="4400" dirty="0"/>
              <a:t>CLICK TO EDIT MASTER TITLE STYLE</a:t>
            </a:r>
          </a:p>
        </p:txBody>
      </p:sp>
      <p:cxnSp>
        <p:nvCxnSpPr>
          <p:cNvPr id="9" name="Straight Connector 8"/>
          <p:cNvCxnSpPr/>
          <p:nvPr userDrawn="1"/>
        </p:nvCxnSpPr>
        <p:spPr>
          <a:xfrm>
            <a:off x="826505" y="3327963"/>
            <a:ext cx="750469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922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8"/>
            <a:ext cx="78867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420605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5E77CA-91CF-4846-9A0E-F53BC0F0BFFB}" type="datetime4">
              <a:rPr lang="en-CA" smtClean="0"/>
              <a:t>February 17, 2021</a:t>
            </a:fld>
            <a:endParaRPr lang="en-US"/>
          </a:p>
        </p:txBody>
      </p:sp>
      <p:sp>
        <p:nvSpPr>
          <p:cNvPr id="6" name="Slide Number Placeholder 5"/>
          <p:cNvSpPr>
            <a:spLocks noGrp="1"/>
          </p:cNvSpPr>
          <p:nvPr>
            <p:ph type="sldNum" sz="quarter" idx="12"/>
          </p:nvPr>
        </p:nvSpPr>
        <p:spPr/>
        <p:txBody>
          <a:bodyPr/>
          <a:lstStyle/>
          <a:p>
            <a:fld id="{170049B4-1C51-8340-8521-EE0326404063}" type="slidenum">
              <a:rPr lang="en-US" smtClean="0"/>
              <a:t>‹#›</a:t>
            </a:fld>
            <a:endParaRPr lang="en-US"/>
          </a:p>
        </p:txBody>
      </p:sp>
    </p:spTree>
    <p:extLst>
      <p:ext uri="{BB962C8B-B14F-4D97-AF65-F5344CB8AC3E}">
        <p14:creationId xmlns:p14="http://schemas.microsoft.com/office/powerpoint/2010/main" val="1761221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666559"/>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1" y="365125"/>
            <a:ext cx="5800725" cy="566655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86E24E-31E4-9F44-BDB8-743AC1262590}" type="datetime4">
              <a:rPr lang="en-CA" smtClean="0"/>
              <a:t>February 17, 2021</a:t>
            </a:fld>
            <a:endParaRPr lang="en-US"/>
          </a:p>
        </p:txBody>
      </p:sp>
      <p:sp>
        <p:nvSpPr>
          <p:cNvPr id="6" name="Slide Number Placeholder 5"/>
          <p:cNvSpPr>
            <a:spLocks noGrp="1"/>
          </p:cNvSpPr>
          <p:nvPr>
            <p:ph type="sldNum" sz="quarter" idx="12"/>
          </p:nvPr>
        </p:nvSpPr>
        <p:spPr/>
        <p:txBody>
          <a:bodyPr/>
          <a:lstStyle/>
          <a:p>
            <a:fld id="{170049B4-1C51-8340-8521-EE0326404063}" type="slidenum">
              <a:rPr lang="en-US" smtClean="0"/>
              <a:t>‹#›</a:t>
            </a:fld>
            <a:endParaRPr lang="en-US"/>
          </a:p>
        </p:txBody>
      </p:sp>
    </p:spTree>
    <p:extLst>
      <p:ext uri="{BB962C8B-B14F-4D97-AF65-F5344CB8AC3E}">
        <p14:creationId xmlns:p14="http://schemas.microsoft.com/office/powerpoint/2010/main" val="2081332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8708" y="225301"/>
            <a:ext cx="1316042" cy="613868"/>
          </a:xfrm>
          <a:prstGeom prst="rect">
            <a:avLst/>
          </a:prstGeom>
        </p:spPr>
      </p:pic>
      <p:sp>
        <p:nvSpPr>
          <p:cNvPr id="2" name="Title 1"/>
          <p:cNvSpPr>
            <a:spLocks noGrp="1"/>
          </p:cNvSpPr>
          <p:nvPr>
            <p:ph type="ctrTitle" hasCustomPrompt="1"/>
          </p:nvPr>
        </p:nvSpPr>
        <p:spPr>
          <a:xfrm>
            <a:off x="685800" y="803326"/>
            <a:ext cx="7772400" cy="2387600"/>
          </a:xfrm>
        </p:spPr>
        <p:txBody>
          <a:bodyPr anchor="b">
            <a:normAutofit/>
          </a:bodyPr>
          <a:lstStyle>
            <a:lvl1pPr algn="ctr">
              <a:defRPr sz="4400">
                <a:solidFill>
                  <a:schemeClr val="tx1">
                    <a:lumMod val="75000"/>
                    <a:lumOff val="25000"/>
                  </a:schemeClr>
                </a:solidFill>
              </a:defRPr>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37234822-DF15-264A-9717-548894932E7D}" type="datetime4">
              <a:rPr lang="en-CA" smtClean="0"/>
              <a:t>February 17, 2021</a:t>
            </a:fld>
            <a:endParaRPr lang="en-US" dirty="0"/>
          </a:p>
        </p:txBody>
      </p:sp>
      <p:sp>
        <p:nvSpPr>
          <p:cNvPr id="6" name="Slide Number Placeholder 5"/>
          <p:cNvSpPr>
            <a:spLocks noGrp="1"/>
          </p:cNvSpPr>
          <p:nvPr>
            <p:ph type="sldNum" sz="quarter" idx="12"/>
          </p:nvPr>
        </p:nvSpPr>
        <p:spPr/>
        <p:txBody>
          <a:bodyPr/>
          <a:lstStyle/>
          <a:p>
            <a:fld id="{4AAF8289-CD90-CC40-B4FD-340DA494366B}" type="slidenum">
              <a:rPr lang="en-US" smtClean="0"/>
              <a:t>‹#›</a:t>
            </a:fld>
            <a:endParaRPr lang="en-US" dirty="0"/>
          </a:p>
        </p:txBody>
      </p:sp>
      <p:cxnSp>
        <p:nvCxnSpPr>
          <p:cNvPr id="8" name="Straight Connector 7"/>
          <p:cNvCxnSpPr/>
          <p:nvPr userDrawn="1"/>
        </p:nvCxnSpPr>
        <p:spPr>
          <a:xfrm>
            <a:off x="826505" y="3327963"/>
            <a:ext cx="7504695"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148683"/>
            <a:ext cx="7886700" cy="1325563"/>
          </a:xfrm>
        </p:spPr>
        <p:txBody>
          <a:bodyPr anchor="b">
            <a:normAutofit/>
          </a:bodyPr>
          <a:lstStyle>
            <a:lvl1pPr>
              <a:defRPr sz="3200"/>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CA" dirty="0"/>
              <a:t>February 19, 2021</a:t>
            </a:r>
          </a:p>
        </p:txBody>
      </p:sp>
      <p:sp>
        <p:nvSpPr>
          <p:cNvPr id="6" name="Slide Number Placeholder 5"/>
          <p:cNvSpPr>
            <a:spLocks noGrp="1"/>
          </p:cNvSpPr>
          <p:nvPr>
            <p:ph type="sldNum" sz="quarter" idx="12"/>
          </p:nvPr>
        </p:nvSpPr>
        <p:spPr/>
        <p:txBody>
          <a:bodyPr/>
          <a:lstStyle/>
          <a:p>
            <a:fld id="{4AAF8289-CD90-CC40-B4FD-340DA494366B}" type="slidenum">
              <a:rPr lang="en-US" smtClean="0"/>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8708" y="225301"/>
            <a:ext cx="1316042" cy="613868"/>
          </a:xfrm>
          <a:prstGeom prst="rect">
            <a:avLst/>
          </a:prstGeom>
        </p:spPr>
      </p:pic>
      <p:cxnSp>
        <p:nvCxnSpPr>
          <p:cNvPr id="10" name="Straight Connector 9"/>
          <p:cNvCxnSpPr/>
          <p:nvPr userDrawn="1"/>
        </p:nvCxnSpPr>
        <p:spPr>
          <a:xfrm>
            <a:off x="628650" y="1474246"/>
            <a:ext cx="7785364"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8708" y="225301"/>
            <a:ext cx="1316042" cy="613868"/>
          </a:xfrm>
          <a:prstGeom prst="rect">
            <a:avLst/>
          </a:prstGeom>
        </p:spPr>
      </p:pic>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CA" dirty="0"/>
              <a:t>Date</a:t>
            </a:r>
            <a:endParaRPr lang="en-US" dirty="0"/>
          </a:p>
        </p:txBody>
      </p:sp>
      <p:sp>
        <p:nvSpPr>
          <p:cNvPr id="6" name="Slide Number Placeholder 5"/>
          <p:cNvSpPr>
            <a:spLocks noGrp="1"/>
          </p:cNvSpPr>
          <p:nvPr>
            <p:ph type="sldNum" sz="quarter" idx="12"/>
          </p:nvPr>
        </p:nvSpPr>
        <p:spPr/>
        <p:txBody>
          <a:bodyPr/>
          <a:lstStyle/>
          <a:p>
            <a:fld id="{4AAF8289-CD90-CC40-B4FD-340DA494366B}" type="slidenum">
              <a:rPr lang="en-US" smtClean="0"/>
              <a:t>‹#›</a:t>
            </a:fld>
            <a:endParaRPr lang="en-US" dirty="0"/>
          </a:p>
        </p:txBody>
      </p:sp>
      <p:cxnSp>
        <p:nvCxnSpPr>
          <p:cNvPr id="10" name="Straight Connector 9"/>
          <p:cNvCxnSpPr/>
          <p:nvPr userDrawn="1"/>
        </p:nvCxnSpPr>
        <p:spPr>
          <a:xfrm>
            <a:off x="628650" y="1474246"/>
            <a:ext cx="7785364"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Title 18"/>
          <p:cNvSpPr>
            <a:spLocks noGrp="1"/>
          </p:cNvSpPr>
          <p:nvPr>
            <p:ph type="title"/>
          </p:nvPr>
        </p:nvSpPr>
        <p:spPr>
          <a:xfrm>
            <a:off x="628650" y="148683"/>
            <a:ext cx="7886700" cy="1325563"/>
          </a:xfrm>
        </p:spPr>
        <p:txBody>
          <a:bodyPr anchor="b">
            <a:normAutofit/>
          </a:bodyPr>
          <a:lstStyle>
            <a:lvl1pPr>
              <a:defRPr sz="3200"/>
            </a:lvl1pPr>
          </a:lstStyle>
          <a:p>
            <a:r>
              <a:rPr lang="en-US" dirty="0"/>
              <a:t>Click to edit Master title style</a:t>
            </a:r>
          </a:p>
        </p:txBody>
      </p:sp>
    </p:spTree>
    <p:extLst>
      <p:ext uri="{BB962C8B-B14F-4D97-AF65-F5344CB8AC3E}">
        <p14:creationId xmlns:p14="http://schemas.microsoft.com/office/powerpoint/2010/main" val="1446186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inal Slide, 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8708" y="225301"/>
            <a:ext cx="1316042" cy="613868"/>
          </a:xfrm>
          <a:prstGeom prst="rect">
            <a:avLst/>
          </a:prstGeom>
        </p:spPr>
      </p:pic>
      <p:sp>
        <p:nvSpPr>
          <p:cNvPr id="2" name="Date Placeholder 1"/>
          <p:cNvSpPr>
            <a:spLocks noGrp="1"/>
          </p:cNvSpPr>
          <p:nvPr>
            <p:ph type="dt" sz="half" idx="10"/>
          </p:nvPr>
        </p:nvSpPr>
        <p:spPr/>
        <p:txBody>
          <a:bodyPr/>
          <a:lstStyle/>
          <a:p>
            <a:r>
              <a:rPr lang="en-CA" dirty="0"/>
              <a:t>Date</a:t>
            </a:r>
            <a:endParaRPr lang="en-US" dirty="0"/>
          </a:p>
        </p:txBody>
      </p:sp>
      <p:sp>
        <p:nvSpPr>
          <p:cNvPr id="4" name="Slide Number Placeholder 3"/>
          <p:cNvSpPr>
            <a:spLocks noGrp="1"/>
          </p:cNvSpPr>
          <p:nvPr>
            <p:ph type="sldNum" sz="quarter" idx="12"/>
          </p:nvPr>
        </p:nvSpPr>
        <p:spPr/>
        <p:txBody>
          <a:bodyPr/>
          <a:lstStyle/>
          <a:p>
            <a:fld id="{4AAF8289-CD90-CC40-B4FD-340DA494366B}" type="slidenum">
              <a:rPr lang="en-US" smtClean="0"/>
              <a:t>‹#›</a:t>
            </a:fld>
            <a:endParaRPr lang="en-US"/>
          </a:p>
        </p:txBody>
      </p:sp>
      <p:sp>
        <p:nvSpPr>
          <p:cNvPr id="11" name="Content Placeholder 8"/>
          <p:cNvSpPr>
            <a:spLocks noGrp="1"/>
          </p:cNvSpPr>
          <p:nvPr>
            <p:ph sz="quarter" idx="13" hasCustomPrompt="1"/>
          </p:nvPr>
        </p:nvSpPr>
        <p:spPr>
          <a:xfrm>
            <a:off x="685800" y="785900"/>
            <a:ext cx="7772400" cy="5243458"/>
          </a:xfrm>
        </p:spPr>
        <p:txBody>
          <a:bodyPr anchor="ctr">
            <a:normAutofit/>
          </a:bodyPr>
          <a:lstStyle>
            <a:lvl1pPr marL="0" indent="0" algn="ctr">
              <a:buNone/>
              <a:defRPr sz="6000"/>
            </a:lvl1pPr>
          </a:lstStyle>
          <a:p>
            <a:r>
              <a:rPr lang="en-US" dirty="0"/>
              <a:t>CLICK TO EDIT MASTER TITLE STYLE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5"/>
            <a:ext cx="7886700" cy="1425442"/>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CA" dirty="0"/>
              <a:t>Date</a:t>
            </a:r>
            <a:endParaRPr lang="en-US" dirty="0"/>
          </a:p>
        </p:txBody>
      </p:sp>
      <p:sp>
        <p:nvSpPr>
          <p:cNvPr id="6" name="Slide Number Placeholder 5"/>
          <p:cNvSpPr>
            <a:spLocks noGrp="1"/>
          </p:cNvSpPr>
          <p:nvPr>
            <p:ph type="sldNum" sz="quarter" idx="12"/>
          </p:nvPr>
        </p:nvSpPr>
        <p:spPr/>
        <p:txBody>
          <a:bodyPr/>
          <a:lstStyle/>
          <a:p>
            <a:fld id="{4AAF8289-CD90-CC40-B4FD-340DA494366B}" type="slidenum">
              <a:rPr lang="en-US" smtClean="0"/>
              <a:t>‹#›</a:t>
            </a:fld>
            <a:endParaRPr lang="en-US" dirty="0"/>
          </a:p>
        </p:txBody>
      </p:sp>
    </p:spTree>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2037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2037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CA" dirty="0"/>
              <a:t>Date</a:t>
            </a:r>
            <a:endParaRPr lang="en-US" dirty="0"/>
          </a:p>
        </p:txBody>
      </p:sp>
      <p:sp>
        <p:nvSpPr>
          <p:cNvPr id="7" name="Slide Number Placeholder 6"/>
          <p:cNvSpPr>
            <a:spLocks noGrp="1"/>
          </p:cNvSpPr>
          <p:nvPr>
            <p:ph type="sldNum" sz="quarter" idx="12"/>
          </p:nvPr>
        </p:nvSpPr>
        <p:spPr/>
        <p:txBody>
          <a:bodyPr/>
          <a:lstStyle/>
          <a:p>
            <a:fld id="{4AAF8289-CD90-CC40-B4FD-340DA494366B}" type="slidenum">
              <a:rPr lang="en-US" smtClean="0"/>
              <a:t>‹#›</a:t>
            </a:fld>
            <a:endParaRPr lang="en-US"/>
          </a:p>
        </p:txBody>
      </p:sp>
      <p:cxnSp>
        <p:nvCxnSpPr>
          <p:cNvPr id="8" name="Straight Connector 7"/>
          <p:cNvCxnSpPr/>
          <p:nvPr userDrawn="1"/>
        </p:nvCxnSpPr>
        <p:spPr>
          <a:xfrm>
            <a:off x="729986" y="1363696"/>
            <a:ext cx="8414015"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5266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5266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CA" dirty="0"/>
              <a:t>Date</a:t>
            </a:r>
            <a:endParaRPr lang="en-US" dirty="0"/>
          </a:p>
        </p:txBody>
      </p:sp>
      <p:sp>
        <p:nvSpPr>
          <p:cNvPr id="9" name="Slide Number Placeholder 8"/>
          <p:cNvSpPr>
            <a:spLocks noGrp="1"/>
          </p:cNvSpPr>
          <p:nvPr>
            <p:ph type="sldNum" sz="quarter" idx="12"/>
          </p:nvPr>
        </p:nvSpPr>
        <p:spPr/>
        <p:txBody>
          <a:bodyPr/>
          <a:lstStyle/>
          <a:p>
            <a:fld id="{4AAF8289-CD90-CC40-B4FD-340DA494366B}"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CA" dirty="0"/>
              <a:t>Date</a:t>
            </a:r>
            <a:endParaRPr lang="en-US" dirty="0"/>
          </a:p>
        </p:txBody>
      </p:sp>
      <p:sp>
        <p:nvSpPr>
          <p:cNvPr id="5" name="Slide Number Placeholder 4"/>
          <p:cNvSpPr>
            <a:spLocks noGrp="1"/>
          </p:cNvSpPr>
          <p:nvPr>
            <p:ph type="sldNum" sz="quarter" idx="12"/>
          </p:nvPr>
        </p:nvSpPr>
        <p:spPr/>
        <p:txBody>
          <a:bodyPr/>
          <a:lstStyle/>
          <a:p>
            <a:fld id="{4AAF8289-CD90-CC40-B4FD-340DA494366B}" type="slidenum">
              <a:rPr lang="en-US" smtClean="0"/>
              <a:t>‹#›</a:t>
            </a:fld>
            <a:endParaRPr lang="en-US"/>
          </a:p>
        </p:txBody>
      </p:sp>
      <p:cxnSp>
        <p:nvCxnSpPr>
          <p:cNvPr id="6" name="Straight Connector 5"/>
          <p:cNvCxnSpPr/>
          <p:nvPr userDrawn="1"/>
        </p:nvCxnSpPr>
        <p:spPr>
          <a:xfrm>
            <a:off x="729986" y="1363696"/>
            <a:ext cx="8414015" cy="0"/>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84578"/>
            <a:ext cx="78867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28650" y="1825625"/>
            <a:ext cx="7886700" cy="421162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41FAFC-89E4-9E47-A4E3-DDE458A6BD48}" type="datetime4">
              <a:rPr lang="en-CA" smtClean="0"/>
              <a:t>February 17, 2021</a:t>
            </a:fld>
            <a:endParaRPr lang="en-US"/>
          </a:p>
        </p:txBody>
      </p:sp>
      <p:sp>
        <p:nvSpPr>
          <p:cNvPr id="6" name="Slide Number Placeholder 5"/>
          <p:cNvSpPr>
            <a:spLocks noGrp="1"/>
          </p:cNvSpPr>
          <p:nvPr>
            <p:ph type="sldNum" sz="quarter" idx="12"/>
          </p:nvPr>
        </p:nvSpPr>
        <p:spPr>
          <a:xfrm>
            <a:off x="4236178" y="6268209"/>
            <a:ext cx="671644" cy="365125"/>
          </a:xfrm>
        </p:spPr>
        <p:txBody>
          <a:bodyPr/>
          <a:lstStyle/>
          <a:p>
            <a:fld id="{170049B4-1C51-8340-8521-EE0326404063}" type="slidenum">
              <a:rPr lang="en-US" smtClean="0"/>
              <a:t>‹#›</a:t>
            </a:fld>
            <a:endParaRPr lang="en-US"/>
          </a:p>
        </p:txBody>
      </p:sp>
      <p:cxnSp>
        <p:nvCxnSpPr>
          <p:cNvPr id="7" name="Straight Connector 6"/>
          <p:cNvCxnSpPr/>
          <p:nvPr userDrawn="1"/>
        </p:nvCxnSpPr>
        <p:spPr>
          <a:xfrm>
            <a:off x="729986" y="1363696"/>
            <a:ext cx="841401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34587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CA" dirty="0"/>
              <a:t>Date</a:t>
            </a:r>
            <a:endParaRPr lang="en-US" dirty="0"/>
          </a:p>
        </p:txBody>
      </p:sp>
      <p:sp>
        <p:nvSpPr>
          <p:cNvPr id="4" name="Slide Number Placeholder 3"/>
          <p:cNvSpPr>
            <a:spLocks noGrp="1"/>
          </p:cNvSpPr>
          <p:nvPr>
            <p:ph type="sldNum" sz="quarter" idx="12"/>
          </p:nvPr>
        </p:nvSpPr>
        <p:spPr/>
        <p:txBody>
          <a:bodyPr/>
          <a:lstStyle/>
          <a:p>
            <a:fld id="{4AAF8289-CD90-CC40-B4FD-340DA494366B}" type="slidenum">
              <a:rPr lang="en-US" smtClean="0"/>
              <a:t>‹#›</a:t>
            </a:fld>
            <a:endParaRPr lang="en-US"/>
          </a:p>
        </p:txBody>
      </p:sp>
    </p:spTree>
    <p:extLst>
      <p:ext uri="{BB962C8B-B14F-4D97-AF65-F5344CB8AC3E}">
        <p14:creationId xmlns:p14="http://schemas.microsoft.com/office/powerpoint/2010/main" val="12067740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CA" dirty="0"/>
              <a:t>Date</a:t>
            </a:r>
            <a:endParaRPr lang="en-US" dirty="0"/>
          </a:p>
        </p:txBody>
      </p:sp>
      <p:sp>
        <p:nvSpPr>
          <p:cNvPr id="7" name="Slide Number Placeholder 6"/>
          <p:cNvSpPr>
            <a:spLocks noGrp="1"/>
          </p:cNvSpPr>
          <p:nvPr>
            <p:ph type="sldNum" sz="quarter" idx="12"/>
          </p:nvPr>
        </p:nvSpPr>
        <p:spPr/>
        <p:txBody>
          <a:bodyPr/>
          <a:lstStyle/>
          <a:p>
            <a:fld id="{4AAF8289-CD90-CC40-B4FD-340DA494366B}"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CA" dirty="0"/>
              <a:t>Date</a:t>
            </a:r>
            <a:endParaRPr lang="en-US" dirty="0"/>
          </a:p>
        </p:txBody>
      </p:sp>
      <p:sp>
        <p:nvSpPr>
          <p:cNvPr id="7" name="Slide Number Placeholder 6"/>
          <p:cNvSpPr>
            <a:spLocks noGrp="1"/>
          </p:cNvSpPr>
          <p:nvPr>
            <p:ph type="sldNum" sz="quarter" idx="12"/>
          </p:nvPr>
        </p:nvSpPr>
        <p:spPr/>
        <p:txBody>
          <a:bodyPr/>
          <a:lstStyle/>
          <a:p>
            <a:fld id="{4AAF8289-CD90-CC40-B4FD-340DA494366B}"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CA" dirty="0"/>
              <a:t>Date</a:t>
            </a:r>
            <a:endParaRPr lang="en-US" dirty="0"/>
          </a:p>
        </p:txBody>
      </p:sp>
      <p:sp>
        <p:nvSpPr>
          <p:cNvPr id="6" name="Slide Number Placeholder 5"/>
          <p:cNvSpPr>
            <a:spLocks noGrp="1"/>
          </p:cNvSpPr>
          <p:nvPr>
            <p:ph type="sldNum" sz="quarter" idx="12"/>
          </p:nvPr>
        </p:nvSpPr>
        <p:spPr/>
        <p:txBody>
          <a:bodyPr/>
          <a:lstStyle/>
          <a:p>
            <a:fld id="{4AAF8289-CD90-CC40-B4FD-340DA494366B}"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64978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64978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CA" dirty="0"/>
              <a:t>Date</a:t>
            </a:r>
            <a:endParaRPr lang="en-US" dirty="0"/>
          </a:p>
        </p:txBody>
      </p:sp>
      <p:sp>
        <p:nvSpPr>
          <p:cNvPr id="6" name="Slide Number Placeholder 5"/>
          <p:cNvSpPr>
            <a:spLocks noGrp="1"/>
          </p:cNvSpPr>
          <p:nvPr>
            <p:ph type="sldNum" sz="quarter" idx="12"/>
          </p:nvPr>
        </p:nvSpPr>
        <p:spPr/>
        <p:txBody>
          <a:bodyPr/>
          <a:lstStyle/>
          <a:p>
            <a:fld id="{4AAF8289-CD90-CC40-B4FD-340DA494366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8"/>
            <a:ext cx="78867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28650" y="1825625"/>
            <a:ext cx="7886700" cy="420605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6A1A7D-D5FE-DC4D-8097-E5DAFA78FE9E}" type="datetime4">
              <a:rPr lang="en-CA" smtClean="0"/>
              <a:t>February 17, 2021</a:t>
            </a:fld>
            <a:endParaRPr lang="en-US"/>
          </a:p>
        </p:txBody>
      </p:sp>
      <p:sp>
        <p:nvSpPr>
          <p:cNvPr id="6" name="Slide Number Placeholder 5"/>
          <p:cNvSpPr>
            <a:spLocks noGrp="1"/>
          </p:cNvSpPr>
          <p:nvPr>
            <p:ph type="sldNum" sz="quarter" idx="12"/>
          </p:nvPr>
        </p:nvSpPr>
        <p:spPr/>
        <p:txBody>
          <a:bodyPr/>
          <a:lstStyle/>
          <a:p>
            <a:fld id="{170049B4-1C51-8340-8521-EE032640406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8"/>
            <a:ext cx="78867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28650" y="1825625"/>
            <a:ext cx="3886200" cy="420605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20605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D3F400C-44A4-3A4E-8ADD-F545D977B9B9}" type="datetime4">
              <a:rPr lang="en-CA" smtClean="0"/>
              <a:t>February 17, 2021</a:t>
            </a:fld>
            <a:endParaRPr lang="en-US"/>
          </a:p>
        </p:txBody>
      </p:sp>
      <p:sp>
        <p:nvSpPr>
          <p:cNvPr id="7" name="Slide Number Placeholder 6"/>
          <p:cNvSpPr>
            <a:spLocks noGrp="1"/>
          </p:cNvSpPr>
          <p:nvPr>
            <p:ph type="sldNum" sz="quarter" idx="12"/>
          </p:nvPr>
        </p:nvSpPr>
        <p:spPr/>
        <p:txBody>
          <a:bodyPr/>
          <a:lstStyle/>
          <a:p>
            <a:fld id="{170049B4-1C51-8340-8521-EE0326404063}" type="slidenum">
              <a:rPr lang="en-US" smtClean="0"/>
              <a:t>‹#›</a:t>
            </a:fld>
            <a:endParaRPr lang="en-US"/>
          </a:p>
        </p:txBody>
      </p:sp>
    </p:spTree>
    <p:extLst>
      <p:ext uri="{BB962C8B-B14F-4D97-AF65-F5344CB8AC3E}">
        <p14:creationId xmlns:p14="http://schemas.microsoft.com/office/powerpoint/2010/main" val="593739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8"/>
            <a:ext cx="78867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p:txBody>
          <a:bodyPr/>
          <a:lstStyle/>
          <a:p>
            <a:fld id="{4C749DB4-5FBD-6B41-9D6D-4A15CC583245}" type="datetime4">
              <a:rPr lang="en-CA" smtClean="0"/>
              <a:t>February 17, 2021</a:t>
            </a:fld>
            <a:endParaRPr lang="en-US"/>
          </a:p>
        </p:txBody>
      </p:sp>
      <p:sp>
        <p:nvSpPr>
          <p:cNvPr id="5" name="Slide Number Placeholder 4"/>
          <p:cNvSpPr>
            <a:spLocks noGrp="1"/>
          </p:cNvSpPr>
          <p:nvPr>
            <p:ph type="sldNum" sz="quarter" idx="12"/>
          </p:nvPr>
        </p:nvSpPr>
        <p:spPr/>
        <p:txBody>
          <a:bodyPr/>
          <a:lstStyle/>
          <a:p>
            <a:fld id="{170049B4-1C51-8340-8521-EE0326404063}" type="slidenum">
              <a:rPr lang="en-US" smtClean="0"/>
              <a:t>‹#›</a:t>
            </a:fld>
            <a:endParaRPr lang="en-US"/>
          </a:p>
        </p:txBody>
      </p:sp>
    </p:spTree>
    <p:extLst>
      <p:ext uri="{BB962C8B-B14F-4D97-AF65-F5344CB8AC3E}">
        <p14:creationId xmlns:p14="http://schemas.microsoft.com/office/powerpoint/2010/main" val="1614395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60F875-1700-3142-BA15-AFD87C790CDA}" type="datetime4">
              <a:rPr lang="en-CA" smtClean="0"/>
              <a:t>February 17, 2021</a:t>
            </a:fld>
            <a:endParaRPr lang="en-US"/>
          </a:p>
        </p:txBody>
      </p:sp>
      <p:sp>
        <p:nvSpPr>
          <p:cNvPr id="4" name="Slide Number Placeholder 3"/>
          <p:cNvSpPr>
            <a:spLocks noGrp="1"/>
          </p:cNvSpPr>
          <p:nvPr>
            <p:ph type="sldNum" sz="quarter" idx="12"/>
          </p:nvPr>
        </p:nvSpPr>
        <p:spPr/>
        <p:txBody>
          <a:bodyPr/>
          <a:lstStyle/>
          <a:p>
            <a:fld id="{170049B4-1C51-8340-8521-EE0326404063}" type="slidenum">
              <a:rPr lang="en-US" smtClean="0"/>
              <a:t>‹#›</a:t>
            </a:fld>
            <a:endParaRPr lang="en-US"/>
          </a:p>
        </p:txBody>
      </p:sp>
    </p:spTree>
    <p:extLst>
      <p:ext uri="{BB962C8B-B14F-4D97-AF65-F5344CB8AC3E}">
        <p14:creationId xmlns:p14="http://schemas.microsoft.com/office/powerpoint/2010/main" val="1844385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058781-FA78-FA46-B9C4-EE426038DC42}" type="datetime4">
              <a:rPr lang="en-CA" smtClean="0"/>
              <a:t>February 17, 2021</a:t>
            </a:fld>
            <a:endParaRPr lang="en-US"/>
          </a:p>
        </p:txBody>
      </p:sp>
      <p:sp>
        <p:nvSpPr>
          <p:cNvPr id="4" name="Slide Number Placeholder 3"/>
          <p:cNvSpPr>
            <a:spLocks noGrp="1"/>
          </p:cNvSpPr>
          <p:nvPr>
            <p:ph type="sldNum" sz="quarter" idx="12"/>
          </p:nvPr>
        </p:nvSpPr>
        <p:spPr/>
        <p:txBody>
          <a:bodyPr/>
          <a:lstStyle/>
          <a:p>
            <a:fld id="{4AAF8289-CD90-CC40-B4FD-340DA494366B}" type="slidenum">
              <a:rPr lang="en-US" smtClean="0"/>
              <a:t>‹#›</a:t>
            </a:fld>
            <a:endParaRPr lang="en-US"/>
          </a:p>
        </p:txBody>
      </p:sp>
      <p:sp>
        <p:nvSpPr>
          <p:cNvPr id="8" name="TextBox 7"/>
          <p:cNvSpPr txBox="1"/>
          <p:nvPr userDrawn="1"/>
        </p:nvSpPr>
        <p:spPr>
          <a:xfrm>
            <a:off x="1303020" y="949236"/>
            <a:ext cx="6537960" cy="923330"/>
          </a:xfrm>
          <a:prstGeom prst="rect">
            <a:avLst/>
          </a:prstGeom>
          <a:noFill/>
        </p:spPr>
        <p:txBody>
          <a:bodyPr wrap="square" rtlCol="0">
            <a:spAutoFit/>
          </a:bodyPr>
          <a:lstStyle/>
          <a:p>
            <a:pPr algn="ctr"/>
            <a:r>
              <a:rPr lang="en-US" sz="2700" b="1" i="1" cap="none" spc="0" dirty="0">
                <a:ln w="10160">
                  <a:noFill/>
                  <a:prstDash val="solid"/>
                </a:ln>
                <a:solidFill>
                  <a:schemeClr val="tx1">
                    <a:lumMod val="50000"/>
                    <a:lumOff val="50000"/>
                  </a:schemeClr>
                </a:solidFill>
                <a:effectLst>
                  <a:outerShdw blurRad="38100" dist="22860" dir="5400000" algn="tl" rotWithShape="0">
                    <a:srgbClr val="000000">
                      <a:alpha val="30000"/>
                    </a:srgbClr>
                  </a:outerShdw>
                </a:effectLst>
                <a:latin typeface="Arial" charset="0"/>
                <a:ea typeface="Arial" charset="0"/>
                <a:cs typeface="Arial" charset="0"/>
              </a:rPr>
              <a:t>‘Insert</a:t>
            </a:r>
            <a:r>
              <a:rPr lang="en-US" sz="2700" b="1" i="1" cap="none" spc="0" baseline="0" dirty="0">
                <a:ln w="10160">
                  <a:noFill/>
                  <a:prstDash val="solid"/>
                </a:ln>
                <a:solidFill>
                  <a:schemeClr val="tx1">
                    <a:lumMod val="50000"/>
                    <a:lumOff val="50000"/>
                  </a:schemeClr>
                </a:solidFill>
                <a:effectLst>
                  <a:outerShdw blurRad="38100" dist="22860" dir="5400000" algn="tl" rotWithShape="0">
                    <a:srgbClr val="000000">
                      <a:alpha val="30000"/>
                    </a:srgbClr>
                  </a:outerShdw>
                </a:effectLst>
                <a:latin typeface="Arial" charset="0"/>
                <a:ea typeface="Arial" charset="0"/>
                <a:cs typeface="Arial" charset="0"/>
              </a:rPr>
              <a:t> quote here</a:t>
            </a:r>
            <a:r>
              <a:rPr lang="mr-IN" sz="2700" b="1" i="1" cap="none" spc="0" baseline="0" dirty="0">
                <a:ln w="10160">
                  <a:noFill/>
                  <a:prstDash val="solid"/>
                </a:ln>
                <a:solidFill>
                  <a:schemeClr val="tx1">
                    <a:lumMod val="50000"/>
                    <a:lumOff val="50000"/>
                  </a:schemeClr>
                </a:solidFill>
                <a:effectLst>
                  <a:outerShdw blurRad="38100" dist="22860" dir="5400000" algn="tl" rotWithShape="0">
                    <a:srgbClr val="000000">
                      <a:alpha val="30000"/>
                    </a:srgbClr>
                  </a:outerShdw>
                </a:effectLst>
                <a:latin typeface="Arial" charset="0"/>
                <a:ea typeface="Arial" charset="0"/>
                <a:cs typeface="Arial" charset="0"/>
              </a:rPr>
              <a:t>…</a:t>
            </a:r>
            <a:r>
              <a:rPr lang="en-US" sz="2700" b="1" i="1" cap="none" spc="0" baseline="0" dirty="0">
                <a:ln w="10160">
                  <a:noFill/>
                  <a:prstDash val="solid"/>
                </a:ln>
                <a:solidFill>
                  <a:schemeClr val="tx1">
                    <a:lumMod val="50000"/>
                    <a:lumOff val="50000"/>
                  </a:schemeClr>
                </a:solidFill>
                <a:effectLst>
                  <a:outerShdw blurRad="38100" dist="22860" dir="5400000" algn="tl" rotWithShape="0">
                    <a:srgbClr val="000000">
                      <a:alpha val="30000"/>
                    </a:srgbClr>
                  </a:outerShdw>
                </a:effectLst>
                <a:latin typeface="Arial" charset="0"/>
                <a:ea typeface="Arial" charset="0"/>
                <a:cs typeface="Arial" charset="0"/>
              </a:rPr>
              <a:t>’</a:t>
            </a:r>
          </a:p>
          <a:p>
            <a:pPr algn="ctr"/>
            <a:r>
              <a:rPr lang="en-US" sz="2700" b="1" i="1" cap="none" spc="0" baseline="0" dirty="0">
                <a:ln w="10160">
                  <a:noFill/>
                  <a:prstDash val="solid"/>
                </a:ln>
                <a:solidFill>
                  <a:schemeClr val="tx1">
                    <a:lumMod val="50000"/>
                    <a:lumOff val="50000"/>
                  </a:schemeClr>
                </a:solidFill>
                <a:effectLst>
                  <a:outerShdw blurRad="38100" dist="22860" dir="5400000" algn="tl" rotWithShape="0">
                    <a:srgbClr val="000000">
                      <a:alpha val="30000"/>
                    </a:srgbClr>
                  </a:outerShdw>
                </a:effectLst>
                <a:latin typeface="Arial" charset="0"/>
                <a:ea typeface="Arial" charset="0"/>
                <a:cs typeface="Arial" charset="0"/>
              </a:rPr>
              <a:t>- source</a:t>
            </a:r>
            <a:endParaRPr lang="en-US" sz="2700" b="1" i="1" cap="none" spc="0" dirty="0">
              <a:ln w="10160">
                <a:noFill/>
                <a:prstDash val="solid"/>
              </a:ln>
              <a:solidFill>
                <a:schemeClr val="tx1">
                  <a:lumMod val="50000"/>
                  <a:lumOff val="50000"/>
                </a:schemeClr>
              </a:solidFill>
              <a:effectLst>
                <a:outerShdw blurRad="38100" dist="22860" dir="5400000" algn="tl" rotWithShape="0">
                  <a:srgbClr val="000000">
                    <a:alpha val="30000"/>
                  </a:srgbClr>
                </a:outerShdw>
              </a:effectLst>
              <a:latin typeface="Arial" charset="0"/>
              <a:ea typeface="Arial" charset="0"/>
              <a:cs typeface="Arial"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8"/>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D3554DF-D440-7F42-A5C1-743BB3EA018A}" type="datetime4">
              <a:rPr lang="en-CA" smtClean="0"/>
              <a:t>February 17, 2021</a:t>
            </a:fld>
            <a:endParaRPr lang="en-US"/>
          </a:p>
        </p:txBody>
      </p:sp>
      <p:sp>
        <p:nvSpPr>
          <p:cNvPr id="7" name="Slide Number Placeholder 6"/>
          <p:cNvSpPr>
            <a:spLocks noGrp="1"/>
          </p:cNvSpPr>
          <p:nvPr>
            <p:ph type="sldNum" sz="quarter" idx="12"/>
          </p:nvPr>
        </p:nvSpPr>
        <p:spPr/>
        <p:txBody>
          <a:bodyPr/>
          <a:lstStyle/>
          <a:p>
            <a:fld id="{170049B4-1C51-8340-8521-EE0326404063}" type="slidenum">
              <a:rPr lang="en-US" smtClean="0"/>
              <a:t>‹#›</a:t>
            </a:fld>
            <a:endParaRPr lang="en-US"/>
          </a:p>
        </p:txBody>
      </p:sp>
    </p:spTree>
    <p:extLst>
      <p:ext uri="{BB962C8B-B14F-4D97-AF65-F5344CB8AC3E}">
        <p14:creationId xmlns:p14="http://schemas.microsoft.com/office/powerpoint/2010/main" val="1814406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8"/>
            <a:ext cx="4629150" cy="4873625"/>
          </a:xfrm>
          <a:prstGeom prst="rect">
            <a:avLst/>
          </a:prstGeo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97F66BE-2B8E-C74A-944C-6C6448862489}" type="datetime4">
              <a:rPr lang="en-CA" smtClean="0"/>
              <a:t>February 17, 2021</a:t>
            </a:fld>
            <a:endParaRPr lang="en-US"/>
          </a:p>
        </p:txBody>
      </p:sp>
      <p:sp>
        <p:nvSpPr>
          <p:cNvPr id="7" name="Slide Number Placeholder 6"/>
          <p:cNvSpPr>
            <a:spLocks noGrp="1"/>
          </p:cNvSpPr>
          <p:nvPr>
            <p:ph type="sldNum" sz="quarter" idx="12"/>
          </p:nvPr>
        </p:nvSpPr>
        <p:spPr/>
        <p:txBody>
          <a:bodyPr/>
          <a:lstStyle/>
          <a:p>
            <a:fld id="{170049B4-1C51-8340-8521-EE0326404063}" type="slidenum">
              <a:rPr lang="en-US" smtClean="0"/>
              <a:t>‹#›</a:t>
            </a:fld>
            <a:endParaRPr lang="en-US"/>
          </a:p>
        </p:txBody>
      </p:sp>
    </p:spTree>
    <p:extLst>
      <p:ext uri="{BB962C8B-B14F-4D97-AF65-F5344CB8AC3E}">
        <p14:creationId xmlns:p14="http://schemas.microsoft.com/office/powerpoint/2010/main" val="465837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7" name="Picture 3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18708" y="225301"/>
            <a:ext cx="1316042" cy="613868"/>
          </a:xfrm>
          <a:prstGeom prst="rect">
            <a:avLst/>
          </a:prstGeom>
        </p:spPr>
      </p:pic>
      <p:sp>
        <p:nvSpPr>
          <p:cNvPr id="6" name="Slide Number Placeholder 5"/>
          <p:cNvSpPr>
            <a:spLocks noGrp="1"/>
          </p:cNvSpPr>
          <p:nvPr>
            <p:ph type="sldNum" sz="quarter" idx="4"/>
          </p:nvPr>
        </p:nvSpPr>
        <p:spPr>
          <a:xfrm>
            <a:off x="4236178" y="6268215"/>
            <a:ext cx="67164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170049B4-1C51-8340-8521-EE0326404063}" type="slidenum">
              <a:rPr lang="en-US" smtClean="0"/>
              <a:pPr/>
              <a:t>‹#›</a:t>
            </a:fld>
            <a:endParaRPr lang="en-US"/>
          </a:p>
        </p:txBody>
      </p:sp>
      <p:sp>
        <p:nvSpPr>
          <p:cNvPr id="4" name="Date Placeholder 3"/>
          <p:cNvSpPr>
            <a:spLocks noGrp="1"/>
          </p:cNvSpPr>
          <p:nvPr>
            <p:ph type="dt" sz="half" idx="2"/>
          </p:nvPr>
        </p:nvSpPr>
        <p:spPr>
          <a:xfrm>
            <a:off x="627565" y="6268215"/>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CA" dirty="0"/>
              <a:t>Date</a:t>
            </a:r>
            <a:endParaRPr lang="en-US" dirty="0"/>
          </a:p>
        </p:txBody>
      </p:sp>
      <p:sp>
        <p:nvSpPr>
          <p:cNvPr id="30"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1" name="Text Placeholder 2"/>
          <p:cNvSpPr>
            <a:spLocks noGrp="1"/>
          </p:cNvSpPr>
          <p:nvPr>
            <p:ph type="body" idx="1"/>
          </p:nvPr>
        </p:nvSpPr>
        <p:spPr>
          <a:xfrm>
            <a:off x="628650" y="1825625"/>
            <a:ext cx="7886700" cy="41137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4" name="Picture 33"/>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989277" y="6176962"/>
            <a:ext cx="526073" cy="547633"/>
          </a:xfrm>
          <a:prstGeom prst="rect">
            <a:avLst/>
          </a:prstGeom>
        </p:spPr>
      </p:pic>
      <p:cxnSp>
        <p:nvCxnSpPr>
          <p:cNvPr id="35" name="Straight Connector 34"/>
          <p:cNvCxnSpPr/>
          <p:nvPr userDrawn="1"/>
        </p:nvCxnSpPr>
        <p:spPr>
          <a:xfrm>
            <a:off x="628650" y="6025961"/>
            <a:ext cx="7886700" cy="0"/>
          </a:xfrm>
          <a:prstGeom prst="line">
            <a:avLst/>
          </a:prstGeo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780176"/>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75" r:id="rId3"/>
    <p:sldLayoutId id="2147483667" r:id="rId4"/>
    <p:sldLayoutId id="2147483669" r:id="rId5"/>
    <p:sldLayoutId id="2147483670" r:id="rId6"/>
    <p:sldLayoutId id="2147483692" r:id="rId7"/>
    <p:sldLayoutId id="2147483671" r:id="rId8"/>
    <p:sldLayoutId id="2147483672" r:id="rId9"/>
    <p:sldLayoutId id="2147483673" r:id="rId10"/>
    <p:sldLayoutId id="2147483674" r:id="rId11"/>
  </p:sldLayoutIdLst>
  <p:hf hdr="0"/>
  <p:txStyles>
    <p:titleStyle>
      <a:lvl1pPr algn="l" defTabSz="685783" rtl="0" eaLnBrk="1" latinLnBrk="0" hangingPunct="1">
        <a:lnSpc>
          <a:spcPct val="90000"/>
        </a:lnSpc>
        <a:spcBef>
          <a:spcPct val="0"/>
        </a:spcBef>
        <a:buNone/>
        <a:defRPr sz="3300" kern="1200">
          <a:solidFill>
            <a:schemeClr val="tx1"/>
          </a:solidFill>
          <a:latin typeface="Arial" charset="0"/>
          <a:ea typeface="Arial" charset="0"/>
          <a:cs typeface="Arial" charset="0"/>
        </a:defRPr>
      </a:lvl1pPr>
    </p:titleStyle>
    <p:bodyStyle>
      <a:lvl1pPr marL="171446" indent="-171446" algn="l" defTabSz="685783" rtl="0" eaLnBrk="1" latinLnBrk="0" hangingPunct="1">
        <a:lnSpc>
          <a:spcPct val="90000"/>
        </a:lnSpc>
        <a:spcBef>
          <a:spcPts val="750"/>
        </a:spcBef>
        <a:buFont typeface="Arial"/>
        <a:buChar char="•"/>
        <a:defRPr sz="2400" kern="1200">
          <a:solidFill>
            <a:schemeClr val="tx1"/>
          </a:solidFill>
          <a:latin typeface="Arial" charset="0"/>
          <a:ea typeface="Arial" charset="0"/>
          <a:cs typeface="Arial" charset="0"/>
        </a:defRPr>
      </a:lvl1pPr>
      <a:lvl2pPr marL="514337" indent="-171446" algn="l" defTabSz="685783" rtl="0" eaLnBrk="1" latinLnBrk="0" hangingPunct="1">
        <a:lnSpc>
          <a:spcPct val="90000"/>
        </a:lnSpc>
        <a:spcBef>
          <a:spcPts val="375"/>
        </a:spcBef>
        <a:buFont typeface="Arial"/>
        <a:buChar char="•"/>
        <a:defRPr sz="2250" kern="1200">
          <a:solidFill>
            <a:schemeClr val="tx1"/>
          </a:solidFill>
          <a:latin typeface="Arial" charset="0"/>
          <a:ea typeface="Arial" charset="0"/>
          <a:cs typeface="Arial" charset="0"/>
        </a:defRPr>
      </a:lvl2pPr>
      <a:lvl3pPr marL="857228" indent="-171446" algn="l" defTabSz="685783" rtl="0" eaLnBrk="1" latinLnBrk="0" hangingPunct="1">
        <a:lnSpc>
          <a:spcPct val="90000"/>
        </a:lnSpc>
        <a:spcBef>
          <a:spcPts val="375"/>
        </a:spcBef>
        <a:buFont typeface="Arial"/>
        <a:buChar char="•"/>
        <a:defRPr sz="2100" kern="1200">
          <a:solidFill>
            <a:schemeClr val="tx1"/>
          </a:solidFill>
          <a:latin typeface="Arial" charset="0"/>
          <a:ea typeface="Arial" charset="0"/>
          <a:cs typeface="Arial" charset="0"/>
        </a:defRPr>
      </a:lvl3pPr>
      <a:lvl4pPr marL="1200120" indent="-171446" algn="l" defTabSz="685783" rtl="0" eaLnBrk="1" latinLnBrk="0" hangingPunct="1">
        <a:lnSpc>
          <a:spcPct val="90000"/>
        </a:lnSpc>
        <a:spcBef>
          <a:spcPts val="375"/>
        </a:spcBef>
        <a:buFont typeface="Arial"/>
        <a:buChar char="•"/>
        <a:defRPr sz="1800" kern="1200">
          <a:solidFill>
            <a:schemeClr val="tx1"/>
          </a:solidFill>
          <a:latin typeface="Arial" charset="0"/>
          <a:ea typeface="Arial" charset="0"/>
          <a:cs typeface="Arial" charset="0"/>
        </a:defRPr>
      </a:lvl4pPr>
      <a:lvl5pPr marL="1543012" indent="-171446" algn="l" defTabSz="685783" rtl="0" eaLnBrk="1" latinLnBrk="0" hangingPunct="1">
        <a:lnSpc>
          <a:spcPct val="90000"/>
        </a:lnSpc>
        <a:spcBef>
          <a:spcPts val="375"/>
        </a:spcBef>
        <a:buFont typeface="Arial"/>
        <a:buChar char="•"/>
        <a:defRPr sz="1800" kern="1200">
          <a:solidFill>
            <a:schemeClr val="tx1"/>
          </a:solidFill>
          <a:latin typeface="Arial" charset="0"/>
          <a:ea typeface="Arial" charset="0"/>
          <a:cs typeface="Arial" charset="0"/>
        </a:defRPr>
      </a:lvl5pPr>
      <a:lvl6pPr marL="1885903" indent="-171446" algn="l" defTabSz="685783"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1137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6D25AE-3E1F-4A4B-90B4-FF53CE0B3B36}" type="datetime4">
              <a:rPr lang="en-CA" smtClean="0"/>
              <a:t>February 17, 2021</a:t>
            </a:fld>
            <a:endParaRPr lang="en-US" dirty="0"/>
          </a:p>
        </p:txBody>
      </p:sp>
      <p:sp>
        <p:nvSpPr>
          <p:cNvPr id="6" name="Slide Number Placeholder 5"/>
          <p:cNvSpPr>
            <a:spLocks noGrp="1"/>
          </p:cNvSpPr>
          <p:nvPr>
            <p:ph type="sldNum" sz="quarter" idx="4"/>
          </p:nvPr>
        </p:nvSpPr>
        <p:spPr>
          <a:xfrm>
            <a:off x="4257151" y="6356351"/>
            <a:ext cx="62969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4AAF8289-CD90-CC40-B4FD-340DA494366B}" type="slidenum">
              <a:rPr lang="en-US" smtClean="0"/>
              <a:pPr/>
              <a:t>‹#›</a:t>
            </a:fld>
            <a:endParaRPr lang="en-US" dirty="0"/>
          </a:p>
        </p:txBody>
      </p:sp>
      <p:pic>
        <p:nvPicPr>
          <p:cNvPr id="7" name="Picture 6"/>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989277" y="6176962"/>
            <a:ext cx="526073" cy="547633"/>
          </a:xfrm>
          <a:prstGeom prst="rect">
            <a:avLst/>
          </a:prstGeom>
        </p:spPr>
      </p:pic>
    </p:spTree>
    <p:extLst>
      <p:ext uri="{BB962C8B-B14F-4D97-AF65-F5344CB8AC3E}">
        <p14:creationId xmlns:p14="http://schemas.microsoft.com/office/powerpoint/2010/main" val="29036205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706" r:id="rId3"/>
    <p:sldLayoutId id="2147483701" r:id="rId4"/>
    <p:sldLayoutId id="2147483697" r:id="rId5"/>
    <p:sldLayoutId id="2147483698" r:id="rId6"/>
    <p:sldLayoutId id="2147483699" r:id="rId7"/>
    <p:sldLayoutId id="2147483700" r:id="rId8"/>
    <p:sldLayoutId id="2147483707" r:id="rId9"/>
    <p:sldLayoutId id="2147483702" r:id="rId10"/>
    <p:sldLayoutId id="2147483703" r:id="rId11"/>
    <p:sldLayoutId id="2147483704" r:id="rId12"/>
    <p:sldLayoutId id="2147483705" r:id="rId13"/>
  </p:sldLayoutIdLst>
  <p:hf hdr="0"/>
  <p:txStyles>
    <p:titleStyle>
      <a:lvl1pPr algn="l" defTabSz="914400" rtl="0" eaLnBrk="1" latinLnBrk="0" hangingPunct="1">
        <a:lnSpc>
          <a:spcPct val="90000"/>
        </a:lnSpc>
        <a:spcBef>
          <a:spcPct val="0"/>
        </a:spcBef>
        <a:buNone/>
        <a:defRPr sz="3300" kern="1200">
          <a:solidFill>
            <a:schemeClr val="tx1"/>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panose="020B0604020202020204" pitchFamily="34" charset="0"/>
        <a:buChar char="•"/>
        <a:defRPr sz="225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1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nSpc>
                <a:spcPct val="150000"/>
              </a:lnSpc>
            </a:pPr>
            <a:r>
              <a:rPr lang="en-US" b="1" dirty="0"/>
              <a:t>Enbridge Gas IRP Framework </a:t>
            </a:r>
            <a:r>
              <a:rPr lang="en-US" sz="3200" dirty="0"/>
              <a:t>(EB-2020-0091)</a:t>
            </a:r>
            <a:br>
              <a:rPr lang="en-US" sz="3200" dirty="0"/>
            </a:br>
            <a:r>
              <a:rPr lang="en-US" sz="3200" dirty="0"/>
              <a:t>OEB Staff Perspective</a:t>
            </a:r>
            <a:endParaRPr lang="en-US" dirty="0"/>
          </a:p>
        </p:txBody>
      </p:sp>
      <p:sp>
        <p:nvSpPr>
          <p:cNvPr id="3" name="Subtitle 2"/>
          <p:cNvSpPr>
            <a:spLocks noGrp="1"/>
          </p:cNvSpPr>
          <p:nvPr>
            <p:ph type="subTitle" idx="1"/>
          </p:nvPr>
        </p:nvSpPr>
        <p:spPr/>
        <p:txBody>
          <a:bodyPr/>
          <a:lstStyle/>
          <a:p>
            <a:r>
              <a:rPr lang="en-US" dirty="0"/>
              <a:t>Ontario Energy Board Staff</a:t>
            </a:r>
          </a:p>
          <a:p>
            <a:r>
              <a:rPr lang="en-US" dirty="0"/>
              <a:t>February 19, 2021</a:t>
            </a:r>
          </a:p>
        </p:txBody>
      </p:sp>
    </p:spTree>
    <p:extLst>
      <p:ext uri="{BB962C8B-B14F-4D97-AF65-F5344CB8AC3E}">
        <p14:creationId xmlns:p14="http://schemas.microsoft.com/office/powerpoint/2010/main" val="836457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18229" y="341045"/>
            <a:ext cx="7886700" cy="1131221"/>
          </a:xfrm>
        </p:spPr>
        <p:txBody>
          <a:bodyPr/>
          <a:lstStyle/>
          <a:p>
            <a:r>
              <a:rPr lang="en-US" b="1" dirty="0"/>
              <a:t>Demand Forecast Risk</a:t>
            </a:r>
            <a:endParaRPr lang="en-CA" b="1" dirty="0"/>
          </a:p>
        </p:txBody>
      </p:sp>
      <p:sp>
        <p:nvSpPr>
          <p:cNvPr id="7" name="Content Placeholder 6"/>
          <p:cNvSpPr>
            <a:spLocks noGrp="1"/>
          </p:cNvSpPr>
          <p:nvPr>
            <p:ph idx="1"/>
          </p:nvPr>
        </p:nvSpPr>
        <p:spPr>
          <a:xfrm>
            <a:off x="676776" y="1825625"/>
            <a:ext cx="7886700" cy="4468019"/>
          </a:xfrm>
        </p:spPr>
        <p:txBody>
          <a:bodyPr>
            <a:normAutofit fontScale="77500" lnSpcReduction="20000"/>
          </a:bodyPr>
          <a:lstStyle/>
          <a:p>
            <a:r>
              <a:rPr lang="en-US" dirty="0">
                <a:latin typeface="Arial" panose="020B0604020202020204" pitchFamily="34" charset="0"/>
                <a:cs typeface="Arial" panose="020B0604020202020204" pitchFamily="34" charset="0"/>
              </a:rPr>
              <a:t>Should the IRP Framework address how natural gas demand forecasts are established (e.g., assumptions regarding climate policy), and the risks associated with deviations from forecast?</a:t>
            </a:r>
          </a:p>
          <a:p>
            <a:r>
              <a:rPr lang="en-US" dirty="0">
                <a:latin typeface="Arial" panose="020B0604020202020204" pitchFamily="34" charset="0"/>
                <a:cs typeface="Arial" panose="020B0604020202020204" pitchFamily="34" charset="0"/>
              </a:rPr>
              <a:t>Forecasting methodology, risk of changes in policy/market conditions that affect project economics, and risk/regulatory treatment of stranded assets are all broader system planning issues that are not unique to IRP;</a:t>
            </a:r>
          </a:p>
          <a:p>
            <a:pPr lvl="2"/>
            <a:r>
              <a:rPr lang="en-US" dirty="0">
                <a:latin typeface="Arial" panose="020B0604020202020204" pitchFamily="34" charset="0"/>
                <a:cs typeface="Arial" panose="020B0604020202020204" pitchFamily="34" charset="0"/>
              </a:rPr>
              <a:t>However, comparative viability of IRPAs versus facility projects may differ depending on how these issues are addressed  </a:t>
            </a:r>
          </a:p>
          <a:p>
            <a:r>
              <a:rPr lang="en-US" dirty="0">
                <a:latin typeface="Arial" panose="020B0604020202020204" pitchFamily="34" charset="0"/>
                <a:cs typeface="Arial" panose="020B0604020202020204" pitchFamily="34" charset="0"/>
              </a:rPr>
              <a:t>Enbridge proposes no changes to current approach for demand forecasting assumptions used to identify system needs, including method of incorporating policy assumptions</a:t>
            </a:r>
          </a:p>
          <a:p>
            <a:r>
              <a:rPr lang="en-US" dirty="0">
                <a:latin typeface="Arial" panose="020B0604020202020204" pitchFamily="34" charset="0"/>
                <a:cs typeface="Arial" panose="020B0604020202020204" pitchFamily="34" charset="0"/>
              </a:rPr>
              <a:t>Discussed in GEC/ED expert evidence</a:t>
            </a:r>
          </a:p>
          <a:p>
            <a:r>
              <a:rPr lang="en-US" dirty="0">
                <a:latin typeface="Arial" panose="020B0604020202020204" pitchFamily="34" charset="0"/>
                <a:cs typeface="Arial" panose="020B0604020202020204" pitchFamily="34" charset="0"/>
              </a:rPr>
              <a:t>Will be considered to some degree in NY State proceeding:</a:t>
            </a:r>
          </a:p>
          <a:p>
            <a:pPr lvl="2"/>
            <a:r>
              <a:rPr lang="en-US" i="1" dirty="0">
                <a:latin typeface="Arial" panose="020B0604020202020204" pitchFamily="34" charset="0"/>
                <a:cs typeface="Arial" panose="020B0604020202020204" pitchFamily="34" charset="0"/>
              </a:rPr>
              <a:t>“To align with these {climate} policies and to recognize the emergence of potentially viable alternatives to gas infrastructure, gas planning must explicitly take account of the likely useful life of all alternatives, and of the resulting cost and risk implications.” </a:t>
            </a:r>
            <a:r>
              <a:rPr lang="en-US" dirty="0">
                <a:latin typeface="Arial" panose="020B0604020202020204" pitchFamily="34" charset="0"/>
                <a:cs typeface="Arial" panose="020B0604020202020204" pitchFamily="34" charset="0"/>
              </a:rPr>
              <a:t>– New York PSC, Modernized Gas Supply Proceeding (ongoing)</a:t>
            </a:r>
          </a:p>
          <a:p>
            <a:pPr lvl="2"/>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a:p>
            <a:endParaRPr lang="en-CA" dirty="0"/>
          </a:p>
        </p:txBody>
      </p:sp>
      <p:sp>
        <p:nvSpPr>
          <p:cNvPr id="4" name="Date Placeholder 3"/>
          <p:cNvSpPr>
            <a:spLocks noGrp="1"/>
          </p:cNvSpPr>
          <p:nvPr>
            <p:ph type="dt" sz="half" idx="10"/>
          </p:nvPr>
        </p:nvSpPr>
        <p:spPr/>
        <p:txBody>
          <a:bodyPr/>
          <a:lstStyle/>
          <a:p>
            <a:r>
              <a:rPr lang="en-CA" dirty="0"/>
              <a:t>February 19, 2021</a:t>
            </a:r>
            <a:endParaRPr lang="en-US" dirty="0"/>
          </a:p>
        </p:txBody>
      </p:sp>
      <p:sp>
        <p:nvSpPr>
          <p:cNvPr id="5" name="Slide Number Placeholder 4"/>
          <p:cNvSpPr>
            <a:spLocks noGrp="1"/>
          </p:cNvSpPr>
          <p:nvPr>
            <p:ph type="sldNum" sz="quarter" idx="12"/>
          </p:nvPr>
        </p:nvSpPr>
        <p:spPr/>
        <p:txBody>
          <a:bodyPr/>
          <a:lstStyle/>
          <a:p>
            <a:fld id="{4AAF8289-CD90-CC40-B4FD-340DA494366B}" type="slidenum">
              <a:rPr lang="en-US" smtClean="0"/>
              <a:t>10</a:t>
            </a:fld>
            <a:endParaRPr lang="en-US" dirty="0"/>
          </a:p>
        </p:txBody>
      </p:sp>
    </p:spTree>
    <p:extLst>
      <p:ext uri="{BB962C8B-B14F-4D97-AF65-F5344CB8AC3E}">
        <p14:creationId xmlns:p14="http://schemas.microsoft.com/office/powerpoint/2010/main" val="2161203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Content Placeholder 6"/>
          <p:cNvSpPr>
            <a:spLocks noGrp="1"/>
          </p:cNvSpPr>
          <p:nvPr>
            <p:ph idx="1"/>
          </p:nvPr>
        </p:nvSpPr>
        <p:spPr>
          <a:xfrm>
            <a:off x="628650" y="1825625"/>
            <a:ext cx="7886700" cy="4113781"/>
          </a:xfrm>
        </p:spPr>
        <p:txBody>
          <a:bodyPr>
            <a:normAutofit/>
          </a:bodyPr>
          <a:lstStyle/>
          <a:p>
            <a:r>
              <a:rPr lang="en-US" dirty="0"/>
              <a:t>New York State seen to be leading jurisdiction in natural gas IRP and consideration of alternatives to infrastructure</a:t>
            </a:r>
            <a:br>
              <a:rPr lang="en-US" dirty="0"/>
            </a:br>
            <a:endParaRPr lang="en-US" dirty="0"/>
          </a:p>
          <a:p>
            <a:r>
              <a:rPr lang="en-US" dirty="0" err="1"/>
              <a:t>Guidehouse</a:t>
            </a:r>
            <a:r>
              <a:rPr lang="en-US" dirty="0"/>
              <a:t> analyzed experience to date of natural gas IRP in New York State and assessed its relevance to natural gas IRP in Ontario</a:t>
            </a:r>
            <a:br>
              <a:rPr lang="en-US" dirty="0"/>
            </a:br>
            <a:endParaRPr lang="en-US" dirty="0"/>
          </a:p>
          <a:p>
            <a:r>
              <a:rPr lang="en-US" dirty="0"/>
              <a:t>In New York, programs preceded policy; New York IRP policy framework is a moving target, still under active development</a:t>
            </a:r>
          </a:p>
        </p:txBody>
      </p:sp>
      <p:sp>
        <p:nvSpPr>
          <p:cNvPr id="4" name="Date Placeholder 3"/>
          <p:cNvSpPr>
            <a:spLocks noGrp="1"/>
          </p:cNvSpPr>
          <p:nvPr>
            <p:ph type="dt" sz="half" idx="10"/>
          </p:nvPr>
        </p:nvSpPr>
        <p:spPr>
          <a:xfrm>
            <a:off x="628650" y="6356351"/>
            <a:ext cx="2057400" cy="365125"/>
          </a:xfrm>
        </p:spPr>
        <p:txBody>
          <a:bodyPr anchor="ctr">
            <a:normAutofit/>
          </a:bodyPr>
          <a:lstStyle/>
          <a:p>
            <a:pPr>
              <a:spcAft>
                <a:spcPts val="600"/>
              </a:spcAft>
            </a:pPr>
            <a:r>
              <a:rPr lang="en-CA" dirty="0"/>
              <a:t>February 19, 2021</a:t>
            </a:r>
            <a:endParaRPr lang="en-US" dirty="0"/>
          </a:p>
        </p:txBody>
      </p:sp>
      <p:sp>
        <p:nvSpPr>
          <p:cNvPr id="5" name="Slide Number Placeholder 4"/>
          <p:cNvSpPr>
            <a:spLocks noGrp="1"/>
          </p:cNvSpPr>
          <p:nvPr>
            <p:ph type="sldNum" sz="quarter" idx="12"/>
          </p:nvPr>
        </p:nvSpPr>
        <p:spPr>
          <a:xfrm>
            <a:off x="4257151" y="6356351"/>
            <a:ext cx="629699" cy="365125"/>
          </a:xfrm>
        </p:spPr>
        <p:txBody>
          <a:bodyPr anchor="ctr">
            <a:normAutofit/>
          </a:bodyPr>
          <a:lstStyle/>
          <a:p>
            <a:pPr>
              <a:spcAft>
                <a:spcPts val="600"/>
              </a:spcAft>
            </a:pPr>
            <a:fld id="{4AAF8289-CD90-CC40-B4FD-340DA494366B}" type="slidenum">
              <a:rPr lang="en-US" smtClean="0"/>
              <a:pPr>
                <a:spcAft>
                  <a:spcPts val="600"/>
                </a:spcAft>
              </a:pPr>
              <a:t>11</a:t>
            </a:fld>
            <a:endParaRPr lang="en-US"/>
          </a:p>
        </p:txBody>
      </p:sp>
      <p:sp>
        <p:nvSpPr>
          <p:cNvPr id="6" name="Title 5"/>
          <p:cNvSpPr>
            <a:spLocks noGrp="1"/>
          </p:cNvSpPr>
          <p:nvPr>
            <p:ph type="title"/>
          </p:nvPr>
        </p:nvSpPr>
        <p:spPr>
          <a:xfrm>
            <a:off x="628650" y="148683"/>
            <a:ext cx="7886700" cy="1325563"/>
          </a:xfrm>
        </p:spPr>
        <p:txBody>
          <a:bodyPr anchor="b">
            <a:normAutofit/>
          </a:bodyPr>
          <a:lstStyle/>
          <a:p>
            <a:pPr algn="ctr"/>
            <a:r>
              <a:rPr lang="en-US" b="1" dirty="0" err="1"/>
              <a:t>Guidehouse</a:t>
            </a:r>
            <a:r>
              <a:rPr lang="en-US" b="1" dirty="0"/>
              <a:t> Analysis:</a:t>
            </a:r>
            <a:br>
              <a:rPr lang="en-US" b="1" dirty="0"/>
            </a:br>
            <a:r>
              <a:rPr lang="en-US" b="1" dirty="0"/>
              <a:t>New York State IRP</a:t>
            </a:r>
            <a:endParaRPr lang="en-CA" b="1" dirty="0"/>
          </a:p>
        </p:txBody>
      </p:sp>
    </p:spTree>
    <p:extLst>
      <p:ext uri="{BB962C8B-B14F-4D97-AF65-F5344CB8AC3E}">
        <p14:creationId xmlns:p14="http://schemas.microsoft.com/office/powerpoint/2010/main" val="514232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Content Placeholder 6"/>
          <p:cNvSpPr>
            <a:spLocks noGrp="1"/>
          </p:cNvSpPr>
          <p:nvPr>
            <p:ph idx="1"/>
          </p:nvPr>
        </p:nvSpPr>
        <p:spPr>
          <a:xfrm>
            <a:off x="628650" y="1825625"/>
            <a:ext cx="7886700" cy="4113781"/>
          </a:xfrm>
        </p:spPr>
        <p:txBody>
          <a:bodyPr>
            <a:normAutofit lnSpcReduction="10000"/>
          </a:bodyPr>
          <a:lstStyle/>
          <a:p>
            <a:r>
              <a:rPr lang="en-US" dirty="0"/>
              <a:t>Jurisdictional differences between Ontario and New York could affect viability of IRPAs and specific choice of solutions, but policy elements for Framework are likely to be similar</a:t>
            </a:r>
          </a:p>
          <a:p>
            <a:r>
              <a:rPr lang="en-US" dirty="0"/>
              <a:t>Some specific areas where Ontario may be able to learn from NY:</a:t>
            </a:r>
          </a:p>
          <a:p>
            <a:pPr lvl="1"/>
            <a:r>
              <a:rPr lang="en-US" dirty="0"/>
              <a:t>Implementation of specific programs/technologies </a:t>
            </a:r>
            <a:br>
              <a:rPr lang="en-US" dirty="0"/>
            </a:br>
            <a:r>
              <a:rPr lang="en-US" dirty="0"/>
              <a:t>(e.g., gas Demand Response)</a:t>
            </a:r>
          </a:p>
          <a:p>
            <a:pPr lvl="1"/>
            <a:r>
              <a:rPr lang="en-US" dirty="0"/>
              <a:t>Cost-benefit considerations for IRPAs</a:t>
            </a:r>
          </a:p>
          <a:p>
            <a:pPr lvl="1"/>
            <a:r>
              <a:rPr lang="en-US" dirty="0"/>
              <a:t>Incentive mechanisms for utilities</a:t>
            </a:r>
          </a:p>
          <a:p>
            <a:r>
              <a:rPr lang="en-US" dirty="0"/>
              <a:t>Seven recommendations from </a:t>
            </a:r>
            <a:r>
              <a:rPr lang="en-US" dirty="0" err="1"/>
              <a:t>Guidehouse</a:t>
            </a:r>
            <a:r>
              <a:rPr lang="en-US" dirty="0"/>
              <a:t> for Ontario based on NY experience (to be discussed at hearing)</a:t>
            </a:r>
          </a:p>
        </p:txBody>
      </p:sp>
      <p:sp>
        <p:nvSpPr>
          <p:cNvPr id="4" name="Date Placeholder 3"/>
          <p:cNvSpPr>
            <a:spLocks noGrp="1"/>
          </p:cNvSpPr>
          <p:nvPr>
            <p:ph type="dt" sz="half" idx="10"/>
          </p:nvPr>
        </p:nvSpPr>
        <p:spPr>
          <a:xfrm>
            <a:off x="628650" y="6356351"/>
            <a:ext cx="2057400" cy="365125"/>
          </a:xfrm>
        </p:spPr>
        <p:txBody>
          <a:bodyPr anchor="ctr">
            <a:normAutofit/>
          </a:bodyPr>
          <a:lstStyle/>
          <a:p>
            <a:pPr>
              <a:spcAft>
                <a:spcPts val="600"/>
              </a:spcAft>
            </a:pPr>
            <a:r>
              <a:rPr lang="en-CA" dirty="0"/>
              <a:t>February 19, 2021</a:t>
            </a:r>
            <a:endParaRPr lang="en-US" dirty="0"/>
          </a:p>
        </p:txBody>
      </p:sp>
      <p:sp>
        <p:nvSpPr>
          <p:cNvPr id="5" name="Slide Number Placeholder 4"/>
          <p:cNvSpPr>
            <a:spLocks noGrp="1"/>
          </p:cNvSpPr>
          <p:nvPr>
            <p:ph type="sldNum" sz="quarter" idx="12"/>
          </p:nvPr>
        </p:nvSpPr>
        <p:spPr>
          <a:xfrm>
            <a:off x="4257151" y="6356351"/>
            <a:ext cx="629699" cy="365125"/>
          </a:xfrm>
        </p:spPr>
        <p:txBody>
          <a:bodyPr anchor="ctr">
            <a:normAutofit/>
          </a:bodyPr>
          <a:lstStyle/>
          <a:p>
            <a:pPr>
              <a:spcAft>
                <a:spcPts val="600"/>
              </a:spcAft>
            </a:pPr>
            <a:fld id="{4AAF8289-CD90-CC40-B4FD-340DA494366B}" type="slidenum">
              <a:rPr lang="en-US" smtClean="0"/>
              <a:pPr>
                <a:spcAft>
                  <a:spcPts val="600"/>
                </a:spcAft>
              </a:pPr>
              <a:t>12</a:t>
            </a:fld>
            <a:endParaRPr lang="en-US"/>
          </a:p>
        </p:txBody>
      </p:sp>
      <p:sp>
        <p:nvSpPr>
          <p:cNvPr id="6" name="Title 5"/>
          <p:cNvSpPr>
            <a:spLocks noGrp="1"/>
          </p:cNvSpPr>
          <p:nvPr>
            <p:ph type="title"/>
          </p:nvPr>
        </p:nvSpPr>
        <p:spPr>
          <a:xfrm>
            <a:off x="628650" y="148683"/>
            <a:ext cx="7886700" cy="1325563"/>
          </a:xfrm>
        </p:spPr>
        <p:txBody>
          <a:bodyPr anchor="b">
            <a:normAutofit/>
          </a:bodyPr>
          <a:lstStyle/>
          <a:p>
            <a:pPr algn="ctr"/>
            <a:r>
              <a:rPr lang="en-US" b="1" dirty="0"/>
              <a:t>Findings from New York State</a:t>
            </a:r>
            <a:endParaRPr lang="en-CA" b="1" dirty="0"/>
          </a:p>
        </p:txBody>
      </p:sp>
    </p:spTree>
    <p:extLst>
      <p:ext uri="{BB962C8B-B14F-4D97-AF65-F5344CB8AC3E}">
        <p14:creationId xmlns:p14="http://schemas.microsoft.com/office/powerpoint/2010/main" val="2344362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CA" dirty="0"/>
              <a:t>February 19, 2021</a:t>
            </a:r>
            <a:endParaRPr lang="en-US" dirty="0"/>
          </a:p>
        </p:txBody>
      </p:sp>
      <p:sp>
        <p:nvSpPr>
          <p:cNvPr id="3" name="Slide Number Placeholder 2"/>
          <p:cNvSpPr>
            <a:spLocks noGrp="1"/>
          </p:cNvSpPr>
          <p:nvPr>
            <p:ph type="sldNum" sz="quarter" idx="12"/>
          </p:nvPr>
        </p:nvSpPr>
        <p:spPr/>
        <p:txBody>
          <a:bodyPr/>
          <a:lstStyle/>
          <a:p>
            <a:fld id="{4AAF8289-CD90-CC40-B4FD-340DA494366B}" type="slidenum">
              <a:rPr lang="en-US" smtClean="0"/>
              <a:t>13</a:t>
            </a:fld>
            <a:endParaRPr lang="en-US"/>
          </a:p>
        </p:txBody>
      </p:sp>
      <p:sp>
        <p:nvSpPr>
          <p:cNvPr id="4" name="Content Placeholder 3"/>
          <p:cNvSpPr>
            <a:spLocks noGrp="1"/>
          </p:cNvSpPr>
          <p:nvPr>
            <p:ph sz="quarter" idx="13"/>
          </p:nvPr>
        </p:nvSpPr>
        <p:spPr/>
        <p:txBody>
          <a:bodyPr/>
          <a:lstStyle/>
          <a:p>
            <a:r>
              <a:rPr lang="en-CA" dirty="0"/>
              <a:t>Thank you</a:t>
            </a:r>
          </a:p>
        </p:txBody>
      </p:sp>
    </p:spTree>
    <p:extLst>
      <p:ext uri="{BB962C8B-B14F-4D97-AF65-F5344CB8AC3E}">
        <p14:creationId xmlns:p14="http://schemas.microsoft.com/office/powerpoint/2010/main" val="2294403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18229" y="341045"/>
            <a:ext cx="7886700" cy="1131221"/>
          </a:xfrm>
        </p:spPr>
        <p:txBody>
          <a:bodyPr/>
          <a:lstStyle/>
          <a:p>
            <a:r>
              <a:rPr lang="en-US" sz="3200" b="1" dirty="0"/>
              <a:t>Overview</a:t>
            </a:r>
            <a:endParaRPr lang="en-CA" b="1" dirty="0"/>
          </a:p>
        </p:txBody>
      </p:sp>
      <p:sp>
        <p:nvSpPr>
          <p:cNvPr id="7" name="Content Placeholder 6"/>
          <p:cNvSpPr>
            <a:spLocks noGrp="1"/>
          </p:cNvSpPr>
          <p:nvPr>
            <p:ph idx="1"/>
          </p:nvPr>
        </p:nvSpPr>
        <p:spPr>
          <a:xfrm>
            <a:off x="676776" y="1825625"/>
            <a:ext cx="7886700" cy="4113781"/>
          </a:xfrm>
        </p:spPr>
        <p:txBody>
          <a:bodyPr/>
          <a:lstStyle/>
          <a:p>
            <a:pPr>
              <a:lnSpc>
                <a:spcPct val="150000"/>
              </a:lnSpc>
              <a:spcBef>
                <a:spcPts val="0"/>
              </a:spcBef>
            </a:pPr>
            <a:r>
              <a:rPr lang="en-US" sz="2800" dirty="0">
                <a:latin typeface="Arial" panose="020B0604020202020204" pitchFamily="34" charset="0"/>
                <a:cs typeface="Arial" panose="020B0604020202020204" pitchFamily="34" charset="0"/>
              </a:rPr>
              <a:t>OEB staff perspective:</a:t>
            </a:r>
          </a:p>
          <a:p>
            <a:pPr lvl="1">
              <a:lnSpc>
                <a:spcPct val="150000"/>
              </a:lnSpc>
              <a:spcBef>
                <a:spcPts val="0"/>
              </a:spcBef>
            </a:pPr>
            <a:r>
              <a:rPr lang="en-US" sz="2800" dirty="0">
                <a:latin typeface="Arial" panose="020B0604020202020204" pitchFamily="34" charset="0"/>
                <a:cs typeface="Arial" panose="020B0604020202020204" pitchFamily="34" charset="0"/>
              </a:rPr>
              <a:t>Desired outcomes from proceeding</a:t>
            </a:r>
          </a:p>
          <a:p>
            <a:pPr lvl="1">
              <a:lnSpc>
                <a:spcPct val="150000"/>
              </a:lnSpc>
              <a:spcBef>
                <a:spcPts val="0"/>
              </a:spcBef>
            </a:pPr>
            <a:r>
              <a:rPr lang="en-US" sz="2800" dirty="0">
                <a:latin typeface="Arial" panose="020B0604020202020204" pitchFamily="34" charset="0"/>
                <a:cs typeface="Arial" panose="020B0604020202020204" pitchFamily="34" charset="0"/>
              </a:rPr>
              <a:t>Key issues in Framework development</a:t>
            </a:r>
          </a:p>
          <a:p>
            <a:pPr>
              <a:lnSpc>
                <a:spcPct val="150000"/>
              </a:lnSpc>
              <a:spcBef>
                <a:spcPts val="0"/>
              </a:spcBef>
            </a:pPr>
            <a:r>
              <a:rPr lang="en-US" sz="2800" dirty="0">
                <a:latin typeface="Arial" panose="020B0604020202020204" pitchFamily="34" charset="0"/>
                <a:cs typeface="Arial" panose="020B0604020202020204" pitchFamily="34" charset="0"/>
              </a:rPr>
              <a:t>Staff-led expert evidence (</a:t>
            </a:r>
            <a:r>
              <a:rPr lang="en-US" sz="2800" dirty="0" err="1">
                <a:latin typeface="Arial" panose="020B0604020202020204" pitchFamily="34" charset="0"/>
                <a:cs typeface="Arial" panose="020B0604020202020204" pitchFamily="34" charset="0"/>
              </a:rPr>
              <a:t>Guidehouse</a:t>
            </a:r>
            <a:r>
              <a:rPr lang="en-US" sz="2800" dirty="0">
                <a:latin typeface="Arial" panose="020B0604020202020204" pitchFamily="34" charset="0"/>
                <a:cs typeface="Arial" panose="020B0604020202020204" pitchFamily="34" charset="0"/>
              </a:rPr>
              <a:t> report)</a:t>
            </a:r>
          </a:p>
          <a:p>
            <a:pPr lvl="1">
              <a:lnSpc>
                <a:spcPct val="150000"/>
              </a:lnSpc>
              <a:spcBef>
                <a:spcPts val="0"/>
              </a:spcBef>
            </a:pPr>
            <a:r>
              <a:rPr lang="en-US" sz="2800" dirty="0">
                <a:latin typeface="Arial" panose="020B0604020202020204" pitchFamily="34" charset="0"/>
                <a:cs typeface="Arial" panose="020B0604020202020204" pitchFamily="34" charset="0"/>
              </a:rPr>
              <a:t>Purpose and findings</a:t>
            </a:r>
          </a:p>
          <a:p>
            <a:endParaRPr lang="en-CA" dirty="0"/>
          </a:p>
        </p:txBody>
      </p:sp>
      <p:sp>
        <p:nvSpPr>
          <p:cNvPr id="4" name="Date Placeholder 3"/>
          <p:cNvSpPr>
            <a:spLocks noGrp="1"/>
          </p:cNvSpPr>
          <p:nvPr>
            <p:ph type="dt" sz="half" idx="10"/>
          </p:nvPr>
        </p:nvSpPr>
        <p:spPr/>
        <p:txBody>
          <a:bodyPr/>
          <a:lstStyle/>
          <a:p>
            <a:r>
              <a:rPr lang="en-CA" dirty="0"/>
              <a:t>February 19, 2021</a:t>
            </a:r>
            <a:endParaRPr lang="en-US" dirty="0"/>
          </a:p>
        </p:txBody>
      </p:sp>
      <p:sp>
        <p:nvSpPr>
          <p:cNvPr id="5" name="Slide Number Placeholder 4"/>
          <p:cNvSpPr>
            <a:spLocks noGrp="1"/>
          </p:cNvSpPr>
          <p:nvPr>
            <p:ph type="sldNum" sz="quarter" idx="12"/>
          </p:nvPr>
        </p:nvSpPr>
        <p:spPr/>
        <p:txBody>
          <a:bodyPr/>
          <a:lstStyle/>
          <a:p>
            <a:fld id="{4AAF8289-CD90-CC40-B4FD-340DA494366B}" type="slidenum">
              <a:rPr lang="en-US" smtClean="0"/>
              <a:t>2</a:t>
            </a:fld>
            <a:endParaRPr lang="en-US" dirty="0"/>
          </a:p>
        </p:txBody>
      </p:sp>
    </p:spTree>
    <p:extLst>
      <p:ext uri="{BB962C8B-B14F-4D97-AF65-F5344CB8AC3E}">
        <p14:creationId xmlns:p14="http://schemas.microsoft.com/office/powerpoint/2010/main" val="299097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01ADAA81-0411-466A-99EB-AC3C83D3A9E5}"/>
              </a:ext>
            </a:extLst>
          </p:cNvPr>
          <p:cNvSpPr/>
          <p:nvPr/>
        </p:nvSpPr>
        <p:spPr>
          <a:xfrm>
            <a:off x="674573" y="3928809"/>
            <a:ext cx="7804561" cy="2108959"/>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2" name="Rectangle 31">
            <a:extLst>
              <a:ext uri="{FF2B5EF4-FFF2-40B4-BE49-F238E27FC236}">
                <a16:creationId xmlns:a16="http://schemas.microsoft.com/office/drawing/2014/main" id="{93008601-5278-4A2D-8B0D-7F522575F09A}"/>
              </a:ext>
            </a:extLst>
          </p:cNvPr>
          <p:cNvSpPr/>
          <p:nvPr/>
        </p:nvSpPr>
        <p:spPr>
          <a:xfrm>
            <a:off x="4754023" y="1720388"/>
            <a:ext cx="3689917" cy="1950383"/>
          </a:xfrm>
          <a:prstGeom prst="rect">
            <a:avLst/>
          </a:prstGeom>
          <a:solidFill>
            <a:schemeClr val="bg1">
              <a:lumMod val="6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33" name="TextBox 32">
            <a:extLst>
              <a:ext uri="{FF2B5EF4-FFF2-40B4-BE49-F238E27FC236}">
                <a16:creationId xmlns:a16="http://schemas.microsoft.com/office/drawing/2014/main" id="{1714DFB5-3E16-4051-BD50-BF6C656E66FA}"/>
              </a:ext>
            </a:extLst>
          </p:cNvPr>
          <p:cNvSpPr txBox="1"/>
          <p:nvPr/>
        </p:nvSpPr>
        <p:spPr>
          <a:xfrm>
            <a:off x="4886850" y="1895468"/>
            <a:ext cx="3277004" cy="767133"/>
          </a:xfrm>
          <a:prstGeom prst="rect">
            <a:avLst/>
          </a:prstGeom>
          <a:noFill/>
        </p:spPr>
        <p:txBody>
          <a:bodyPr wrap="square" rtlCol="0">
            <a:spAutoFit/>
          </a:bodyPr>
          <a:lstStyle/>
          <a:p>
            <a:pPr fontAlgn="base">
              <a:lnSpc>
                <a:spcPct val="107000"/>
              </a:lnSpc>
            </a:pPr>
            <a:r>
              <a:rPr lang="en-US" sz="1400" dirty="0">
                <a:latin typeface="Arial" panose="020B0604020202020204" pitchFamily="34" charset="0"/>
                <a:cs typeface="Arial" panose="020B0604020202020204" pitchFamily="34" charset="0"/>
              </a:rPr>
              <a:t>In parallel, </a:t>
            </a:r>
            <a:r>
              <a:rPr lang="en-US" sz="1400" b="1" dirty="0">
                <a:latin typeface="Arial" panose="020B0604020202020204" pitchFamily="34" charset="0"/>
                <a:cs typeface="Arial" panose="020B0604020202020204" pitchFamily="34" charset="0"/>
              </a:rPr>
              <a:t>establish path </a:t>
            </a:r>
            <a:r>
              <a:rPr lang="en-US" sz="1400" dirty="0">
                <a:latin typeface="Arial" panose="020B0604020202020204" pitchFamily="34" charset="0"/>
                <a:cs typeface="Arial" panose="020B0604020202020204" pitchFamily="34" charset="0"/>
              </a:rPr>
              <a:t>to improve understanding of IRPAs in an Ontario context (likely through pilot projects)</a:t>
            </a:r>
          </a:p>
        </p:txBody>
      </p:sp>
      <p:sp>
        <p:nvSpPr>
          <p:cNvPr id="34" name="TextBox 33">
            <a:extLst>
              <a:ext uri="{FF2B5EF4-FFF2-40B4-BE49-F238E27FC236}">
                <a16:creationId xmlns:a16="http://schemas.microsoft.com/office/drawing/2014/main" id="{B1712ECB-605C-45BB-BAD2-BF8EE8400FE2}"/>
              </a:ext>
            </a:extLst>
          </p:cNvPr>
          <p:cNvSpPr txBox="1"/>
          <p:nvPr/>
        </p:nvSpPr>
        <p:spPr>
          <a:xfrm>
            <a:off x="501822" y="4480141"/>
            <a:ext cx="7759980" cy="1569660"/>
          </a:xfrm>
          <a:prstGeom prst="rect">
            <a:avLst/>
          </a:prstGeom>
          <a:noFill/>
        </p:spPr>
        <p:txBody>
          <a:bodyPr wrap="square" rtlCol="0">
            <a:spAutoFit/>
          </a:bodyPr>
          <a:lstStyle/>
          <a:p>
            <a:pPr lvl="1"/>
            <a:r>
              <a:rPr lang="en-US" sz="1400" i="1" dirty="0">
                <a:latin typeface="Arial" panose="020B0604020202020204" pitchFamily="34" charset="0"/>
                <a:cs typeface="Arial" panose="020B0604020202020204" pitchFamily="34" charset="0"/>
              </a:rPr>
              <a:t>“The OEB has an ongoing hearing that is considering Enbridge Gas’s proposed Integrated Resource Planning framework (EB-2020-0091). As part of that proceeding, the OEB will decide on the relationship between the IRP framework and future utility DSM plans and the extent to which Enbridge Gas will be expected to meet this secondary objective {create opportunities to defer and/or avoid future natural gas infrastructure projects} as part of its future DSM plan.” 		</a:t>
            </a:r>
          </a:p>
          <a:p>
            <a:pPr lvl="1" algn="r"/>
            <a:r>
              <a:rPr lang="en-US" sz="1200" i="1" dirty="0">
                <a:latin typeface="Arial" panose="020B0604020202020204" pitchFamily="34" charset="0"/>
                <a:cs typeface="Arial" panose="020B0604020202020204" pitchFamily="34" charset="0"/>
              </a:rPr>
              <a:t>OEB, December 1, 2020, post-2020 DSM proceeding</a:t>
            </a:r>
            <a:endParaRPr lang="en-US" sz="1400" i="1" dirty="0">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659423D7-F653-4586-9F54-8B782FBFF94C}"/>
              </a:ext>
            </a:extLst>
          </p:cNvPr>
          <p:cNvSpPr/>
          <p:nvPr/>
        </p:nvSpPr>
        <p:spPr>
          <a:xfrm>
            <a:off x="674573" y="1724969"/>
            <a:ext cx="3689917" cy="1950383"/>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3" name="Date Placeholder 2">
            <a:extLst>
              <a:ext uri="{FF2B5EF4-FFF2-40B4-BE49-F238E27FC236}">
                <a16:creationId xmlns:a16="http://schemas.microsoft.com/office/drawing/2014/main" id="{8586CB79-6482-46E6-87A2-2B944E092C0F}"/>
              </a:ext>
            </a:extLst>
          </p:cNvPr>
          <p:cNvSpPr>
            <a:spLocks noGrp="1"/>
          </p:cNvSpPr>
          <p:nvPr>
            <p:ph type="dt" sz="half" idx="10"/>
          </p:nvPr>
        </p:nvSpPr>
        <p:spPr/>
        <p:txBody>
          <a:bodyPr/>
          <a:lstStyle/>
          <a:p>
            <a:r>
              <a:rPr lang="en-US" dirty="0"/>
              <a:t>February 19, 2021</a:t>
            </a:r>
          </a:p>
        </p:txBody>
      </p:sp>
      <p:sp>
        <p:nvSpPr>
          <p:cNvPr id="4" name="Slide Number Placeholder 3">
            <a:extLst>
              <a:ext uri="{FF2B5EF4-FFF2-40B4-BE49-F238E27FC236}">
                <a16:creationId xmlns:a16="http://schemas.microsoft.com/office/drawing/2014/main" id="{E1DF6068-A310-44FE-9B17-21591B91FBBA}"/>
              </a:ext>
            </a:extLst>
          </p:cNvPr>
          <p:cNvSpPr>
            <a:spLocks noGrp="1"/>
          </p:cNvSpPr>
          <p:nvPr>
            <p:ph type="sldNum" sz="quarter" idx="12"/>
          </p:nvPr>
        </p:nvSpPr>
        <p:spPr/>
        <p:txBody>
          <a:bodyPr/>
          <a:lstStyle/>
          <a:p>
            <a:fld id="{4AAF8289-CD90-CC40-B4FD-340DA494366B}" type="slidenum">
              <a:rPr lang="en-US" smtClean="0"/>
              <a:t>3</a:t>
            </a:fld>
            <a:endParaRPr lang="en-US" dirty="0"/>
          </a:p>
        </p:txBody>
      </p:sp>
      <p:sp>
        <p:nvSpPr>
          <p:cNvPr id="5" name="Title 4">
            <a:extLst>
              <a:ext uri="{FF2B5EF4-FFF2-40B4-BE49-F238E27FC236}">
                <a16:creationId xmlns:a16="http://schemas.microsoft.com/office/drawing/2014/main" id="{9EA6D1C7-ABB1-4E8F-ADBD-2FD40C3B9EDE}"/>
              </a:ext>
            </a:extLst>
          </p:cNvPr>
          <p:cNvSpPr>
            <a:spLocks noGrp="1"/>
          </p:cNvSpPr>
          <p:nvPr>
            <p:ph type="title"/>
          </p:nvPr>
        </p:nvSpPr>
        <p:spPr/>
        <p:txBody>
          <a:bodyPr>
            <a:normAutofit/>
          </a:bodyPr>
          <a:lstStyle/>
          <a:p>
            <a:r>
              <a:rPr lang="en-US" b="1" dirty="0"/>
              <a:t>Desired Procedural Outcomes</a:t>
            </a:r>
          </a:p>
        </p:txBody>
      </p:sp>
      <p:sp>
        <p:nvSpPr>
          <p:cNvPr id="8" name="TextBox 7">
            <a:extLst>
              <a:ext uri="{FF2B5EF4-FFF2-40B4-BE49-F238E27FC236}">
                <a16:creationId xmlns:a16="http://schemas.microsoft.com/office/drawing/2014/main" id="{68911D73-2AF6-4AA8-99FF-D619D97E7EE6}"/>
              </a:ext>
            </a:extLst>
          </p:cNvPr>
          <p:cNvSpPr txBox="1"/>
          <p:nvPr/>
        </p:nvSpPr>
        <p:spPr>
          <a:xfrm>
            <a:off x="741811" y="1894020"/>
            <a:ext cx="3689917" cy="2108269"/>
          </a:xfrm>
          <a:prstGeom prst="rect">
            <a:avLst/>
          </a:prstGeom>
          <a:noFill/>
        </p:spPr>
        <p:txBody>
          <a:bodyPr wrap="square" rtlCol="0">
            <a:spAutoFit/>
          </a:bodyPr>
          <a:lstStyle/>
          <a:p>
            <a:pPr>
              <a:spcBef>
                <a:spcPts val="600"/>
              </a:spcBef>
            </a:pPr>
            <a:r>
              <a:rPr lang="en-US" sz="1400" b="1" dirty="0">
                <a:latin typeface="Arial" panose="020B0604020202020204" pitchFamily="34" charset="0"/>
                <a:cs typeface="Arial" panose="020B0604020202020204" pitchFamily="34" charset="0"/>
              </a:rPr>
              <a:t>Guidance to Enbridge Gas</a:t>
            </a:r>
            <a:r>
              <a:rPr lang="en-US" sz="1400" dirty="0">
                <a:latin typeface="Arial" panose="020B0604020202020204" pitchFamily="34" charset="0"/>
                <a:cs typeface="Arial" panose="020B0604020202020204" pitchFamily="34" charset="0"/>
              </a:rPr>
              <a:t> on comparison of facility projects and alternatives in asset management planning and LTC/IRPA applications, with implementation beginning as soon as possible</a:t>
            </a:r>
          </a:p>
          <a:p>
            <a:pPr marL="285750" indent="-285750">
              <a:spcBef>
                <a:spcPts val="600"/>
              </a:spcBef>
              <a:buFont typeface="Arial" panose="020B0604020202020204" pitchFamily="34" charset="0"/>
              <a:buChar char="•"/>
            </a:pPr>
            <a:r>
              <a:rPr lang="en-US" sz="1400" dirty="0">
                <a:latin typeface="Arial" panose="020B0604020202020204" pitchFamily="34" charset="0"/>
                <a:cs typeface="Arial" panose="020B0604020202020204" pitchFamily="34" charset="0"/>
              </a:rPr>
              <a:t>Some elements of Framework may require more time to develop/refine</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ea typeface="Times New Roman" panose="02020603050405020304" pitchFamily="18" charset="0"/>
                <a:cs typeface="Arial" panose="020B0604020202020204" pitchFamily="34" charset="0"/>
              </a:rPr>
              <a:t> </a:t>
            </a:r>
            <a:endParaRPr lang="en-US" sz="1400" dirty="0">
              <a:latin typeface="Arial" panose="020B0604020202020204" pitchFamily="34" charset="0"/>
              <a:ea typeface="Calibri" panose="020F050202020403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A46429D4-B08B-4FFE-AA4E-2C7D933BF661}"/>
              </a:ext>
            </a:extLst>
          </p:cNvPr>
          <p:cNvSpPr txBox="1"/>
          <p:nvPr/>
        </p:nvSpPr>
        <p:spPr>
          <a:xfrm>
            <a:off x="1624966" y="4091238"/>
            <a:ext cx="5770133" cy="307777"/>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Clarity on the relationship between IRP and post-2020 DSM Plan:</a:t>
            </a:r>
          </a:p>
        </p:txBody>
      </p:sp>
    </p:spTree>
    <p:extLst>
      <p:ext uri="{BB962C8B-B14F-4D97-AF65-F5344CB8AC3E}">
        <p14:creationId xmlns:p14="http://schemas.microsoft.com/office/powerpoint/2010/main" val="1674940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28650" y="1825625"/>
            <a:ext cx="7886700" cy="4351655"/>
          </a:xfrm>
        </p:spPr>
        <p:txBody>
          <a:bodyPr>
            <a:normAutofit/>
          </a:bodyPr>
          <a:lstStyle/>
          <a:p>
            <a:pPr marL="0" indent="0">
              <a:buNone/>
            </a:pPr>
            <a:r>
              <a:rPr lang="en-US" sz="1800" b="1" dirty="0"/>
              <a:t>Procedural Order 7:  </a:t>
            </a:r>
          </a:p>
          <a:p>
            <a:pPr marL="0" indent="0">
              <a:buNone/>
            </a:pPr>
            <a:r>
              <a:rPr lang="en-US" sz="1800" i="1" dirty="0"/>
              <a:t>“…it is appropriate to consider IRP for Enbridge Gas on a broader basis than the specific proposal that has been filed. As such, the OEB recognizes that parties may have perspectives on IRP that differ significantly from Enbridge Gas’s proposal.</a:t>
            </a:r>
            <a:r>
              <a:rPr lang="en-US" sz="1800" dirty="0"/>
              <a:t>”</a:t>
            </a:r>
          </a:p>
          <a:p>
            <a:pPr marL="0" indent="0">
              <a:buNone/>
            </a:pPr>
            <a:endParaRPr lang="en-US" sz="1800" b="1" i="1" dirty="0"/>
          </a:p>
          <a:p>
            <a:pPr marL="0" indent="0">
              <a:buNone/>
            </a:pPr>
            <a:r>
              <a:rPr lang="en-US" sz="1800" b="1" dirty="0"/>
              <a:t>OEB staff perspective:</a:t>
            </a:r>
          </a:p>
          <a:p>
            <a:pPr lvl="1"/>
            <a:r>
              <a:rPr lang="en-US" sz="1800" dirty="0"/>
              <a:t>With one exception (discussed later), Enbridge’s IRP proposal (as amended and supplemented through evidence and IRRs) provides proposals on the key policy issues that need to be considered in an IRP Framework</a:t>
            </a:r>
          </a:p>
          <a:p>
            <a:pPr lvl="2"/>
            <a:r>
              <a:rPr lang="en-US" sz="1800" dirty="0"/>
              <a:t>Not intended to imply staff support for Enbridge proposals</a:t>
            </a:r>
          </a:p>
          <a:p>
            <a:pPr lvl="1"/>
            <a:r>
              <a:rPr lang="en-US" sz="1800" dirty="0"/>
              <a:t>Very similar issues addressed in Con Ed’s NPA proposal in NY State</a:t>
            </a:r>
          </a:p>
          <a:p>
            <a:endParaRPr lang="en-CA" sz="1700" dirty="0"/>
          </a:p>
        </p:txBody>
      </p:sp>
      <p:sp>
        <p:nvSpPr>
          <p:cNvPr id="4" name="Date Placeholder 3"/>
          <p:cNvSpPr>
            <a:spLocks noGrp="1"/>
          </p:cNvSpPr>
          <p:nvPr>
            <p:ph type="dt" sz="half" idx="10"/>
          </p:nvPr>
        </p:nvSpPr>
        <p:spPr>
          <a:xfrm>
            <a:off x="628650" y="6356351"/>
            <a:ext cx="2057400" cy="365125"/>
          </a:xfrm>
        </p:spPr>
        <p:txBody>
          <a:bodyPr anchor="ctr">
            <a:normAutofit/>
          </a:bodyPr>
          <a:lstStyle/>
          <a:p>
            <a:pPr>
              <a:spcAft>
                <a:spcPts val="600"/>
              </a:spcAft>
            </a:pPr>
            <a:r>
              <a:rPr lang="en-CA" dirty="0"/>
              <a:t>February 19, 2021</a:t>
            </a:r>
            <a:endParaRPr lang="en-US" dirty="0"/>
          </a:p>
        </p:txBody>
      </p:sp>
      <p:sp>
        <p:nvSpPr>
          <p:cNvPr id="5" name="Slide Number Placeholder 4"/>
          <p:cNvSpPr>
            <a:spLocks noGrp="1"/>
          </p:cNvSpPr>
          <p:nvPr>
            <p:ph type="sldNum" sz="quarter" idx="12"/>
          </p:nvPr>
        </p:nvSpPr>
        <p:spPr>
          <a:xfrm>
            <a:off x="4257151" y="6356351"/>
            <a:ext cx="629699" cy="365125"/>
          </a:xfrm>
        </p:spPr>
        <p:txBody>
          <a:bodyPr anchor="ctr">
            <a:normAutofit/>
          </a:bodyPr>
          <a:lstStyle/>
          <a:p>
            <a:pPr>
              <a:spcAft>
                <a:spcPts val="600"/>
              </a:spcAft>
            </a:pPr>
            <a:fld id="{4AAF8289-CD90-CC40-B4FD-340DA494366B}" type="slidenum">
              <a:rPr lang="en-US" smtClean="0"/>
              <a:pPr>
                <a:spcAft>
                  <a:spcPts val="600"/>
                </a:spcAft>
              </a:pPr>
              <a:t>4</a:t>
            </a:fld>
            <a:endParaRPr lang="en-US" dirty="0"/>
          </a:p>
        </p:txBody>
      </p:sp>
      <p:sp>
        <p:nvSpPr>
          <p:cNvPr id="6" name="Title 5"/>
          <p:cNvSpPr>
            <a:spLocks noGrp="1"/>
          </p:cNvSpPr>
          <p:nvPr>
            <p:ph type="title"/>
          </p:nvPr>
        </p:nvSpPr>
        <p:spPr>
          <a:xfrm>
            <a:off x="628650" y="136524"/>
            <a:ext cx="8238309" cy="1325563"/>
          </a:xfrm>
        </p:spPr>
        <p:txBody>
          <a:bodyPr anchor="b">
            <a:normAutofit/>
          </a:bodyPr>
          <a:lstStyle/>
          <a:p>
            <a:r>
              <a:rPr lang="en-US" b="1" dirty="0"/>
              <a:t>	Scope of Enbridge Gas</a:t>
            </a:r>
            <a:br>
              <a:rPr lang="en-US" b="1" dirty="0"/>
            </a:br>
            <a:r>
              <a:rPr lang="en-US" b="1" dirty="0"/>
              <a:t>	IRP Proposal/IRP Framework</a:t>
            </a:r>
            <a:endParaRPr lang="en-CA" b="1" dirty="0"/>
          </a:p>
        </p:txBody>
      </p:sp>
    </p:spTree>
    <p:extLst>
      <p:ext uri="{BB962C8B-B14F-4D97-AF65-F5344CB8AC3E}">
        <p14:creationId xmlns:p14="http://schemas.microsoft.com/office/powerpoint/2010/main" val="1544260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18229" y="341045"/>
            <a:ext cx="7886700" cy="1131221"/>
          </a:xfrm>
        </p:spPr>
        <p:txBody>
          <a:bodyPr/>
          <a:lstStyle/>
          <a:p>
            <a:r>
              <a:rPr lang="en-US" sz="3200" b="1" dirty="0"/>
              <a:t>Key Issues</a:t>
            </a:r>
            <a:endParaRPr lang="en-CA" b="1" dirty="0"/>
          </a:p>
        </p:txBody>
      </p:sp>
      <p:sp>
        <p:nvSpPr>
          <p:cNvPr id="7" name="Content Placeholder 6"/>
          <p:cNvSpPr>
            <a:spLocks noGrp="1"/>
          </p:cNvSpPr>
          <p:nvPr>
            <p:ph idx="1"/>
          </p:nvPr>
        </p:nvSpPr>
        <p:spPr>
          <a:xfrm>
            <a:off x="676776" y="1825625"/>
            <a:ext cx="3407544" cy="4113781"/>
          </a:xfrm>
        </p:spPr>
        <p:txBody>
          <a:bodyPr>
            <a:normAutofit/>
          </a:bodyPr>
          <a:lstStyle/>
          <a:p>
            <a:pPr marL="0" indent="0">
              <a:buNone/>
            </a:pPr>
            <a:r>
              <a:rPr lang="en-US" sz="2000" dirty="0">
                <a:latin typeface="Arial" panose="020B0604020202020204" pitchFamily="34" charset="0"/>
                <a:cs typeface="Arial" panose="020B0604020202020204" pitchFamily="34" charset="0"/>
              </a:rPr>
              <a:t>Based on proceeding to date, Staff believe the following topics will be particularly important to address in the OEB’s decision:</a:t>
            </a:r>
          </a:p>
          <a:p>
            <a:pPr lvl="1"/>
            <a:endParaRPr lang="en-US" dirty="0">
              <a:latin typeface="Arial" panose="020B0604020202020204" pitchFamily="34" charset="0"/>
              <a:cs typeface="Arial" panose="020B0604020202020204" pitchFamily="34" charset="0"/>
            </a:endParaRPr>
          </a:p>
          <a:p>
            <a:pPr lvl="1"/>
            <a:endParaRPr lang="en-CA" dirty="0"/>
          </a:p>
        </p:txBody>
      </p:sp>
      <p:sp>
        <p:nvSpPr>
          <p:cNvPr id="4" name="Date Placeholder 3"/>
          <p:cNvSpPr>
            <a:spLocks noGrp="1"/>
          </p:cNvSpPr>
          <p:nvPr>
            <p:ph type="dt" sz="half" idx="10"/>
          </p:nvPr>
        </p:nvSpPr>
        <p:spPr/>
        <p:txBody>
          <a:bodyPr/>
          <a:lstStyle/>
          <a:p>
            <a:r>
              <a:rPr lang="en-CA" dirty="0"/>
              <a:t>February 19, 2021</a:t>
            </a:r>
            <a:endParaRPr lang="en-US" dirty="0"/>
          </a:p>
        </p:txBody>
      </p:sp>
      <p:sp>
        <p:nvSpPr>
          <p:cNvPr id="5" name="Slide Number Placeholder 4"/>
          <p:cNvSpPr>
            <a:spLocks noGrp="1"/>
          </p:cNvSpPr>
          <p:nvPr>
            <p:ph type="sldNum" sz="quarter" idx="12"/>
          </p:nvPr>
        </p:nvSpPr>
        <p:spPr/>
        <p:txBody>
          <a:bodyPr/>
          <a:lstStyle/>
          <a:p>
            <a:fld id="{4AAF8289-CD90-CC40-B4FD-340DA494366B}" type="slidenum">
              <a:rPr lang="en-US" smtClean="0"/>
              <a:t>5</a:t>
            </a:fld>
            <a:endParaRPr lang="en-US" dirty="0"/>
          </a:p>
        </p:txBody>
      </p:sp>
      <p:sp>
        <p:nvSpPr>
          <p:cNvPr id="8" name="Content Placeholder 6">
            <a:extLst>
              <a:ext uri="{FF2B5EF4-FFF2-40B4-BE49-F238E27FC236}">
                <a16:creationId xmlns:a16="http://schemas.microsoft.com/office/drawing/2014/main" id="{0A62B7FD-E353-4D43-A67B-0CBDE01185C2}"/>
              </a:ext>
            </a:extLst>
          </p:cNvPr>
          <p:cNvSpPr txBox="1">
            <a:spLocks/>
          </p:cNvSpPr>
          <p:nvPr/>
        </p:nvSpPr>
        <p:spPr>
          <a:xfrm>
            <a:off x="3556000" y="1825625"/>
            <a:ext cx="5007476" cy="4113781"/>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panose="020B0604020202020204" pitchFamily="34" charset="0"/>
              <a:buChar char="•"/>
              <a:defRPr sz="225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1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20000"/>
              </a:lnSpc>
            </a:pPr>
            <a:r>
              <a:rPr lang="en-US" sz="2900" dirty="0">
                <a:latin typeface="Arial" panose="020B0604020202020204" pitchFamily="34" charset="0"/>
                <a:cs typeface="Arial" panose="020B0604020202020204" pitchFamily="34" charset="0"/>
              </a:rPr>
              <a:t>Linking IRPAs into traditional system planning processes, and ensuring adequate lead time for comparison of facility alternatives</a:t>
            </a:r>
          </a:p>
          <a:p>
            <a:pPr lvl="1">
              <a:lnSpc>
                <a:spcPct val="120000"/>
              </a:lnSpc>
            </a:pPr>
            <a:r>
              <a:rPr lang="en-US" sz="2900" dirty="0">
                <a:latin typeface="Arial" panose="020B0604020202020204" pitchFamily="34" charset="0"/>
                <a:cs typeface="Arial" panose="020B0604020202020204" pitchFamily="34" charset="0"/>
              </a:rPr>
              <a:t>Choice of cost-benefit test(s) used to compare options to meet system needs</a:t>
            </a:r>
          </a:p>
          <a:p>
            <a:pPr lvl="1">
              <a:lnSpc>
                <a:spcPct val="120000"/>
              </a:lnSpc>
            </a:pPr>
            <a:r>
              <a:rPr lang="en-US" sz="2900" dirty="0">
                <a:latin typeface="Arial" panose="020B0604020202020204" pitchFamily="34" charset="0"/>
                <a:cs typeface="Arial" panose="020B0604020202020204" pitchFamily="34" charset="0"/>
              </a:rPr>
              <a:t>Approach to risks/rewards associated with IRPA investment</a:t>
            </a:r>
          </a:p>
          <a:p>
            <a:pPr lvl="1">
              <a:lnSpc>
                <a:spcPct val="120000"/>
              </a:lnSpc>
            </a:pPr>
            <a:r>
              <a:rPr lang="en-US" sz="2900" dirty="0">
                <a:latin typeface="Arial" panose="020B0604020202020204" pitchFamily="34" charset="0"/>
                <a:cs typeface="Arial" panose="020B0604020202020204" pitchFamily="34" charset="0"/>
              </a:rPr>
              <a:t>IRPAs: Eligible types, input assumptions</a:t>
            </a:r>
          </a:p>
          <a:p>
            <a:pPr lvl="1">
              <a:lnSpc>
                <a:spcPct val="120000"/>
              </a:lnSpc>
            </a:pPr>
            <a:r>
              <a:rPr lang="en-US" sz="2900" dirty="0">
                <a:latin typeface="Arial" panose="020B0604020202020204" pitchFamily="34" charset="0"/>
                <a:cs typeface="Arial" panose="020B0604020202020204" pitchFamily="34" charset="0"/>
              </a:rPr>
              <a:t>Demand forecast risk </a:t>
            </a:r>
            <a:br>
              <a:rPr lang="en-US" sz="2900" dirty="0">
                <a:latin typeface="Arial" panose="020B0604020202020204" pitchFamily="34" charset="0"/>
                <a:cs typeface="Arial" panose="020B0604020202020204" pitchFamily="34" charset="0"/>
              </a:rPr>
            </a:br>
            <a:r>
              <a:rPr lang="en-US" sz="2900" dirty="0">
                <a:latin typeface="Arial" panose="020B0604020202020204" pitchFamily="34" charset="0"/>
                <a:cs typeface="Arial" panose="020B0604020202020204" pitchFamily="34" charset="0"/>
              </a:rPr>
              <a:t>(in scope?)</a:t>
            </a:r>
          </a:p>
          <a:p>
            <a:pPr lvl="1"/>
            <a:endParaRPr lang="en-US"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a:p>
            <a:pPr lvl="1"/>
            <a:endParaRPr lang="en-CA" dirty="0"/>
          </a:p>
        </p:txBody>
      </p:sp>
    </p:spTree>
    <p:extLst>
      <p:ext uri="{BB962C8B-B14F-4D97-AF65-F5344CB8AC3E}">
        <p14:creationId xmlns:p14="http://schemas.microsoft.com/office/powerpoint/2010/main" val="296288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28650" y="168598"/>
            <a:ext cx="7886700" cy="1325563"/>
          </a:xfrm>
        </p:spPr>
        <p:txBody>
          <a:bodyPr anchor="b">
            <a:normAutofit/>
          </a:bodyPr>
          <a:lstStyle/>
          <a:p>
            <a:r>
              <a:rPr lang="en-US" b="1" dirty="0"/>
              <a:t>	Integration of IRPAs</a:t>
            </a:r>
            <a:br>
              <a:rPr lang="en-US" b="1" dirty="0"/>
            </a:br>
            <a:r>
              <a:rPr lang="en-US" b="1" dirty="0"/>
              <a:t>	into System Planning</a:t>
            </a:r>
            <a:endParaRPr lang="en-CA" b="1" dirty="0"/>
          </a:p>
        </p:txBody>
      </p:sp>
      <p:sp>
        <p:nvSpPr>
          <p:cNvPr id="7" name="Content Placeholder 6"/>
          <p:cNvSpPr>
            <a:spLocks noGrp="1"/>
          </p:cNvSpPr>
          <p:nvPr>
            <p:ph idx="1"/>
          </p:nvPr>
        </p:nvSpPr>
        <p:spPr>
          <a:xfrm>
            <a:off x="628650" y="1825625"/>
            <a:ext cx="7886700" cy="4113781"/>
          </a:xfrm>
        </p:spPr>
        <p:txBody>
          <a:bodyPr>
            <a:normAutofit lnSpcReduction="10000"/>
          </a:bodyPr>
          <a:lstStyle/>
          <a:p>
            <a:r>
              <a:rPr lang="en-US" sz="2200" dirty="0"/>
              <a:t>Lack of adequate lead time to meet system need has been persistent stumbling block to IRPA consideration in LTC applications</a:t>
            </a:r>
          </a:p>
          <a:p>
            <a:r>
              <a:rPr lang="en-CA" sz="2200" dirty="0"/>
              <a:t>Original Enbridge IRP proposal did not address this topic in much detail</a:t>
            </a:r>
          </a:p>
          <a:p>
            <a:r>
              <a:rPr lang="en-CA" sz="2200" dirty="0"/>
              <a:t>Subsequent procedural stages have led to improved understanding of how Enbridge intends to integrate consideration of IRPAs into system planning </a:t>
            </a:r>
          </a:p>
          <a:p>
            <a:pPr lvl="1"/>
            <a:r>
              <a:rPr lang="en-CA" sz="2200" dirty="0"/>
              <a:t>Includes proposals for advance visibility of expected system needs (and possible role of IRPAs) in Asset Management Plan</a:t>
            </a:r>
          </a:p>
          <a:p>
            <a:pPr lvl="1"/>
            <a:r>
              <a:rPr lang="en-CA" sz="2200" dirty="0"/>
              <a:t>Level of OEB review at this stage will need to be determined</a:t>
            </a:r>
          </a:p>
          <a:p>
            <a:pPr lvl="1"/>
            <a:endParaRPr lang="en-CA" sz="2200" dirty="0"/>
          </a:p>
        </p:txBody>
      </p:sp>
      <p:sp>
        <p:nvSpPr>
          <p:cNvPr id="4" name="Date Placeholder 3"/>
          <p:cNvSpPr>
            <a:spLocks noGrp="1"/>
          </p:cNvSpPr>
          <p:nvPr>
            <p:ph type="dt" sz="half" idx="10"/>
          </p:nvPr>
        </p:nvSpPr>
        <p:spPr>
          <a:xfrm>
            <a:off x="628650" y="6356351"/>
            <a:ext cx="2057400" cy="365125"/>
          </a:xfrm>
        </p:spPr>
        <p:txBody>
          <a:bodyPr anchor="ctr">
            <a:normAutofit/>
          </a:bodyPr>
          <a:lstStyle/>
          <a:p>
            <a:pPr>
              <a:spcAft>
                <a:spcPts val="600"/>
              </a:spcAft>
            </a:pPr>
            <a:r>
              <a:rPr lang="en-CA" dirty="0"/>
              <a:t>February 19, 2021</a:t>
            </a:r>
            <a:endParaRPr lang="en-US" dirty="0"/>
          </a:p>
        </p:txBody>
      </p:sp>
      <p:sp>
        <p:nvSpPr>
          <p:cNvPr id="5" name="Slide Number Placeholder 4"/>
          <p:cNvSpPr>
            <a:spLocks noGrp="1"/>
          </p:cNvSpPr>
          <p:nvPr>
            <p:ph type="sldNum" sz="quarter" idx="12"/>
          </p:nvPr>
        </p:nvSpPr>
        <p:spPr>
          <a:xfrm>
            <a:off x="4257151" y="6356351"/>
            <a:ext cx="629699" cy="365125"/>
          </a:xfrm>
        </p:spPr>
        <p:txBody>
          <a:bodyPr anchor="ctr">
            <a:normAutofit/>
          </a:bodyPr>
          <a:lstStyle/>
          <a:p>
            <a:pPr>
              <a:spcAft>
                <a:spcPts val="600"/>
              </a:spcAft>
            </a:pPr>
            <a:fld id="{4AAF8289-CD90-CC40-B4FD-340DA494366B}" type="slidenum">
              <a:rPr lang="en-US" smtClean="0"/>
              <a:pPr>
                <a:spcAft>
                  <a:spcPts val="600"/>
                </a:spcAft>
              </a:pPr>
              <a:t>6</a:t>
            </a:fld>
            <a:endParaRPr lang="en-US"/>
          </a:p>
        </p:txBody>
      </p:sp>
    </p:spTree>
    <p:extLst>
      <p:ext uri="{BB962C8B-B14F-4D97-AF65-F5344CB8AC3E}">
        <p14:creationId xmlns:p14="http://schemas.microsoft.com/office/powerpoint/2010/main" val="3074995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28650" y="1825625"/>
            <a:ext cx="7886700" cy="4113781"/>
          </a:xfrm>
        </p:spPr>
        <p:txBody>
          <a:bodyPr>
            <a:normAutofit/>
          </a:bodyPr>
          <a:lstStyle/>
          <a:p>
            <a:r>
              <a:rPr lang="en-US" sz="2000" dirty="0"/>
              <a:t>Direction needed on which type of test(s) should be used in IRP analysis and given primacy</a:t>
            </a:r>
          </a:p>
          <a:p>
            <a:pPr lvl="1"/>
            <a:r>
              <a:rPr lang="en-US" sz="2000" dirty="0"/>
              <a:t>Current cost-benefit tests used for LTC infrastructure and DSM in Ontario are quite dissimilar</a:t>
            </a:r>
          </a:p>
          <a:p>
            <a:r>
              <a:rPr lang="en-US" sz="2000" dirty="0"/>
              <a:t>Enbridge Gas proposes a test similar to current LTC test, which, in its initial stage, does not account for impacts on commodity costs</a:t>
            </a:r>
          </a:p>
          <a:p>
            <a:r>
              <a:rPr lang="en-US" sz="2000" dirty="0"/>
              <a:t>Choice of primary cost-effectiveness test will affect:</a:t>
            </a:r>
          </a:p>
          <a:p>
            <a:pPr lvl="1"/>
            <a:r>
              <a:rPr lang="en-US" sz="2000" dirty="0"/>
              <a:t>General viability of IRPAs, and which specific types of IRPAs will potentially be selected</a:t>
            </a:r>
          </a:p>
          <a:p>
            <a:pPr lvl="1"/>
            <a:r>
              <a:rPr lang="en-US" sz="2000" dirty="0"/>
              <a:t>Cross-subsidization/bill impact concerns</a:t>
            </a:r>
            <a:endParaRPr lang="en-CA" sz="2000" dirty="0"/>
          </a:p>
        </p:txBody>
      </p:sp>
      <p:sp>
        <p:nvSpPr>
          <p:cNvPr id="4" name="Date Placeholder 3"/>
          <p:cNvSpPr>
            <a:spLocks noGrp="1"/>
          </p:cNvSpPr>
          <p:nvPr>
            <p:ph type="dt" sz="half" idx="10"/>
          </p:nvPr>
        </p:nvSpPr>
        <p:spPr>
          <a:xfrm>
            <a:off x="628650" y="6356351"/>
            <a:ext cx="2057400" cy="365125"/>
          </a:xfrm>
        </p:spPr>
        <p:txBody>
          <a:bodyPr anchor="ctr">
            <a:normAutofit/>
          </a:bodyPr>
          <a:lstStyle/>
          <a:p>
            <a:pPr>
              <a:spcAft>
                <a:spcPts val="600"/>
              </a:spcAft>
            </a:pPr>
            <a:r>
              <a:rPr lang="en-CA" dirty="0"/>
              <a:t>February 19, 2021</a:t>
            </a:r>
            <a:endParaRPr lang="en-US" dirty="0"/>
          </a:p>
        </p:txBody>
      </p:sp>
      <p:sp>
        <p:nvSpPr>
          <p:cNvPr id="5" name="Slide Number Placeholder 4"/>
          <p:cNvSpPr>
            <a:spLocks noGrp="1"/>
          </p:cNvSpPr>
          <p:nvPr>
            <p:ph type="sldNum" sz="quarter" idx="12"/>
          </p:nvPr>
        </p:nvSpPr>
        <p:spPr>
          <a:xfrm>
            <a:off x="4257151" y="6356351"/>
            <a:ext cx="629699" cy="365125"/>
          </a:xfrm>
        </p:spPr>
        <p:txBody>
          <a:bodyPr anchor="ctr">
            <a:normAutofit/>
          </a:bodyPr>
          <a:lstStyle/>
          <a:p>
            <a:pPr>
              <a:spcAft>
                <a:spcPts val="600"/>
              </a:spcAft>
            </a:pPr>
            <a:fld id="{4AAF8289-CD90-CC40-B4FD-340DA494366B}" type="slidenum">
              <a:rPr lang="en-US" smtClean="0"/>
              <a:pPr>
                <a:spcAft>
                  <a:spcPts val="600"/>
                </a:spcAft>
              </a:pPr>
              <a:t>7</a:t>
            </a:fld>
            <a:endParaRPr lang="en-US"/>
          </a:p>
        </p:txBody>
      </p:sp>
      <p:sp>
        <p:nvSpPr>
          <p:cNvPr id="6" name="Title 5"/>
          <p:cNvSpPr>
            <a:spLocks noGrp="1"/>
          </p:cNvSpPr>
          <p:nvPr>
            <p:ph type="title"/>
          </p:nvPr>
        </p:nvSpPr>
        <p:spPr>
          <a:xfrm>
            <a:off x="628650" y="148683"/>
            <a:ext cx="7886700" cy="1325563"/>
          </a:xfrm>
        </p:spPr>
        <p:txBody>
          <a:bodyPr anchor="b">
            <a:normAutofit/>
          </a:bodyPr>
          <a:lstStyle/>
          <a:p>
            <a:r>
              <a:rPr lang="en-US" b="1" dirty="0"/>
              <a:t>Cost-Benefit Testing</a:t>
            </a:r>
            <a:endParaRPr lang="en-CA" dirty="0"/>
          </a:p>
        </p:txBody>
      </p:sp>
    </p:spTree>
    <p:extLst>
      <p:ext uri="{BB962C8B-B14F-4D97-AF65-F5344CB8AC3E}">
        <p14:creationId xmlns:p14="http://schemas.microsoft.com/office/powerpoint/2010/main" val="3360116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28650" y="148683"/>
            <a:ext cx="7886700" cy="1325563"/>
          </a:xfrm>
        </p:spPr>
        <p:txBody>
          <a:bodyPr anchor="b">
            <a:normAutofit/>
          </a:bodyPr>
          <a:lstStyle/>
          <a:p>
            <a:r>
              <a:rPr lang="en-US" b="1" dirty="0"/>
              <a:t>Risk/Reward</a:t>
            </a:r>
            <a:endParaRPr lang="en-CA" b="1" dirty="0"/>
          </a:p>
        </p:txBody>
      </p:sp>
      <p:sp>
        <p:nvSpPr>
          <p:cNvPr id="7" name="Content Placeholder 6"/>
          <p:cNvSpPr>
            <a:spLocks noGrp="1"/>
          </p:cNvSpPr>
          <p:nvPr>
            <p:ph idx="1"/>
          </p:nvPr>
        </p:nvSpPr>
        <p:spPr>
          <a:xfrm>
            <a:off x="628650" y="1825625"/>
            <a:ext cx="7886700" cy="4113781"/>
          </a:xfrm>
        </p:spPr>
        <p:txBody>
          <a:bodyPr>
            <a:normAutofit/>
          </a:bodyPr>
          <a:lstStyle/>
          <a:p>
            <a:r>
              <a:rPr lang="en-US" sz="2200" dirty="0"/>
              <a:t>Enbridge Gas has proposed a conservative treatment of its costs and financial risks/rewards, similar to current facility projects.</a:t>
            </a:r>
          </a:p>
          <a:p>
            <a:r>
              <a:rPr lang="en-US" sz="2200" dirty="0"/>
              <a:t>Proposal to capitalize IRPA-project related costs, such that Enbridge is financially indifferent to choice of solution</a:t>
            </a:r>
          </a:p>
          <a:p>
            <a:r>
              <a:rPr lang="en-US" sz="2200" dirty="0"/>
              <a:t>Financial incentives or penalties to Enbridge to choose the “best” solution to a system need, or to minimize cost/maximize performance of the selected solution are not part of Enbridge’s proposal (except for the OEB’s traditional role in approving prudently incurred costs of approved investments)</a:t>
            </a:r>
            <a:endParaRPr lang="en-CA" sz="2200" dirty="0"/>
          </a:p>
        </p:txBody>
      </p:sp>
      <p:sp>
        <p:nvSpPr>
          <p:cNvPr id="4" name="Date Placeholder 3"/>
          <p:cNvSpPr>
            <a:spLocks noGrp="1"/>
          </p:cNvSpPr>
          <p:nvPr>
            <p:ph type="dt" sz="half" idx="10"/>
          </p:nvPr>
        </p:nvSpPr>
        <p:spPr>
          <a:xfrm>
            <a:off x="628650" y="6356351"/>
            <a:ext cx="2057400" cy="365125"/>
          </a:xfrm>
        </p:spPr>
        <p:txBody>
          <a:bodyPr anchor="ctr">
            <a:normAutofit/>
          </a:bodyPr>
          <a:lstStyle/>
          <a:p>
            <a:pPr>
              <a:spcAft>
                <a:spcPts val="600"/>
              </a:spcAft>
            </a:pPr>
            <a:r>
              <a:rPr lang="en-CA" dirty="0"/>
              <a:t>February 19, 2021</a:t>
            </a:r>
            <a:endParaRPr lang="en-US" dirty="0"/>
          </a:p>
        </p:txBody>
      </p:sp>
      <p:sp>
        <p:nvSpPr>
          <p:cNvPr id="5" name="Slide Number Placeholder 4"/>
          <p:cNvSpPr>
            <a:spLocks noGrp="1"/>
          </p:cNvSpPr>
          <p:nvPr>
            <p:ph type="sldNum" sz="quarter" idx="12"/>
          </p:nvPr>
        </p:nvSpPr>
        <p:spPr>
          <a:xfrm>
            <a:off x="4257151" y="6356351"/>
            <a:ext cx="629699" cy="365125"/>
          </a:xfrm>
        </p:spPr>
        <p:txBody>
          <a:bodyPr anchor="ctr">
            <a:normAutofit/>
          </a:bodyPr>
          <a:lstStyle/>
          <a:p>
            <a:pPr>
              <a:spcAft>
                <a:spcPts val="600"/>
              </a:spcAft>
            </a:pPr>
            <a:fld id="{4AAF8289-CD90-CC40-B4FD-340DA494366B}" type="slidenum">
              <a:rPr lang="en-US" smtClean="0"/>
              <a:pPr>
                <a:spcAft>
                  <a:spcPts val="600"/>
                </a:spcAft>
              </a:pPr>
              <a:t>8</a:t>
            </a:fld>
            <a:endParaRPr lang="en-US"/>
          </a:p>
        </p:txBody>
      </p:sp>
    </p:spTree>
    <p:extLst>
      <p:ext uri="{BB962C8B-B14F-4D97-AF65-F5344CB8AC3E}">
        <p14:creationId xmlns:p14="http://schemas.microsoft.com/office/powerpoint/2010/main" val="4029067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28650" y="148683"/>
            <a:ext cx="7886700" cy="1325563"/>
          </a:xfrm>
        </p:spPr>
        <p:txBody>
          <a:bodyPr anchor="b">
            <a:normAutofit/>
          </a:bodyPr>
          <a:lstStyle/>
          <a:p>
            <a:r>
              <a:rPr lang="en-US" b="1" dirty="0"/>
              <a:t>Types of IRPAs</a:t>
            </a:r>
            <a:endParaRPr lang="en-CA" b="1" dirty="0"/>
          </a:p>
        </p:txBody>
      </p:sp>
      <p:sp>
        <p:nvSpPr>
          <p:cNvPr id="7" name="Content Placeholder 6"/>
          <p:cNvSpPr>
            <a:spLocks noGrp="1"/>
          </p:cNvSpPr>
          <p:nvPr>
            <p:ph idx="1"/>
          </p:nvPr>
        </p:nvSpPr>
        <p:spPr>
          <a:xfrm>
            <a:off x="628650" y="1825625"/>
            <a:ext cx="7886700" cy="4113781"/>
          </a:xfrm>
        </p:spPr>
        <p:txBody>
          <a:bodyPr>
            <a:normAutofit/>
          </a:bodyPr>
          <a:lstStyle/>
          <a:p>
            <a:pPr marL="342900" lvl="2" indent="-342900"/>
            <a:r>
              <a:rPr lang="en-US" sz="2200" dirty="0">
                <a:latin typeface="Arial" panose="020B0604020202020204" pitchFamily="34" charset="0"/>
                <a:cs typeface="Arial" panose="020B0604020202020204" pitchFamily="34" charset="0"/>
              </a:rPr>
              <a:t>Enbridge Gas requests direction from OEB as to eligibility of </a:t>
            </a:r>
            <a:r>
              <a:rPr lang="en-US" sz="2200" b="1" dirty="0">
                <a:latin typeface="Arial" panose="020B0604020202020204" pitchFamily="34" charset="0"/>
                <a:cs typeface="Arial" panose="020B0604020202020204" pitchFamily="34" charset="0"/>
              </a:rPr>
              <a:t>electricity IRPAs </a:t>
            </a:r>
            <a:r>
              <a:rPr lang="en-US" sz="2200" dirty="0">
                <a:latin typeface="Arial" panose="020B0604020202020204" pitchFamily="34" charset="0"/>
                <a:cs typeface="Arial" panose="020B0604020202020204" pitchFamily="34" charset="0"/>
              </a:rPr>
              <a:t>(e.g. heat pumps)</a:t>
            </a:r>
          </a:p>
          <a:p>
            <a:pPr marL="800100" lvl="3" indent="-342900"/>
            <a:r>
              <a:rPr lang="en-US" sz="2000" dirty="0">
                <a:latin typeface="Arial" panose="020B0604020202020204" pitchFamily="34" charset="0"/>
                <a:cs typeface="Arial" panose="020B0604020202020204" pitchFamily="34" charset="0"/>
              </a:rPr>
              <a:t>Considerations related to role of Enbridge Gas and appropriateness of rate-basing, assumptions used in C-E testing, etc.</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a:p>
            <a:r>
              <a:rPr lang="en-US" sz="2200" dirty="0"/>
              <a:t>More detail may be needed on “menu” of best available information on IRPAs to be used by Enbridge Gas (types of IRPAs, cost and savings assumptions, etc.) in its evaluations (e.g. process for making assumptions public and subject to stakeholder input/OEB review)</a:t>
            </a:r>
          </a:p>
        </p:txBody>
      </p:sp>
      <p:sp>
        <p:nvSpPr>
          <p:cNvPr id="4" name="Date Placeholder 3"/>
          <p:cNvSpPr>
            <a:spLocks noGrp="1"/>
          </p:cNvSpPr>
          <p:nvPr>
            <p:ph type="dt" sz="half" idx="10"/>
          </p:nvPr>
        </p:nvSpPr>
        <p:spPr>
          <a:xfrm>
            <a:off x="628650" y="6356351"/>
            <a:ext cx="2057400" cy="365125"/>
          </a:xfrm>
        </p:spPr>
        <p:txBody>
          <a:bodyPr anchor="ctr">
            <a:normAutofit/>
          </a:bodyPr>
          <a:lstStyle/>
          <a:p>
            <a:pPr>
              <a:spcAft>
                <a:spcPts val="600"/>
              </a:spcAft>
            </a:pPr>
            <a:r>
              <a:rPr lang="en-CA" dirty="0"/>
              <a:t>February 19, 2021</a:t>
            </a:r>
            <a:endParaRPr lang="en-US" dirty="0"/>
          </a:p>
        </p:txBody>
      </p:sp>
      <p:sp>
        <p:nvSpPr>
          <p:cNvPr id="5" name="Slide Number Placeholder 4"/>
          <p:cNvSpPr>
            <a:spLocks noGrp="1"/>
          </p:cNvSpPr>
          <p:nvPr>
            <p:ph type="sldNum" sz="quarter" idx="12"/>
          </p:nvPr>
        </p:nvSpPr>
        <p:spPr>
          <a:xfrm>
            <a:off x="4257151" y="6356351"/>
            <a:ext cx="629699" cy="365125"/>
          </a:xfrm>
        </p:spPr>
        <p:txBody>
          <a:bodyPr anchor="ctr">
            <a:normAutofit/>
          </a:bodyPr>
          <a:lstStyle/>
          <a:p>
            <a:pPr>
              <a:spcAft>
                <a:spcPts val="600"/>
              </a:spcAft>
            </a:pPr>
            <a:fld id="{4AAF8289-CD90-CC40-B4FD-340DA494366B}" type="slidenum">
              <a:rPr lang="en-US" smtClean="0"/>
              <a:pPr>
                <a:spcAft>
                  <a:spcPts val="600"/>
                </a:spcAft>
              </a:pPr>
              <a:t>9</a:t>
            </a:fld>
            <a:endParaRPr lang="en-US"/>
          </a:p>
        </p:txBody>
      </p:sp>
    </p:spTree>
    <p:extLst>
      <p:ext uri="{BB962C8B-B14F-4D97-AF65-F5344CB8AC3E}">
        <p14:creationId xmlns:p14="http://schemas.microsoft.com/office/powerpoint/2010/main" val="1705291251"/>
      </p:ext>
    </p:extLst>
  </p:cSld>
  <p:clrMapOvr>
    <a:masterClrMapping/>
  </p:clrMapOvr>
</p:sld>
</file>

<file path=ppt/theme/theme1.xml><?xml version="1.0" encoding="utf-8"?>
<a:theme xmlns:a="http://schemas.openxmlformats.org/drawingml/2006/main" name="OEB - NO COLOR / NO WATERMARK">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BF6AF20C-16BB-45DA-80D7-E050F1C80AA4}" vid="{A50D0CD0-66C0-480F-8674-65B19B0FC1E4}"/>
    </a:ext>
  </a:extLst>
</a:theme>
</file>

<file path=ppt/theme/theme2.xml><?xml version="1.0" encoding="utf-8"?>
<a:theme xmlns:a="http://schemas.openxmlformats.org/drawingml/2006/main" name="OEB - SUBTLE - GREY WATERMARK">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BF6AF20C-16BB-45DA-80D7-E050F1C80AA4}" vid="{ADE90E1D-8D01-4767-8974-40958249791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1BFEC4F3F085C42AE856FB37D6441FE" ma:contentTypeVersion="11" ma:contentTypeDescription="Create a new document." ma:contentTypeScope="" ma:versionID="f452c4908838d0dc86f44885cd103a8e">
  <xsd:schema xmlns:xsd="http://www.w3.org/2001/XMLSchema" xmlns:xs="http://www.w3.org/2001/XMLSchema" xmlns:p="http://schemas.microsoft.com/office/2006/metadata/properties" xmlns:ns3="67bd9f97-d8a4-4110-aa76-ac06fd6996e3" xmlns:ns4="4b265e71-f343-4c34-bd05-826252c51855" targetNamespace="http://schemas.microsoft.com/office/2006/metadata/properties" ma:root="true" ma:fieldsID="a918aaf7804ba3e70ddee2281343f4ae" ns3:_="" ns4:_="">
    <xsd:import namespace="67bd9f97-d8a4-4110-aa76-ac06fd6996e3"/>
    <xsd:import namespace="4b265e71-f343-4c34-bd05-826252c5185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bd9f97-d8a4-4110-aa76-ac06fd6996e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b265e71-f343-4c34-bd05-826252c5185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CBBD113-0BD3-4FF6-B427-3F16999A474E}">
  <ds:schemaRefs>
    <ds:schemaRef ds:uri="http://schemas.microsoft.com/sharepoint/v3/contenttype/forms"/>
  </ds:schemaRefs>
</ds:datastoreItem>
</file>

<file path=customXml/itemProps2.xml><?xml version="1.0" encoding="utf-8"?>
<ds:datastoreItem xmlns:ds="http://schemas.openxmlformats.org/officeDocument/2006/customXml" ds:itemID="{36218E05-2E88-4343-9647-D7E7926689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bd9f97-d8a4-4110-aa76-ac06fd6996e3"/>
    <ds:schemaRef ds:uri="4b265e71-f343-4c34-bd05-826252c518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8503D3-4CD4-4F27-9EE4-A49CCFFD6E22}">
  <ds:schemaRefs>
    <ds:schemaRef ds:uri="http://schemas.microsoft.com/office/2006/metadata/properties"/>
    <ds:schemaRef ds:uri="http://www.w3.org/XML/1998/namespace"/>
    <ds:schemaRef ds:uri="http://schemas.microsoft.com/office/infopath/2007/PartnerControls"/>
    <ds:schemaRef ds:uri="http://purl.org/dc/dcmitype/"/>
    <ds:schemaRef ds:uri="67bd9f97-d8a4-4110-aa76-ac06fd6996e3"/>
    <ds:schemaRef ds:uri="http://schemas.openxmlformats.org/package/2006/metadata/core-properties"/>
    <ds:schemaRef ds:uri="http://schemas.microsoft.com/office/2006/documentManagement/types"/>
    <ds:schemaRef ds:uri="http://purl.org/dc/elements/1.1/"/>
    <ds:schemaRef ds:uri="http://purl.org/dc/terms/"/>
    <ds:schemaRef ds:uri="4b265e71-f343-4c34-bd05-826252c51855"/>
  </ds:schemaRefs>
</ds:datastoreItem>
</file>

<file path=docProps/app.xml><?xml version="1.0" encoding="utf-8"?>
<Properties xmlns="http://schemas.openxmlformats.org/officeDocument/2006/extended-properties" xmlns:vt="http://schemas.openxmlformats.org/officeDocument/2006/docPropsVTypes">
  <TotalTime>178</TotalTime>
  <Words>1197</Words>
  <Application>Microsoft Office PowerPoint</Application>
  <PresentationFormat>On-screen Show (4:3)</PresentationFormat>
  <Paragraphs>98</Paragraphs>
  <Slides>13</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13</vt:i4>
      </vt:variant>
    </vt:vector>
  </HeadingPairs>
  <TitlesOfParts>
    <vt:vector size="17" baseType="lpstr">
      <vt:lpstr>Arial</vt:lpstr>
      <vt:lpstr>Calibri</vt:lpstr>
      <vt:lpstr>OEB - NO COLOR / NO WATERMARK</vt:lpstr>
      <vt:lpstr>OEB - SUBTLE - GREY WATERMARK</vt:lpstr>
      <vt:lpstr>Enbridge Gas IRP Framework (EB-2020-0091) OEB Staff Perspective</vt:lpstr>
      <vt:lpstr>Overview</vt:lpstr>
      <vt:lpstr>Desired Procedural Outcomes</vt:lpstr>
      <vt:lpstr> Scope of Enbridge Gas  IRP Proposal/IRP Framework</vt:lpstr>
      <vt:lpstr>Key Issues</vt:lpstr>
      <vt:lpstr> Integration of IRPAs  into System Planning</vt:lpstr>
      <vt:lpstr>Cost-Benefit Testing</vt:lpstr>
      <vt:lpstr>Risk/Reward</vt:lpstr>
      <vt:lpstr>Types of IRPAs</vt:lpstr>
      <vt:lpstr>Demand Forecast Risk</vt:lpstr>
      <vt:lpstr>Guidehouse Analysis: New York State IRP</vt:lpstr>
      <vt:lpstr>Findings from New York State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Enbridge Gas IRP Framework (EB-2020-0091):  OEB Staff Perspective</dc:title>
  <dc:creator>Lynn Ramsay</dc:creator>
  <cp:lastModifiedBy>Michael Parkes</cp:lastModifiedBy>
  <cp:revision>16</cp:revision>
  <dcterms:created xsi:type="dcterms:W3CDTF">2021-02-15T22:16:04Z</dcterms:created>
  <dcterms:modified xsi:type="dcterms:W3CDTF">2021-02-17T21:10:01Z</dcterms:modified>
</cp:coreProperties>
</file>