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87" r:id="rId4"/>
    <p:sldId id="288" r:id="rId5"/>
    <p:sldId id="289" r:id="rId6"/>
    <p:sldId id="290" r:id="rId7"/>
    <p:sldId id="291" r:id="rId8"/>
    <p:sldId id="292" r:id="rId9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C8DF"/>
    <a:srgbClr val="FFCC99"/>
    <a:srgbClr val="E2D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27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08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9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6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4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7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1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67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9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BE85-FD60-4BD0-BC87-8DBBF97D3C35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AD0FF-F306-426E-8D66-E26F232D7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628" y="786384"/>
            <a:ext cx="6858000" cy="241401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latin typeface="Arial Black" panose="020B0A04020102020204" pitchFamily="34" charset="0"/>
              </a:rPr>
              <a:t>Natural Gas IRP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EB-2020-0091</a:t>
            </a:r>
            <a:br>
              <a:rPr lang="en-US" b="1" dirty="0">
                <a:latin typeface="Arial Black" panose="020B0A04020102020204" pitchFamily="34" charset="0"/>
              </a:rPr>
            </a:br>
            <a:br>
              <a:rPr lang="en-US" b="1" dirty="0">
                <a:latin typeface="Arial Black" panose="020B0A04020102020204" pitchFamily="34" charset="0"/>
              </a:rPr>
            </a:br>
            <a:endParaRPr lang="en-US" sz="2100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350"/>
              </a:spcBef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Jay Shepherd</a:t>
            </a:r>
          </a:p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Regulatory Co-Counsel, School Energy Coalition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295400" y="2840037"/>
            <a:ext cx="6858000" cy="165576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2000" b="1" dirty="0">
                <a:latin typeface="Arial Bold" panose="020B0704020202020204" pitchFamily="34" charset="0"/>
                <a:cs typeface="Arial Bold" panose="020B0704020202020204" pitchFamily="34" charset="0"/>
              </a:rPr>
              <a:t>Presentation to OEB</a:t>
            </a:r>
          </a:p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2000" b="1" dirty="0">
                <a:latin typeface="Arial Bold" panose="020B0704020202020204" pitchFamily="34" charset="0"/>
                <a:cs typeface="Arial Bold" panose="020B0704020202020204" pitchFamily="34" charset="0"/>
              </a:rPr>
              <a:t>February 19, 2021</a:t>
            </a:r>
            <a:endParaRPr lang="en-US" sz="2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850" y="5272232"/>
            <a:ext cx="24003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89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359" y="100243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 Black" panose="020B0A04020102020204" pitchFamily="34" charset="0"/>
              </a:rPr>
              <a:t>Planting a Flag in the Sand</a:t>
            </a:r>
            <a:br>
              <a:rPr lang="en-US" sz="4000" b="1" dirty="0">
                <a:latin typeface="Arial Black" panose="020B0A04020102020204" pitchFamily="34" charset="0"/>
              </a:rPr>
            </a:br>
            <a:r>
              <a:rPr lang="en-US" sz="3200" b="1" dirty="0">
                <a:latin typeface="Arial Black" panose="020B0A04020102020204" pitchFamily="34" charset="0"/>
              </a:rPr>
              <a:t>Three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1236" y="2237799"/>
            <a:ext cx="6062133" cy="3202420"/>
          </a:xfrm>
        </p:spPr>
        <p:txBody>
          <a:bodyPr anchor="t">
            <a:normAutofit/>
          </a:bodyPr>
          <a:lstStyle/>
          <a:p>
            <a:pPr>
              <a:defRPr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Accepting the Future</a:t>
            </a:r>
          </a:p>
          <a:p>
            <a:pPr marL="0" indent="0">
              <a:buNone/>
              <a:defRPr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Approaches to IRP Planning </a:t>
            </a:r>
          </a:p>
          <a:p>
            <a:pPr marL="0" indent="0">
              <a:buNone/>
              <a:defRPr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Player/Gatekeeper/Opponent</a:t>
            </a:r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57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832" y="33741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Accepting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109" y="1609725"/>
            <a:ext cx="7518399" cy="4458565"/>
          </a:xfrm>
        </p:spPr>
        <p:txBody>
          <a:bodyPr anchor="t">
            <a:normAutofit fontScale="92500" lnSpcReduction="10000"/>
          </a:bodyPr>
          <a:lstStyle/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Canada is Facing a Low Carbon Future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Can debate about the details, not the direction</a:t>
            </a: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Gas Distribution is a Legacy Business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Enbridge assumes long term growth - WRONG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Gas distribution will die, or be limited to a niche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The only questions are</a:t>
            </a:r>
          </a:p>
          <a:p>
            <a:pPr lvl="3">
              <a:defRPr/>
            </a:pPr>
            <a:r>
              <a:rPr lang="en-US" sz="2100" dirty="0">
                <a:cs typeface="Arial" panose="020B0604020202020204" pitchFamily="34" charset="0"/>
              </a:rPr>
              <a:t>How long will it take?</a:t>
            </a:r>
          </a:p>
          <a:p>
            <a:pPr lvl="3">
              <a:defRPr/>
            </a:pPr>
            <a:r>
              <a:rPr lang="en-US" sz="2100" dirty="0">
                <a:cs typeface="Arial" panose="020B0604020202020204" pitchFamily="34" charset="0"/>
              </a:rPr>
              <a:t>How much pain do we experience in the meantime?</a:t>
            </a:r>
          </a:p>
          <a:p>
            <a:pPr lvl="3">
              <a:defRPr/>
            </a:pPr>
            <a:r>
              <a:rPr lang="en-US" sz="2100" dirty="0">
                <a:cs typeface="Arial" panose="020B0604020202020204" pitchFamily="34" charset="0"/>
              </a:rPr>
              <a:t>Who gets left footing the bill?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Enbridge planning is based on an incorrect assumption</a:t>
            </a: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Enbridge Wants Incentives for implementing IRP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Misses the point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They already have an incentive - Survival  </a:t>
            </a:r>
          </a:p>
          <a:p>
            <a:pPr marL="0" indent="0">
              <a:buNone/>
              <a:defRPr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6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832" y="33741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Enbridge Approach to IRP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8509" y="2078182"/>
            <a:ext cx="6816436" cy="4165600"/>
          </a:xfrm>
        </p:spPr>
        <p:txBody>
          <a:bodyPr anchor="t">
            <a:normAutofit/>
          </a:bodyPr>
          <a:lstStyle/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Choice between options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Pipeline is the default, and the starting point (the “Preferred Option”) 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Anything else is secondary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Only consider options owned or controlled by EGI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Test is impact on rates charged to customers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Enbridge profits must be protected</a:t>
            </a:r>
          </a:p>
        </p:txBody>
      </p:sp>
    </p:spTree>
    <p:extLst>
      <p:ext uri="{BB962C8B-B14F-4D97-AF65-F5344CB8AC3E}">
        <p14:creationId xmlns:p14="http://schemas.microsoft.com/office/powerpoint/2010/main" val="285566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945" y="337416"/>
            <a:ext cx="8174181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Alternative Approach to IRP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109" y="1609725"/>
            <a:ext cx="7518399" cy="4634057"/>
          </a:xfrm>
        </p:spPr>
        <p:txBody>
          <a:bodyPr anchor="t">
            <a:normAutofit lnSpcReduction="10000"/>
          </a:bodyPr>
          <a:lstStyle/>
          <a:p>
            <a:pPr>
              <a:defRPr/>
            </a:pPr>
            <a:r>
              <a:rPr lang="en-US" sz="2800" dirty="0">
                <a:cs typeface="Arial" panose="020B0604020202020204" pitchFamily="34" charset="0"/>
              </a:rPr>
              <a:t>“</a:t>
            </a:r>
            <a:r>
              <a:rPr lang="en-US" sz="2800" b="1" i="1" dirty="0">
                <a:cs typeface="Arial" panose="020B0604020202020204" pitchFamily="34" charset="0"/>
              </a:rPr>
              <a:t>Just say no</a:t>
            </a:r>
            <a:r>
              <a:rPr lang="en-US" sz="2800" dirty="0">
                <a:cs typeface="Arial" panose="020B0604020202020204" pitchFamily="34" charset="0"/>
              </a:rPr>
              <a:t>” approach</a:t>
            </a:r>
          </a:p>
          <a:p>
            <a:pPr>
              <a:defRPr/>
            </a:pPr>
            <a:r>
              <a:rPr lang="en-US" sz="2800" dirty="0">
                <a:cs typeface="Arial" panose="020B0604020202020204" pitchFamily="34" charset="0"/>
              </a:rPr>
              <a:t>Enbridge can only invest in capital consistent with the public interest</a:t>
            </a:r>
          </a:p>
          <a:p>
            <a:pPr>
              <a:defRPr/>
            </a:pPr>
            <a:r>
              <a:rPr lang="en-US" sz="2800" dirty="0">
                <a:cs typeface="Arial" panose="020B0604020202020204" pitchFamily="34" charset="0"/>
              </a:rPr>
              <a:t>Test is TRC or SCT or something similar</a:t>
            </a:r>
          </a:p>
          <a:p>
            <a:pPr>
              <a:defRPr/>
            </a:pPr>
            <a:r>
              <a:rPr lang="en-US" sz="2800" dirty="0">
                <a:cs typeface="Arial" panose="020B0604020202020204" pitchFamily="34" charset="0"/>
              </a:rPr>
              <a:t>If there is another option available to meet a need, then the Board should deny approval for Enbridge spending</a:t>
            </a:r>
          </a:p>
          <a:p>
            <a:pPr>
              <a:defRPr/>
            </a:pPr>
            <a:r>
              <a:rPr lang="en-US" sz="2800" dirty="0">
                <a:cs typeface="Arial" panose="020B0604020202020204" pitchFamily="34" charset="0"/>
              </a:rPr>
              <a:t>If the time for the other option is past because Enbridge waited until it was too late, the cost to catch up should be borne by Enbridge, not the customers</a:t>
            </a:r>
          </a:p>
        </p:txBody>
      </p:sp>
    </p:spTree>
    <p:extLst>
      <p:ext uri="{BB962C8B-B14F-4D97-AF65-F5344CB8AC3E}">
        <p14:creationId xmlns:p14="http://schemas.microsoft.com/office/powerpoint/2010/main" val="1447252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945" y="337416"/>
            <a:ext cx="8174181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Better Approach to IRP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5382" y="1609725"/>
            <a:ext cx="6964218" cy="4634057"/>
          </a:xfrm>
        </p:spPr>
        <p:txBody>
          <a:bodyPr anchor="t">
            <a:normAutofit fontScale="92500" lnSpcReduction="10000"/>
          </a:bodyPr>
          <a:lstStyle/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Low carbon future is a problem to be solved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Not by opposition, but by facilitation</a:t>
            </a: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Plan the Enbridge system proactively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Reduce gas use over time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Reorder/reschedule timing of gas deliveries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Eliminate new construction/shrink rate base</a:t>
            </a: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Test of DSP is 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Does it achieve a low carbon future as soon as possible?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Is all capital spending in the DSP necessary to produce that result?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Is rate base declining fast enough?</a:t>
            </a: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Enbridge?</a:t>
            </a:r>
          </a:p>
        </p:txBody>
      </p:sp>
    </p:spTree>
    <p:extLst>
      <p:ext uri="{BB962C8B-B14F-4D97-AF65-F5344CB8AC3E}">
        <p14:creationId xmlns:p14="http://schemas.microsoft.com/office/powerpoint/2010/main" val="671656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945" y="337416"/>
            <a:ext cx="8174181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Player/Gatekeeper/Opponent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509" y="1609725"/>
            <a:ext cx="7656945" cy="4634057"/>
          </a:xfrm>
        </p:spPr>
        <p:txBody>
          <a:bodyPr anchor="t">
            <a:normAutofit fontScale="85000" lnSpcReduction="20000"/>
          </a:bodyPr>
          <a:lstStyle/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Enbridge Cannot Deliver the Right Future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Growth company dependent on +$1 billion/year capital plan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Doesn’t believe that IRPAs can actually deliver results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Has too many upstream interests that are dependent on continued growth in gas use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Has had ample opportunity to show they can do it – they can’t</a:t>
            </a:r>
            <a:endParaRPr lang="en-US" sz="2800" dirty="0"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Evidenced by the Enbridge Proposal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Assumes indefinite growth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Want same (or more) revenue from customers (“like treatment”)</a:t>
            </a:r>
          </a:p>
          <a:p>
            <a:pPr lvl="2">
              <a:defRPr/>
            </a:pPr>
            <a:r>
              <a:rPr lang="en-US" sz="2200" dirty="0">
                <a:cs typeface="Arial" panose="020B0604020202020204" pitchFamily="34" charset="0"/>
              </a:rPr>
              <a:t>With less investment in distribution infrastructure</a:t>
            </a:r>
          </a:p>
          <a:p>
            <a:pPr lvl="2">
              <a:defRPr/>
            </a:pPr>
            <a:r>
              <a:rPr lang="en-US" sz="2200" dirty="0">
                <a:cs typeface="Arial" panose="020B0604020202020204" pitchFamily="34" charset="0"/>
              </a:rPr>
              <a:t>Entering the competitive markets as if a monopoly</a:t>
            </a:r>
          </a:p>
          <a:p>
            <a:pPr lvl="2">
              <a:defRPr/>
            </a:pPr>
            <a:r>
              <a:rPr lang="en-US" sz="2200" dirty="0">
                <a:cs typeface="Arial" panose="020B0604020202020204" pitchFamily="34" charset="0"/>
              </a:rPr>
              <a:t>Fighting the inevitable decline of gas distribution at customer expense</a:t>
            </a:r>
          </a:p>
          <a:p>
            <a:pPr lvl="1">
              <a:defRPr/>
            </a:pPr>
            <a:r>
              <a:rPr lang="en-US" sz="2500" dirty="0">
                <a:cs typeface="Arial" panose="020B0604020202020204" pitchFamily="34" charset="0"/>
              </a:rPr>
              <a:t>Seeks control over competitors, i.e. a gatekeeper that opposes their competing business offerings</a:t>
            </a:r>
          </a:p>
          <a:p>
            <a:pPr>
              <a:defRPr/>
            </a:pPr>
            <a:r>
              <a:rPr lang="en-US" sz="2800" b="1" dirty="0">
                <a:cs typeface="Arial" panose="020B0604020202020204" pitchFamily="34" charset="0"/>
              </a:rPr>
              <a:t>Solution is not to hand the keys over to Enbridge</a:t>
            </a:r>
          </a:p>
        </p:txBody>
      </p:sp>
    </p:spTree>
    <p:extLst>
      <p:ext uri="{BB962C8B-B14F-4D97-AF65-F5344CB8AC3E}">
        <p14:creationId xmlns:p14="http://schemas.microsoft.com/office/powerpoint/2010/main" val="236529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628" y="786384"/>
            <a:ext cx="6858000" cy="241401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>
                <a:latin typeface="Arial Black" panose="020B0A04020102020204" pitchFamily="34" charset="0"/>
              </a:rPr>
              <a:t>Natural Gas IRP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EB-2020-0121</a:t>
            </a:r>
            <a:br>
              <a:rPr lang="en-US" b="1" dirty="0">
                <a:latin typeface="Arial Black" panose="020B0A04020102020204" pitchFamily="34" charset="0"/>
              </a:rPr>
            </a:br>
            <a:br>
              <a:rPr lang="en-US" b="1" dirty="0">
                <a:latin typeface="Arial Black" panose="020B0A04020102020204" pitchFamily="34" charset="0"/>
              </a:rPr>
            </a:br>
            <a:endParaRPr lang="en-US" sz="2100" dirty="0"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350"/>
              </a:spcBef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Jay Shepherd</a:t>
            </a:r>
          </a:p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Regulatory Co-Counsel, School Energy Coalition 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295400" y="2840037"/>
            <a:ext cx="6858000" cy="165576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2000" b="1" dirty="0">
                <a:latin typeface="Arial Bold" panose="020B0704020202020204" pitchFamily="34" charset="0"/>
                <a:cs typeface="Arial Bold" panose="020B0704020202020204" pitchFamily="34" charset="0"/>
              </a:rPr>
              <a:t>Presentation to OEB</a:t>
            </a:r>
          </a:p>
          <a:p>
            <a:pPr>
              <a:lnSpc>
                <a:spcPct val="100000"/>
              </a:lnSpc>
              <a:spcBef>
                <a:spcPts val="350"/>
              </a:spcBef>
            </a:pPr>
            <a:r>
              <a:rPr lang="en-US" sz="2000" b="1" dirty="0">
                <a:latin typeface="Arial Bold" panose="020B0704020202020204" pitchFamily="34" charset="0"/>
                <a:cs typeface="Arial Bold" panose="020B0704020202020204" pitchFamily="34" charset="0"/>
              </a:rPr>
              <a:t>February 19, 2021</a:t>
            </a:r>
            <a:endParaRPr lang="en-US" sz="2000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850" y="5272232"/>
            <a:ext cx="24003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1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Microsoft Office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Arial Bold</vt:lpstr>
      <vt:lpstr>Calibri</vt:lpstr>
      <vt:lpstr>Calibri Light</vt:lpstr>
      <vt:lpstr>Office Theme</vt:lpstr>
      <vt:lpstr>Natural Gas IRP EB-2020-0091  </vt:lpstr>
      <vt:lpstr>Planting a Flag in the Sand Three Issues</vt:lpstr>
      <vt:lpstr>Accepting the Future</vt:lpstr>
      <vt:lpstr>Enbridge Approach to IRP</vt:lpstr>
      <vt:lpstr>Alternative Approach to IRP</vt:lpstr>
      <vt:lpstr>Better Approach to IRP</vt:lpstr>
      <vt:lpstr>Player/Gatekeeper/Opponent</vt:lpstr>
      <vt:lpstr>Natural Gas IRP EB-2020-0121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2017-07-18T15:51:33Z</dcterms:created>
  <dcterms:modified xsi:type="dcterms:W3CDTF">2021-02-18T14:25:14Z</dcterms:modified>
</cp:coreProperties>
</file>