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3" r:id="rId1"/>
    <p:sldMasterId id="2147483694" r:id="rId2"/>
  </p:sldMasterIdLst>
  <p:notesMasterIdLst>
    <p:notesMasterId r:id="rId31"/>
  </p:notesMasterIdLst>
  <p:sldIdLst>
    <p:sldId id="256" r:id="rId3"/>
    <p:sldId id="325" r:id="rId4"/>
    <p:sldId id="369" r:id="rId5"/>
    <p:sldId id="335" r:id="rId6"/>
    <p:sldId id="326" r:id="rId7"/>
    <p:sldId id="378" r:id="rId8"/>
    <p:sldId id="374" r:id="rId9"/>
    <p:sldId id="375" r:id="rId10"/>
    <p:sldId id="360" r:id="rId11"/>
    <p:sldId id="365" r:id="rId12"/>
    <p:sldId id="366" r:id="rId13"/>
    <p:sldId id="367" r:id="rId14"/>
    <p:sldId id="350" r:id="rId15"/>
    <p:sldId id="354" r:id="rId16"/>
    <p:sldId id="368" r:id="rId17"/>
    <p:sldId id="353" r:id="rId18"/>
    <p:sldId id="355" r:id="rId19"/>
    <p:sldId id="313" r:id="rId20"/>
    <p:sldId id="379" r:id="rId21"/>
    <p:sldId id="336" r:id="rId22"/>
    <p:sldId id="333" r:id="rId23"/>
    <p:sldId id="342" r:id="rId24"/>
    <p:sldId id="339" r:id="rId25"/>
    <p:sldId id="347" r:id="rId26"/>
    <p:sldId id="328" r:id="rId27"/>
    <p:sldId id="341" r:id="rId28"/>
    <p:sldId id="377" r:id="rId29"/>
    <p:sldId id="34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olyn Calwell" initials="CC" lastIdx="4" clrIdx="0">
    <p:extLst>
      <p:ext uri="{19B8F6BF-5375-455C-9EA6-DF929625EA0E}">
        <p15:presenceInfo xmlns:p15="http://schemas.microsoft.com/office/powerpoint/2012/main" userId="S::Calwelca@oeb.ca::e6df51b9-7083-417b-96fb-1a52116112c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1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6" autoAdjust="0"/>
    <p:restoredTop sz="93134" autoAdjust="0"/>
  </p:normalViewPr>
  <p:slideViewPr>
    <p:cSldViewPr snapToGrid="0" snapToObjects="1">
      <p:cViewPr varScale="1">
        <p:scale>
          <a:sx n="114" d="100"/>
          <a:sy n="114" d="100"/>
        </p:scale>
        <p:origin x="127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31F802-961C-AA48-84AE-A73BEB911D78}" type="datetimeFigureOut">
              <a:rPr lang="en-US" smtClean="0"/>
              <a:t>9/27/2021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47B933-882A-604C-AEDB-80ADCA9C8B34}" type="slidenum">
              <a:rPr lang="en-US" smtClean="0"/>
              <a:t>‹#›</a:t>
            </a:fld>
            <a:endParaRPr lang="en-US"/>
          </a:p>
        </p:txBody>
      </p:sp>
    </p:spTree>
    <p:extLst>
      <p:ext uri="{BB962C8B-B14F-4D97-AF65-F5344CB8AC3E}">
        <p14:creationId xmlns:p14="http://schemas.microsoft.com/office/powerpoint/2010/main" val="13317275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47B933-882A-604C-AEDB-80ADCA9C8B34}" type="slidenum">
              <a:rPr lang="en-US" smtClean="0"/>
              <a:t>3</a:t>
            </a:fld>
            <a:endParaRPr lang="en-US"/>
          </a:p>
        </p:txBody>
      </p:sp>
    </p:spTree>
    <p:extLst>
      <p:ext uri="{BB962C8B-B14F-4D97-AF65-F5344CB8AC3E}">
        <p14:creationId xmlns:p14="http://schemas.microsoft.com/office/powerpoint/2010/main" val="16156959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6647B933-882A-604C-AEDB-80ADCA9C8B34}" type="slidenum">
              <a:rPr lang="en-US" smtClean="0"/>
              <a:t>13</a:t>
            </a:fld>
            <a:endParaRPr lang="en-US"/>
          </a:p>
        </p:txBody>
      </p:sp>
    </p:spTree>
    <p:extLst>
      <p:ext uri="{BB962C8B-B14F-4D97-AF65-F5344CB8AC3E}">
        <p14:creationId xmlns:p14="http://schemas.microsoft.com/office/powerpoint/2010/main" val="7514141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u="sng" dirty="0"/>
          </a:p>
        </p:txBody>
      </p:sp>
      <p:sp>
        <p:nvSpPr>
          <p:cNvPr id="4" name="Slide Number Placeholder 3"/>
          <p:cNvSpPr>
            <a:spLocks noGrp="1"/>
          </p:cNvSpPr>
          <p:nvPr>
            <p:ph type="sldNum" sz="quarter" idx="5"/>
          </p:nvPr>
        </p:nvSpPr>
        <p:spPr/>
        <p:txBody>
          <a:bodyPr/>
          <a:lstStyle/>
          <a:p>
            <a:fld id="{6647B933-882A-604C-AEDB-80ADCA9C8B34}" type="slidenum">
              <a:rPr lang="en-US" smtClean="0"/>
              <a:t>17</a:t>
            </a:fld>
            <a:endParaRPr lang="en-US"/>
          </a:p>
        </p:txBody>
      </p:sp>
    </p:spTree>
    <p:extLst>
      <p:ext uri="{BB962C8B-B14F-4D97-AF65-F5344CB8AC3E}">
        <p14:creationId xmlns:p14="http://schemas.microsoft.com/office/powerpoint/2010/main" val="15972975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u="sng" dirty="0">
              <a:solidFill>
                <a:srgbClr val="FF0000"/>
              </a:solidFill>
            </a:endParaRPr>
          </a:p>
        </p:txBody>
      </p:sp>
      <p:sp>
        <p:nvSpPr>
          <p:cNvPr id="4" name="Slide Number Placeholder 3"/>
          <p:cNvSpPr>
            <a:spLocks noGrp="1"/>
          </p:cNvSpPr>
          <p:nvPr>
            <p:ph type="sldNum" sz="quarter" idx="5"/>
          </p:nvPr>
        </p:nvSpPr>
        <p:spPr/>
        <p:txBody>
          <a:bodyPr/>
          <a:lstStyle/>
          <a:p>
            <a:fld id="{6647B933-882A-604C-AEDB-80ADCA9C8B34}" type="slidenum">
              <a:rPr lang="en-US" smtClean="0"/>
              <a:t>18</a:t>
            </a:fld>
            <a:endParaRPr lang="en-US"/>
          </a:p>
        </p:txBody>
      </p:sp>
    </p:spTree>
    <p:extLst>
      <p:ext uri="{BB962C8B-B14F-4D97-AF65-F5344CB8AC3E}">
        <p14:creationId xmlns:p14="http://schemas.microsoft.com/office/powerpoint/2010/main" val="10273947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47B933-882A-604C-AEDB-80ADCA9C8B34}" type="slidenum">
              <a:rPr lang="en-US" smtClean="0"/>
              <a:t>22</a:t>
            </a:fld>
            <a:endParaRPr lang="en-US"/>
          </a:p>
        </p:txBody>
      </p:sp>
    </p:spTree>
    <p:extLst>
      <p:ext uri="{BB962C8B-B14F-4D97-AF65-F5344CB8AC3E}">
        <p14:creationId xmlns:p14="http://schemas.microsoft.com/office/powerpoint/2010/main" val="19138275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 </a:t>
            </a:r>
          </a:p>
        </p:txBody>
      </p:sp>
      <p:sp>
        <p:nvSpPr>
          <p:cNvPr id="4" name="Slide Number Placeholder 3"/>
          <p:cNvSpPr>
            <a:spLocks noGrp="1"/>
          </p:cNvSpPr>
          <p:nvPr>
            <p:ph type="sldNum" sz="quarter" idx="5"/>
          </p:nvPr>
        </p:nvSpPr>
        <p:spPr/>
        <p:txBody>
          <a:bodyPr/>
          <a:lstStyle/>
          <a:p>
            <a:fld id="{6647B933-882A-604C-AEDB-80ADCA9C8B34}" type="slidenum">
              <a:rPr lang="en-US" smtClean="0"/>
              <a:t>26</a:t>
            </a:fld>
            <a:endParaRPr lang="en-US"/>
          </a:p>
        </p:txBody>
      </p:sp>
    </p:spTree>
    <p:extLst>
      <p:ext uri="{BB962C8B-B14F-4D97-AF65-F5344CB8AC3E}">
        <p14:creationId xmlns:p14="http://schemas.microsoft.com/office/powerpoint/2010/main" val="4306542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 </a:t>
            </a:r>
          </a:p>
        </p:txBody>
      </p:sp>
      <p:sp>
        <p:nvSpPr>
          <p:cNvPr id="4" name="Slide Number Placeholder 3"/>
          <p:cNvSpPr>
            <a:spLocks noGrp="1"/>
          </p:cNvSpPr>
          <p:nvPr>
            <p:ph type="sldNum" sz="quarter" idx="5"/>
          </p:nvPr>
        </p:nvSpPr>
        <p:spPr/>
        <p:txBody>
          <a:bodyPr/>
          <a:lstStyle/>
          <a:p>
            <a:fld id="{6647B933-882A-604C-AEDB-80ADCA9C8B34}" type="slidenum">
              <a:rPr lang="en-US" smtClean="0"/>
              <a:t>27</a:t>
            </a:fld>
            <a:endParaRPr lang="en-US"/>
          </a:p>
        </p:txBody>
      </p:sp>
    </p:spTree>
    <p:extLst>
      <p:ext uri="{BB962C8B-B14F-4D97-AF65-F5344CB8AC3E}">
        <p14:creationId xmlns:p14="http://schemas.microsoft.com/office/powerpoint/2010/main" val="3126852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u="sng" dirty="0"/>
          </a:p>
        </p:txBody>
      </p:sp>
      <p:sp>
        <p:nvSpPr>
          <p:cNvPr id="4" name="Slide Number Placeholder 3"/>
          <p:cNvSpPr>
            <a:spLocks noGrp="1"/>
          </p:cNvSpPr>
          <p:nvPr>
            <p:ph type="sldNum" sz="quarter" idx="5"/>
          </p:nvPr>
        </p:nvSpPr>
        <p:spPr/>
        <p:txBody>
          <a:bodyPr/>
          <a:lstStyle/>
          <a:p>
            <a:fld id="{6647B933-882A-604C-AEDB-80ADCA9C8B34}" type="slidenum">
              <a:rPr lang="en-US" smtClean="0"/>
              <a:t>5</a:t>
            </a:fld>
            <a:endParaRPr lang="en-US"/>
          </a:p>
        </p:txBody>
      </p:sp>
    </p:spTree>
    <p:extLst>
      <p:ext uri="{BB962C8B-B14F-4D97-AF65-F5344CB8AC3E}">
        <p14:creationId xmlns:p14="http://schemas.microsoft.com/office/powerpoint/2010/main" val="32268829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8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4" name="Slide Number Placeholder 3"/>
          <p:cNvSpPr>
            <a:spLocks noGrp="1"/>
          </p:cNvSpPr>
          <p:nvPr>
            <p:ph type="sldNum" sz="quarter" idx="5"/>
          </p:nvPr>
        </p:nvSpPr>
        <p:spPr/>
        <p:txBody>
          <a:bodyPr/>
          <a:lstStyle/>
          <a:p>
            <a:fld id="{6647B933-882A-604C-AEDB-80ADCA9C8B34}" type="slidenum">
              <a:rPr lang="en-US" smtClean="0"/>
              <a:t>6</a:t>
            </a:fld>
            <a:endParaRPr lang="en-US"/>
          </a:p>
        </p:txBody>
      </p:sp>
    </p:spTree>
    <p:extLst>
      <p:ext uri="{BB962C8B-B14F-4D97-AF65-F5344CB8AC3E}">
        <p14:creationId xmlns:p14="http://schemas.microsoft.com/office/powerpoint/2010/main" val="11046574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6647B933-882A-604C-AEDB-80ADCA9C8B34}" type="slidenum">
              <a:rPr lang="en-US" smtClean="0"/>
              <a:t>7</a:t>
            </a:fld>
            <a:endParaRPr lang="en-US"/>
          </a:p>
        </p:txBody>
      </p:sp>
    </p:spTree>
    <p:extLst>
      <p:ext uri="{BB962C8B-B14F-4D97-AF65-F5344CB8AC3E}">
        <p14:creationId xmlns:p14="http://schemas.microsoft.com/office/powerpoint/2010/main" val="29993453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6647B933-882A-604C-AEDB-80ADCA9C8B34}" type="slidenum">
              <a:rPr lang="en-US" smtClean="0"/>
              <a:t>8</a:t>
            </a:fld>
            <a:endParaRPr lang="en-US"/>
          </a:p>
        </p:txBody>
      </p:sp>
    </p:spTree>
    <p:extLst>
      <p:ext uri="{BB962C8B-B14F-4D97-AF65-F5344CB8AC3E}">
        <p14:creationId xmlns:p14="http://schemas.microsoft.com/office/powerpoint/2010/main" val="39503886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dirty="0"/>
          </a:p>
        </p:txBody>
      </p:sp>
      <p:sp>
        <p:nvSpPr>
          <p:cNvPr id="4" name="Slide Number Placeholder 3"/>
          <p:cNvSpPr>
            <a:spLocks noGrp="1"/>
          </p:cNvSpPr>
          <p:nvPr>
            <p:ph type="sldNum" sz="quarter" idx="5"/>
          </p:nvPr>
        </p:nvSpPr>
        <p:spPr/>
        <p:txBody>
          <a:bodyPr/>
          <a:lstStyle/>
          <a:p>
            <a:fld id="{6647B933-882A-604C-AEDB-80ADCA9C8B34}" type="slidenum">
              <a:rPr lang="en-US" smtClean="0"/>
              <a:t>9</a:t>
            </a:fld>
            <a:endParaRPr lang="en-US"/>
          </a:p>
        </p:txBody>
      </p:sp>
    </p:spTree>
    <p:extLst>
      <p:ext uri="{BB962C8B-B14F-4D97-AF65-F5344CB8AC3E}">
        <p14:creationId xmlns:p14="http://schemas.microsoft.com/office/powerpoint/2010/main" val="5024969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6647B933-882A-604C-AEDB-80ADCA9C8B34}" type="slidenum">
              <a:rPr lang="en-US" smtClean="0"/>
              <a:t>10</a:t>
            </a:fld>
            <a:endParaRPr lang="en-US"/>
          </a:p>
        </p:txBody>
      </p:sp>
    </p:spTree>
    <p:extLst>
      <p:ext uri="{BB962C8B-B14F-4D97-AF65-F5344CB8AC3E}">
        <p14:creationId xmlns:p14="http://schemas.microsoft.com/office/powerpoint/2010/main" val="3875129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6647B933-882A-604C-AEDB-80ADCA9C8B34}" type="slidenum">
              <a:rPr lang="en-US" smtClean="0"/>
              <a:t>11</a:t>
            </a:fld>
            <a:endParaRPr lang="en-US"/>
          </a:p>
        </p:txBody>
      </p:sp>
    </p:spTree>
    <p:extLst>
      <p:ext uri="{BB962C8B-B14F-4D97-AF65-F5344CB8AC3E}">
        <p14:creationId xmlns:p14="http://schemas.microsoft.com/office/powerpoint/2010/main" val="37870161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6647B933-882A-604C-AEDB-80ADCA9C8B34}" type="slidenum">
              <a:rPr lang="en-US" smtClean="0"/>
              <a:t>12</a:t>
            </a:fld>
            <a:endParaRPr lang="en-US"/>
          </a:p>
        </p:txBody>
      </p:sp>
    </p:spTree>
    <p:extLst>
      <p:ext uri="{BB962C8B-B14F-4D97-AF65-F5344CB8AC3E}">
        <p14:creationId xmlns:p14="http://schemas.microsoft.com/office/powerpoint/2010/main" val="346764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3602038"/>
            <a:ext cx="6858000" cy="1655762"/>
          </a:xfrm>
          <a:prstGeom prst="rect">
            <a:avLst/>
          </a:prstGeom>
        </p:spPr>
        <p:txBody>
          <a:bodyPr>
            <a:normAutofit/>
          </a:bodyPr>
          <a:lstStyle>
            <a:lvl1pPr marL="0" indent="0" algn="ctr">
              <a:buNone/>
              <a:defRPr sz="21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September 27, 2021</a:t>
            </a:r>
          </a:p>
        </p:txBody>
      </p:sp>
      <p:sp>
        <p:nvSpPr>
          <p:cNvPr id="6" name="Slide Number Placeholder 5"/>
          <p:cNvSpPr>
            <a:spLocks noGrp="1"/>
          </p:cNvSpPr>
          <p:nvPr>
            <p:ph type="sldNum" sz="quarter" idx="12"/>
          </p:nvPr>
        </p:nvSpPr>
        <p:spPr>
          <a:xfrm>
            <a:off x="4236178" y="6274102"/>
            <a:ext cx="671644" cy="365125"/>
          </a:xfrm>
        </p:spPr>
        <p:txBody>
          <a:bodyPr/>
          <a:lstStyle/>
          <a:p>
            <a:fld id="{170049B4-1C51-8340-8521-EE0326404063}" type="slidenum">
              <a:rPr lang="en-US" smtClean="0"/>
              <a:t>‹#›</a:t>
            </a:fld>
            <a:endParaRPr lang="en-US"/>
          </a:p>
        </p:txBody>
      </p:sp>
      <p:sp>
        <p:nvSpPr>
          <p:cNvPr id="7" name="Title 1"/>
          <p:cNvSpPr txBox="1">
            <a:spLocks/>
          </p:cNvSpPr>
          <p:nvPr userDrawn="1"/>
        </p:nvSpPr>
        <p:spPr>
          <a:xfrm>
            <a:off x="558801" y="1185335"/>
            <a:ext cx="8026400" cy="2013057"/>
          </a:xfrm>
          <a:prstGeom prst="rect">
            <a:avLst/>
          </a:prstGeom>
        </p:spPr>
        <p:txBody>
          <a:bodyPr vert="horz" lIns="68580" tIns="34290" rIns="68580" bIns="34290" rtlCol="0" anchor="b">
            <a:normAutofit/>
          </a:bodyPr>
          <a:lstStyle>
            <a:lvl1pPr algn="ctr" defTabSz="914400" rtl="0" eaLnBrk="1" latinLnBrk="0" hangingPunct="1">
              <a:lnSpc>
                <a:spcPct val="90000"/>
              </a:lnSpc>
              <a:spcBef>
                <a:spcPct val="0"/>
              </a:spcBef>
              <a:buNone/>
              <a:defRPr sz="4400" kern="1200">
                <a:solidFill>
                  <a:schemeClr val="tx1">
                    <a:lumMod val="85000"/>
                    <a:lumOff val="15000"/>
                  </a:schemeClr>
                </a:solidFill>
                <a:latin typeface="Arial" charset="0"/>
                <a:ea typeface="Arial" charset="0"/>
                <a:cs typeface="Arial" charset="0"/>
              </a:defRPr>
            </a:lvl1pPr>
          </a:lstStyle>
          <a:p>
            <a:r>
              <a:rPr lang="en-US" sz="4400" dirty="0"/>
              <a:t>CLICK TO EDIT MASTER TITLE STYLE</a:t>
            </a:r>
          </a:p>
        </p:txBody>
      </p:sp>
      <p:cxnSp>
        <p:nvCxnSpPr>
          <p:cNvPr id="9" name="Straight Connector 8"/>
          <p:cNvCxnSpPr/>
          <p:nvPr userDrawn="1"/>
        </p:nvCxnSpPr>
        <p:spPr>
          <a:xfrm>
            <a:off x="826505" y="3327963"/>
            <a:ext cx="750469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922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8"/>
            <a:ext cx="7886700" cy="1325563"/>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628650" y="1825625"/>
            <a:ext cx="7886700" cy="4206059"/>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September 27, 2021</a:t>
            </a:r>
          </a:p>
        </p:txBody>
      </p:sp>
      <p:sp>
        <p:nvSpPr>
          <p:cNvPr id="6" name="Slide Number Placeholder 5"/>
          <p:cNvSpPr>
            <a:spLocks noGrp="1"/>
          </p:cNvSpPr>
          <p:nvPr>
            <p:ph type="sldNum" sz="quarter" idx="12"/>
          </p:nvPr>
        </p:nvSpPr>
        <p:spPr/>
        <p:txBody>
          <a:bodyPr/>
          <a:lstStyle/>
          <a:p>
            <a:fld id="{170049B4-1C51-8340-8521-EE0326404063}" type="slidenum">
              <a:rPr lang="en-US" smtClean="0"/>
              <a:t>‹#›</a:t>
            </a:fld>
            <a:endParaRPr lang="en-US"/>
          </a:p>
        </p:txBody>
      </p:sp>
    </p:spTree>
    <p:extLst>
      <p:ext uri="{BB962C8B-B14F-4D97-AF65-F5344CB8AC3E}">
        <p14:creationId xmlns:p14="http://schemas.microsoft.com/office/powerpoint/2010/main" val="1761221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666559"/>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1" y="365125"/>
            <a:ext cx="5800725" cy="5666559"/>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September 27, 2021</a:t>
            </a:r>
          </a:p>
        </p:txBody>
      </p:sp>
      <p:sp>
        <p:nvSpPr>
          <p:cNvPr id="6" name="Slide Number Placeholder 5"/>
          <p:cNvSpPr>
            <a:spLocks noGrp="1"/>
          </p:cNvSpPr>
          <p:nvPr>
            <p:ph type="sldNum" sz="quarter" idx="12"/>
          </p:nvPr>
        </p:nvSpPr>
        <p:spPr/>
        <p:txBody>
          <a:bodyPr/>
          <a:lstStyle/>
          <a:p>
            <a:fld id="{170049B4-1C51-8340-8521-EE0326404063}" type="slidenum">
              <a:rPr lang="en-US" smtClean="0"/>
              <a:t>‹#›</a:t>
            </a:fld>
            <a:endParaRPr lang="en-US"/>
          </a:p>
        </p:txBody>
      </p:sp>
    </p:spTree>
    <p:extLst>
      <p:ext uri="{BB962C8B-B14F-4D97-AF65-F5344CB8AC3E}">
        <p14:creationId xmlns:p14="http://schemas.microsoft.com/office/powerpoint/2010/main" val="20813329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8708" y="225301"/>
            <a:ext cx="1316042" cy="613868"/>
          </a:xfrm>
          <a:prstGeom prst="rect">
            <a:avLst/>
          </a:prstGeom>
        </p:spPr>
      </p:pic>
      <p:sp>
        <p:nvSpPr>
          <p:cNvPr id="2" name="Title 1"/>
          <p:cNvSpPr>
            <a:spLocks noGrp="1"/>
          </p:cNvSpPr>
          <p:nvPr>
            <p:ph type="ctrTitle" hasCustomPrompt="1"/>
          </p:nvPr>
        </p:nvSpPr>
        <p:spPr>
          <a:xfrm>
            <a:off x="685800" y="803326"/>
            <a:ext cx="7772400" cy="2387600"/>
          </a:xfrm>
        </p:spPr>
        <p:txBody>
          <a:bodyPr anchor="b">
            <a:normAutofit/>
          </a:bodyPr>
          <a:lstStyle>
            <a:lvl1pPr algn="ctr">
              <a:defRPr sz="4400">
                <a:solidFill>
                  <a:schemeClr val="tx1">
                    <a:lumMod val="75000"/>
                    <a:lumOff val="25000"/>
                  </a:schemeClr>
                </a:solidFill>
              </a:defRPr>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r>
              <a:rPr lang="en-US"/>
              <a:t>September 27, 2021</a:t>
            </a:r>
            <a:endParaRPr lang="en-US" dirty="0"/>
          </a:p>
        </p:txBody>
      </p:sp>
      <p:sp>
        <p:nvSpPr>
          <p:cNvPr id="6" name="Slide Number Placeholder 5"/>
          <p:cNvSpPr>
            <a:spLocks noGrp="1"/>
          </p:cNvSpPr>
          <p:nvPr>
            <p:ph type="sldNum" sz="quarter" idx="12"/>
          </p:nvPr>
        </p:nvSpPr>
        <p:spPr/>
        <p:txBody>
          <a:bodyPr/>
          <a:lstStyle/>
          <a:p>
            <a:fld id="{4AAF8289-CD90-CC40-B4FD-340DA494366B}" type="slidenum">
              <a:rPr lang="en-US" smtClean="0"/>
              <a:t>‹#›</a:t>
            </a:fld>
            <a:endParaRPr lang="en-US" dirty="0"/>
          </a:p>
        </p:txBody>
      </p:sp>
      <p:cxnSp>
        <p:nvCxnSpPr>
          <p:cNvPr id="8" name="Straight Connector 7"/>
          <p:cNvCxnSpPr/>
          <p:nvPr userDrawn="1"/>
        </p:nvCxnSpPr>
        <p:spPr>
          <a:xfrm>
            <a:off x="826505" y="3327963"/>
            <a:ext cx="7504695" cy="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148683"/>
            <a:ext cx="7886700" cy="1325563"/>
          </a:xfrm>
        </p:spPr>
        <p:txBody>
          <a:bodyPr anchor="b">
            <a:normAutofit/>
          </a:bodyPr>
          <a:lstStyle>
            <a:lvl1pPr>
              <a:defRPr sz="3200"/>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r>
              <a:rPr lang="en-US"/>
              <a:t>September 27, 2021</a:t>
            </a:r>
            <a:endParaRPr lang="en-US" dirty="0"/>
          </a:p>
        </p:txBody>
      </p:sp>
      <p:sp>
        <p:nvSpPr>
          <p:cNvPr id="6" name="Slide Number Placeholder 5"/>
          <p:cNvSpPr>
            <a:spLocks noGrp="1"/>
          </p:cNvSpPr>
          <p:nvPr>
            <p:ph type="sldNum" sz="quarter" idx="12"/>
          </p:nvPr>
        </p:nvSpPr>
        <p:spPr/>
        <p:txBody>
          <a:bodyPr/>
          <a:lstStyle/>
          <a:p>
            <a:fld id="{4AAF8289-CD90-CC40-B4FD-340DA494366B}" type="slidenum">
              <a:rPr lang="en-US" smtClean="0"/>
              <a:t>‹#›</a:t>
            </a:fld>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8708" y="225301"/>
            <a:ext cx="1316042" cy="613868"/>
          </a:xfrm>
          <a:prstGeom prst="rect">
            <a:avLst/>
          </a:prstGeom>
        </p:spPr>
      </p:pic>
      <p:cxnSp>
        <p:nvCxnSpPr>
          <p:cNvPr id="10" name="Straight Connector 9"/>
          <p:cNvCxnSpPr/>
          <p:nvPr userDrawn="1"/>
        </p:nvCxnSpPr>
        <p:spPr>
          <a:xfrm>
            <a:off x="628650" y="1474246"/>
            <a:ext cx="7785364" cy="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Final Slide">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8708" y="225301"/>
            <a:ext cx="1316042" cy="613868"/>
          </a:xfrm>
          <a:prstGeom prst="rect">
            <a:avLst/>
          </a:prstGeom>
        </p:spPr>
      </p:pic>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r>
              <a:rPr lang="en-US"/>
              <a:t>September 27, 2021</a:t>
            </a:r>
            <a:endParaRPr lang="en-US" dirty="0"/>
          </a:p>
        </p:txBody>
      </p:sp>
      <p:sp>
        <p:nvSpPr>
          <p:cNvPr id="6" name="Slide Number Placeholder 5"/>
          <p:cNvSpPr>
            <a:spLocks noGrp="1"/>
          </p:cNvSpPr>
          <p:nvPr>
            <p:ph type="sldNum" sz="quarter" idx="12"/>
          </p:nvPr>
        </p:nvSpPr>
        <p:spPr/>
        <p:txBody>
          <a:bodyPr/>
          <a:lstStyle/>
          <a:p>
            <a:fld id="{4AAF8289-CD90-CC40-B4FD-340DA494366B}" type="slidenum">
              <a:rPr lang="en-US" smtClean="0"/>
              <a:t>‹#›</a:t>
            </a:fld>
            <a:endParaRPr lang="en-US" dirty="0"/>
          </a:p>
        </p:txBody>
      </p:sp>
      <p:cxnSp>
        <p:nvCxnSpPr>
          <p:cNvPr id="10" name="Straight Connector 9"/>
          <p:cNvCxnSpPr/>
          <p:nvPr userDrawn="1"/>
        </p:nvCxnSpPr>
        <p:spPr>
          <a:xfrm>
            <a:off x="628650" y="1474246"/>
            <a:ext cx="7785364" cy="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sp>
        <p:nvSpPr>
          <p:cNvPr id="12" name="Title 18"/>
          <p:cNvSpPr>
            <a:spLocks noGrp="1"/>
          </p:cNvSpPr>
          <p:nvPr>
            <p:ph type="title"/>
          </p:nvPr>
        </p:nvSpPr>
        <p:spPr>
          <a:xfrm>
            <a:off x="628650" y="148683"/>
            <a:ext cx="7886700" cy="1325563"/>
          </a:xfrm>
        </p:spPr>
        <p:txBody>
          <a:bodyPr anchor="b">
            <a:normAutofit/>
          </a:bodyPr>
          <a:lstStyle>
            <a:lvl1pPr>
              <a:defRPr sz="3200"/>
            </a:lvl1pPr>
          </a:lstStyle>
          <a:p>
            <a:r>
              <a:rPr lang="en-US" dirty="0"/>
              <a:t>Click to edit Master title style</a:t>
            </a:r>
          </a:p>
        </p:txBody>
      </p:sp>
    </p:spTree>
    <p:extLst>
      <p:ext uri="{BB962C8B-B14F-4D97-AF65-F5344CB8AC3E}">
        <p14:creationId xmlns:p14="http://schemas.microsoft.com/office/powerpoint/2010/main" val="14461869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Final Slide, Blank">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8708" y="225301"/>
            <a:ext cx="1316042" cy="613868"/>
          </a:xfrm>
          <a:prstGeom prst="rect">
            <a:avLst/>
          </a:prstGeom>
        </p:spPr>
      </p:pic>
      <p:sp>
        <p:nvSpPr>
          <p:cNvPr id="2" name="Date Placeholder 1"/>
          <p:cNvSpPr>
            <a:spLocks noGrp="1"/>
          </p:cNvSpPr>
          <p:nvPr>
            <p:ph type="dt" sz="half" idx="10"/>
          </p:nvPr>
        </p:nvSpPr>
        <p:spPr/>
        <p:txBody>
          <a:bodyPr/>
          <a:lstStyle/>
          <a:p>
            <a:r>
              <a:rPr lang="en-US"/>
              <a:t>September 27, 2021</a:t>
            </a:r>
            <a:endParaRPr lang="en-US" dirty="0"/>
          </a:p>
        </p:txBody>
      </p:sp>
      <p:sp>
        <p:nvSpPr>
          <p:cNvPr id="4" name="Slide Number Placeholder 3"/>
          <p:cNvSpPr>
            <a:spLocks noGrp="1"/>
          </p:cNvSpPr>
          <p:nvPr>
            <p:ph type="sldNum" sz="quarter" idx="12"/>
          </p:nvPr>
        </p:nvSpPr>
        <p:spPr/>
        <p:txBody>
          <a:bodyPr/>
          <a:lstStyle/>
          <a:p>
            <a:fld id="{4AAF8289-CD90-CC40-B4FD-340DA494366B}" type="slidenum">
              <a:rPr lang="en-US" smtClean="0"/>
              <a:t>‹#›</a:t>
            </a:fld>
            <a:endParaRPr lang="en-US"/>
          </a:p>
        </p:txBody>
      </p:sp>
      <p:sp>
        <p:nvSpPr>
          <p:cNvPr id="11" name="Content Placeholder 8"/>
          <p:cNvSpPr>
            <a:spLocks noGrp="1"/>
          </p:cNvSpPr>
          <p:nvPr>
            <p:ph sz="quarter" idx="13" hasCustomPrompt="1"/>
          </p:nvPr>
        </p:nvSpPr>
        <p:spPr>
          <a:xfrm>
            <a:off x="685800" y="785900"/>
            <a:ext cx="7772400" cy="5243458"/>
          </a:xfrm>
        </p:spPr>
        <p:txBody>
          <a:bodyPr anchor="ctr">
            <a:normAutofit/>
          </a:bodyPr>
          <a:lstStyle>
            <a:lvl1pPr marL="0" indent="0" algn="ctr">
              <a:buNone/>
              <a:defRPr sz="6000"/>
            </a:lvl1pPr>
          </a:lstStyle>
          <a:p>
            <a:r>
              <a:rPr lang="en-US" dirty="0"/>
              <a:t>CLICK TO EDIT MASTER TITLE STYLE</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5"/>
            <a:ext cx="7886700" cy="1425442"/>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September 27, 2021</a:t>
            </a:r>
            <a:endParaRPr lang="en-US" dirty="0"/>
          </a:p>
        </p:txBody>
      </p:sp>
      <p:sp>
        <p:nvSpPr>
          <p:cNvPr id="6" name="Slide Number Placeholder 5"/>
          <p:cNvSpPr>
            <a:spLocks noGrp="1"/>
          </p:cNvSpPr>
          <p:nvPr>
            <p:ph type="sldNum" sz="quarter" idx="12"/>
          </p:nvPr>
        </p:nvSpPr>
        <p:spPr/>
        <p:txBody>
          <a:bodyPr/>
          <a:lstStyle/>
          <a:p>
            <a:fld id="{4AAF8289-CD90-CC40-B4FD-340DA494366B}" type="slidenum">
              <a:rPr lang="en-US" smtClean="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2037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2037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September 27, 2021</a:t>
            </a:r>
            <a:endParaRPr lang="en-US" dirty="0"/>
          </a:p>
        </p:txBody>
      </p:sp>
      <p:sp>
        <p:nvSpPr>
          <p:cNvPr id="7" name="Slide Number Placeholder 6"/>
          <p:cNvSpPr>
            <a:spLocks noGrp="1"/>
          </p:cNvSpPr>
          <p:nvPr>
            <p:ph type="sldNum" sz="quarter" idx="12"/>
          </p:nvPr>
        </p:nvSpPr>
        <p:spPr/>
        <p:txBody>
          <a:bodyPr/>
          <a:lstStyle/>
          <a:p>
            <a:fld id="{4AAF8289-CD90-CC40-B4FD-340DA494366B}" type="slidenum">
              <a:rPr lang="en-US" smtClean="0"/>
              <a:t>‹#›</a:t>
            </a:fld>
            <a:endParaRPr lang="en-US"/>
          </a:p>
        </p:txBody>
      </p:sp>
      <p:cxnSp>
        <p:nvCxnSpPr>
          <p:cNvPr id="8" name="Straight Connector 7"/>
          <p:cNvCxnSpPr/>
          <p:nvPr userDrawn="1"/>
        </p:nvCxnSpPr>
        <p:spPr>
          <a:xfrm>
            <a:off x="729986" y="1363696"/>
            <a:ext cx="8414015" cy="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5266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5266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September 27, 2021</a:t>
            </a:r>
            <a:endParaRPr lang="en-US" dirty="0"/>
          </a:p>
        </p:txBody>
      </p:sp>
      <p:sp>
        <p:nvSpPr>
          <p:cNvPr id="9" name="Slide Number Placeholder 8"/>
          <p:cNvSpPr>
            <a:spLocks noGrp="1"/>
          </p:cNvSpPr>
          <p:nvPr>
            <p:ph type="sldNum" sz="quarter" idx="12"/>
          </p:nvPr>
        </p:nvSpPr>
        <p:spPr/>
        <p:txBody>
          <a:bodyPr/>
          <a:lstStyle/>
          <a:p>
            <a:fld id="{4AAF8289-CD90-CC40-B4FD-340DA494366B}"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September 27, 2021</a:t>
            </a:r>
            <a:endParaRPr lang="en-US" dirty="0"/>
          </a:p>
        </p:txBody>
      </p:sp>
      <p:sp>
        <p:nvSpPr>
          <p:cNvPr id="5" name="Slide Number Placeholder 4"/>
          <p:cNvSpPr>
            <a:spLocks noGrp="1"/>
          </p:cNvSpPr>
          <p:nvPr>
            <p:ph type="sldNum" sz="quarter" idx="12"/>
          </p:nvPr>
        </p:nvSpPr>
        <p:spPr/>
        <p:txBody>
          <a:bodyPr/>
          <a:lstStyle/>
          <a:p>
            <a:fld id="{4AAF8289-CD90-CC40-B4FD-340DA494366B}" type="slidenum">
              <a:rPr lang="en-US" smtClean="0"/>
              <a:t>‹#›</a:t>
            </a:fld>
            <a:endParaRPr lang="en-US"/>
          </a:p>
        </p:txBody>
      </p:sp>
      <p:cxnSp>
        <p:nvCxnSpPr>
          <p:cNvPr id="6" name="Straight Connector 5"/>
          <p:cNvCxnSpPr/>
          <p:nvPr userDrawn="1"/>
        </p:nvCxnSpPr>
        <p:spPr>
          <a:xfrm>
            <a:off x="729986" y="1363696"/>
            <a:ext cx="8414015" cy="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84578"/>
            <a:ext cx="7886700" cy="1325563"/>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28650" y="1825625"/>
            <a:ext cx="7886700" cy="421162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September 27, 2021</a:t>
            </a:r>
          </a:p>
        </p:txBody>
      </p:sp>
      <p:sp>
        <p:nvSpPr>
          <p:cNvPr id="6" name="Slide Number Placeholder 5"/>
          <p:cNvSpPr>
            <a:spLocks noGrp="1"/>
          </p:cNvSpPr>
          <p:nvPr>
            <p:ph type="sldNum" sz="quarter" idx="12"/>
          </p:nvPr>
        </p:nvSpPr>
        <p:spPr>
          <a:xfrm>
            <a:off x="4236178" y="6268209"/>
            <a:ext cx="671644" cy="365125"/>
          </a:xfrm>
        </p:spPr>
        <p:txBody>
          <a:bodyPr/>
          <a:lstStyle/>
          <a:p>
            <a:fld id="{170049B4-1C51-8340-8521-EE0326404063}" type="slidenum">
              <a:rPr lang="en-US" smtClean="0"/>
              <a:t>‹#›</a:t>
            </a:fld>
            <a:endParaRPr lang="en-US"/>
          </a:p>
        </p:txBody>
      </p:sp>
      <p:cxnSp>
        <p:nvCxnSpPr>
          <p:cNvPr id="7" name="Straight Connector 6"/>
          <p:cNvCxnSpPr/>
          <p:nvPr userDrawn="1"/>
        </p:nvCxnSpPr>
        <p:spPr>
          <a:xfrm>
            <a:off x="729986" y="1363696"/>
            <a:ext cx="84140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34587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September 27, 2021</a:t>
            </a:r>
            <a:endParaRPr lang="en-US" dirty="0"/>
          </a:p>
        </p:txBody>
      </p:sp>
      <p:sp>
        <p:nvSpPr>
          <p:cNvPr id="4" name="Slide Number Placeholder 3"/>
          <p:cNvSpPr>
            <a:spLocks noGrp="1"/>
          </p:cNvSpPr>
          <p:nvPr>
            <p:ph type="sldNum" sz="quarter" idx="12"/>
          </p:nvPr>
        </p:nvSpPr>
        <p:spPr/>
        <p:txBody>
          <a:bodyPr/>
          <a:lstStyle/>
          <a:p>
            <a:fld id="{4AAF8289-CD90-CC40-B4FD-340DA494366B}" type="slidenum">
              <a:rPr lang="en-US" smtClean="0"/>
              <a:t>‹#›</a:t>
            </a:fld>
            <a:endParaRPr lang="en-US"/>
          </a:p>
        </p:txBody>
      </p:sp>
    </p:spTree>
    <p:extLst>
      <p:ext uri="{BB962C8B-B14F-4D97-AF65-F5344CB8AC3E}">
        <p14:creationId xmlns:p14="http://schemas.microsoft.com/office/powerpoint/2010/main" val="12067740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September 27, 2021</a:t>
            </a:r>
            <a:endParaRPr lang="en-US" dirty="0"/>
          </a:p>
        </p:txBody>
      </p:sp>
      <p:sp>
        <p:nvSpPr>
          <p:cNvPr id="7" name="Slide Number Placeholder 6"/>
          <p:cNvSpPr>
            <a:spLocks noGrp="1"/>
          </p:cNvSpPr>
          <p:nvPr>
            <p:ph type="sldNum" sz="quarter" idx="12"/>
          </p:nvPr>
        </p:nvSpPr>
        <p:spPr/>
        <p:txBody>
          <a:bodyPr/>
          <a:lstStyle/>
          <a:p>
            <a:fld id="{4AAF8289-CD90-CC40-B4FD-340DA494366B}"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September 27, 2021</a:t>
            </a:r>
            <a:endParaRPr lang="en-US" dirty="0"/>
          </a:p>
        </p:txBody>
      </p:sp>
      <p:sp>
        <p:nvSpPr>
          <p:cNvPr id="7" name="Slide Number Placeholder 6"/>
          <p:cNvSpPr>
            <a:spLocks noGrp="1"/>
          </p:cNvSpPr>
          <p:nvPr>
            <p:ph type="sldNum" sz="quarter" idx="12"/>
          </p:nvPr>
        </p:nvSpPr>
        <p:spPr/>
        <p:txBody>
          <a:bodyPr/>
          <a:lstStyle/>
          <a:p>
            <a:fld id="{4AAF8289-CD90-CC40-B4FD-340DA494366B}" type="slidenum">
              <a:rPr lang="en-US" smtClean="0"/>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September 27, 2021</a:t>
            </a:r>
            <a:endParaRPr lang="en-US" dirty="0"/>
          </a:p>
        </p:txBody>
      </p:sp>
      <p:sp>
        <p:nvSpPr>
          <p:cNvPr id="6" name="Slide Number Placeholder 5"/>
          <p:cNvSpPr>
            <a:spLocks noGrp="1"/>
          </p:cNvSpPr>
          <p:nvPr>
            <p:ph type="sldNum" sz="quarter" idx="12"/>
          </p:nvPr>
        </p:nvSpPr>
        <p:spPr/>
        <p:txBody>
          <a:bodyPr/>
          <a:lstStyle/>
          <a:p>
            <a:fld id="{4AAF8289-CD90-CC40-B4FD-340DA494366B}" type="slidenum">
              <a:rPr lang="en-US" smtClean="0"/>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64978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64978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September 27, 2021</a:t>
            </a:r>
            <a:endParaRPr lang="en-US" dirty="0"/>
          </a:p>
        </p:txBody>
      </p:sp>
      <p:sp>
        <p:nvSpPr>
          <p:cNvPr id="6" name="Slide Number Placeholder 5"/>
          <p:cNvSpPr>
            <a:spLocks noGrp="1"/>
          </p:cNvSpPr>
          <p:nvPr>
            <p:ph type="sldNum" sz="quarter" idx="12"/>
          </p:nvPr>
        </p:nvSpPr>
        <p:spPr/>
        <p:txBody>
          <a:bodyPr/>
          <a:lstStyle/>
          <a:p>
            <a:fld id="{4AAF8289-CD90-CC40-B4FD-340DA494366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8"/>
            <a:ext cx="7886700" cy="1325563"/>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28650" y="1825625"/>
            <a:ext cx="7886700" cy="420605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September 27, 2021</a:t>
            </a:r>
          </a:p>
        </p:txBody>
      </p:sp>
      <p:sp>
        <p:nvSpPr>
          <p:cNvPr id="6" name="Slide Number Placeholder 5"/>
          <p:cNvSpPr>
            <a:spLocks noGrp="1"/>
          </p:cNvSpPr>
          <p:nvPr>
            <p:ph type="sldNum" sz="quarter" idx="12"/>
          </p:nvPr>
        </p:nvSpPr>
        <p:spPr/>
        <p:txBody>
          <a:bodyPr/>
          <a:lstStyle/>
          <a:p>
            <a:fld id="{170049B4-1C51-8340-8521-EE032640406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8"/>
            <a:ext cx="7886700" cy="1325563"/>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28650" y="1825625"/>
            <a:ext cx="3886200" cy="420605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20605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September 27, 2021</a:t>
            </a:r>
          </a:p>
        </p:txBody>
      </p:sp>
      <p:sp>
        <p:nvSpPr>
          <p:cNvPr id="7" name="Slide Number Placeholder 6"/>
          <p:cNvSpPr>
            <a:spLocks noGrp="1"/>
          </p:cNvSpPr>
          <p:nvPr>
            <p:ph type="sldNum" sz="quarter" idx="12"/>
          </p:nvPr>
        </p:nvSpPr>
        <p:spPr/>
        <p:txBody>
          <a:bodyPr/>
          <a:lstStyle/>
          <a:p>
            <a:fld id="{170049B4-1C51-8340-8521-EE0326404063}" type="slidenum">
              <a:rPr lang="en-US" smtClean="0"/>
              <a:t>‹#›</a:t>
            </a:fld>
            <a:endParaRPr lang="en-US"/>
          </a:p>
        </p:txBody>
      </p:sp>
    </p:spTree>
    <p:extLst>
      <p:ext uri="{BB962C8B-B14F-4D97-AF65-F5344CB8AC3E}">
        <p14:creationId xmlns:p14="http://schemas.microsoft.com/office/powerpoint/2010/main" val="593739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8"/>
            <a:ext cx="7886700" cy="1325563"/>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September 27, 2021</a:t>
            </a:r>
          </a:p>
        </p:txBody>
      </p:sp>
      <p:sp>
        <p:nvSpPr>
          <p:cNvPr id="5" name="Slide Number Placeholder 4"/>
          <p:cNvSpPr>
            <a:spLocks noGrp="1"/>
          </p:cNvSpPr>
          <p:nvPr>
            <p:ph type="sldNum" sz="quarter" idx="12"/>
          </p:nvPr>
        </p:nvSpPr>
        <p:spPr/>
        <p:txBody>
          <a:bodyPr/>
          <a:lstStyle/>
          <a:p>
            <a:fld id="{170049B4-1C51-8340-8521-EE0326404063}" type="slidenum">
              <a:rPr lang="en-US" smtClean="0"/>
              <a:t>‹#›</a:t>
            </a:fld>
            <a:endParaRPr lang="en-US"/>
          </a:p>
        </p:txBody>
      </p:sp>
    </p:spTree>
    <p:extLst>
      <p:ext uri="{BB962C8B-B14F-4D97-AF65-F5344CB8AC3E}">
        <p14:creationId xmlns:p14="http://schemas.microsoft.com/office/powerpoint/2010/main" val="1614395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September 27, 2021</a:t>
            </a:r>
          </a:p>
        </p:txBody>
      </p:sp>
      <p:sp>
        <p:nvSpPr>
          <p:cNvPr id="4" name="Slide Number Placeholder 3"/>
          <p:cNvSpPr>
            <a:spLocks noGrp="1"/>
          </p:cNvSpPr>
          <p:nvPr>
            <p:ph type="sldNum" sz="quarter" idx="12"/>
          </p:nvPr>
        </p:nvSpPr>
        <p:spPr/>
        <p:txBody>
          <a:bodyPr/>
          <a:lstStyle/>
          <a:p>
            <a:fld id="{170049B4-1C51-8340-8521-EE0326404063}" type="slidenum">
              <a:rPr lang="en-US" smtClean="0"/>
              <a:t>‹#›</a:t>
            </a:fld>
            <a:endParaRPr lang="en-US"/>
          </a:p>
        </p:txBody>
      </p:sp>
    </p:spTree>
    <p:extLst>
      <p:ext uri="{BB962C8B-B14F-4D97-AF65-F5344CB8AC3E}">
        <p14:creationId xmlns:p14="http://schemas.microsoft.com/office/powerpoint/2010/main" val="1844385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September 27, 2021</a:t>
            </a:r>
          </a:p>
        </p:txBody>
      </p:sp>
      <p:sp>
        <p:nvSpPr>
          <p:cNvPr id="4" name="Slide Number Placeholder 3"/>
          <p:cNvSpPr>
            <a:spLocks noGrp="1"/>
          </p:cNvSpPr>
          <p:nvPr>
            <p:ph type="sldNum" sz="quarter" idx="12"/>
          </p:nvPr>
        </p:nvSpPr>
        <p:spPr/>
        <p:txBody>
          <a:bodyPr/>
          <a:lstStyle/>
          <a:p>
            <a:fld id="{4AAF8289-CD90-CC40-B4FD-340DA494366B}" type="slidenum">
              <a:rPr lang="en-US" smtClean="0"/>
              <a:t>‹#›</a:t>
            </a:fld>
            <a:endParaRPr lang="en-US"/>
          </a:p>
        </p:txBody>
      </p:sp>
      <p:sp>
        <p:nvSpPr>
          <p:cNvPr id="8" name="TextBox 7"/>
          <p:cNvSpPr txBox="1"/>
          <p:nvPr userDrawn="1"/>
        </p:nvSpPr>
        <p:spPr>
          <a:xfrm>
            <a:off x="1303020" y="949236"/>
            <a:ext cx="6537960" cy="923330"/>
          </a:xfrm>
          <a:prstGeom prst="rect">
            <a:avLst/>
          </a:prstGeom>
          <a:noFill/>
        </p:spPr>
        <p:txBody>
          <a:bodyPr wrap="square" rtlCol="0">
            <a:spAutoFit/>
          </a:bodyPr>
          <a:lstStyle/>
          <a:p>
            <a:pPr algn="ctr"/>
            <a:r>
              <a:rPr lang="en-US" sz="2700" b="1" i="1" cap="none" spc="0" dirty="0">
                <a:ln w="10160">
                  <a:noFill/>
                  <a:prstDash val="solid"/>
                </a:ln>
                <a:solidFill>
                  <a:schemeClr val="tx1">
                    <a:lumMod val="50000"/>
                    <a:lumOff val="50000"/>
                  </a:schemeClr>
                </a:solidFill>
                <a:effectLst>
                  <a:outerShdw blurRad="38100" dist="22860" dir="5400000" algn="tl" rotWithShape="0">
                    <a:srgbClr val="000000">
                      <a:alpha val="30000"/>
                    </a:srgbClr>
                  </a:outerShdw>
                </a:effectLst>
                <a:latin typeface="Arial" charset="0"/>
                <a:ea typeface="Arial" charset="0"/>
                <a:cs typeface="Arial" charset="0"/>
              </a:rPr>
              <a:t>‘Insert</a:t>
            </a:r>
            <a:r>
              <a:rPr lang="en-US" sz="2700" b="1" i="1" cap="none" spc="0" baseline="0" dirty="0">
                <a:ln w="10160">
                  <a:noFill/>
                  <a:prstDash val="solid"/>
                </a:ln>
                <a:solidFill>
                  <a:schemeClr val="tx1">
                    <a:lumMod val="50000"/>
                    <a:lumOff val="50000"/>
                  </a:schemeClr>
                </a:solidFill>
                <a:effectLst>
                  <a:outerShdw blurRad="38100" dist="22860" dir="5400000" algn="tl" rotWithShape="0">
                    <a:srgbClr val="000000">
                      <a:alpha val="30000"/>
                    </a:srgbClr>
                  </a:outerShdw>
                </a:effectLst>
                <a:latin typeface="Arial" charset="0"/>
                <a:ea typeface="Arial" charset="0"/>
                <a:cs typeface="Arial" charset="0"/>
              </a:rPr>
              <a:t> quote here</a:t>
            </a:r>
            <a:r>
              <a:rPr lang="mr-IN" sz="2700" b="1" i="1" cap="none" spc="0" baseline="0" dirty="0">
                <a:ln w="10160">
                  <a:noFill/>
                  <a:prstDash val="solid"/>
                </a:ln>
                <a:solidFill>
                  <a:schemeClr val="tx1">
                    <a:lumMod val="50000"/>
                    <a:lumOff val="50000"/>
                  </a:schemeClr>
                </a:solidFill>
                <a:effectLst>
                  <a:outerShdw blurRad="38100" dist="22860" dir="5400000" algn="tl" rotWithShape="0">
                    <a:srgbClr val="000000">
                      <a:alpha val="30000"/>
                    </a:srgbClr>
                  </a:outerShdw>
                </a:effectLst>
                <a:latin typeface="Arial" charset="0"/>
                <a:ea typeface="Arial" charset="0"/>
                <a:cs typeface="Arial" charset="0"/>
              </a:rPr>
              <a:t>…</a:t>
            </a:r>
            <a:r>
              <a:rPr lang="en-US" sz="2700" b="1" i="1" cap="none" spc="0" baseline="0" dirty="0">
                <a:ln w="10160">
                  <a:noFill/>
                  <a:prstDash val="solid"/>
                </a:ln>
                <a:solidFill>
                  <a:schemeClr val="tx1">
                    <a:lumMod val="50000"/>
                    <a:lumOff val="50000"/>
                  </a:schemeClr>
                </a:solidFill>
                <a:effectLst>
                  <a:outerShdw blurRad="38100" dist="22860" dir="5400000" algn="tl" rotWithShape="0">
                    <a:srgbClr val="000000">
                      <a:alpha val="30000"/>
                    </a:srgbClr>
                  </a:outerShdw>
                </a:effectLst>
                <a:latin typeface="Arial" charset="0"/>
                <a:ea typeface="Arial" charset="0"/>
                <a:cs typeface="Arial" charset="0"/>
              </a:rPr>
              <a:t>’</a:t>
            </a:r>
          </a:p>
          <a:p>
            <a:pPr algn="ctr"/>
            <a:r>
              <a:rPr lang="en-US" sz="2700" b="1" i="1" cap="none" spc="0" baseline="0" dirty="0">
                <a:ln w="10160">
                  <a:noFill/>
                  <a:prstDash val="solid"/>
                </a:ln>
                <a:solidFill>
                  <a:schemeClr val="tx1">
                    <a:lumMod val="50000"/>
                    <a:lumOff val="50000"/>
                  </a:schemeClr>
                </a:solidFill>
                <a:effectLst>
                  <a:outerShdw blurRad="38100" dist="22860" dir="5400000" algn="tl" rotWithShape="0">
                    <a:srgbClr val="000000">
                      <a:alpha val="30000"/>
                    </a:srgbClr>
                  </a:outerShdw>
                </a:effectLst>
                <a:latin typeface="Arial" charset="0"/>
                <a:ea typeface="Arial" charset="0"/>
                <a:cs typeface="Arial" charset="0"/>
              </a:rPr>
              <a:t>- source</a:t>
            </a:r>
            <a:endParaRPr lang="en-US" sz="2700" b="1" i="1" cap="none" spc="0" dirty="0">
              <a:ln w="10160">
                <a:noFill/>
                <a:prstDash val="solid"/>
              </a:ln>
              <a:solidFill>
                <a:schemeClr val="tx1">
                  <a:lumMod val="50000"/>
                  <a:lumOff val="50000"/>
                </a:schemeClr>
              </a:solidFill>
              <a:effectLst>
                <a:outerShdw blurRad="38100" dist="22860" dir="5400000" algn="tl" rotWithShape="0">
                  <a:srgbClr val="000000">
                    <a:alpha val="30000"/>
                  </a:srgbClr>
                </a:outerShdw>
              </a:effectLst>
              <a:latin typeface="Arial" charset="0"/>
              <a:ea typeface="Arial" charset="0"/>
              <a:cs typeface="Arial"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8"/>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September 27, 2021</a:t>
            </a:r>
          </a:p>
        </p:txBody>
      </p:sp>
      <p:sp>
        <p:nvSpPr>
          <p:cNvPr id="7" name="Slide Number Placeholder 6"/>
          <p:cNvSpPr>
            <a:spLocks noGrp="1"/>
          </p:cNvSpPr>
          <p:nvPr>
            <p:ph type="sldNum" sz="quarter" idx="12"/>
          </p:nvPr>
        </p:nvSpPr>
        <p:spPr/>
        <p:txBody>
          <a:bodyPr/>
          <a:lstStyle/>
          <a:p>
            <a:fld id="{170049B4-1C51-8340-8521-EE0326404063}" type="slidenum">
              <a:rPr lang="en-US" smtClean="0"/>
              <a:t>‹#›</a:t>
            </a:fld>
            <a:endParaRPr lang="en-US"/>
          </a:p>
        </p:txBody>
      </p:sp>
    </p:spTree>
    <p:extLst>
      <p:ext uri="{BB962C8B-B14F-4D97-AF65-F5344CB8AC3E}">
        <p14:creationId xmlns:p14="http://schemas.microsoft.com/office/powerpoint/2010/main" val="1814406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8"/>
            <a:ext cx="4629150" cy="4873625"/>
          </a:xfrm>
          <a:prstGeom prst="rect">
            <a:avLst/>
          </a:prstGeo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September 27, 2021</a:t>
            </a:r>
          </a:p>
        </p:txBody>
      </p:sp>
      <p:sp>
        <p:nvSpPr>
          <p:cNvPr id="7" name="Slide Number Placeholder 6"/>
          <p:cNvSpPr>
            <a:spLocks noGrp="1"/>
          </p:cNvSpPr>
          <p:nvPr>
            <p:ph type="sldNum" sz="quarter" idx="12"/>
          </p:nvPr>
        </p:nvSpPr>
        <p:spPr/>
        <p:txBody>
          <a:bodyPr/>
          <a:lstStyle/>
          <a:p>
            <a:fld id="{170049B4-1C51-8340-8521-EE0326404063}" type="slidenum">
              <a:rPr lang="en-US" smtClean="0"/>
              <a:t>‹#›</a:t>
            </a:fld>
            <a:endParaRPr lang="en-US"/>
          </a:p>
        </p:txBody>
      </p:sp>
    </p:spTree>
    <p:extLst>
      <p:ext uri="{BB962C8B-B14F-4D97-AF65-F5344CB8AC3E}">
        <p14:creationId xmlns:p14="http://schemas.microsoft.com/office/powerpoint/2010/main" val="465837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7" name="Picture 3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18708" y="225301"/>
            <a:ext cx="1316042" cy="613868"/>
          </a:xfrm>
          <a:prstGeom prst="rect">
            <a:avLst/>
          </a:prstGeom>
        </p:spPr>
      </p:pic>
      <p:sp>
        <p:nvSpPr>
          <p:cNvPr id="6" name="Slide Number Placeholder 5"/>
          <p:cNvSpPr>
            <a:spLocks noGrp="1"/>
          </p:cNvSpPr>
          <p:nvPr>
            <p:ph type="sldNum" sz="quarter" idx="4"/>
          </p:nvPr>
        </p:nvSpPr>
        <p:spPr>
          <a:xfrm>
            <a:off x="4236178" y="6268215"/>
            <a:ext cx="671644" cy="365125"/>
          </a:xfrm>
          <a:prstGeom prst="rect">
            <a:avLst/>
          </a:prstGeom>
        </p:spPr>
        <p:txBody>
          <a:bodyPr vert="horz" lIns="91440" tIns="45720" rIns="91440" bIns="45720" rtlCol="0" anchor="ctr"/>
          <a:lstStyle>
            <a:lvl1pPr algn="ctr">
              <a:defRPr sz="900">
                <a:solidFill>
                  <a:schemeClr val="tx1">
                    <a:tint val="75000"/>
                  </a:schemeClr>
                </a:solidFill>
              </a:defRPr>
            </a:lvl1pPr>
          </a:lstStyle>
          <a:p>
            <a:fld id="{170049B4-1C51-8340-8521-EE0326404063}" type="slidenum">
              <a:rPr lang="en-US" smtClean="0"/>
              <a:pPr/>
              <a:t>‹#›</a:t>
            </a:fld>
            <a:endParaRPr lang="en-US"/>
          </a:p>
        </p:txBody>
      </p:sp>
      <p:sp>
        <p:nvSpPr>
          <p:cNvPr id="4" name="Date Placeholder 3"/>
          <p:cNvSpPr>
            <a:spLocks noGrp="1"/>
          </p:cNvSpPr>
          <p:nvPr>
            <p:ph type="dt" sz="half" idx="2"/>
          </p:nvPr>
        </p:nvSpPr>
        <p:spPr>
          <a:xfrm>
            <a:off x="627565" y="6268215"/>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September 27, 2021</a:t>
            </a:r>
            <a:endParaRPr lang="en-US" dirty="0"/>
          </a:p>
        </p:txBody>
      </p:sp>
      <p:sp>
        <p:nvSpPr>
          <p:cNvPr id="30"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1" name="Text Placeholder 2"/>
          <p:cNvSpPr>
            <a:spLocks noGrp="1"/>
          </p:cNvSpPr>
          <p:nvPr>
            <p:ph type="body" idx="1"/>
          </p:nvPr>
        </p:nvSpPr>
        <p:spPr>
          <a:xfrm>
            <a:off x="628650" y="1825625"/>
            <a:ext cx="7886700" cy="41137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34" name="Picture 33"/>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7989277" y="6176962"/>
            <a:ext cx="526073" cy="547633"/>
          </a:xfrm>
          <a:prstGeom prst="rect">
            <a:avLst/>
          </a:prstGeom>
        </p:spPr>
      </p:pic>
      <p:cxnSp>
        <p:nvCxnSpPr>
          <p:cNvPr id="35" name="Straight Connector 34"/>
          <p:cNvCxnSpPr/>
          <p:nvPr userDrawn="1"/>
        </p:nvCxnSpPr>
        <p:spPr>
          <a:xfrm>
            <a:off x="628650" y="6025961"/>
            <a:ext cx="7886700" cy="0"/>
          </a:xfrm>
          <a:prstGeom prst="line">
            <a:avLst/>
          </a:prstGeom>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1780176"/>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75" r:id="rId3"/>
    <p:sldLayoutId id="2147483667" r:id="rId4"/>
    <p:sldLayoutId id="2147483669" r:id="rId5"/>
    <p:sldLayoutId id="2147483670" r:id="rId6"/>
    <p:sldLayoutId id="2147483692" r:id="rId7"/>
    <p:sldLayoutId id="2147483671" r:id="rId8"/>
    <p:sldLayoutId id="2147483672" r:id="rId9"/>
    <p:sldLayoutId id="2147483673" r:id="rId10"/>
    <p:sldLayoutId id="2147483674" r:id="rId11"/>
  </p:sldLayoutIdLst>
  <p:hf hdr="0" ftr="0"/>
  <p:txStyles>
    <p:titleStyle>
      <a:lvl1pPr algn="l" defTabSz="685783" rtl="0" eaLnBrk="1" latinLnBrk="0" hangingPunct="1">
        <a:lnSpc>
          <a:spcPct val="90000"/>
        </a:lnSpc>
        <a:spcBef>
          <a:spcPct val="0"/>
        </a:spcBef>
        <a:buNone/>
        <a:defRPr sz="3300" kern="1200">
          <a:solidFill>
            <a:schemeClr val="tx1"/>
          </a:solidFill>
          <a:latin typeface="Arial" charset="0"/>
          <a:ea typeface="Arial" charset="0"/>
          <a:cs typeface="Arial" charset="0"/>
        </a:defRPr>
      </a:lvl1pPr>
    </p:titleStyle>
    <p:bodyStyle>
      <a:lvl1pPr marL="171446" indent="-171446" algn="l" defTabSz="685783" rtl="0" eaLnBrk="1" latinLnBrk="0" hangingPunct="1">
        <a:lnSpc>
          <a:spcPct val="90000"/>
        </a:lnSpc>
        <a:spcBef>
          <a:spcPts val="750"/>
        </a:spcBef>
        <a:buFont typeface="Arial"/>
        <a:buChar char="•"/>
        <a:defRPr sz="2400" kern="1200">
          <a:solidFill>
            <a:schemeClr val="tx1"/>
          </a:solidFill>
          <a:latin typeface="Arial" charset="0"/>
          <a:ea typeface="Arial" charset="0"/>
          <a:cs typeface="Arial" charset="0"/>
        </a:defRPr>
      </a:lvl1pPr>
      <a:lvl2pPr marL="514337" indent="-171446" algn="l" defTabSz="685783" rtl="0" eaLnBrk="1" latinLnBrk="0" hangingPunct="1">
        <a:lnSpc>
          <a:spcPct val="90000"/>
        </a:lnSpc>
        <a:spcBef>
          <a:spcPts val="375"/>
        </a:spcBef>
        <a:buFont typeface="Arial"/>
        <a:buChar char="•"/>
        <a:defRPr sz="2250" kern="1200">
          <a:solidFill>
            <a:schemeClr val="tx1"/>
          </a:solidFill>
          <a:latin typeface="Arial" charset="0"/>
          <a:ea typeface="Arial" charset="0"/>
          <a:cs typeface="Arial" charset="0"/>
        </a:defRPr>
      </a:lvl2pPr>
      <a:lvl3pPr marL="857228" indent="-171446" algn="l" defTabSz="685783" rtl="0" eaLnBrk="1" latinLnBrk="0" hangingPunct="1">
        <a:lnSpc>
          <a:spcPct val="90000"/>
        </a:lnSpc>
        <a:spcBef>
          <a:spcPts val="375"/>
        </a:spcBef>
        <a:buFont typeface="Arial"/>
        <a:buChar char="•"/>
        <a:defRPr sz="2100" kern="1200">
          <a:solidFill>
            <a:schemeClr val="tx1"/>
          </a:solidFill>
          <a:latin typeface="Arial" charset="0"/>
          <a:ea typeface="Arial" charset="0"/>
          <a:cs typeface="Arial" charset="0"/>
        </a:defRPr>
      </a:lvl3pPr>
      <a:lvl4pPr marL="1200120" indent="-171446" algn="l" defTabSz="685783" rtl="0" eaLnBrk="1" latinLnBrk="0" hangingPunct="1">
        <a:lnSpc>
          <a:spcPct val="90000"/>
        </a:lnSpc>
        <a:spcBef>
          <a:spcPts val="375"/>
        </a:spcBef>
        <a:buFont typeface="Arial"/>
        <a:buChar char="•"/>
        <a:defRPr sz="1800" kern="1200">
          <a:solidFill>
            <a:schemeClr val="tx1"/>
          </a:solidFill>
          <a:latin typeface="Arial" charset="0"/>
          <a:ea typeface="Arial" charset="0"/>
          <a:cs typeface="Arial" charset="0"/>
        </a:defRPr>
      </a:lvl4pPr>
      <a:lvl5pPr marL="1543012" indent="-171446" algn="l" defTabSz="685783" rtl="0" eaLnBrk="1" latinLnBrk="0" hangingPunct="1">
        <a:lnSpc>
          <a:spcPct val="90000"/>
        </a:lnSpc>
        <a:spcBef>
          <a:spcPts val="375"/>
        </a:spcBef>
        <a:buFont typeface="Arial"/>
        <a:buChar char="•"/>
        <a:defRPr sz="1800" kern="1200">
          <a:solidFill>
            <a:schemeClr val="tx1"/>
          </a:solidFill>
          <a:latin typeface="Arial" charset="0"/>
          <a:ea typeface="Arial" charset="0"/>
          <a:cs typeface="Arial" charset="0"/>
        </a:defRPr>
      </a:lvl5pPr>
      <a:lvl6pPr marL="1885903"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11378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September 27, 2021</a:t>
            </a:r>
            <a:endParaRPr lang="en-US" dirty="0"/>
          </a:p>
        </p:txBody>
      </p:sp>
      <p:sp>
        <p:nvSpPr>
          <p:cNvPr id="6" name="Slide Number Placeholder 5"/>
          <p:cNvSpPr>
            <a:spLocks noGrp="1"/>
          </p:cNvSpPr>
          <p:nvPr>
            <p:ph type="sldNum" sz="quarter" idx="4"/>
          </p:nvPr>
        </p:nvSpPr>
        <p:spPr>
          <a:xfrm>
            <a:off x="4257151" y="6356351"/>
            <a:ext cx="629699"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4AAF8289-CD90-CC40-B4FD-340DA494366B}" type="slidenum">
              <a:rPr lang="en-US" smtClean="0"/>
              <a:pPr/>
              <a:t>‹#›</a:t>
            </a:fld>
            <a:endParaRPr lang="en-US" dirty="0"/>
          </a:p>
        </p:txBody>
      </p:sp>
      <p:pic>
        <p:nvPicPr>
          <p:cNvPr id="7" name="Picture 6"/>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7989277" y="6176962"/>
            <a:ext cx="526073" cy="547633"/>
          </a:xfrm>
          <a:prstGeom prst="rect">
            <a:avLst/>
          </a:prstGeom>
        </p:spPr>
      </p:pic>
    </p:spTree>
    <p:extLst>
      <p:ext uri="{BB962C8B-B14F-4D97-AF65-F5344CB8AC3E}">
        <p14:creationId xmlns:p14="http://schemas.microsoft.com/office/powerpoint/2010/main" val="290362050"/>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706" r:id="rId3"/>
    <p:sldLayoutId id="2147483701" r:id="rId4"/>
    <p:sldLayoutId id="2147483697" r:id="rId5"/>
    <p:sldLayoutId id="2147483698" r:id="rId6"/>
    <p:sldLayoutId id="2147483699" r:id="rId7"/>
    <p:sldLayoutId id="2147483700" r:id="rId8"/>
    <p:sldLayoutId id="2147483707" r:id="rId9"/>
    <p:sldLayoutId id="2147483702" r:id="rId10"/>
    <p:sldLayoutId id="2147483703" r:id="rId11"/>
    <p:sldLayoutId id="2147483704" r:id="rId12"/>
    <p:sldLayoutId id="2147483705" r:id="rId13"/>
  </p:sldLayoutIdLst>
  <p:hf hdr="0" ftr="0"/>
  <p:txStyles>
    <p:titleStyle>
      <a:lvl1pPr algn="l" defTabSz="914400" rtl="0" eaLnBrk="1" latinLnBrk="0" hangingPunct="1">
        <a:lnSpc>
          <a:spcPct val="90000"/>
        </a:lnSpc>
        <a:spcBef>
          <a:spcPct val="0"/>
        </a:spcBef>
        <a:buNone/>
        <a:defRPr sz="3300" kern="1200">
          <a:solidFill>
            <a:schemeClr val="tx1"/>
          </a:solidFill>
          <a:latin typeface="Arial" charset="0"/>
          <a:ea typeface="Arial" charset="0"/>
          <a:cs typeface="Arial"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Arial" charset="0"/>
          <a:ea typeface="Arial" charset="0"/>
          <a:cs typeface="Arial" charset="0"/>
        </a:defRPr>
      </a:lvl1pPr>
      <a:lvl2pPr marL="685800" indent="-228600" algn="l" defTabSz="914400" rtl="0" eaLnBrk="1" latinLnBrk="0" hangingPunct="1">
        <a:lnSpc>
          <a:spcPct val="90000"/>
        </a:lnSpc>
        <a:spcBef>
          <a:spcPts val="500"/>
        </a:spcBef>
        <a:buFont typeface="Arial" panose="020B0604020202020204" pitchFamily="34" charset="0"/>
        <a:buChar char="•"/>
        <a:defRPr sz="2250" kern="1200">
          <a:solidFill>
            <a:schemeClr val="tx1"/>
          </a:solidFill>
          <a:latin typeface="Arial" charset="0"/>
          <a:ea typeface="Arial" charset="0"/>
          <a:cs typeface="Arial"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100" kern="1200">
          <a:solidFill>
            <a:schemeClr val="tx1"/>
          </a:solidFill>
          <a:latin typeface="Arial" charset="0"/>
          <a:ea typeface="Arial" charset="0"/>
          <a:cs typeface="Arial"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charset="0"/>
          <a:ea typeface="Arial" charset="0"/>
          <a:cs typeface="Arial"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Sandbox Renewal</a:t>
            </a:r>
            <a:br>
              <a:rPr lang="en-US" dirty="0"/>
            </a:br>
            <a:r>
              <a:rPr lang="en-US" sz="3200" dirty="0"/>
              <a:t>Staff Proposal for Sandbox 2.0 design</a:t>
            </a:r>
            <a:endParaRPr lang="en-US" dirty="0"/>
          </a:p>
        </p:txBody>
      </p:sp>
      <p:sp>
        <p:nvSpPr>
          <p:cNvPr id="3" name="Subtitle 2"/>
          <p:cNvSpPr>
            <a:spLocks noGrp="1"/>
          </p:cNvSpPr>
          <p:nvPr>
            <p:ph type="subTitle" idx="1"/>
          </p:nvPr>
        </p:nvSpPr>
        <p:spPr/>
        <p:txBody>
          <a:bodyPr/>
          <a:lstStyle/>
          <a:p>
            <a:r>
              <a:rPr lang="en-CA" dirty="0"/>
              <a:t>September 27, 2021</a:t>
            </a:r>
          </a:p>
          <a:p>
            <a:r>
              <a:rPr lang="en-CA" dirty="0"/>
              <a:t>EB-2021-0180</a:t>
            </a:r>
          </a:p>
          <a:p>
            <a:endParaRPr lang="en-US" dirty="0"/>
          </a:p>
        </p:txBody>
      </p:sp>
    </p:spTree>
    <p:extLst>
      <p:ext uri="{BB962C8B-B14F-4D97-AF65-F5344CB8AC3E}">
        <p14:creationId xmlns:p14="http://schemas.microsoft.com/office/powerpoint/2010/main" val="4587652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D45D2FE7-DACF-4AA6-8B14-E1DD47FE41C0}"/>
              </a:ext>
            </a:extLst>
          </p:cNvPr>
          <p:cNvGraphicFramePr>
            <a:graphicFrameLocks noGrp="1"/>
          </p:cNvGraphicFramePr>
          <p:nvPr>
            <p:ph idx="1"/>
            <p:extLst>
              <p:ext uri="{D42A27DB-BD31-4B8C-83A1-F6EECF244321}">
                <p14:modId xmlns:p14="http://schemas.microsoft.com/office/powerpoint/2010/main" val="998456319"/>
              </p:ext>
            </p:extLst>
          </p:nvPr>
        </p:nvGraphicFramePr>
        <p:xfrm>
          <a:off x="270588" y="1897370"/>
          <a:ext cx="8658807" cy="4173820"/>
        </p:xfrm>
        <a:graphic>
          <a:graphicData uri="http://schemas.openxmlformats.org/drawingml/2006/table">
            <a:tbl>
              <a:tblPr firstRow="1" bandRow="1">
                <a:tableStyleId>{5C22544A-7EE6-4342-B048-85BDC9FD1C3A}</a:tableStyleId>
              </a:tblPr>
              <a:tblGrid>
                <a:gridCol w="2249856">
                  <a:extLst>
                    <a:ext uri="{9D8B030D-6E8A-4147-A177-3AD203B41FA5}">
                      <a16:colId xmlns:a16="http://schemas.microsoft.com/office/drawing/2014/main" val="4233068004"/>
                    </a:ext>
                  </a:extLst>
                </a:gridCol>
                <a:gridCol w="3699603">
                  <a:extLst>
                    <a:ext uri="{9D8B030D-6E8A-4147-A177-3AD203B41FA5}">
                      <a16:colId xmlns:a16="http://schemas.microsoft.com/office/drawing/2014/main" val="2605540328"/>
                    </a:ext>
                  </a:extLst>
                </a:gridCol>
                <a:gridCol w="2709348">
                  <a:extLst>
                    <a:ext uri="{9D8B030D-6E8A-4147-A177-3AD203B41FA5}">
                      <a16:colId xmlns:a16="http://schemas.microsoft.com/office/drawing/2014/main" val="78124270"/>
                    </a:ext>
                  </a:extLst>
                </a:gridCol>
              </a:tblGrid>
              <a:tr h="443787">
                <a:tc>
                  <a:txBody>
                    <a:bodyPr/>
                    <a:lstStyle/>
                    <a:p>
                      <a:r>
                        <a:rPr lang="en-CA" sz="1600" dirty="0">
                          <a:latin typeface="Arial" panose="020B0604020202020204" pitchFamily="34" charset="0"/>
                          <a:cs typeface="Arial" panose="020B0604020202020204" pitchFamily="34" charset="0"/>
                        </a:rPr>
                        <a:t>Description of Idea</a:t>
                      </a:r>
                    </a:p>
                  </a:txBody>
                  <a:tcPr/>
                </a:tc>
                <a:tc>
                  <a:txBody>
                    <a:bodyPr/>
                    <a:lstStyle/>
                    <a:p>
                      <a:r>
                        <a:rPr lang="en-CA" sz="1600" dirty="0">
                          <a:latin typeface="Arial" panose="020B0604020202020204" pitchFamily="34" charset="0"/>
                          <a:cs typeface="Arial" panose="020B0604020202020204" pitchFamily="34" charset="0"/>
                        </a:rPr>
                        <a:t>Stakeholder Recommendations</a:t>
                      </a:r>
                    </a:p>
                  </a:txBody>
                  <a:tcPr>
                    <a:solidFill>
                      <a:schemeClr val="accent2">
                        <a:lumMod val="75000"/>
                      </a:schemeClr>
                    </a:solidFill>
                  </a:tcPr>
                </a:tc>
                <a:tc>
                  <a:txBody>
                    <a:bodyPr/>
                    <a:lstStyle/>
                    <a:p>
                      <a:r>
                        <a:rPr lang="en-CA" sz="1600" dirty="0">
                          <a:latin typeface="Arial" panose="020B0604020202020204" pitchFamily="34" charset="0"/>
                          <a:cs typeface="Arial" panose="020B0604020202020204" pitchFamily="34" charset="0"/>
                        </a:rPr>
                        <a:t>Proposal for Sandbox 2.0</a:t>
                      </a:r>
                    </a:p>
                  </a:txBody>
                  <a:tcPr>
                    <a:solidFill>
                      <a:schemeClr val="accent6">
                        <a:lumMod val="75000"/>
                      </a:schemeClr>
                    </a:solidFill>
                  </a:tcPr>
                </a:tc>
                <a:extLst>
                  <a:ext uri="{0D108BD9-81ED-4DB2-BD59-A6C34878D82A}">
                    <a16:rowId xmlns:a16="http://schemas.microsoft.com/office/drawing/2014/main" val="240570885"/>
                  </a:ext>
                </a:extLst>
              </a:tr>
              <a:tr h="3730033">
                <a:tc>
                  <a:txBody>
                    <a:bodyPr/>
                    <a:lstStyle/>
                    <a:p>
                      <a:pPr marL="0" indent="0">
                        <a:buFont typeface="Arial" panose="020B0604020202020204" pitchFamily="34" charset="0"/>
                        <a:buNone/>
                      </a:pPr>
                      <a:r>
                        <a:rPr lang="en-US" sz="1800" dirty="0">
                          <a:latin typeface="Arial" panose="020B0604020202020204" pitchFamily="34" charset="0"/>
                          <a:cs typeface="Arial" panose="020B0604020202020204" pitchFamily="34" charset="0"/>
                        </a:rPr>
                        <a:t>Sector needs someone to bring stakeholders together to discuss potential to collaborate on innovative projects </a:t>
                      </a:r>
                    </a:p>
                  </a:txBody>
                  <a:tcPr/>
                </a:tc>
                <a:tc>
                  <a:txBody>
                    <a:bodyPr/>
                    <a:lstStyle/>
                    <a:p>
                      <a:pPr marL="0" indent="0">
                        <a:buFont typeface="Arial" panose="020B0604020202020204" pitchFamily="34" charset="0"/>
                        <a:buNone/>
                      </a:pPr>
                      <a:r>
                        <a:rPr lang="en-US" sz="1800" dirty="0">
                          <a:solidFill>
                            <a:schemeClr val="tx1"/>
                          </a:solidFill>
                          <a:latin typeface="Arial" panose="020B0604020202020204" pitchFamily="34" charset="0"/>
                          <a:cs typeface="Arial" panose="020B0604020202020204" pitchFamily="34" charset="0"/>
                        </a:rPr>
                        <a:t>Sandbox could include a ‘concierge’ mechanism to connect stakeholders. Concierge service could include: </a:t>
                      </a:r>
                    </a:p>
                    <a:p>
                      <a:pPr marL="285750" indent="-285750">
                        <a:buFont typeface="Arial" panose="020B0604020202020204" pitchFamily="34" charset="0"/>
                        <a:buChar char="•"/>
                      </a:pPr>
                      <a:r>
                        <a:rPr lang="en-US" sz="1800" dirty="0">
                          <a:solidFill>
                            <a:schemeClr val="tx1"/>
                          </a:solidFill>
                          <a:latin typeface="Arial" panose="020B0604020202020204" pitchFamily="34" charset="0"/>
                          <a:cs typeface="Arial" panose="020B0604020202020204" pitchFamily="34" charset="0"/>
                        </a:rPr>
                        <a:t>Matchmaking utilities, energy companies, and customers</a:t>
                      </a:r>
                    </a:p>
                    <a:p>
                      <a:pPr marL="285750" indent="-285750">
                        <a:buFont typeface="Arial" panose="020B0604020202020204" pitchFamily="34" charset="0"/>
                        <a:buChar char="•"/>
                      </a:pPr>
                      <a:r>
                        <a:rPr lang="en-US" sz="1800" dirty="0">
                          <a:solidFill>
                            <a:schemeClr val="tx1"/>
                          </a:solidFill>
                          <a:latin typeface="Arial" panose="020B0604020202020204" pitchFamily="34" charset="0"/>
                          <a:cs typeface="Arial" panose="020B0604020202020204" pitchFamily="34" charset="0"/>
                        </a:rPr>
                        <a:t>Workshops for stakeholders to showcase innovations</a:t>
                      </a:r>
                    </a:p>
                    <a:p>
                      <a:pPr marL="285750" indent="-285750">
                        <a:buFont typeface="Arial" panose="020B0604020202020204" pitchFamily="34" charset="0"/>
                        <a:buChar char="•"/>
                      </a:pPr>
                      <a:r>
                        <a:rPr lang="en-US" sz="1800" dirty="0">
                          <a:solidFill>
                            <a:schemeClr val="tx1"/>
                          </a:solidFill>
                          <a:latin typeface="Arial" panose="020B0604020202020204" pitchFamily="34" charset="0"/>
                          <a:cs typeface="Arial" panose="020B0604020202020204" pitchFamily="34" charset="0"/>
                        </a:rPr>
                        <a:t>Maintaining a repository of information (e.g., funding opportunities, innovative companies, etc.)</a:t>
                      </a:r>
                    </a:p>
                  </a:txBody>
                  <a:tcPr>
                    <a:solidFill>
                      <a:schemeClr val="accent2">
                        <a:lumMod val="40000"/>
                        <a:lumOff val="60000"/>
                      </a:schemeClr>
                    </a:solidFill>
                  </a:tcPr>
                </a:tc>
                <a:tc>
                  <a:txBody>
                    <a:bodyPr/>
                    <a:lstStyle/>
                    <a:p>
                      <a:pPr marL="285750" indent="-285750">
                        <a:buFont typeface="Arial" panose="020B0604020202020204" pitchFamily="34" charset="0"/>
                        <a:buChar char="•"/>
                      </a:pPr>
                      <a:r>
                        <a:rPr lang="en-US" sz="1800" dirty="0">
                          <a:solidFill>
                            <a:schemeClr val="tx1"/>
                          </a:solidFill>
                          <a:latin typeface="Arial" panose="020B0604020202020204" pitchFamily="34" charset="0"/>
                          <a:cs typeface="Arial" panose="020B0604020202020204" pitchFamily="34" charset="0"/>
                        </a:rPr>
                        <a:t>OEB staff is considering what a concierge service may include and invites stakeholders to provide input (see slide 13)</a:t>
                      </a:r>
                    </a:p>
                  </a:txBody>
                  <a:tcPr>
                    <a:solidFill>
                      <a:schemeClr val="accent6">
                        <a:lumMod val="40000"/>
                        <a:lumOff val="60000"/>
                      </a:schemeClr>
                    </a:solidFill>
                  </a:tcPr>
                </a:tc>
                <a:extLst>
                  <a:ext uri="{0D108BD9-81ED-4DB2-BD59-A6C34878D82A}">
                    <a16:rowId xmlns:a16="http://schemas.microsoft.com/office/drawing/2014/main" val="2448295818"/>
                  </a:ext>
                </a:extLst>
              </a:tr>
            </a:tbl>
          </a:graphicData>
        </a:graphic>
      </p:graphicFrame>
      <p:sp>
        <p:nvSpPr>
          <p:cNvPr id="3" name="Date Placeholder 2">
            <a:extLst>
              <a:ext uri="{FF2B5EF4-FFF2-40B4-BE49-F238E27FC236}">
                <a16:creationId xmlns:a16="http://schemas.microsoft.com/office/drawing/2014/main" id="{39D694F0-EC4E-47BB-9F1D-7483AE88D6B3}"/>
              </a:ext>
            </a:extLst>
          </p:cNvPr>
          <p:cNvSpPr>
            <a:spLocks noGrp="1"/>
          </p:cNvSpPr>
          <p:nvPr>
            <p:ph type="dt" sz="half" idx="10"/>
          </p:nvPr>
        </p:nvSpPr>
        <p:spPr/>
        <p:txBody>
          <a:bodyPr/>
          <a:lstStyle/>
          <a:p>
            <a:r>
              <a:rPr lang="en-US"/>
              <a:t>September 27, 2021</a:t>
            </a:r>
            <a:endParaRPr lang="en-US" dirty="0"/>
          </a:p>
        </p:txBody>
      </p:sp>
      <p:sp>
        <p:nvSpPr>
          <p:cNvPr id="4" name="Slide Number Placeholder 3">
            <a:extLst>
              <a:ext uri="{FF2B5EF4-FFF2-40B4-BE49-F238E27FC236}">
                <a16:creationId xmlns:a16="http://schemas.microsoft.com/office/drawing/2014/main" id="{302930D8-AD88-42DE-8ABE-074A27A77A74}"/>
              </a:ext>
            </a:extLst>
          </p:cNvPr>
          <p:cNvSpPr>
            <a:spLocks noGrp="1"/>
          </p:cNvSpPr>
          <p:nvPr>
            <p:ph type="sldNum" sz="quarter" idx="12"/>
          </p:nvPr>
        </p:nvSpPr>
        <p:spPr/>
        <p:txBody>
          <a:bodyPr/>
          <a:lstStyle/>
          <a:p>
            <a:fld id="{4AAF8289-CD90-CC40-B4FD-340DA494366B}" type="slidenum">
              <a:rPr lang="en-US" smtClean="0"/>
              <a:t>10</a:t>
            </a:fld>
            <a:endParaRPr lang="en-US" dirty="0"/>
          </a:p>
        </p:txBody>
      </p:sp>
      <p:sp>
        <p:nvSpPr>
          <p:cNvPr id="5" name="Title 4">
            <a:extLst>
              <a:ext uri="{FF2B5EF4-FFF2-40B4-BE49-F238E27FC236}">
                <a16:creationId xmlns:a16="http://schemas.microsoft.com/office/drawing/2014/main" id="{544BA73B-CCB9-429E-B553-BC4E05B8A6DE}"/>
              </a:ext>
            </a:extLst>
          </p:cNvPr>
          <p:cNvSpPr>
            <a:spLocks noGrp="1"/>
          </p:cNvSpPr>
          <p:nvPr>
            <p:ph type="title"/>
          </p:nvPr>
        </p:nvSpPr>
        <p:spPr>
          <a:xfrm>
            <a:off x="628650" y="148683"/>
            <a:ext cx="8114134" cy="1325563"/>
          </a:xfrm>
        </p:spPr>
        <p:txBody>
          <a:bodyPr>
            <a:normAutofit/>
          </a:bodyPr>
          <a:lstStyle/>
          <a:p>
            <a:r>
              <a:rPr lang="en-CA" sz="2800" dirty="0"/>
              <a:t>5. New Sandbox activity – Concierge service</a:t>
            </a:r>
          </a:p>
        </p:txBody>
      </p:sp>
    </p:spTree>
    <p:extLst>
      <p:ext uri="{BB962C8B-B14F-4D97-AF65-F5344CB8AC3E}">
        <p14:creationId xmlns:p14="http://schemas.microsoft.com/office/powerpoint/2010/main" val="38381052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D45D2FE7-DACF-4AA6-8B14-E1DD47FE41C0}"/>
              </a:ext>
            </a:extLst>
          </p:cNvPr>
          <p:cNvGraphicFramePr>
            <a:graphicFrameLocks noGrp="1"/>
          </p:cNvGraphicFramePr>
          <p:nvPr>
            <p:ph idx="1"/>
            <p:extLst>
              <p:ext uri="{D42A27DB-BD31-4B8C-83A1-F6EECF244321}">
                <p14:modId xmlns:p14="http://schemas.microsoft.com/office/powerpoint/2010/main" val="1452691543"/>
              </p:ext>
            </p:extLst>
          </p:nvPr>
        </p:nvGraphicFramePr>
        <p:xfrm>
          <a:off x="142997" y="1773088"/>
          <a:ext cx="8873412" cy="4331623"/>
        </p:xfrm>
        <a:graphic>
          <a:graphicData uri="http://schemas.openxmlformats.org/drawingml/2006/table">
            <a:tbl>
              <a:tblPr firstRow="1" bandRow="1">
                <a:tableStyleId>{5C22544A-7EE6-4342-B048-85BDC9FD1C3A}</a:tableStyleId>
              </a:tblPr>
              <a:tblGrid>
                <a:gridCol w="2461113">
                  <a:extLst>
                    <a:ext uri="{9D8B030D-6E8A-4147-A177-3AD203B41FA5}">
                      <a16:colId xmlns:a16="http://schemas.microsoft.com/office/drawing/2014/main" val="4233068004"/>
                    </a:ext>
                  </a:extLst>
                </a:gridCol>
                <a:gridCol w="3929995">
                  <a:extLst>
                    <a:ext uri="{9D8B030D-6E8A-4147-A177-3AD203B41FA5}">
                      <a16:colId xmlns:a16="http://schemas.microsoft.com/office/drawing/2014/main" val="2605540328"/>
                    </a:ext>
                  </a:extLst>
                </a:gridCol>
                <a:gridCol w="2482304">
                  <a:extLst>
                    <a:ext uri="{9D8B030D-6E8A-4147-A177-3AD203B41FA5}">
                      <a16:colId xmlns:a16="http://schemas.microsoft.com/office/drawing/2014/main" val="78124270"/>
                    </a:ext>
                  </a:extLst>
                </a:gridCol>
              </a:tblGrid>
              <a:tr h="586712">
                <a:tc>
                  <a:txBody>
                    <a:bodyPr/>
                    <a:lstStyle/>
                    <a:p>
                      <a:r>
                        <a:rPr lang="en-CA" sz="1700" dirty="0">
                          <a:latin typeface="Arial" panose="020B0604020202020204" pitchFamily="34" charset="0"/>
                          <a:cs typeface="Arial" panose="020B0604020202020204" pitchFamily="34" charset="0"/>
                        </a:rPr>
                        <a:t>Description of Idea </a:t>
                      </a:r>
                    </a:p>
                  </a:txBody>
                  <a:tcPr/>
                </a:tc>
                <a:tc>
                  <a:txBody>
                    <a:bodyPr/>
                    <a:lstStyle/>
                    <a:p>
                      <a:r>
                        <a:rPr lang="en-CA" sz="1700" dirty="0">
                          <a:latin typeface="Arial" panose="020B0604020202020204" pitchFamily="34" charset="0"/>
                          <a:cs typeface="Arial" panose="020B0604020202020204" pitchFamily="34" charset="0"/>
                        </a:rPr>
                        <a:t>Stakeholder Recommendations</a:t>
                      </a:r>
                    </a:p>
                  </a:txBody>
                  <a:tcPr>
                    <a:solidFill>
                      <a:schemeClr val="accent2">
                        <a:lumMod val="75000"/>
                      </a:schemeClr>
                    </a:solidFill>
                  </a:tcPr>
                </a:tc>
                <a:tc>
                  <a:txBody>
                    <a:bodyPr/>
                    <a:lstStyle/>
                    <a:p>
                      <a:r>
                        <a:rPr lang="en-CA" sz="1700" dirty="0">
                          <a:latin typeface="Arial" panose="020B0604020202020204" pitchFamily="34" charset="0"/>
                          <a:cs typeface="Arial" panose="020B0604020202020204" pitchFamily="34" charset="0"/>
                        </a:rPr>
                        <a:t>Proposal for Sandbox 2.0</a:t>
                      </a:r>
                    </a:p>
                  </a:txBody>
                  <a:tcPr>
                    <a:solidFill>
                      <a:schemeClr val="accent6">
                        <a:lumMod val="75000"/>
                      </a:schemeClr>
                    </a:solidFill>
                  </a:tcPr>
                </a:tc>
                <a:extLst>
                  <a:ext uri="{0D108BD9-81ED-4DB2-BD59-A6C34878D82A}">
                    <a16:rowId xmlns:a16="http://schemas.microsoft.com/office/drawing/2014/main" val="240570885"/>
                  </a:ext>
                </a:extLst>
              </a:tr>
              <a:tr h="3722023">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dirty="0">
                          <a:latin typeface="Arial" panose="020B0604020202020204" pitchFamily="34" charset="0"/>
                          <a:cs typeface="Arial" panose="020B0604020202020204" pitchFamily="34" charset="0"/>
                        </a:rPr>
                        <a:t>Stakeholders want one place to direct all their ideas regarding innovation and barriers to innovation </a:t>
                      </a:r>
                    </a:p>
                    <a:p>
                      <a:pPr marL="171450" indent="-171450">
                        <a:buFont typeface="Arial" panose="020B0604020202020204" pitchFamily="34" charset="0"/>
                        <a:buChar char="•"/>
                      </a:pPr>
                      <a:r>
                        <a:rPr lang="en-US" sz="1700" dirty="0">
                          <a:latin typeface="Arial" panose="020B0604020202020204" pitchFamily="34" charset="0"/>
                          <a:cs typeface="Arial" panose="020B0604020202020204" pitchFamily="34" charset="0"/>
                        </a:rPr>
                        <a:t>Provide an ongoing way for stakeholders to share the topics of biggest concern for them</a:t>
                      </a: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700" kern="1200" dirty="0">
                          <a:solidFill>
                            <a:schemeClr val="dk1"/>
                          </a:solidFill>
                          <a:latin typeface="Arial" panose="020B0604020202020204" pitchFamily="34" charset="0"/>
                          <a:ea typeface="+mn-ea"/>
                          <a:cs typeface="Arial" panose="020B0604020202020204" pitchFamily="34" charset="0"/>
                        </a:rPr>
                        <a:t>Sandbox should take on a new dedicated role to lead a conversation in Ontario about innovation, goals of innovation, regulatory barriers to innovation, etc.</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dirty="0">
                          <a:latin typeface="Arial" panose="020B0604020202020204" pitchFamily="34" charset="0"/>
                          <a:cs typeface="Arial" panose="020B0604020202020204" pitchFamily="34" charset="0"/>
                        </a:rPr>
                        <a:t>This dialogue should focus on conversations about how to meet net zero mandates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dirty="0">
                          <a:latin typeface="Arial" panose="020B0604020202020204" pitchFamily="34" charset="0"/>
                          <a:cs typeface="Arial" panose="020B0604020202020204" pitchFamily="34" charset="0"/>
                        </a:rPr>
                        <a:t>Conversations should utilities and intervenors as well as academics, private sector, municipalities, NGOs, and others don’t usually participate </a:t>
                      </a:r>
                      <a:endParaRPr lang="en-CA" sz="1700" kern="1200" dirty="0">
                        <a:solidFill>
                          <a:schemeClr val="dk1"/>
                        </a:solidFill>
                        <a:latin typeface="Arial" panose="020B0604020202020204" pitchFamily="34" charset="0"/>
                        <a:ea typeface="+mn-ea"/>
                        <a:cs typeface="Arial" panose="020B0604020202020204" pitchFamily="34" charset="0"/>
                      </a:endParaRPr>
                    </a:p>
                  </a:txBody>
                  <a:tcPr>
                    <a:solidFill>
                      <a:schemeClr val="accent2">
                        <a:lumMod val="40000"/>
                        <a:lumOff val="6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kern="1200" dirty="0">
                          <a:solidFill>
                            <a:schemeClr val="tx1"/>
                          </a:solidFill>
                          <a:latin typeface="Arial" panose="020B0604020202020204" pitchFamily="34" charset="0"/>
                          <a:ea typeface="+mn-ea"/>
                          <a:cs typeface="Arial" panose="020B0604020202020204" pitchFamily="34" charset="0"/>
                        </a:rPr>
                        <a:t>Facilitating innovation is an objective for the OEB as a whole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kern="1200" dirty="0">
                          <a:solidFill>
                            <a:schemeClr val="tx1"/>
                          </a:solidFill>
                          <a:latin typeface="Arial" panose="020B0604020202020204" pitchFamily="34" charset="0"/>
                          <a:ea typeface="+mn-ea"/>
                          <a:cs typeface="Arial" panose="020B0604020202020204" pitchFamily="34" charset="0"/>
                        </a:rPr>
                        <a:t>OEB staff is considering an innovation dialogue and invites stakeholder feedback (see slide 13)</a:t>
                      </a:r>
                    </a:p>
                  </a:txBody>
                  <a:tcPr>
                    <a:solidFill>
                      <a:schemeClr val="accent6">
                        <a:lumMod val="40000"/>
                        <a:lumOff val="60000"/>
                      </a:schemeClr>
                    </a:solidFill>
                  </a:tcPr>
                </a:tc>
                <a:extLst>
                  <a:ext uri="{0D108BD9-81ED-4DB2-BD59-A6C34878D82A}">
                    <a16:rowId xmlns:a16="http://schemas.microsoft.com/office/drawing/2014/main" val="1867499152"/>
                  </a:ext>
                </a:extLst>
              </a:tr>
            </a:tbl>
          </a:graphicData>
        </a:graphic>
      </p:graphicFrame>
      <p:sp>
        <p:nvSpPr>
          <p:cNvPr id="3" name="Date Placeholder 2">
            <a:extLst>
              <a:ext uri="{FF2B5EF4-FFF2-40B4-BE49-F238E27FC236}">
                <a16:creationId xmlns:a16="http://schemas.microsoft.com/office/drawing/2014/main" id="{39D694F0-EC4E-47BB-9F1D-7483AE88D6B3}"/>
              </a:ext>
            </a:extLst>
          </p:cNvPr>
          <p:cNvSpPr>
            <a:spLocks noGrp="1"/>
          </p:cNvSpPr>
          <p:nvPr>
            <p:ph type="dt" sz="half" idx="10"/>
          </p:nvPr>
        </p:nvSpPr>
        <p:spPr/>
        <p:txBody>
          <a:bodyPr/>
          <a:lstStyle/>
          <a:p>
            <a:r>
              <a:rPr lang="en-US"/>
              <a:t>September 27, 2021</a:t>
            </a:r>
            <a:endParaRPr lang="en-US" dirty="0"/>
          </a:p>
        </p:txBody>
      </p:sp>
      <p:sp>
        <p:nvSpPr>
          <p:cNvPr id="4" name="Slide Number Placeholder 3">
            <a:extLst>
              <a:ext uri="{FF2B5EF4-FFF2-40B4-BE49-F238E27FC236}">
                <a16:creationId xmlns:a16="http://schemas.microsoft.com/office/drawing/2014/main" id="{302930D8-AD88-42DE-8ABE-074A27A77A74}"/>
              </a:ext>
            </a:extLst>
          </p:cNvPr>
          <p:cNvSpPr>
            <a:spLocks noGrp="1"/>
          </p:cNvSpPr>
          <p:nvPr>
            <p:ph type="sldNum" sz="quarter" idx="12"/>
          </p:nvPr>
        </p:nvSpPr>
        <p:spPr/>
        <p:txBody>
          <a:bodyPr/>
          <a:lstStyle/>
          <a:p>
            <a:fld id="{4AAF8289-CD90-CC40-B4FD-340DA494366B}" type="slidenum">
              <a:rPr lang="en-US" smtClean="0"/>
              <a:t>11</a:t>
            </a:fld>
            <a:endParaRPr lang="en-US" dirty="0"/>
          </a:p>
        </p:txBody>
      </p:sp>
      <p:sp>
        <p:nvSpPr>
          <p:cNvPr id="5" name="Title 4">
            <a:extLst>
              <a:ext uri="{FF2B5EF4-FFF2-40B4-BE49-F238E27FC236}">
                <a16:creationId xmlns:a16="http://schemas.microsoft.com/office/drawing/2014/main" id="{544BA73B-CCB9-429E-B553-BC4E05B8A6DE}"/>
              </a:ext>
            </a:extLst>
          </p:cNvPr>
          <p:cNvSpPr>
            <a:spLocks noGrp="1"/>
          </p:cNvSpPr>
          <p:nvPr>
            <p:ph type="title"/>
          </p:nvPr>
        </p:nvSpPr>
        <p:spPr>
          <a:xfrm>
            <a:off x="461220" y="158113"/>
            <a:ext cx="8775758" cy="1325563"/>
          </a:xfrm>
        </p:spPr>
        <p:txBody>
          <a:bodyPr>
            <a:normAutofit/>
          </a:bodyPr>
          <a:lstStyle/>
          <a:p>
            <a:r>
              <a:rPr lang="en-CA" sz="3200" dirty="0"/>
              <a:t>5. New Sandbox Activity – Innovation Dialogue</a:t>
            </a:r>
          </a:p>
        </p:txBody>
      </p:sp>
    </p:spTree>
    <p:extLst>
      <p:ext uri="{BB962C8B-B14F-4D97-AF65-F5344CB8AC3E}">
        <p14:creationId xmlns:p14="http://schemas.microsoft.com/office/powerpoint/2010/main" val="3914788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D45D2FE7-DACF-4AA6-8B14-E1DD47FE41C0}"/>
              </a:ext>
            </a:extLst>
          </p:cNvPr>
          <p:cNvGraphicFramePr>
            <a:graphicFrameLocks noGrp="1"/>
          </p:cNvGraphicFramePr>
          <p:nvPr>
            <p:ph idx="1"/>
            <p:extLst>
              <p:ext uri="{D42A27DB-BD31-4B8C-83A1-F6EECF244321}">
                <p14:modId xmlns:p14="http://schemas.microsoft.com/office/powerpoint/2010/main" val="138932793"/>
              </p:ext>
            </p:extLst>
          </p:nvPr>
        </p:nvGraphicFramePr>
        <p:xfrm>
          <a:off x="270588" y="1642189"/>
          <a:ext cx="8658807" cy="4431980"/>
        </p:xfrm>
        <a:graphic>
          <a:graphicData uri="http://schemas.openxmlformats.org/drawingml/2006/table">
            <a:tbl>
              <a:tblPr firstRow="1" bandRow="1">
                <a:tableStyleId>{5C22544A-7EE6-4342-B048-85BDC9FD1C3A}</a:tableStyleId>
              </a:tblPr>
              <a:tblGrid>
                <a:gridCol w="2095845">
                  <a:extLst>
                    <a:ext uri="{9D8B030D-6E8A-4147-A177-3AD203B41FA5}">
                      <a16:colId xmlns:a16="http://schemas.microsoft.com/office/drawing/2014/main" val="4233068004"/>
                    </a:ext>
                  </a:extLst>
                </a:gridCol>
                <a:gridCol w="3039534">
                  <a:extLst>
                    <a:ext uri="{9D8B030D-6E8A-4147-A177-3AD203B41FA5}">
                      <a16:colId xmlns:a16="http://schemas.microsoft.com/office/drawing/2014/main" val="2605540328"/>
                    </a:ext>
                  </a:extLst>
                </a:gridCol>
                <a:gridCol w="3523428">
                  <a:extLst>
                    <a:ext uri="{9D8B030D-6E8A-4147-A177-3AD203B41FA5}">
                      <a16:colId xmlns:a16="http://schemas.microsoft.com/office/drawing/2014/main" val="78124270"/>
                    </a:ext>
                  </a:extLst>
                </a:gridCol>
              </a:tblGrid>
              <a:tr h="425985">
                <a:tc>
                  <a:txBody>
                    <a:bodyPr/>
                    <a:lstStyle/>
                    <a:p>
                      <a:r>
                        <a:rPr lang="en-CA" sz="1400" dirty="0">
                          <a:latin typeface="Arial" panose="020B0604020202020204" pitchFamily="34" charset="0"/>
                          <a:cs typeface="Arial" panose="020B0604020202020204" pitchFamily="34" charset="0"/>
                        </a:rPr>
                        <a:t>Description of Ideas </a:t>
                      </a:r>
                    </a:p>
                  </a:txBody>
                  <a:tcPr/>
                </a:tc>
                <a:tc>
                  <a:txBody>
                    <a:bodyPr/>
                    <a:lstStyle/>
                    <a:p>
                      <a:r>
                        <a:rPr lang="en-CA" sz="1400" dirty="0">
                          <a:latin typeface="Arial" panose="020B0604020202020204" pitchFamily="34" charset="0"/>
                          <a:cs typeface="Arial" panose="020B0604020202020204" pitchFamily="34" charset="0"/>
                        </a:rPr>
                        <a:t>Stakeholder Recommendations</a:t>
                      </a:r>
                    </a:p>
                  </a:txBody>
                  <a:tcPr>
                    <a:solidFill>
                      <a:schemeClr val="accent2">
                        <a:lumMod val="75000"/>
                      </a:schemeClr>
                    </a:solidFill>
                  </a:tcPr>
                </a:tc>
                <a:tc>
                  <a:txBody>
                    <a:bodyPr/>
                    <a:lstStyle/>
                    <a:p>
                      <a:r>
                        <a:rPr lang="en-CA" sz="1400" dirty="0">
                          <a:latin typeface="Arial" panose="020B0604020202020204" pitchFamily="34" charset="0"/>
                          <a:cs typeface="Arial" panose="020B0604020202020204" pitchFamily="34" charset="0"/>
                        </a:rPr>
                        <a:t>Proposal for Sandbox 2.0</a:t>
                      </a:r>
                    </a:p>
                  </a:txBody>
                  <a:tcPr>
                    <a:solidFill>
                      <a:schemeClr val="accent6">
                        <a:lumMod val="75000"/>
                      </a:schemeClr>
                    </a:solidFill>
                  </a:tcPr>
                </a:tc>
                <a:extLst>
                  <a:ext uri="{0D108BD9-81ED-4DB2-BD59-A6C34878D82A}">
                    <a16:rowId xmlns:a16="http://schemas.microsoft.com/office/drawing/2014/main" val="240570885"/>
                  </a:ext>
                </a:extLst>
              </a:tr>
              <a:tr h="798503">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500" dirty="0">
                          <a:latin typeface="Arial" panose="020B0604020202020204" pitchFamily="34" charset="0"/>
                          <a:cs typeface="Arial" panose="020B0604020202020204" pitchFamily="34" charset="0"/>
                        </a:rPr>
                        <a:t>Focus on EVs </a:t>
                      </a:r>
                    </a:p>
                  </a:txBody>
                  <a:tcPr/>
                </a:tc>
                <a:tc>
                  <a:txBody>
                    <a:bodyPr/>
                    <a:lstStyle/>
                    <a:p>
                      <a:pPr marL="0" indent="0">
                        <a:buFont typeface="Arial" panose="020B0604020202020204" pitchFamily="34" charset="0"/>
                        <a:buNone/>
                      </a:pPr>
                      <a:r>
                        <a:rPr lang="en-US" sz="1500" dirty="0">
                          <a:latin typeface="Arial" panose="020B0604020202020204" pitchFamily="34" charset="0"/>
                          <a:cs typeface="Arial" panose="020B0604020202020204" pitchFamily="34" charset="0"/>
                        </a:rPr>
                        <a:t>Set up a Working Group specifically to discuss EVs </a:t>
                      </a:r>
                    </a:p>
                  </a:txBody>
                  <a:tcPr>
                    <a:solidFill>
                      <a:schemeClr val="accent2">
                        <a:lumMod val="40000"/>
                        <a:lumOff val="60000"/>
                      </a:schemeClr>
                    </a:solidFill>
                  </a:tcPr>
                </a:tc>
                <a:tc>
                  <a:txBody>
                    <a:bodyPr/>
                    <a:lstStyle/>
                    <a:p>
                      <a:pPr marL="0" indent="0">
                        <a:buFont typeface="Arial" panose="020B0604020202020204" pitchFamily="34" charset="0"/>
                        <a:buNone/>
                      </a:pPr>
                      <a:r>
                        <a:rPr lang="en-CA" sz="1500" dirty="0">
                          <a:latin typeface="Arial" panose="020B0604020202020204" pitchFamily="34" charset="0"/>
                          <a:cs typeface="Arial" panose="020B0604020202020204" pitchFamily="34" charset="0"/>
                        </a:rPr>
                        <a:t>An EV working group is outside of the scope of the Sandbox</a:t>
                      </a:r>
                      <a:r>
                        <a:rPr lang="en-CA" sz="1500" dirty="0">
                          <a:solidFill>
                            <a:srgbClr val="FF0000"/>
                          </a:solidFill>
                          <a:latin typeface="Arial" panose="020B0604020202020204" pitchFamily="34" charset="0"/>
                          <a:cs typeface="Arial" panose="020B0604020202020204" pitchFamily="34" charset="0"/>
                        </a:rPr>
                        <a:t> </a:t>
                      </a:r>
                      <a:endParaRPr lang="en-CA" sz="1500" dirty="0">
                        <a:latin typeface="Arial" panose="020B0604020202020204" pitchFamily="34" charset="0"/>
                        <a:cs typeface="Arial" panose="020B0604020202020204" pitchFamily="34" charset="0"/>
                      </a:endParaRPr>
                    </a:p>
                  </a:txBody>
                  <a:tcPr>
                    <a:solidFill>
                      <a:schemeClr val="accent6">
                        <a:lumMod val="40000"/>
                        <a:lumOff val="60000"/>
                      </a:schemeClr>
                    </a:solidFill>
                  </a:tcPr>
                </a:tc>
                <a:extLst>
                  <a:ext uri="{0D108BD9-81ED-4DB2-BD59-A6C34878D82A}">
                    <a16:rowId xmlns:a16="http://schemas.microsoft.com/office/drawing/2014/main" val="2249289610"/>
                  </a:ext>
                </a:extLst>
              </a:tr>
              <a:tr h="1170454">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500" kern="1200" dirty="0">
                          <a:solidFill>
                            <a:schemeClr val="dk1"/>
                          </a:solidFill>
                          <a:latin typeface="Arial" panose="020B0604020202020204" pitchFamily="34" charset="0"/>
                          <a:ea typeface="+mn-ea"/>
                          <a:cs typeface="Arial" panose="020B0604020202020204" pitchFamily="34" charset="0"/>
                        </a:rPr>
                        <a:t>Staff should help utilities prepare applications</a:t>
                      </a:r>
                    </a:p>
                    <a:p>
                      <a:pPr marL="171450" indent="-171450">
                        <a:buFont typeface="Arial" panose="020B0604020202020204" pitchFamily="34" charset="0"/>
                        <a:buChar char="•"/>
                      </a:pPr>
                      <a:endParaRPr lang="en-US" sz="15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500" kern="1200" dirty="0">
                          <a:solidFill>
                            <a:schemeClr val="dk1"/>
                          </a:solidFill>
                          <a:latin typeface="Arial" panose="020B0604020202020204" pitchFamily="34" charset="0"/>
                          <a:ea typeface="+mn-ea"/>
                          <a:cs typeface="Arial" panose="020B0604020202020204" pitchFamily="34" charset="0"/>
                        </a:rPr>
                        <a:t>Staff should support smaller utilities in particular to prepare applications that include an innovative component </a:t>
                      </a:r>
                    </a:p>
                  </a:txBody>
                  <a:tcPr>
                    <a:solidFill>
                      <a:schemeClr val="accent2">
                        <a:lumMod val="40000"/>
                        <a:lumOff val="60000"/>
                      </a:schemeClr>
                    </a:solidFill>
                  </a:tcPr>
                </a:tc>
                <a:tc>
                  <a:txBody>
                    <a:bodyPr/>
                    <a:lstStyle/>
                    <a:p>
                      <a:pPr marL="0" indent="0">
                        <a:buFont typeface="Arial" panose="020B0604020202020204" pitchFamily="34" charset="0"/>
                        <a:buNone/>
                      </a:pPr>
                      <a:r>
                        <a:rPr lang="en-US" sz="1500" dirty="0">
                          <a:latin typeface="Arial" panose="020B0604020202020204" pitchFamily="34" charset="0"/>
                          <a:cs typeface="Arial" panose="020B0604020202020204" pitchFamily="34" charset="0"/>
                        </a:rPr>
                        <a:t>Applications staff already offer pre-application meetings, regardless of utility size. OEB Sandbox staff could participate in the event an innovative component is a focus for discussion.</a:t>
                      </a:r>
                      <a:endParaRPr lang="en-CA" sz="1500" dirty="0">
                        <a:latin typeface="Arial" panose="020B0604020202020204" pitchFamily="34" charset="0"/>
                        <a:cs typeface="Arial" panose="020B0604020202020204" pitchFamily="34" charset="0"/>
                      </a:endParaRPr>
                    </a:p>
                  </a:txBody>
                  <a:tcPr>
                    <a:solidFill>
                      <a:schemeClr val="accent6">
                        <a:lumMod val="40000"/>
                        <a:lumOff val="60000"/>
                      </a:schemeClr>
                    </a:solidFill>
                  </a:tcPr>
                </a:tc>
                <a:extLst>
                  <a:ext uri="{0D108BD9-81ED-4DB2-BD59-A6C34878D82A}">
                    <a16:rowId xmlns:a16="http://schemas.microsoft.com/office/drawing/2014/main" val="2612110493"/>
                  </a:ext>
                </a:extLst>
              </a:tr>
              <a:tr h="1973052">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500" dirty="0">
                          <a:latin typeface="Arial" panose="020B0604020202020204" pitchFamily="34" charset="0"/>
                          <a:cs typeface="Arial" panose="020B0604020202020204" pitchFamily="34" charset="0"/>
                        </a:rPr>
                        <a:t>Other jurisdictions include regulator-led, thematic Sandbox approaches </a:t>
                      </a:r>
                    </a:p>
                    <a:p>
                      <a:pPr marL="0" indent="0">
                        <a:buFont typeface="Arial" panose="020B0604020202020204" pitchFamily="34" charset="0"/>
                        <a:buNone/>
                      </a:pPr>
                      <a:endParaRPr lang="en-US" sz="15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marL="171450" indent="-171450">
                        <a:buFont typeface="Arial" panose="020B0604020202020204" pitchFamily="34" charset="0"/>
                        <a:buChar char="•"/>
                      </a:pPr>
                      <a:r>
                        <a:rPr lang="en-US" sz="1500" dirty="0">
                          <a:latin typeface="Arial" panose="020B0604020202020204" pitchFamily="34" charset="0"/>
                          <a:cs typeface="Arial" panose="020B0604020202020204" pitchFamily="34" charset="0"/>
                        </a:rPr>
                        <a:t>New type of Sandbox consisting of OEB putting forward particular areas of interest and/or ideas about specific regulatory barriers</a:t>
                      </a:r>
                    </a:p>
                    <a:p>
                      <a:pPr marL="171450" indent="-171450">
                        <a:buFont typeface="Arial" panose="020B0604020202020204" pitchFamily="34" charset="0"/>
                        <a:buChar char="•"/>
                      </a:pPr>
                      <a:r>
                        <a:rPr lang="en-US" sz="1500" dirty="0">
                          <a:latin typeface="Arial" panose="020B0604020202020204" pitchFamily="34" charset="0"/>
                          <a:cs typeface="Arial" panose="020B0604020202020204" pitchFamily="34" charset="0"/>
                        </a:rPr>
                        <a:t>Thematic areas should be agreed on with stakeholders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500" kern="1200" dirty="0">
                        <a:solidFill>
                          <a:schemeClr val="dk1"/>
                        </a:solidFill>
                        <a:latin typeface="Arial" panose="020B0604020202020204" pitchFamily="34" charset="0"/>
                        <a:ea typeface="+mn-ea"/>
                        <a:cs typeface="Arial" panose="020B0604020202020204" pitchFamily="34" charset="0"/>
                      </a:endParaRPr>
                    </a:p>
                  </a:txBody>
                  <a:tcPr>
                    <a:solidFill>
                      <a:schemeClr val="accent2">
                        <a:lumMod val="40000"/>
                        <a:lumOff val="60000"/>
                      </a:schemeClr>
                    </a:solidFill>
                  </a:tcPr>
                </a:tc>
                <a:tc>
                  <a:txBody>
                    <a:bodyPr/>
                    <a:lstStyle/>
                    <a:p>
                      <a:pPr marL="171450" indent="-171450">
                        <a:buFont typeface="Arial" panose="020B0604020202020204" pitchFamily="34" charset="0"/>
                        <a:buChar char="•"/>
                      </a:pPr>
                      <a:r>
                        <a:rPr lang="en-US" sz="1500" kern="1200" dirty="0">
                          <a:solidFill>
                            <a:schemeClr val="tx1"/>
                          </a:solidFill>
                          <a:latin typeface="Arial" panose="020B0604020202020204" pitchFamily="34" charset="0"/>
                          <a:ea typeface="+mn-ea"/>
                          <a:cs typeface="Arial" panose="020B0604020202020204" pitchFamily="34" charset="0"/>
                        </a:rPr>
                        <a:t>The ongoing IESO/OEB joint targeted call focuses on the theme of DERs</a:t>
                      </a:r>
                    </a:p>
                    <a:p>
                      <a:pPr marL="171450" indent="-171450">
                        <a:buFont typeface="Arial" panose="020B0604020202020204" pitchFamily="34" charset="0"/>
                        <a:buChar char="•"/>
                      </a:pPr>
                      <a:r>
                        <a:rPr lang="en-US" sz="1500" kern="1200" dirty="0">
                          <a:solidFill>
                            <a:schemeClr val="tx1"/>
                          </a:solidFill>
                          <a:latin typeface="Arial" panose="020B0604020202020204" pitchFamily="34" charset="0"/>
                          <a:ea typeface="+mn-ea"/>
                          <a:cs typeface="Arial" panose="020B0604020202020204" pitchFamily="34" charset="0"/>
                        </a:rPr>
                        <a:t>OEB </a:t>
                      </a:r>
                      <a:r>
                        <a:rPr lang="en-US" sz="1500" b="0" kern="1200" dirty="0">
                          <a:solidFill>
                            <a:schemeClr val="tx1"/>
                          </a:solidFill>
                          <a:latin typeface="Arial" panose="020B0604020202020204" pitchFamily="34" charset="0"/>
                          <a:ea typeface="+mn-ea"/>
                          <a:cs typeface="Arial" panose="020B0604020202020204" pitchFamily="34" charset="0"/>
                        </a:rPr>
                        <a:t>will consider the concept of a thematic Sandbox at a later date based on lessons learned from the joint targeted call</a:t>
                      </a:r>
                    </a:p>
                  </a:txBody>
                  <a:tcPr>
                    <a:solidFill>
                      <a:schemeClr val="accent6">
                        <a:lumMod val="40000"/>
                        <a:lumOff val="60000"/>
                      </a:schemeClr>
                    </a:solidFill>
                  </a:tcPr>
                </a:tc>
                <a:extLst>
                  <a:ext uri="{0D108BD9-81ED-4DB2-BD59-A6C34878D82A}">
                    <a16:rowId xmlns:a16="http://schemas.microsoft.com/office/drawing/2014/main" val="3704408056"/>
                  </a:ext>
                </a:extLst>
              </a:tr>
            </a:tbl>
          </a:graphicData>
        </a:graphic>
      </p:graphicFrame>
      <p:sp>
        <p:nvSpPr>
          <p:cNvPr id="3" name="Date Placeholder 2">
            <a:extLst>
              <a:ext uri="{FF2B5EF4-FFF2-40B4-BE49-F238E27FC236}">
                <a16:creationId xmlns:a16="http://schemas.microsoft.com/office/drawing/2014/main" id="{39D694F0-EC4E-47BB-9F1D-7483AE88D6B3}"/>
              </a:ext>
            </a:extLst>
          </p:cNvPr>
          <p:cNvSpPr>
            <a:spLocks noGrp="1"/>
          </p:cNvSpPr>
          <p:nvPr>
            <p:ph type="dt" sz="half" idx="10"/>
          </p:nvPr>
        </p:nvSpPr>
        <p:spPr/>
        <p:txBody>
          <a:bodyPr/>
          <a:lstStyle/>
          <a:p>
            <a:r>
              <a:rPr lang="en-US"/>
              <a:t>September 27, 2021</a:t>
            </a:r>
            <a:endParaRPr lang="en-US" dirty="0"/>
          </a:p>
        </p:txBody>
      </p:sp>
      <p:sp>
        <p:nvSpPr>
          <p:cNvPr id="4" name="Slide Number Placeholder 3">
            <a:extLst>
              <a:ext uri="{FF2B5EF4-FFF2-40B4-BE49-F238E27FC236}">
                <a16:creationId xmlns:a16="http://schemas.microsoft.com/office/drawing/2014/main" id="{302930D8-AD88-42DE-8ABE-074A27A77A74}"/>
              </a:ext>
            </a:extLst>
          </p:cNvPr>
          <p:cNvSpPr>
            <a:spLocks noGrp="1"/>
          </p:cNvSpPr>
          <p:nvPr>
            <p:ph type="sldNum" sz="quarter" idx="12"/>
          </p:nvPr>
        </p:nvSpPr>
        <p:spPr/>
        <p:txBody>
          <a:bodyPr/>
          <a:lstStyle/>
          <a:p>
            <a:fld id="{4AAF8289-CD90-CC40-B4FD-340DA494366B}" type="slidenum">
              <a:rPr lang="en-US" smtClean="0"/>
              <a:t>12</a:t>
            </a:fld>
            <a:endParaRPr lang="en-US" dirty="0"/>
          </a:p>
        </p:txBody>
      </p:sp>
      <p:sp>
        <p:nvSpPr>
          <p:cNvPr id="5" name="Title 4">
            <a:extLst>
              <a:ext uri="{FF2B5EF4-FFF2-40B4-BE49-F238E27FC236}">
                <a16:creationId xmlns:a16="http://schemas.microsoft.com/office/drawing/2014/main" id="{544BA73B-CCB9-429E-B553-BC4E05B8A6DE}"/>
              </a:ext>
            </a:extLst>
          </p:cNvPr>
          <p:cNvSpPr>
            <a:spLocks noGrp="1"/>
          </p:cNvSpPr>
          <p:nvPr>
            <p:ph type="title"/>
          </p:nvPr>
        </p:nvSpPr>
        <p:spPr>
          <a:xfrm>
            <a:off x="628650" y="148683"/>
            <a:ext cx="8114134" cy="1325563"/>
          </a:xfrm>
        </p:spPr>
        <p:txBody>
          <a:bodyPr>
            <a:normAutofit/>
          </a:bodyPr>
          <a:lstStyle/>
          <a:p>
            <a:r>
              <a:rPr lang="en-CA" sz="3200" dirty="0"/>
              <a:t>5. Additional Sandbox Activities</a:t>
            </a:r>
            <a:endParaRPr lang="en-CA" sz="4000" dirty="0">
              <a:solidFill>
                <a:srgbClr val="FF0000"/>
              </a:solidFill>
            </a:endParaRPr>
          </a:p>
        </p:txBody>
      </p:sp>
    </p:spTree>
    <p:extLst>
      <p:ext uri="{BB962C8B-B14F-4D97-AF65-F5344CB8AC3E}">
        <p14:creationId xmlns:p14="http://schemas.microsoft.com/office/powerpoint/2010/main" val="42760830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736E7C4-EE7C-40CF-8F05-928C5B91A725}"/>
              </a:ext>
            </a:extLst>
          </p:cNvPr>
          <p:cNvSpPr>
            <a:spLocks noGrp="1"/>
          </p:cNvSpPr>
          <p:nvPr>
            <p:ph idx="1"/>
          </p:nvPr>
        </p:nvSpPr>
        <p:spPr>
          <a:xfrm>
            <a:off x="628650" y="1892595"/>
            <a:ext cx="8023160" cy="4253024"/>
          </a:xfrm>
        </p:spPr>
        <p:txBody>
          <a:bodyPr>
            <a:normAutofit fontScale="92500"/>
          </a:bodyPr>
          <a:lstStyle/>
          <a:p>
            <a:pPr>
              <a:lnSpc>
                <a:spcPct val="120000"/>
              </a:lnSpc>
            </a:pPr>
            <a:r>
              <a:rPr lang="en-US" sz="1600" dirty="0">
                <a:latin typeface="Arial" panose="020B0604020202020204" pitchFamily="34" charset="0"/>
                <a:ea typeface="Calibri" panose="020F0502020204030204" pitchFamily="34" charset="0"/>
                <a:cs typeface="Arial" panose="020B0604020202020204" pitchFamily="34" charset="0"/>
              </a:rPr>
              <a:t>Stakeholders are invited to provide feedback on any topic of interest </a:t>
            </a:r>
          </a:p>
          <a:p>
            <a:pPr lvl="1">
              <a:lnSpc>
                <a:spcPct val="120000"/>
              </a:lnSpc>
            </a:pPr>
            <a:r>
              <a:rPr lang="en-US" sz="1600" dirty="0">
                <a:effectLst/>
                <a:latin typeface="Arial" panose="020B0604020202020204" pitchFamily="34" charset="0"/>
                <a:ea typeface="Calibri" panose="020F0502020204030204" pitchFamily="34" charset="0"/>
                <a:cs typeface="Arial" panose="020B0604020202020204" pitchFamily="34" charset="0"/>
              </a:rPr>
              <a:t>In person at the September 30 stakeholder meeting </a:t>
            </a:r>
          </a:p>
          <a:p>
            <a:pPr lvl="1">
              <a:lnSpc>
                <a:spcPct val="120000"/>
              </a:lnSpc>
            </a:pPr>
            <a:r>
              <a:rPr lang="en-US" sz="1600" dirty="0">
                <a:latin typeface="Arial" panose="020B0604020202020204" pitchFamily="34" charset="0"/>
                <a:ea typeface="Calibri" panose="020F0502020204030204" pitchFamily="34" charset="0"/>
                <a:cs typeface="Arial" panose="020B0604020202020204" pitchFamily="34" charset="0"/>
              </a:rPr>
              <a:t>In writing by </a:t>
            </a:r>
            <a:r>
              <a:rPr lang="en-US" sz="1600" dirty="0">
                <a:effectLst/>
                <a:latin typeface="Arial" panose="020B0604020202020204" pitchFamily="34" charset="0"/>
                <a:ea typeface="Calibri" panose="020F0502020204030204" pitchFamily="34" charset="0"/>
                <a:cs typeface="Arial" panose="020B0604020202020204" pitchFamily="34" charset="0"/>
              </a:rPr>
              <a:t>October 15</a:t>
            </a:r>
          </a:p>
          <a:p>
            <a:pPr>
              <a:lnSpc>
                <a:spcPct val="120000"/>
              </a:lnSpc>
            </a:pPr>
            <a:r>
              <a:rPr lang="en-US" sz="1600" dirty="0">
                <a:latin typeface="Arial" panose="020B0604020202020204" pitchFamily="34" charset="0"/>
                <a:ea typeface="Calibri" panose="020F0502020204030204" pitchFamily="34" charset="0"/>
                <a:cs typeface="Arial" panose="020B0604020202020204" pitchFamily="34" charset="0"/>
              </a:rPr>
              <a:t>OEB staff are particularly interested in stakeholder feedback on the following topics: </a:t>
            </a:r>
          </a:p>
          <a:p>
            <a:pPr lvl="1">
              <a:lnSpc>
                <a:spcPct val="120000"/>
              </a:lnSpc>
            </a:pPr>
            <a:r>
              <a:rPr lang="en-US" sz="1600" dirty="0">
                <a:latin typeface="Arial" panose="020B0604020202020204" pitchFamily="34" charset="0"/>
                <a:ea typeface="Calibri" panose="020F0502020204030204" pitchFamily="34" charset="0"/>
                <a:cs typeface="Arial" panose="020B0604020202020204" pitchFamily="34" charset="0"/>
              </a:rPr>
              <a:t>The proposed Sandbox Goal and Project-Specific Eligibility Criteria</a:t>
            </a:r>
          </a:p>
          <a:p>
            <a:pPr lvl="1">
              <a:lnSpc>
                <a:spcPct val="120000"/>
              </a:lnSpc>
            </a:pPr>
            <a:r>
              <a:rPr lang="en-US" sz="1600" dirty="0">
                <a:latin typeface="Arial" panose="020B0604020202020204" pitchFamily="34" charset="0"/>
                <a:ea typeface="Calibri" panose="020F0502020204030204" pitchFamily="34" charset="0"/>
                <a:cs typeface="Arial" panose="020B0604020202020204" pitchFamily="34" charset="0"/>
              </a:rPr>
              <a:t>The sufficiency of proposed awareness-raising activities </a:t>
            </a:r>
          </a:p>
          <a:p>
            <a:pPr lvl="1">
              <a:lnSpc>
                <a:spcPct val="120000"/>
              </a:lnSpc>
            </a:pPr>
            <a:r>
              <a:rPr lang="en-US" sz="1600" dirty="0">
                <a:latin typeface="Arial" panose="020B0604020202020204" pitchFamily="34" charset="0"/>
                <a:ea typeface="Calibri" panose="020F0502020204030204" pitchFamily="34" charset="0"/>
                <a:cs typeface="Arial" panose="020B0604020202020204" pitchFamily="34" charset="0"/>
              </a:rPr>
              <a:t>The sufficiency of transparency and communications activities proposed</a:t>
            </a:r>
          </a:p>
          <a:p>
            <a:pPr lvl="1">
              <a:lnSpc>
                <a:spcPct val="120000"/>
              </a:lnSpc>
            </a:pPr>
            <a:r>
              <a:rPr lang="en-US" sz="1600" dirty="0">
                <a:latin typeface="Arial" panose="020B0604020202020204" pitchFamily="34" charset="0"/>
                <a:ea typeface="Calibri" panose="020F0502020204030204" pitchFamily="34" charset="0"/>
                <a:cs typeface="Arial" panose="020B0604020202020204" pitchFamily="34" charset="0"/>
              </a:rPr>
              <a:t>Innovation Dialogue: Expectations for what this activity should entail (e.g., role of OEB staff, nature of dialogue, stakeholders to be involved, meeting frequency) </a:t>
            </a:r>
          </a:p>
          <a:p>
            <a:pPr lvl="1">
              <a:lnSpc>
                <a:spcPct val="120000"/>
              </a:lnSpc>
            </a:pPr>
            <a:r>
              <a:rPr lang="en-US" sz="1600" dirty="0">
                <a:latin typeface="Arial" panose="020B0604020202020204" pitchFamily="34" charset="0"/>
                <a:ea typeface="Calibri" panose="020F0502020204030204" pitchFamily="34" charset="0"/>
                <a:cs typeface="Arial" panose="020B0604020202020204" pitchFamily="34" charset="0"/>
              </a:rPr>
              <a:t>Concierge Service: Expectations for what this service should entail (e.g., desired activities, role of OEB staff) and views on the OEB collaborating with another organization to provide this service (including suggestions related to what organization would be suitable)</a:t>
            </a:r>
          </a:p>
        </p:txBody>
      </p:sp>
      <p:sp>
        <p:nvSpPr>
          <p:cNvPr id="3" name="Date Placeholder 2">
            <a:extLst>
              <a:ext uri="{FF2B5EF4-FFF2-40B4-BE49-F238E27FC236}">
                <a16:creationId xmlns:a16="http://schemas.microsoft.com/office/drawing/2014/main" id="{23F36CF1-5AEB-4C5C-9F1F-30A75DB9865B}"/>
              </a:ext>
            </a:extLst>
          </p:cNvPr>
          <p:cNvSpPr>
            <a:spLocks noGrp="1"/>
          </p:cNvSpPr>
          <p:nvPr>
            <p:ph type="dt" sz="half" idx="10"/>
          </p:nvPr>
        </p:nvSpPr>
        <p:spPr/>
        <p:txBody>
          <a:bodyPr/>
          <a:lstStyle/>
          <a:p>
            <a:r>
              <a:rPr lang="en-US"/>
              <a:t>September 27, 2021</a:t>
            </a:r>
            <a:endParaRPr lang="en-US" dirty="0"/>
          </a:p>
        </p:txBody>
      </p:sp>
      <p:sp>
        <p:nvSpPr>
          <p:cNvPr id="4" name="Slide Number Placeholder 3">
            <a:extLst>
              <a:ext uri="{FF2B5EF4-FFF2-40B4-BE49-F238E27FC236}">
                <a16:creationId xmlns:a16="http://schemas.microsoft.com/office/drawing/2014/main" id="{903B69E1-6419-403C-A4B9-B30C4F1AA537}"/>
              </a:ext>
            </a:extLst>
          </p:cNvPr>
          <p:cNvSpPr>
            <a:spLocks noGrp="1"/>
          </p:cNvSpPr>
          <p:nvPr>
            <p:ph type="sldNum" sz="quarter" idx="12"/>
          </p:nvPr>
        </p:nvSpPr>
        <p:spPr/>
        <p:txBody>
          <a:bodyPr/>
          <a:lstStyle/>
          <a:p>
            <a:fld id="{4AAF8289-CD90-CC40-B4FD-340DA494366B}" type="slidenum">
              <a:rPr lang="en-US" smtClean="0"/>
              <a:t>13</a:t>
            </a:fld>
            <a:endParaRPr lang="en-US" dirty="0"/>
          </a:p>
        </p:txBody>
      </p:sp>
      <p:sp>
        <p:nvSpPr>
          <p:cNvPr id="5" name="Title 4">
            <a:extLst>
              <a:ext uri="{FF2B5EF4-FFF2-40B4-BE49-F238E27FC236}">
                <a16:creationId xmlns:a16="http://schemas.microsoft.com/office/drawing/2014/main" id="{AA17D451-0DA9-4BE7-8089-87E28B6FA7B4}"/>
              </a:ext>
            </a:extLst>
          </p:cNvPr>
          <p:cNvSpPr>
            <a:spLocks noGrp="1"/>
          </p:cNvSpPr>
          <p:nvPr>
            <p:ph type="title"/>
          </p:nvPr>
        </p:nvSpPr>
        <p:spPr/>
        <p:txBody>
          <a:bodyPr/>
          <a:lstStyle/>
          <a:p>
            <a:r>
              <a:rPr lang="en-CA" dirty="0"/>
              <a:t>Stakeholder Input Sought </a:t>
            </a:r>
          </a:p>
        </p:txBody>
      </p:sp>
    </p:spTree>
    <p:extLst>
      <p:ext uri="{BB962C8B-B14F-4D97-AF65-F5344CB8AC3E}">
        <p14:creationId xmlns:p14="http://schemas.microsoft.com/office/powerpoint/2010/main" val="19960805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C8C0F38-C64B-41FF-B4CC-BD13FCE90DF7}"/>
              </a:ext>
            </a:extLst>
          </p:cNvPr>
          <p:cNvSpPr>
            <a:spLocks noGrp="1"/>
          </p:cNvSpPr>
          <p:nvPr>
            <p:ph type="title"/>
          </p:nvPr>
        </p:nvSpPr>
        <p:spPr>
          <a:xfrm>
            <a:off x="623888" y="2295524"/>
            <a:ext cx="7886700" cy="1133476"/>
          </a:xfrm>
        </p:spPr>
        <p:txBody>
          <a:bodyPr>
            <a:normAutofit fontScale="90000"/>
          </a:bodyPr>
          <a:lstStyle/>
          <a:p>
            <a:pPr algn="ctr"/>
            <a:r>
              <a:rPr lang="en-CA" sz="5400" dirty="0"/>
              <a:t>Appendix</a:t>
            </a:r>
            <a:br>
              <a:rPr lang="en-CA" sz="5400" dirty="0"/>
            </a:br>
            <a:r>
              <a:rPr lang="en-CA" sz="1200" dirty="0"/>
              <a:t> </a:t>
            </a:r>
            <a:br>
              <a:rPr lang="en-CA" sz="5400" dirty="0"/>
            </a:br>
            <a:r>
              <a:rPr lang="en-CA" sz="4400" dirty="0"/>
              <a:t>Details re. Stakeholder Feedback</a:t>
            </a:r>
          </a:p>
        </p:txBody>
      </p:sp>
      <p:sp>
        <p:nvSpPr>
          <p:cNvPr id="3" name="Date Placeholder 2">
            <a:extLst>
              <a:ext uri="{FF2B5EF4-FFF2-40B4-BE49-F238E27FC236}">
                <a16:creationId xmlns:a16="http://schemas.microsoft.com/office/drawing/2014/main" id="{8F67C8D4-F3FE-4774-827E-47DD91451B91}"/>
              </a:ext>
            </a:extLst>
          </p:cNvPr>
          <p:cNvSpPr>
            <a:spLocks noGrp="1"/>
          </p:cNvSpPr>
          <p:nvPr>
            <p:ph type="dt" sz="half" idx="10"/>
          </p:nvPr>
        </p:nvSpPr>
        <p:spPr/>
        <p:txBody>
          <a:bodyPr/>
          <a:lstStyle/>
          <a:p>
            <a:r>
              <a:rPr lang="en-US"/>
              <a:t>September 27, 2021</a:t>
            </a:r>
            <a:endParaRPr lang="en-US" dirty="0"/>
          </a:p>
        </p:txBody>
      </p:sp>
      <p:sp>
        <p:nvSpPr>
          <p:cNvPr id="4" name="Slide Number Placeholder 3">
            <a:extLst>
              <a:ext uri="{FF2B5EF4-FFF2-40B4-BE49-F238E27FC236}">
                <a16:creationId xmlns:a16="http://schemas.microsoft.com/office/drawing/2014/main" id="{6ED2944F-C8F3-49CF-9466-CD4922540045}"/>
              </a:ext>
            </a:extLst>
          </p:cNvPr>
          <p:cNvSpPr>
            <a:spLocks noGrp="1"/>
          </p:cNvSpPr>
          <p:nvPr>
            <p:ph type="sldNum" sz="quarter" idx="12"/>
          </p:nvPr>
        </p:nvSpPr>
        <p:spPr/>
        <p:txBody>
          <a:bodyPr/>
          <a:lstStyle/>
          <a:p>
            <a:fld id="{4AAF8289-CD90-CC40-B4FD-340DA494366B}" type="slidenum">
              <a:rPr lang="en-US" smtClean="0"/>
              <a:t>14</a:t>
            </a:fld>
            <a:endParaRPr lang="en-US" dirty="0"/>
          </a:p>
        </p:txBody>
      </p:sp>
    </p:spTree>
    <p:extLst>
      <p:ext uri="{BB962C8B-B14F-4D97-AF65-F5344CB8AC3E}">
        <p14:creationId xmlns:p14="http://schemas.microsoft.com/office/powerpoint/2010/main" val="864577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EA468CED-B845-430D-97DE-E34D4501169C}"/>
              </a:ext>
            </a:extLst>
          </p:cNvPr>
          <p:cNvSpPr>
            <a:spLocks noGrp="1"/>
          </p:cNvSpPr>
          <p:nvPr>
            <p:ph type="dt" sz="half" idx="10"/>
          </p:nvPr>
        </p:nvSpPr>
        <p:spPr/>
        <p:txBody>
          <a:bodyPr/>
          <a:lstStyle/>
          <a:p>
            <a:r>
              <a:rPr lang="en-US"/>
              <a:t>September 27, 2021</a:t>
            </a:r>
            <a:endParaRPr lang="en-US" dirty="0"/>
          </a:p>
        </p:txBody>
      </p:sp>
      <p:sp>
        <p:nvSpPr>
          <p:cNvPr id="4" name="Slide Number Placeholder 3">
            <a:extLst>
              <a:ext uri="{FF2B5EF4-FFF2-40B4-BE49-F238E27FC236}">
                <a16:creationId xmlns:a16="http://schemas.microsoft.com/office/drawing/2014/main" id="{2454D718-E25E-48D5-8F4F-474A00973601}"/>
              </a:ext>
            </a:extLst>
          </p:cNvPr>
          <p:cNvSpPr>
            <a:spLocks noGrp="1"/>
          </p:cNvSpPr>
          <p:nvPr>
            <p:ph type="sldNum" sz="quarter" idx="12"/>
          </p:nvPr>
        </p:nvSpPr>
        <p:spPr/>
        <p:txBody>
          <a:bodyPr/>
          <a:lstStyle/>
          <a:p>
            <a:fld id="{4AAF8289-CD90-CC40-B4FD-340DA494366B}" type="slidenum">
              <a:rPr lang="en-US" smtClean="0"/>
              <a:t>15</a:t>
            </a:fld>
            <a:endParaRPr lang="en-US" dirty="0"/>
          </a:p>
        </p:txBody>
      </p:sp>
      <p:sp>
        <p:nvSpPr>
          <p:cNvPr id="5" name="Title 4">
            <a:extLst>
              <a:ext uri="{FF2B5EF4-FFF2-40B4-BE49-F238E27FC236}">
                <a16:creationId xmlns:a16="http://schemas.microsoft.com/office/drawing/2014/main" id="{86F84236-D2D6-4170-A07F-A3D12297156B}"/>
              </a:ext>
            </a:extLst>
          </p:cNvPr>
          <p:cNvSpPr>
            <a:spLocks noGrp="1"/>
          </p:cNvSpPr>
          <p:nvPr>
            <p:ph type="title"/>
          </p:nvPr>
        </p:nvSpPr>
        <p:spPr>
          <a:xfrm>
            <a:off x="541867" y="148683"/>
            <a:ext cx="8369300" cy="1325563"/>
          </a:xfrm>
        </p:spPr>
        <p:txBody>
          <a:bodyPr>
            <a:normAutofit/>
          </a:bodyPr>
          <a:lstStyle/>
          <a:p>
            <a:r>
              <a:rPr lang="en-US" sz="3200" dirty="0"/>
              <a:t>Stakeholders</a:t>
            </a:r>
            <a:endParaRPr lang="en-CA" sz="3200" dirty="0">
              <a:solidFill>
                <a:srgbClr val="FF0000"/>
              </a:solidFill>
            </a:endParaRPr>
          </a:p>
        </p:txBody>
      </p:sp>
      <p:sp>
        <p:nvSpPr>
          <p:cNvPr id="7" name="Content Placeholder 6">
            <a:extLst>
              <a:ext uri="{FF2B5EF4-FFF2-40B4-BE49-F238E27FC236}">
                <a16:creationId xmlns:a16="http://schemas.microsoft.com/office/drawing/2014/main" id="{029B5DD6-387B-4594-B98C-81AC61EC7929}"/>
              </a:ext>
            </a:extLst>
          </p:cNvPr>
          <p:cNvSpPr>
            <a:spLocks noGrp="1"/>
          </p:cNvSpPr>
          <p:nvPr>
            <p:ph idx="1"/>
          </p:nvPr>
        </p:nvSpPr>
        <p:spPr>
          <a:xfrm>
            <a:off x="628650" y="1887522"/>
            <a:ext cx="7440083" cy="4278385"/>
          </a:xfrm>
        </p:spPr>
        <p:txBody>
          <a:bodyPr>
            <a:normAutofit fontScale="85000" lnSpcReduction="20000"/>
          </a:bodyPr>
          <a:lstStyle/>
          <a:p>
            <a:pPr>
              <a:lnSpc>
                <a:spcPct val="110000"/>
              </a:lnSpc>
              <a:spcBef>
                <a:spcPts val="600"/>
              </a:spcBef>
            </a:pPr>
            <a:r>
              <a:rPr lang="en-US" dirty="0"/>
              <a:t>Consultations held with 20 stakeholders in July and August</a:t>
            </a:r>
          </a:p>
          <a:p>
            <a:pPr lvl="1">
              <a:lnSpc>
                <a:spcPct val="110000"/>
              </a:lnSpc>
              <a:spcBef>
                <a:spcPts val="600"/>
              </a:spcBef>
            </a:pPr>
            <a:r>
              <a:rPr lang="en-US" dirty="0"/>
              <a:t>8 electricity distributors</a:t>
            </a:r>
          </a:p>
          <a:p>
            <a:pPr lvl="2">
              <a:lnSpc>
                <a:spcPct val="110000"/>
              </a:lnSpc>
              <a:spcBef>
                <a:spcPts val="600"/>
              </a:spcBef>
            </a:pPr>
            <a:r>
              <a:rPr lang="en-US" dirty="0"/>
              <a:t>Hydro Ottawa</a:t>
            </a:r>
          </a:p>
          <a:p>
            <a:pPr lvl="2">
              <a:lnSpc>
                <a:spcPct val="110000"/>
              </a:lnSpc>
              <a:spcBef>
                <a:spcPts val="600"/>
              </a:spcBef>
            </a:pPr>
            <a:r>
              <a:rPr lang="en-US" dirty="0"/>
              <a:t>Hydro One </a:t>
            </a:r>
          </a:p>
          <a:p>
            <a:pPr lvl="2">
              <a:lnSpc>
                <a:spcPct val="110000"/>
              </a:lnSpc>
              <a:spcBef>
                <a:spcPts val="600"/>
              </a:spcBef>
            </a:pPr>
            <a:r>
              <a:rPr lang="en-US" dirty="0" err="1"/>
              <a:t>Alectra</a:t>
            </a:r>
            <a:endParaRPr lang="en-US" dirty="0"/>
          </a:p>
          <a:p>
            <a:pPr lvl="2">
              <a:lnSpc>
                <a:spcPct val="110000"/>
              </a:lnSpc>
              <a:spcBef>
                <a:spcPts val="600"/>
              </a:spcBef>
            </a:pPr>
            <a:r>
              <a:rPr lang="en-US" dirty="0"/>
              <a:t>Oakville Hydro</a:t>
            </a:r>
          </a:p>
          <a:p>
            <a:pPr lvl="2">
              <a:lnSpc>
                <a:spcPct val="110000"/>
              </a:lnSpc>
              <a:spcBef>
                <a:spcPts val="600"/>
              </a:spcBef>
            </a:pPr>
            <a:r>
              <a:rPr lang="en-US" dirty="0" err="1"/>
              <a:t>InnPower</a:t>
            </a:r>
            <a:endParaRPr lang="en-US" dirty="0"/>
          </a:p>
          <a:p>
            <a:pPr lvl="2">
              <a:lnSpc>
                <a:spcPct val="110000"/>
              </a:lnSpc>
              <a:spcBef>
                <a:spcPts val="600"/>
              </a:spcBef>
            </a:pPr>
            <a:r>
              <a:rPr lang="en-US" dirty="0"/>
              <a:t>THESL </a:t>
            </a:r>
          </a:p>
          <a:p>
            <a:pPr lvl="2">
              <a:lnSpc>
                <a:spcPct val="110000"/>
              </a:lnSpc>
              <a:spcBef>
                <a:spcPts val="600"/>
              </a:spcBef>
            </a:pPr>
            <a:r>
              <a:rPr lang="en-US" dirty="0"/>
              <a:t>Festival Hydro </a:t>
            </a:r>
          </a:p>
          <a:p>
            <a:pPr lvl="2">
              <a:lnSpc>
                <a:spcPct val="110000"/>
              </a:lnSpc>
              <a:spcBef>
                <a:spcPts val="600"/>
              </a:spcBef>
            </a:pPr>
            <a:r>
              <a:rPr lang="en-US" dirty="0" err="1"/>
              <a:t>Elexicon</a:t>
            </a:r>
            <a:r>
              <a:rPr lang="en-US" dirty="0"/>
              <a:t> Energy</a:t>
            </a:r>
          </a:p>
          <a:p>
            <a:pPr lvl="1">
              <a:lnSpc>
                <a:spcPct val="110000"/>
              </a:lnSpc>
              <a:spcBef>
                <a:spcPts val="600"/>
              </a:spcBef>
            </a:pPr>
            <a:r>
              <a:rPr lang="en-US" dirty="0"/>
              <a:t>One generator</a:t>
            </a:r>
          </a:p>
          <a:p>
            <a:pPr lvl="2">
              <a:lnSpc>
                <a:spcPct val="110000"/>
              </a:lnSpc>
              <a:spcBef>
                <a:spcPts val="600"/>
              </a:spcBef>
            </a:pPr>
            <a:r>
              <a:rPr lang="en-US" dirty="0"/>
              <a:t>OPG</a:t>
            </a:r>
          </a:p>
          <a:p>
            <a:pPr lvl="1">
              <a:lnSpc>
                <a:spcPct val="110000"/>
              </a:lnSpc>
              <a:spcBef>
                <a:spcPts val="600"/>
              </a:spcBef>
            </a:pPr>
            <a:endParaRPr lang="en-US" dirty="0"/>
          </a:p>
        </p:txBody>
      </p:sp>
    </p:spTree>
    <p:extLst>
      <p:ext uri="{BB962C8B-B14F-4D97-AF65-F5344CB8AC3E}">
        <p14:creationId xmlns:p14="http://schemas.microsoft.com/office/powerpoint/2010/main" val="23284951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EA468CED-B845-430D-97DE-E34D4501169C}"/>
              </a:ext>
            </a:extLst>
          </p:cNvPr>
          <p:cNvSpPr>
            <a:spLocks noGrp="1"/>
          </p:cNvSpPr>
          <p:nvPr>
            <p:ph type="dt" sz="half" idx="10"/>
          </p:nvPr>
        </p:nvSpPr>
        <p:spPr/>
        <p:txBody>
          <a:bodyPr/>
          <a:lstStyle/>
          <a:p>
            <a:r>
              <a:rPr lang="en-US"/>
              <a:t>September 27, 2021</a:t>
            </a:r>
            <a:endParaRPr lang="en-US" dirty="0"/>
          </a:p>
        </p:txBody>
      </p:sp>
      <p:sp>
        <p:nvSpPr>
          <p:cNvPr id="4" name="Slide Number Placeholder 3">
            <a:extLst>
              <a:ext uri="{FF2B5EF4-FFF2-40B4-BE49-F238E27FC236}">
                <a16:creationId xmlns:a16="http://schemas.microsoft.com/office/drawing/2014/main" id="{2454D718-E25E-48D5-8F4F-474A00973601}"/>
              </a:ext>
            </a:extLst>
          </p:cNvPr>
          <p:cNvSpPr>
            <a:spLocks noGrp="1"/>
          </p:cNvSpPr>
          <p:nvPr>
            <p:ph type="sldNum" sz="quarter" idx="12"/>
          </p:nvPr>
        </p:nvSpPr>
        <p:spPr/>
        <p:txBody>
          <a:bodyPr/>
          <a:lstStyle/>
          <a:p>
            <a:fld id="{4AAF8289-CD90-CC40-B4FD-340DA494366B}" type="slidenum">
              <a:rPr lang="en-US" smtClean="0"/>
              <a:t>16</a:t>
            </a:fld>
            <a:endParaRPr lang="en-US" dirty="0"/>
          </a:p>
        </p:txBody>
      </p:sp>
      <p:sp>
        <p:nvSpPr>
          <p:cNvPr id="5" name="Title 4">
            <a:extLst>
              <a:ext uri="{FF2B5EF4-FFF2-40B4-BE49-F238E27FC236}">
                <a16:creationId xmlns:a16="http://schemas.microsoft.com/office/drawing/2014/main" id="{86F84236-D2D6-4170-A07F-A3D12297156B}"/>
              </a:ext>
            </a:extLst>
          </p:cNvPr>
          <p:cNvSpPr>
            <a:spLocks noGrp="1"/>
          </p:cNvSpPr>
          <p:nvPr>
            <p:ph type="title"/>
          </p:nvPr>
        </p:nvSpPr>
        <p:spPr>
          <a:xfrm>
            <a:off x="541867" y="148683"/>
            <a:ext cx="8369300" cy="1325563"/>
          </a:xfrm>
        </p:spPr>
        <p:txBody>
          <a:bodyPr>
            <a:normAutofit/>
          </a:bodyPr>
          <a:lstStyle/>
          <a:p>
            <a:r>
              <a:rPr lang="en-US" sz="3200" dirty="0"/>
              <a:t>Stakeholders, cont’d</a:t>
            </a:r>
            <a:endParaRPr lang="en-CA" sz="3200" dirty="0">
              <a:solidFill>
                <a:srgbClr val="FF0000"/>
              </a:solidFill>
            </a:endParaRPr>
          </a:p>
        </p:txBody>
      </p:sp>
      <p:sp>
        <p:nvSpPr>
          <p:cNvPr id="7" name="Content Placeholder 6">
            <a:extLst>
              <a:ext uri="{FF2B5EF4-FFF2-40B4-BE49-F238E27FC236}">
                <a16:creationId xmlns:a16="http://schemas.microsoft.com/office/drawing/2014/main" id="{029B5DD6-387B-4594-B98C-81AC61EC7929}"/>
              </a:ext>
            </a:extLst>
          </p:cNvPr>
          <p:cNvSpPr>
            <a:spLocks noGrp="1"/>
          </p:cNvSpPr>
          <p:nvPr>
            <p:ph idx="1"/>
          </p:nvPr>
        </p:nvSpPr>
        <p:spPr>
          <a:xfrm>
            <a:off x="628650" y="1887522"/>
            <a:ext cx="7440083" cy="4278385"/>
          </a:xfrm>
        </p:spPr>
        <p:txBody>
          <a:bodyPr>
            <a:normAutofit fontScale="77500" lnSpcReduction="20000"/>
          </a:bodyPr>
          <a:lstStyle/>
          <a:p>
            <a:pPr lvl="1">
              <a:lnSpc>
                <a:spcPct val="110000"/>
              </a:lnSpc>
              <a:spcBef>
                <a:spcPts val="600"/>
              </a:spcBef>
            </a:pPr>
            <a:r>
              <a:rPr lang="en-US" dirty="0"/>
              <a:t>Four Intervenors</a:t>
            </a:r>
          </a:p>
          <a:p>
            <a:pPr lvl="2">
              <a:lnSpc>
                <a:spcPct val="110000"/>
              </a:lnSpc>
              <a:spcBef>
                <a:spcPts val="600"/>
              </a:spcBef>
            </a:pPr>
            <a:r>
              <a:rPr lang="en-US" dirty="0"/>
              <a:t>CCC</a:t>
            </a:r>
          </a:p>
          <a:p>
            <a:pPr lvl="2">
              <a:lnSpc>
                <a:spcPct val="110000"/>
              </a:lnSpc>
              <a:spcBef>
                <a:spcPts val="600"/>
              </a:spcBef>
            </a:pPr>
            <a:r>
              <a:rPr lang="en-US" dirty="0"/>
              <a:t>CME</a:t>
            </a:r>
          </a:p>
          <a:p>
            <a:pPr lvl="2">
              <a:lnSpc>
                <a:spcPct val="110000"/>
              </a:lnSpc>
              <a:spcBef>
                <a:spcPts val="600"/>
              </a:spcBef>
            </a:pPr>
            <a:r>
              <a:rPr lang="en-US" dirty="0"/>
              <a:t>AMPCO </a:t>
            </a:r>
          </a:p>
          <a:p>
            <a:pPr lvl="2">
              <a:lnSpc>
                <a:spcPct val="110000"/>
              </a:lnSpc>
              <a:spcBef>
                <a:spcPts val="600"/>
              </a:spcBef>
            </a:pPr>
            <a:r>
              <a:rPr lang="en-US" dirty="0"/>
              <a:t>Pollution Probe </a:t>
            </a:r>
          </a:p>
          <a:p>
            <a:pPr lvl="1">
              <a:lnSpc>
                <a:spcPct val="110000"/>
              </a:lnSpc>
              <a:spcBef>
                <a:spcPts val="600"/>
              </a:spcBef>
            </a:pPr>
            <a:r>
              <a:rPr lang="en-US" dirty="0"/>
              <a:t>Associations</a:t>
            </a:r>
          </a:p>
          <a:p>
            <a:pPr lvl="2">
              <a:lnSpc>
                <a:spcPct val="110000"/>
              </a:lnSpc>
              <a:spcBef>
                <a:spcPts val="600"/>
              </a:spcBef>
            </a:pPr>
            <a:r>
              <a:rPr lang="en-US" dirty="0" err="1"/>
              <a:t>CanREA</a:t>
            </a:r>
            <a:endParaRPr lang="en-US" dirty="0"/>
          </a:p>
          <a:p>
            <a:pPr lvl="2">
              <a:lnSpc>
                <a:spcPct val="110000"/>
              </a:lnSpc>
              <a:spcBef>
                <a:spcPts val="600"/>
              </a:spcBef>
            </a:pPr>
            <a:r>
              <a:rPr lang="en-US" dirty="0"/>
              <a:t>OEA</a:t>
            </a:r>
          </a:p>
          <a:p>
            <a:pPr lvl="2">
              <a:lnSpc>
                <a:spcPct val="110000"/>
              </a:lnSpc>
              <a:spcBef>
                <a:spcPts val="600"/>
              </a:spcBef>
            </a:pPr>
            <a:r>
              <a:rPr lang="en-US" dirty="0"/>
              <a:t>ETNO (CPC)</a:t>
            </a:r>
          </a:p>
          <a:p>
            <a:pPr lvl="1">
              <a:lnSpc>
                <a:spcPct val="110000"/>
              </a:lnSpc>
              <a:spcBef>
                <a:spcPts val="600"/>
              </a:spcBef>
            </a:pPr>
            <a:r>
              <a:rPr lang="en-US" dirty="0"/>
              <a:t>Others</a:t>
            </a:r>
          </a:p>
          <a:p>
            <a:pPr lvl="2">
              <a:lnSpc>
                <a:spcPct val="110000"/>
              </a:lnSpc>
              <a:spcBef>
                <a:spcPts val="600"/>
              </a:spcBef>
            </a:pPr>
            <a:r>
              <a:rPr lang="en-US" dirty="0"/>
              <a:t>Peak Power</a:t>
            </a:r>
          </a:p>
          <a:p>
            <a:pPr lvl="2">
              <a:lnSpc>
                <a:spcPct val="110000"/>
              </a:lnSpc>
              <a:spcBef>
                <a:spcPts val="600"/>
              </a:spcBef>
            </a:pPr>
            <a:r>
              <a:rPr lang="en-US" dirty="0"/>
              <a:t>ENEL </a:t>
            </a:r>
          </a:p>
          <a:p>
            <a:pPr lvl="2">
              <a:lnSpc>
                <a:spcPct val="110000"/>
              </a:lnSpc>
              <a:spcBef>
                <a:spcPts val="600"/>
              </a:spcBef>
            </a:pPr>
            <a:r>
              <a:rPr lang="en-US" dirty="0"/>
              <a:t>IESO</a:t>
            </a:r>
          </a:p>
          <a:p>
            <a:pPr lvl="2">
              <a:lnSpc>
                <a:spcPct val="110000"/>
              </a:lnSpc>
              <a:spcBef>
                <a:spcPts val="600"/>
              </a:spcBef>
            </a:pPr>
            <a:r>
              <a:rPr lang="en-US" dirty="0"/>
              <a:t>Pollution Probe &amp; QUEST</a:t>
            </a:r>
          </a:p>
        </p:txBody>
      </p:sp>
    </p:spTree>
    <p:extLst>
      <p:ext uri="{BB962C8B-B14F-4D97-AF65-F5344CB8AC3E}">
        <p14:creationId xmlns:p14="http://schemas.microsoft.com/office/powerpoint/2010/main" val="34099652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EA468CED-B845-430D-97DE-E34D4501169C}"/>
              </a:ext>
            </a:extLst>
          </p:cNvPr>
          <p:cNvSpPr>
            <a:spLocks noGrp="1"/>
          </p:cNvSpPr>
          <p:nvPr>
            <p:ph type="dt" sz="half" idx="10"/>
          </p:nvPr>
        </p:nvSpPr>
        <p:spPr/>
        <p:txBody>
          <a:bodyPr/>
          <a:lstStyle/>
          <a:p>
            <a:r>
              <a:rPr lang="en-US"/>
              <a:t>September 27, 2021</a:t>
            </a:r>
            <a:endParaRPr lang="en-US" dirty="0"/>
          </a:p>
        </p:txBody>
      </p:sp>
      <p:sp>
        <p:nvSpPr>
          <p:cNvPr id="4" name="Slide Number Placeholder 3">
            <a:extLst>
              <a:ext uri="{FF2B5EF4-FFF2-40B4-BE49-F238E27FC236}">
                <a16:creationId xmlns:a16="http://schemas.microsoft.com/office/drawing/2014/main" id="{2454D718-E25E-48D5-8F4F-474A00973601}"/>
              </a:ext>
            </a:extLst>
          </p:cNvPr>
          <p:cNvSpPr>
            <a:spLocks noGrp="1"/>
          </p:cNvSpPr>
          <p:nvPr>
            <p:ph type="sldNum" sz="quarter" idx="12"/>
          </p:nvPr>
        </p:nvSpPr>
        <p:spPr/>
        <p:txBody>
          <a:bodyPr/>
          <a:lstStyle/>
          <a:p>
            <a:fld id="{4AAF8289-CD90-CC40-B4FD-340DA494366B}" type="slidenum">
              <a:rPr lang="en-US" smtClean="0"/>
              <a:t>17</a:t>
            </a:fld>
            <a:endParaRPr lang="en-US" dirty="0"/>
          </a:p>
        </p:txBody>
      </p:sp>
      <p:sp>
        <p:nvSpPr>
          <p:cNvPr id="5" name="Title 4">
            <a:extLst>
              <a:ext uri="{FF2B5EF4-FFF2-40B4-BE49-F238E27FC236}">
                <a16:creationId xmlns:a16="http://schemas.microsoft.com/office/drawing/2014/main" id="{86F84236-D2D6-4170-A07F-A3D12297156B}"/>
              </a:ext>
            </a:extLst>
          </p:cNvPr>
          <p:cNvSpPr>
            <a:spLocks noGrp="1"/>
          </p:cNvSpPr>
          <p:nvPr>
            <p:ph type="title"/>
          </p:nvPr>
        </p:nvSpPr>
        <p:spPr>
          <a:xfrm>
            <a:off x="774700" y="148683"/>
            <a:ext cx="7408334" cy="1325563"/>
          </a:xfrm>
        </p:spPr>
        <p:txBody>
          <a:bodyPr>
            <a:normAutofit/>
          </a:bodyPr>
          <a:lstStyle/>
          <a:p>
            <a:r>
              <a:rPr lang="en-US" sz="3600" dirty="0"/>
              <a:t>1. Guiding Objectives/Principles</a:t>
            </a:r>
            <a:endParaRPr lang="en-CA" sz="3600" dirty="0">
              <a:solidFill>
                <a:srgbClr val="FF0000"/>
              </a:solidFill>
            </a:endParaRPr>
          </a:p>
        </p:txBody>
      </p:sp>
      <p:sp>
        <p:nvSpPr>
          <p:cNvPr id="7" name="Content Placeholder 6">
            <a:extLst>
              <a:ext uri="{FF2B5EF4-FFF2-40B4-BE49-F238E27FC236}">
                <a16:creationId xmlns:a16="http://schemas.microsoft.com/office/drawing/2014/main" id="{029B5DD6-387B-4594-B98C-81AC61EC7929}"/>
              </a:ext>
            </a:extLst>
          </p:cNvPr>
          <p:cNvSpPr>
            <a:spLocks noGrp="1"/>
          </p:cNvSpPr>
          <p:nvPr>
            <p:ph idx="1"/>
          </p:nvPr>
        </p:nvSpPr>
        <p:spPr>
          <a:xfrm>
            <a:off x="553674" y="1812022"/>
            <a:ext cx="7961676" cy="4299529"/>
          </a:xfrm>
        </p:spPr>
        <p:txBody>
          <a:bodyPr>
            <a:normAutofit fontScale="77500" lnSpcReduction="20000"/>
          </a:bodyPr>
          <a:lstStyle/>
          <a:p>
            <a:pPr>
              <a:lnSpc>
                <a:spcPct val="120000"/>
              </a:lnSpc>
              <a:spcBef>
                <a:spcPts val="600"/>
              </a:spcBef>
            </a:pPr>
            <a:r>
              <a:rPr lang="en-US" sz="2600" dirty="0"/>
              <a:t>Stakeholders agreed the Sandbox would benefit from objectives. The most common recommendations were:</a:t>
            </a:r>
          </a:p>
          <a:p>
            <a:pPr lvl="1">
              <a:lnSpc>
                <a:spcPct val="120000"/>
              </a:lnSpc>
              <a:spcBef>
                <a:spcPts val="600"/>
              </a:spcBef>
            </a:pPr>
            <a:r>
              <a:rPr lang="en-US" sz="2050" dirty="0"/>
              <a:t>Decarbonization   [16/20]</a:t>
            </a:r>
          </a:p>
          <a:p>
            <a:pPr lvl="1">
              <a:lnSpc>
                <a:spcPct val="120000"/>
              </a:lnSpc>
              <a:spcBef>
                <a:spcPts val="600"/>
              </a:spcBef>
            </a:pPr>
            <a:r>
              <a:rPr lang="en-US" sz="2050" dirty="0"/>
              <a:t>Providing value to the customer (especially affordability and reliability)   [10/20]</a:t>
            </a:r>
          </a:p>
          <a:p>
            <a:pPr lvl="1">
              <a:lnSpc>
                <a:spcPct val="120000"/>
              </a:lnSpc>
              <a:spcBef>
                <a:spcPts val="600"/>
              </a:spcBef>
            </a:pPr>
            <a:r>
              <a:rPr lang="en-US" sz="2050" dirty="0"/>
              <a:t>Focus on scalability and economic viability [7/20]</a:t>
            </a:r>
          </a:p>
          <a:p>
            <a:pPr lvl="1">
              <a:lnSpc>
                <a:spcPct val="120000"/>
              </a:lnSpc>
              <a:spcBef>
                <a:spcPts val="600"/>
              </a:spcBef>
            </a:pPr>
            <a:r>
              <a:rPr lang="en-US" sz="2000" dirty="0"/>
              <a:t>Reduce grid expansion by enabling DERs and increasing efficiency  [3/20]</a:t>
            </a:r>
          </a:p>
          <a:p>
            <a:pPr lvl="1">
              <a:lnSpc>
                <a:spcPct val="120000"/>
              </a:lnSpc>
              <a:spcBef>
                <a:spcPts val="600"/>
              </a:spcBef>
            </a:pPr>
            <a:r>
              <a:rPr lang="en-US" sz="2050" dirty="0"/>
              <a:t>Customer choice to generate and manage own energy [3/20]</a:t>
            </a:r>
            <a:endParaRPr lang="en-US" sz="2000" dirty="0"/>
          </a:p>
          <a:p>
            <a:pPr>
              <a:lnSpc>
                <a:spcPct val="120000"/>
              </a:lnSpc>
              <a:spcBef>
                <a:spcPts val="600"/>
              </a:spcBef>
            </a:pPr>
            <a:r>
              <a:rPr lang="en-US" sz="2500" dirty="0"/>
              <a:t>Sandbox must align with govt/stakeholder goals, especially decarbonization and achieving net zero by </a:t>
            </a:r>
            <a:r>
              <a:rPr lang="en-US" sz="2600" dirty="0"/>
              <a:t>2050 [12/20]</a:t>
            </a:r>
          </a:p>
          <a:p>
            <a:pPr lvl="1">
              <a:lnSpc>
                <a:spcPct val="120000"/>
              </a:lnSpc>
              <a:spcBef>
                <a:spcPts val="600"/>
              </a:spcBef>
            </a:pPr>
            <a:r>
              <a:rPr lang="en-US" sz="2000" dirty="0"/>
              <a:t>Sandbox needs to be clear about support for decarbonization [12/20]</a:t>
            </a:r>
          </a:p>
          <a:p>
            <a:pPr lvl="1">
              <a:lnSpc>
                <a:spcPct val="120000"/>
              </a:lnSpc>
              <a:spcBef>
                <a:spcPts val="600"/>
              </a:spcBef>
            </a:pPr>
            <a:r>
              <a:rPr lang="en-US" sz="2000" dirty="0"/>
              <a:t>Should be future-looking and take long-term view of costs [4/20]</a:t>
            </a:r>
          </a:p>
          <a:p>
            <a:pPr>
              <a:lnSpc>
                <a:spcPct val="120000"/>
              </a:lnSpc>
              <a:spcBef>
                <a:spcPts val="600"/>
              </a:spcBef>
            </a:pPr>
            <a:r>
              <a:rPr lang="en-US" sz="2500" dirty="0"/>
              <a:t>Make it clear that Sandbox is a place where failure is accepted  [2/20]</a:t>
            </a:r>
          </a:p>
        </p:txBody>
      </p:sp>
      <p:sp>
        <p:nvSpPr>
          <p:cNvPr id="2" name="TextBox 1">
            <a:extLst>
              <a:ext uri="{FF2B5EF4-FFF2-40B4-BE49-F238E27FC236}">
                <a16:creationId xmlns:a16="http://schemas.microsoft.com/office/drawing/2014/main" id="{979C339F-21C1-4D53-9E1B-65DBF663DDCB}"/>
              </a:ext>
            </a:extLst>
          </p:cNvPr>
          <p:cNvSpPr txBox="1"/>
          <p:nvPr/>
        </p:nvSpPr>
        <p:spPr>
          <a:xfrm>
            <a:off x="704372" y="1567222"/>
            <a:ext cx="7548990" cy="307777"/>
          </a:xfrm>
          <a:prstGeom prst="rect">
            <a:avLst/>
          </a:prstGeom>
          <a:noFill/>
        </p:spPr>
        <p:txBody>
          <a:bodyPr wrap="none" rtlCol="0">
            <a:spAutoFit/>
          </a:bodyPr>
          <a:lstStyle/>
          <a:p>
            <a:r>
              <a:rPr lang="en-CA" sz="1400" dirty="0">
                <a:solidFill>
                  <a:srgbClr val="0070C0"/>
                </a:solidFill>
              </a:rPr>
              <a:t>Please note that numbers in brackets indicate the number of stakeholders that raised each issue/topic</a:t>
            </a:r>
          </a:p>
        </p:txBody>
      </p:sp>
    </p:spTree>
    <p:extLst>
      <p:ext uri="{BB962C8B-B14F-4D97-AF65-F5344CB8AC3E}">
        <p14:creationId xmlns:p14="http://schemas.microsoft.com/office/powerpoint/2010/main" val="6396344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01A2062-24AA-46A5-9F26-7B22D3D51513}"/>
              </a:ext>
            </a:extLst>
          </p:cNvPr>
          <p:cNvSpPr>
            <a:spLocks noGrp="1"/>
          </p:cNvSpPr>
          <p:nvPr>
            <p:ph idx="1"/>
          </p:nvPr>
        </p:nvSpPr>
        <p:spPr>
          <a:xfrm>
            <a:off x="628650" y="1871133"/>
            <a:ext cx="7808383" cy="4279899"/>
          </a:xfrm>
        </p:spPr>
        <p:txBody>
          <a:bodyPr>
            <a:normAutofit fontScale="85000" lnSpcReduction="20000"/>
          </a:bodyPr>
          <a:lstStyle/>
          <a:p>
            <a:pPr marL="0" indent="0">
              <a:lnSpc>
                <a:spcPct val="120000"/>
              </a:lnSpc>
              <a:spcBef>
                <a:spcPts val="600"/>
              </a:spcBef>
              <a:buNone/>
            </a:pPr>
            <a:r>
              <a:rPr lang="en-US" sz="1800" b="1" dirty="0"/>
              <a:t>ISSUES</a:t>
            </a:r>
          </a:p>
          <a:p>
            <a:pPr>
              <a:lnSpc>
                <a:spcPct val="120000"/>
              </a:lnSpc>
              <a:spcBef>
                <a:spcPts val="600"/>
              </a:spcBef>
            </a:pPr>
            <a:r>
              <a:rPr lang="en-US" sz="1800" dirty="0"/>
              <a:t>Poor understanding of what Sandbox does, who it is available to, what types of projects it has assisted, how criteria are applied, support available, and advantages over traditional application process  [13/20]</a:t>
            </a:r>
          </a:p>
          <a:p>
            <a:pPr>
              <a:lnSpc>
                <a:spcPct val="120000"/>
              </a:lnSpc>
              <a:spcBef>
                <a:spcPts val="600"/>
              </a:spcBef>
            </a:pPr>
            <a:r>
              <a:rPr lang="en-US" sz="1800" dirty="0"/>
              <a:t>Some felt the Sandbox focused too much on utilities [4/20]</a:t>
            </a:r>
          </a:p>
          <a:p>
            <a:pPr>
              <a:lnSpc>
                <a:spcPct val="120000"/>
              </a:lnSpc>
              <a:spcBef>
                <a:spcPts val="600"/>
              </a:spcBef>
            </a:pPr>
            <a:r>
              <a:rPr lang="en-US" sz="1800" dirty="0">
                <a:effectLst/>
                <a:latin typeface="Arial" panose="020B0604020202020204" pitchFamily="34" charset="0"/>
                <a:ea typeface="Times New Roman" panose="02020603050405020304" pitchFamily="18" charset="0"/>
                <a:cs typeface="Arial" panose="020B0604020202020204" pitchFamily="34" charset="0"/>
              </a:rPr>
              <a:t>Some lack of understanding about how the Sandbox differs from IRE service [2/20]</a:t>
            </a:r>
          </a:p>
          <a:p>
            <a:pPr>
              <a:lnSpc>
                <a:spcPct val="120000"/>
              </a:lnSpc>
              <a:spcBef>
                <a:spcPts val="600"/>
              </a:spcBef>
            </a:pPr>
            <a:endParaRPr lang="en-US" sz="600" dirty="0"/>
          </a:p>
          <a:p>
            <a:pPr marL="0" indent="0">
              <a:lnSpc>
                <a:spcPct val="120000"/>
              </a:lnSpc>
              <a:spcBef>
                <a:spcPts val="600"/>
              </a:spcBef>
              <a:buNone/>
            </a:pPr>
            <a:r>
              <a:rPr lang="en-US" sz="1800" b="1" dirty="0"/>
              <a:t>STAKEHOLDER SUGGESTIONS</a:t>
            </a:r>
          </a:p>
          <a:p>
            <a:pPr>
              <a:lnSpc>
                <a:spcPct val="120000"/>
              </a:lnSpc>
              <a:spcBef>
                <a:spcPts val="600"/>
              </a:spcBef>
            </a:pPr>
            <a:r>
              <a:rPr lang="en-US" sz="1800" dirty="0"/>
              <a:t>Improve website and communication about what Sandbox does, support on offer, examples of project themes that can be brought forward  [16/20]</a:t>
            </a:r>
          </a:p>
          <a:p>
            <a:pPr>
              <a:lnSpc>
                <a:spcPct val="120000"/>
              </a:lnSpc>
              <a:spcBef>
                <a:spcPts val="600"/>
              </a:spcBef>
            </a:pPr>
            <a:r>
              <a:rPr lang="en-US" sz="1800" dirty="0"/>
              <a:t>Provide practical examples of successful Sandbox projects  [15/20]</a:t>
            </a:r>
          </a:p>
          <a:p>
            <a:pPr>
              <a:lnSpc>
                <a:spcPct val="120000"/>
              </a:lnSpc>
              <a:spcBef>
                <a:spcPts val="600"/>
              </a:spcBef>
            </a:pPr>
            <a:r>
              <a:rPr lang="en-US" sz="1800" dirty="0"/>
              <a:t>Actively promote and communicate about Sandbox, including through ‘Sandbox Roadshow’, targeted publicity, industry training sessions, etc. [16/20]</a:t>
            </a:r>
          </a:p>
          <a:p>
            <a:pPr>
              <a:lnSpc>
                <a:spcPct val="120000"/>
              </a:lnSpc>
              <a:spcBef>
                <a:spcPts val="600"/>
              </a:spcBef>
            </a:pPr>
            <a:r>
              <a:rPr lang="en-US" sz="1800" dirty="0"/>
              <a:t>Do better job communicating the Sandbox isn’t only for utilities [4/20]</a:t>
            </a:r>
          </a:p>
          <a:p>
            <a:pPr>
              <a:lnSpc>
                <a:spcPct val="120000"/>
              </a:lnSpc>
              <a:spcBef>
                <a:spcPts val="600"/>
              </a:spcBef>
            </a:pPr>
            <a:r>
              <a:rPr lang="en-US" sz="1800" dirty="0">
                <a:latin typeface="Arial" panose="020B0604020202020204" pitchFamily="34" charset="0"/>
                <a:cs typeface="Arial" panose="020B0604020202020204" pitchFamily="34" charset="0"/>
              </a:rPr>
              <a:t>Allow OEB staff to refer IREs to Sandbox where appropriate [2/20]</a:t>
            </a:r>
          </a:p>
          <a:p>
            <a:pPr>
              <a:lnSpc>
                <a:spcPct val="120000"/>
              </a:lnSpc>
              <a:spcBef>
                <a:spcPts val="600"/>
              </a:spcBef>
            </a:pPr>
            <a:endParaRPr lang="en-US" sz="1800" dirty="0"/>
          </a:p>
          <a:p>
            <a:pPr marL="0" indent="0">
              <a:lnSpc>
                <a:spcPct val="120000"/>
              </a:lnSpc>
              <a:spcBef>
                <a:spcPts val="600"/>
              </a:spcBef>
              <a:buNone/>
            </a:pPr>
            <a:endParaRPr lang="en-US" sz="1800" dirty="0"/>
          </a:p>
        </p:txBody>
      </p:sp>
      <p:sp>
        <p:nvSpPr>
          <p:cNvPr id="3" name="Date Placeholder 2">
            <a:extLst>
              <a:ext uri="{FF2B5EF4-FFF2-40B4-BE49-F238E27FC236}">
                <a16:creationId xmlns:a16="http://schemas.microsoft.com/office/drawing/2014/main" id="{DFB0E3FE-392C-4F20-BC17-5FB5409A9814}"/>
              </a:ext>
            </a:extLst>
          </p:cNvPr>
          <p:cNvSpPr>
            <a:spLocks noGrp="1"/>
          </p:cNvSpPr>
          <p:nvPr>
            <p:ph type="dt" sz="half" idx="10"/>
          </p:nvPr>
        </p:nvSpPr>
        <p:spPr/>
        <p:txBody>
          <a:bodyPr/>
          <a:lstStyle/>
          <a:p>
            <a:r>
              <a:rPr lang="en-US"/>
              <a:t>September 27, 2021</a:t>
            </a:r>
            <a:endParaRPr lang="en-US" dirty="0"/>
          </a:p>
        </p:txBody>
      </p:sp>
      <p:sp>
        <p:nvSpPr>
          <p:cNvPr id="4" name="Slide Number Placeholder 3">
            <a:extLst>
              <a:ext uri="{FF2B5EF4-FFF2-40B4-BE49-F238E27FC236}">
                <a16:creationId xmlns:a16="http://schemas.microsoft.com/office/drawing/2014/main" id="{D532CA25-3234-4610-99FA-C76AD81819BA}"/>
              </a:ext>
            </a:extLst>
          </p:cNvPr>
          <p:cNvSpPr>
            <a:spLocks noGrp="1"/>
          </p:cNvSpPr>
          <p:nvPr>
            <p:ph type="sldNum" sz="quarter" idx="12"/>
          </p:nvPr>
        </p:nvSpPr>
        <p:spPr/>
        <p:txBody>
          <a:bodyPr/>
          <a:lstStyle/>
          <a:p>
            <a:fld id="{4AAF8289-CD90-CC40-B4FD-340DA494366B}" type="slidenum">
              <a:rPr lang="en-US" smtClean="0"/>
              <a:t>18</a:t>
            </a:fld>
            <a:endParaRPr lang="en-US" dirty="0"/>
          </a:p>
        </p:txBody>
      </p:sp>
      <p:sp>
        <p:nvSpPr>
          <p:cNvPr id="5" name="Title 4">
            <a:extLst>
              <a:ext uri="{FF2B5EF4-FFF2-40B4-BE49-F238E27FC236}">
                <a16:creationId xmlns:a16="http://schemas.microsoft.com/office/drawing/2014/main" id="{3A4F8C16-EE70-4438-8B81-DACB43E6FAEF}"/>
              </a:ext>
            </a:extLst>
          </p:cNvPr>
          <p:cNvSpPr>
            <a:spLocks noGrp="1"/>
          </p:cNvSpPr>
          <p:nvPr>
            <p:ph type="title"/>
          </p:nvPr>
        </p:nvSpPr>
        <p:spPr/>
        <p:txBody>
          <a:bodyPr>
            <a:normAutofit/>
          </a:bodyPr>
          <a:lstStyle/>
          <a:p>
            <a:r>
              <a:rPr lang="en-US" sz="3600" dirty="0"/>
              <a:t>2. </a:t>
            </a:r>
            <a:r>
              <a:rPr lang="en-CA" sz="3600" dirty="0"/>
              <a:t>Sandbox Awareness</a:t>
            </a:r>
          </a:p>
        </p:txBody>
      </p:sp>
    </p:spTree>
    <p:extLst>
      <p:ext uri="{BB962C8B-B14F-4D97-AF65-F5344CB8AC3E}">
        <p14:creationId xmlns:p14="http://schemas.microsoft.com/office/powerpoint/2010/main" val="5712505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59F7154-8590-4273-AA4C-EEFD6E7C3484}"/>
              </a:ext>
            </a:extLst>
          </p:cNvPr>
          <p:cNvSpPr>
            <a:spLocks noGrp="1"/>
          </p:cNvSpPr>
          <p:nvPr>
            <p:ph idx="1"/>
          </p:nvPr>
        </p:nvSpPr>
        <p:spPr>
          <a:xfrm>
            <a:off x="628650" y="1825625"/>
            <a:ext cx="8020828" cy="4117976"/>
          </a:xfrm>
        </p:spPr>
        <p:txBody>
          <a:bodyPr>
            <a:normAutofit fontScale="92500" lnSpcReduction="20000"/>
          </a:bodyPr>
          <a:lstStyle/>
          <a:p>
            <a:pPr marL="0" indent="0">
              <a:lnSpc>
                <a:spcPct val="120000"/>
              </a:lnSpc>
              <a:buNone/>
            </a:pPr>
            <a:r>
              <a:rPr lang="en-US" sz="1800" b="1" dirty="0"/>
              <a:t>ISSUES</a:t>
            </a:r>
          </a:p>
          <a:p>
            <a:pPr>
              <a:lnSpc>
                <a:spcPct val="120000"/>
              </a:lnSpc>
            </a:pPr>
            <a:r>
              <a:rPr lang="en-US" sz="1600" dirty="0"/>
              <a:t>Serious lack of transparency - only know what is posted on the Sandbox website, which is very little [16/20]</a:t>
            </a:r>
          </a:p>
          <a:p>
            <a:pPr>
              <a:lnSpc>
                <a:spcPct val="120000"/>
              </a:lnSpc>
            </a:pPr>
            <a:r>
              <a:rPr lang="en-US" sz="1600" dirty="0"/>
              <a:t>Sharing Lessons Learned is almost completely absent from Sandbox [16/20]</a:t>
            </a:r>
          </a:p>
          <a:p>
            <a:pPr>
              <a:lnSpc>
                <a:spcPct val="120000"/>
              </a:lnSpc>
            </a:pPr>
            <a:r>
              <a:rPr lang="en-US" sz="1600" dirty="0"/>
              <a:t>Confidentiality must be considered, but not limit transparency and information sharing [12/20]</a:t>
            </a:r>
          </a:p>
          <a:p>
            <a:pPr lvl="1">
              <a:lnSpc>
                <a:spcPct val="120000"/>
              </a:lnSpc>
            </a:pPr>
            <a:endParaRPr lang="en-US" sz="700" dirty="0"/>
          </a:p>
          <a:p>
            <a:pPr marL="0" indent="0">
              <a:lnSpc>
                <a:spcPct val="120000"/>
              </a:lnSpc>
              <a:spcBef>
                <a:spcPts val="600"/>
              </a:spcBef>
              <a:buNone/>
            </a:pPr>
            <a:r>
              <a:rPr lang="en-US" sz="2000" b="1" dirty="0"/>
              <a:t>STAKEHOLDER RECOMMENDATIONS</a:t>
            </a:r>
          </a:p>
          <a:p>
            <a:pPr>
              <a:lnSpc>
                <a:spcPct val="120000"/>
              </a:lnSpc>
              <a:spcBef>
                <a:spcPts val="600"/>
              </a:spcBef>
            </a:pPr>
            <a:r>
              <a:rPr lang="en-US" sz="1600" dirty="0"/>
              <a:t>OEB should share as much information as often as possible:  [20/20]</a:t>
            </a:r>
          </a:p>
          <a:p>
            <a:pPr lvl="1">
              <a:lnSpc>
                <a:spcPct val="120000"/>
              </a:lnSpc>
              <a:spcBef>
                <a:spcPts val="600"/>
              </a:spcBef>
            </a:pPr>
            <a:r>
              <a:rPr lang="en-US" sz="1600" dirty="0"/>
              <a:t>Examples/case studies, including the innovative idea, regulatory barriers, support sought, support provided, etc. [16/20]</a:t>
            </a:r>
          </a:p>
          <a:p>
            <a:pPr lvl="1">
              <a:lnSpc>
                <a:spcPct val="120000"/>
              </a:lnSpc>
              <a:spcBef>
                <a:spcPts val="600"/>
              </a:spcBef>
            </a:pPr>
            <a:r>
              <a:rPr lang="en-US" sz="1600" dirty="0"/>
              <a:t>Case studies from other jurisdictions [4/20]</a:t>
            </a:r>
          </a:p>
          <a:p>
            <a:pPr lvl="1">
              <a:lnSpc>
                <a:spcPct val="120000"/>
              </a:lnSpc>
              <a:spcBef>
                <a:spcPts val="600"/>
              </a:spcBef>
            </a:pPr>
            <a:r>
              <a:rPr lang="en-US" sz="1600" dirty="0"/>
              <a:t>Regular tracking of issues, project examples, summaries of information and guidance provided [16/20]</a:t>
            </a:r>
          </a:p>
          <a:p>
            <a:pPr marL="457200" lvl="1" indent="0">
              <a:lnSpc>
                <a:spcPct val="120000"/>
              </a:lnSpc>
              <a:spcBef>
                <a:spcPts val="600"/>
              </a:spcBef>
              <a:buNone/>
            </a:pPr>
            <a:endParaRPr lang="en-US" sz="1600" dirty="0"/>
          </a:p>
        </p:txBody>
      </p:sp>
      <p:sp>
        <p:nvSpPr>
          <p:cNvPr id="3" name="Date Placeholder 2">
            <a:extLst>
              <a:ext uri="{FF2B5EF4-FFF2-40B4-BE49-F238E27FC236}">
                <a16:creationId xmlns:a16="http://schemas.microsoft.com/office/drawing/2014/main" id="{71922881-6D4D-4147-B7A2-2525B5D8C50D}"/>
              </a:ext>
            </a:extLst>
          </p:cNvPr>
          <p:cNvSpPr>
            <a:spLocks noGrp="1"/>
          </p:cNvSpPr>
          <p:nvPr>
            <p:ph type="dt" sz="half" idx="10"/>
          </p:nvPr>
        </p:nvSpPr>
        <p:spPr/>
        <p:txBody>
          <a:bodyPr/>
          <a:lstStyle/>
          <a:p>
            <a:r>
              <a:rPr lang="en-US"/>
              <a:t>September 27, 2021</a:t>
            </a:r>
            <a:endParaRPr lang="en-US" dirty="0"/>
          </a:p>
        </p:txBody>
      </p:sp>
      <p:sp>
        <p:nvSpPr>
          <p:cNvPr id="4" name="Slide Number Placeholder 3">
            <a:extLst>
              <a:ext uri="{FF2B5EF4-FFF2-40B4-BE49-F238E27FC236}">
                <a16:creationId xmlns:a16="http://schemas.microsoft.com/office/drawing/2014/main" id="{B277DCF7-99C8-4A45-B86D-BE87536A98E5}"/>
              </a:ext>
            </a:extLst>
          </p:cNvPr>
          <p:cNvSpPr>
            <a:spLocks noGrp="1"/>
          </p:cNvSpPr>
          <p:nvPr>
            <p:ph type="sldNum" sz="quarter" idx="12"/>
          </p:nvPr>
        </p:nvSpPr>
        <p:spPr/>
        <p:txBody>
          <a:bodyPr/>
          <a:lstStyle/>
          <a:p>
            <a:fld id="{4AAF8289-CD90-CC40-B4FD-340DA494366B}" type="slidenum">
              <a:rPr lang="en-US" smtClean="0"/>
              <a:t>19</a:t>
            </a:fld>
            <a:endParaRPr lang="en-US" dirty="0"/>
          </a:p>
        </p:txBody>
      </p:sp>
      <p:sp>
        <p:nvSpPr>
          <p:cNvPr id="5" name="Title 4">
            <a:extLst>
              <a:ext uri="{FF2B5EF4-FFF2-40B4-BE49-F238E27FC236}">
                <a16:creationId xmlns:a16="http://schemas.microsoft.com/office/drawing/2014/main" id="{0C8F94DD-93E1-41C6-A4DE-327ECCADB005}"/>
              </a:ext>
            </a:extLst>
          </p:cNvPr>
          <p:cNvSpPr>
            <a:spLocks noGrp="1"/>
          </p:cNvSpPr>
          <p:nvPr>
            <p:ph type="title"/>
          </p:nvPr>
        </p:nvSpPr>
        <p:spPr>
          <a:xfrm>
            <a:off x="738231" y="136524"/>
            <a:ext cx="8168262" cy="1325563"/>
          </a:xfrm>
        </p:spPr>
        <p:txBody>
          <a:bodyPr/>
          <a:lstStyle/>
          <a:p>
            <a:r>
              <a:rPr lang="en-CA" dirty="0"/>
              <a:t>3. Transparency &amp; Communication</a:t>
            </a:r>
          </a:p>
        </p:txBody>
      </p:sp>
    </p:spTree>
    <p:extLst>
      <p:ext uri="{BB962C8B-B14F-4D97-AF65-F5344CB8AC3E}">
        <p14:creationId xmlns:p14="http://schemas.microsoft.com/office/powerpoint/2010/main" val="3675587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56C409-3952-4899-B2D8-759FC1DE6FB0}"/>
              </a:ext>
            </a:extLst>
          </p:cNvPr>
          <p:cNvSpPr>
            <a:spLocks noGrp="1"/>
          </p:cNvSpPr>
          <p:nvPr>
            <p:ph idx="1"/>
          </p:nvPr>
        </p:nvSpPr>
        <p:spPr>
          <a:xfrm>
            <a:off x="628650" y="2192784"/>
            <a:ext cx="7886700" cy="3746377"/>
          </a:xfrm>
        </p:spPr>
        <p:txBody>
          <a:bodyPr>
            <a:normAutofit/>
          </a:bodyPr>
          <a:lstStyle/>
          <a:p>
            <a:pPr marL="457200" indent="-457200">
              <a:lnSpc>
                <a:spcPct val="120000"/>
              </a:lnSpc>
              <a:spcBef>
                <a:spcPts val="600"/>
              </a:spcBef>
              <a:buFont typeface="+mj-lt"/>
              <a:buAutoNum type="arabicPeriod"/>
            </a:pPr>
            <a:r>
              <a:rPr lang="en-US" dirty="0"/>
              <a:t>Stakeholder feedback from one-on-one and small group meetings in July and August 2021 </a:t>
            </a:r>
          </a:p>
          <a:p>
            <a:pPr marL="457200" indent="-457200">
              <a:lnSpc>
                <a:spcPct val="120000"/>
              </a:lnSpc>
              <a:spcBef>
                <a:spcPts val="600"/>
              </a:spcBef>
              <a:buFont typeface="+mj-lt"/>
              <a:buAutoNum type="arabicPeriod"/>
            </a:pPr>
            <a:r>
              <a:rPr lang="en-US" dirty="0"/>
              <a:t>Staff proposals for the OEB Innovation Sandbox 2.0 design (based on stakeholder feedback from the July and August meetings)</a:t>
            </a:r>
          </a:p>
          <a:p>
            <a:pPr marL="457200" indent="-457200">
              <a:lnSpc>
                <a:spcPct val="120000"/>
              </a:lnSpc>
              <a:spcBef>
                <a:spcPts val="600"/>
              </a:spcBef>
              <a:buFont typeface="+mj-lt"/>
              <a:buAutoNum type="arabicPeriod"/>
            </a:pPr>
            <a:r>
              <a:rPr lang="en-US" dirty="0"/>
              <a:t>Input sought from stakeholders</a:t>
            </a:r>
          </a:p>
          <a:p>
            <a:pPr>
              <a:lnSpc>
                <a:spcPct val="120000"/>
              </a:lnSpc>
              <a:spcBef>
                <a:spcPts val="600"/>
              </a:spcBef>
            </a:pPr>
            <a:endParaRPr lang="en-US" dirty="0"/>
          </a:p>
        </p:txBody>
      </p:sp>
      <p:sp>
        <p:nvSpPr>
          <p:cNvPr id="3" name="Date Placeholder 2">
            <a:extLst>
              <a:ext uri="{FF2B5EF4-FFF2-40B4-BE49-F238E27FC236}">
                <a16:creationId xmlns:a16="http://schemas.microsoft.com/office/drawing/2014/main" id="{72FC880E-E921-44B4-B372-5A5079A62469}"/>
              </a:ext>
            </a:extLst>
          </p:cNvPr>
          <p:cNvSpPr>
            <a:spLocks noGrp="1"/>
          </p:cNvSpPr>
          <p:nvPr>
            <p:ph type="dt" sz="half" idx="10"/>
          </p:nvPr>
        </p:nvSpPr>
        <p:spPr/>
        <p:txBody>
          <a:bodyPr/>
          <a:lstStyle/>
          <a:p>
            <a:r>
              <a:rPr lang="en-US"/>
              <a:t>September 27, 2021</a:t>
            </a:r>
            <a:endParaRPr lang="en-US" dirty="0"/>
          </a:p>
        </p:txBody>
      </p:sp>
      <p:sp>
        <p:nvSpPr>
          <p:cNvPr id="4" name="Slide Number Placeholder 3">
            <a:extLst>
              <a:ext uri="{FF2B5EF4-FFF2-40B4-BE49-F238E27FC236}">
                <a16:creationId xmlns:a16="http://schemas.microsoft.com/office/drawing/2014/main" id="{CB8DB25B-97D5-4FCC-AECD-B37B6B5AF5C1}"/>
              </a:ext>
            </a:extLst>
          </p:cNvPr>
          <p:cNvSpPr>
            <a:spLocks noGrp="1"/>
          </p:cNvSpPr>
          <p:nvPr>
            <p:ph type="sldNum" sz="quarter" idx="12"/>
          </p:nvPr>
        </p:nvSpPr>
        <p:spPr/>
        <p:txBody>
          <a:bodyPr/>
          <a:lstStyle/>
          <a:p>
            <a:fld id="{4AAF8289-CD90-CC40-B4FD-340DA494366B}" type="slidenum">
              <a:rPr lang="en-US" smtClean="0"/>
              <a:t>2</a:t>
            </a:fld>
            <a:endParaRPr lang="en-US" dirty="0"/>
          </a:p>
        </p:txBody>
      </p:sp>
      <p:sp>
        <p:nvSpPr>
          <p:cNvPr id="5" name="Title 4">
            <a:extLst>
              <a:ext uri="{FF2B5EF4-FFF2-40B4-BE49-F238E27FC236}">
                <a16:creationId xmlns:a16="http://schemas.microsoft.com/office/drawing/2014/main" id="{9804AC7D-90A6-40C8-A709-D63BFA0BE517}"/>
              </a:ext>
            </a:extLst>
          </p:cNvPr>
          <p:cNvSpPr>
            <a:spLocks noGrp="1"/>
          </p:cNvSpPr>
          <p:nvPr>
            <p:ph type="title"/>
          </p:nvPr>
        </p:nvSpPr>
        <p:spPr/>
        <p:txBody>
          <a:bodyPr/>
          <a:lstStyle/>
          <a:p>
            <a:r>
              <a:rPr lang="en-US" dirty="0"/>
              <a:t>Content </a:t>
            </a:r>
          </a:p>
        </p:txBody>
      </p:sp>
    </p:spTree>
    <p:extLst>
      <p:ext uri="{BB962C8B-B14F-4D97-AF65-F5344CB8AC3E}">
        <p14:creationId xmlns:p14="http://schemas.microsoft.com/office/powerpoint/2010/main" val="32839810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59F7154-8590-4273-AA4C-EEFD6E7C3484}"/>
              </a:ext>
            </a:extLst>
          </p:cNvPr>
          <p:cNvSpPr>
            <a:spLocks noGrp="1"/>
          </p:cNvSpPr>
          <p:nvPr>
            <p:ph idx="1"/>
          </p:nvPr>
        </p:nvSpPr>
        <p:spPr>
          <a:xfrm>
            <a:off x="628650" y="1825624"/>
            <a:ext cx="8020828" cy="4530727"/>
          </a:xfrm>
        </p:spPr>
        <p:txBody>
          <a:bodyPr>
            <a:normAutofit/>
          </a:bodyPr>
          <a:lstStyle/>
          <a:p>
            <a:pPr marL="0" indent="0">
              <a:lnSpc>
                <a:spcPct val="120000"/>
              </a:lnSpc>
              <a:spcBef>
                <a:spcPts val="600"/>
              </a:spcBef>
              <a:buNone/>
            </a:pPr>
            <a:r>
              <a:rPr lang="en-US" sz="1600" b="1" dirty="0"/>
              <a:t>STAKEHOLDER RECOMMENDATIONS, CONT’D</a:t>
            </a:r>
          </a:p>
          <a:p>
            <a:pPr>
              <a:lnSpc>
                <a:spcPct val="120000"/>
              </a:lnSpc>
              <a:spcBef>
                <a:spcPts val="600"/>
              </a:spcBef>
            </a:pPr>
            <a:r>
              <a:rPr lang="en-US" sz="1500" dirty="0"/>
              <a:t>Confidentiality</a:t>
            </a:r>
          </a:p>
          <a:p>
            <a:pPr lvl="1">
              <a:lnSpc>
                <a:spcPct val="120000"/>
              </a:lnSpc>
              <a:spcBef>
                <a:spcPts val="600"/>
              </a:spcBef>
            </a:pPr>
            <a:r>
              <a:rPr lang="en-US" sz="1300" dirty="0"/>
              <a:t>Add process step to ask all proponents what information can be shared broadly vs. what is confidential [6/20]</a:t>
            </a:r>
          </a:p>
          <a:p>
            <a:pPr lvl="1">
              <a:lnSpc>
                <a:spcPct val="120000"/>
              </a:lnSpc>
              <a:spcBef>
                <a:spcPts val="600"/>
              </a:spcBef>
            </a:pPr>
            <a:r>
              <a:rPr lang="en-US" sz="1300" dirty="0"/>
              <a:t>Before publishing case studies/reports, get proponents’ OK on drafts of material [6/20]</a:t>
            </a:r>
          </a:p>
          <a:p>
            <a:pPr>
              <a:lnSpc>
                <a:spcPct val="120000"/>
              </a:lnSpc>
              <a:spcBef>
                <a:spcPts val="600"/>
              </a:spcBef>
            </a:pPr>
            <a:r>
              <a:rPr lang="en-US" sz="1500" dirty="0"/>
              <a:t>Preferred communication approaches </a:t>
            </a:r>
          </a:p>
          <a:p>
            <a:pPr lvl="1">
              <a:lnSpc>
                <a:spcPct val="120000"/>
              </a:lnSpc>
              <a:spcBef>
                <a:spcPts val="600"/>
              </a:spcBef>
            </a:pPr>
            <a:r>
              <a:rPr lang="en-US" sz="1400" dirty="0"/>
              <a:t>Staff bulletins (accompanied by a What's New) [9/20]</a:t>
            </a:r>
          </a:p>
          <a:p>
            <a:pPr lvl="1">
              <a:lnSpc>
                <a:spcPct val="120000"/>
              </a:lnSpc>
              <a:spcBef>
                <a:spcPts val="600"/>
              </a:spcBef>
            </a:pPr>
            <a:r>
              <a:rPr lang="en-US" sz="1400" dirty="0"/>
              <a:t>Annual Sandbox reporting (accompanied by What’s New)  [11/20]</a:t>
            </a:r>
          </a:p>
          <a:p>
            <a:pPr lvl="2">
              <a:lnSpc>
                <a:spcPct val="120000"/>
              </a:lnSpc>
              <a:spcBef>
                <a:spcPts val="600"/>
              </a:spcBef>
            </a:pPr>
            <a:r>
              <a:rPr lang="en-US" sz="1400" dirty="0"/>
              <a:t>Include a webinar/workshop to discuss lessons learned with sector [8/20]</a:t>
            </a:r>
          </a:p>
          <a:p>
            <a:pPr lvl="1">
              <a:lnSpc>
                <a:spcPct val="120000"/>
              </a:lnSpc>
              <a:spcBef>
                <a:spcPts val="600"/>
              </a:spcBef>
            </a:pPr>
            <a:r>
              <a:rPr lang="en-US" sz="1400" dirty="0"/>
              <a:t>Website dashboard with high-level description of projects, support requested, support received [14/20]</a:t>
            </a:r>
          </a:p>
          <a:p>
            <a:pPr lvl="1">
              <a:lnSpc>
                <a:spcPct val="120000"/>
              </a:lnSpc>
              <a:spcBef>
                <a:spcPts val="600"/>
              </a:spcBef>
            </a:pPr>
            <a:r>
              <a:rPr lang="en-US" sz="1400" dirty="0"/>
              <a:t>Annual consultation to discuss lessons learned [11/20]</a:t>
            </a:r>
          </a:p>
          <a:p>
            <a:pPr>
              <a:lnSpc>
                <a:spcPct val="120000"/>
              </a:lnSpc>
              <a:spcBef>
                <a:spcPts val="600"/>
              </a:spcBef>
            </a:pPr>
            <a:r>
              <a:rPr lang="en-US" sz="1500" dirty="0"/>
              <a:t>Topics with significant policy implications should be moved into an open transparent process [1/20]</a:t>
            </a:r>
          </a:p>
          <a:p>
            <a:pPr lvl="1">
              <a:lnSpc>
                <a:spcPct val="120000"/>
              </a:lnSpc>
              <a:spcBef>
                <a:spcPts val="600"/>
              </a:spcBef>
            </a:pPr>
            <a:endParaRPr lang="en-US" sz="1200" dirty="0"/>
          </a:p>
        </p:txBody>
      </p:sp>
      <p:sp>
        <p:nvSpPr>
          <p:cNvPr id="3" name="Date Placeholder 2">
            <a:extLst>
              <a:ext uri="{FF2B5EF4-FFF2-40B4-BE49-F238E27FC236}">
                <a16:creationId xmlns:a16="http://schemas.microsoft.com/office/drawing/2014/main" id="{71922881-6D4D-4147-B7A2-2525B5D8C50D}"/>
              </a:ext>
            </a:extLst>
          </p:cNvPr>
          <p:cNvSpPr>
            <a:spLocks noGrp="1"/>
          </p:cNvSpPr>
          <p:nvPr>
            <p:ph type="dt" sz="half" idx="10"/>
          </p:nvPr>
        </p:nvSpPr>
        <p:spPr/>
        <p:txBody>
          <a:bodyPr/>
          <a:lstStyle/>
          <a:p>
            <a:r>
              <a:rPr lang="en-US"/>
              <a:t>September 27, 2021</a:t>
            </a:r>
            <a:endParaRPr lang="en-US" dirty="0"/>
          </a:p>
        </p:txBody>
      </p:sp>
      <p:sp>
        <p:nvSpPr>
          <p:cNvPr id="4" name="Slide Number Placeholder 3">
            <a:extLst>
              <a:ext uri="{FF2B5EF4-FFF2-40B4-BE49-F238E27FC236}">
                <a16:creationId xmlns:a16="http://schemas.microsoft.com/office/drawing/2014/main" id="{B277DCF7-99C8-4A45-B86D-BE87536A98E5}"/>
              </a:ext>
            </a:extLst>
          </p:cNvPr>
          <p:cNvSpPr>
            <a:spLocks noGrp="1"/>
          </p:cNvSpPr>
          <p:nvPr>
            <p:ph type="sldNum" sz="quarter" idx="12"/>
          </p:nvPr>
        </p:nvSpPr>
        <p:spPr/>
        <p:txBody>
          <a:bodyPr/>
          <a:lstStyle/>
          <a:p>
            <a:fld id="{4AAF8289-CD90-CC40-B4FD-340DA494366B}" type="slidenum">
              <a:rPr lang="en-US" smtClean="0"/>
              <a:t>20</a:t>
            </a:fld>
            <a:endParaRPr lang="en-US" dirty="0"/>
          </a:p>
        </p:txBody>
      </p:sp>
      <p:sp>
        <p:nvSpPr>
          <p:cNvPr id="5" name="Title 4">
            <a:extLst>
              <a:ext uri="{FF2B5EF4-FFF2-40B4-BE49-F238E27FC236}">
                <a16:creationId xmlns:a16="http://schemas.microsoft.com/office/drawing/2014/main" id="{0C8F94DD-93E1-41C6-A4DE-327ECCADB005}"/>
              </a:ext>
            </a:extLst>
          </p:cNvPr>
          <p:cNvSpPr>
            <a:spLocks noGrp="1"/>
          </p:cNvSpPr>
          <p:nvPr>
            <p:ph type="title"/>
          </p:nvPr>
        </p:nvSpPr>
        <p:spPr>
          <a:xfrm>
            <a:off x="738231" y="136524"/>
            <a:ext cx="8168262" cy="1325563"/>
          </a:xfrm>
        </p:spPr>
        <p:txBody>
          <a:bodyPr/>
          <a:lstStyle/>
          <a:p>
            <a:r>
              <a:rPr lang="en-CA" dirty="0"/>
              <a:t>3. Transparency &amp; Communication (cont’d)</a:t>
            </a:r>
          </a:p>
        </p:txBody>
      </p:sp>
    </p:spTree>
    <p:extLst>
      <p:ext uri="{BB962C8B-B14F-4D97-AF65-F5344CB8AC3E}">
        <p14:creationId xmlns:p14="http://schemas.microsoft.com/office/powerpoint/2010/main" val="3069314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4C0E1B-AAEC-4546-9C19-E805945EED04}"/>
              </a:ext>
            </a:extLst>
          </p:cNvPr>
          <p:cNvSpPr>
            <a:spLocks noGrp="1"/>
          </p:cNvSpPr>
          <p:nvPr>
            <p:ph idx="1"/>
          </p:nvPr>
        </p:nvSpPr>
        <p:spPr/>
        <p:txBody>
          <a:bodyPr>
            <a:normAutofit/>
          </a:bodyPr>
          <a:lstStyle/>
          <a:p>
            <a:pPr fontAlgn="b">
              <a:lnSpc>
                <a:spcPct val="100000"/>
              </a:lnSpc>
              <a:spcBef>
                <a:spcPts val="600"/>
              </a:spcBef>
            </a:pPr>
            <a:r>
              <a:rPr lang="en-US" dirty="0"/>
              <a:t>Primary limitations identified</a:t>
            </a:r>
          </a:p>
          <a:p>
            <a:pPr lvl="1" fontAlgn="b">
              <a:lnSpc>
                <a:spcPct val="100000"/>
              </a:lnSpc>
              <a:spcBef>
                <a:spcPts val="600"/>
              </a:spcBef>
            </a:pPr>
            <a:r>
              <a:rPr lang="en-US" dirty="0"/>
              <a:t>A) Funding </a:t>
            </a:r>
          </a:p>
          <a:p>
            <a:pPr lvl="1" fontAlgn="b">
              <a:lnSpc>
                <a:spcPct val="100000"/>
              </a:lnSpc>
              <a:spcBef>
                <a:spcPts val="600"/>
              </a:spcBef>
            </a:pPr>
            <a:r>
              <a:rPr lang="en-CA" dirty="0"/>
              <a:t>B) No defined path from pilot to permanent change </a:t>
            </a:r>
          </a:p>
          <a:p>
            <a:pPr lvl="1" fontAlgn="b">
              <a:lnSpc>
                <a:spcPct val="100000"/>
              </a:lnSpc>
              <a:spcBef>
                <a:spcPts val="600"/>
              </a:spcBef>
            </a:pPr>
            <a:r>
              <a:rPr lang="en-US" dirty="0"/>
              <a:t>C) Inability to provide exemptions</a:t>
            </a:r>
            <a:r>
              <a:rPr lang="en-US" dirty="0">
                <a:solidFill>
                  <a:srgbClr val="FF0000"/>
                </a:solidFill>
              </a:rPr>
              <a:t> </a:t>
            </a:r>
            <a:r>
              <a:rPr lang="en-US" dirty="0"/>
              <a:t>from legislation</a:t>
            </a:r>
          </a:p>
          <a:p>
            <a:pPr lvl="1" fontAlgn="b">
              <a:lnSpc>
                <a:spcPct val="100000"/>
              </a:lnSpc>
              <a:spcBef>
                <a:spcPts val="600"/>
              </a:spcBef>
            </a:pPr>
            <a:r>
              <a:rPr lang="en-CA" dirty="0"/>
              <a:t>D) Other </a:t>
            </a:r>
          </a:p>
          <a:p>
            <a:pPr lvl="1" fontAlgn="b">
              <a:lnSpc>
                <a:spcPct val="100000"/>
              </a:lnSpc>
              <a:spcBef>
                <a:spcPts val="600"/>
              </a:spcBef>
            </a:pPr>
            <a:endParaRPr lang="en-US" dirty="0"/>
          </a:p>
          <a:p>
            <a:pPr lvl="1" fontAlgn="b">
              <a:lnSpc>
                <a:spcPct val="100000"/>
              </a:lnSpc>
              <a:spcBef>
                <a:spcPts val="600"/>
              </a:spcBef>
            </a:pPr>
            <a:endParaRPr lang="en-US" dirty="0"/>
          </a:p>
          <a:p>
            <a:pPr lvl="1" fontAlgn="b">
              <a:lnSpc>
                <a:spcPct val="100000"/>
              </a:lnSpc>
              <a:spcBef>
                <a:spcPts val="600"/>
              </a:spcBef>
            </a:pPr>
            <a:endParaRPr lang="en-CA" dirty="0"/>
          </a:p>
        </p:txBody>
      </p:sp>
      <p:sp>
        <p:nvSpPr>
          <p:cNvPr id="3" name="Date Placeholder 2">
            <a:extLst>
              <a:ext uri="{FF2B5EF4-FFF2-40B4-BE49-F238E27FC236}">
                <a16:creationId xmlns:a16="http://schemas.microsoft.com/office/drawing/2014/main" id="{192AED3F-E01E-4386-8AD9-B632F5CCB131}"/>
              </a:ext>
            </a:extLst>
          </p:cNvPr>
          <p:cNvSpPr>
            <a:spLocks noGrp="1"/>
          </p:cNvSpPr>
          <p:nvPr>
            <p:ph type="dt" sz="half" idx="10"/>
          </p:nvPr>
        </p:nvSpPr>
        <p:spPr/>
        <p:txBody>
          <a:bodyPr/>
          <a:lstStyle/>
          <a:p>
            <a:r>
              <a:rPr lang="en-US"/>
              <a:t>September 27, 2021</a:t>
            </a:r>
            <a:endParaRPr lang="en-US" dirty="0"/>
          </a:p>
        </p:txBody>
      </p:sp>
      <p:sp>
        <p:nvSpPr>
          <p:cNvPr id="4" name="Slide Number Placeholder 3">
            <a:extLst>
              <a:ext uri="{FF2B5EF4-FFF2-40B4-BE49-F238E27FC236}">
                <a16:creationId xmlns:a16="http://schemas.microsoft.com/office/drawing/2014/main" id="{B556C606-F8F7-4B58-878B-E9B3BB9FA229}"/>
              </a:ext>
            </a:extLst>
          </p:cNvPr>
          <p:cNvSpPr>
            <a:spLocks noGrp="1"/>
          </p:cNvSpPr>
          <p:nvPr>
            <p:ph type="sldNum" sz="quarter" idx="12"/>
          </p:nvPr>
        </p:nvSpPr>
        <p:spPr/>
        <p:txBody>
          <a:bodyPr/>
          <a:lstStyle/>
          <a:p>
            <a:fld id="{4AAF8289-CD90-CC40-B4FD-340DA494366B}" type="slidenum">
              <a:rPr lang="en-US" smtClean="0"/>
              <a:t>21</a:t>
            </a:fld>
            <a:endParaRPr lang="en-US" dirty="0"/>
          </a:p>
        </p:txBody>
      </p:sp>
      <p:sp>
        <p:nvSpPr>
          <p:cNvPr id="5" name="Title 4">
            <a:extLst>
              <a:ext uri="{FF2B5EF4-FFF2-40B4-BE49-F238E27FC236}">
                <a16:creationId xmlns:a16="http://schemas.microsoft.com/office/drawing/2014/main" id="{D57CDC91-AD09-45C3-BB0E-DCF6FBA9BFA3}"/>
              </a:ext>
            </a:extLst>
          </p:cNvPr>
          <p:cNvSpPr>
            <a:spLocks noGrp="1"/>
          </p:cNvSpPr>
          <p:nvPr>
            <p:ph type="title"/>
          </p:nvPr>
        </p:nvSpPr>
        <p:spPr/>
        <p:txBody>
          <a:bodyPr/>
          <a:lstStyle/>
          <a:p>
            <a:r>
              <a:rPr lang="en-CA" dirty="0"/>
              <a:t>4. Support Limitations</a:t>
            </a:r>
          </a:p>
        </p:txBody>
      </p:sp>
    </p:spTree>
    <p:extLst>
      <p:ext uri="{BB962C8B-B14F-4D97-AF65-F5344CB8AC3E}">
        <p14:creationId xmlns:p14="http://schemas.microsoft.com/office/powerpoint/2010/main" val="27360783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4C0E1B-AAEC-4546-9C19-E805945EED04}"/>
              </a:ext>
            </a:extLst>
          </p:cNvPr>
          <p:cNvSpPr>
            <a:spLocks noGrp="1"/>
          </p:cNvSpPr>
          <p:nvPr>
            <p:ph idx="1"/>
          </p:nvPr>
        </p:nvSpPr>
        <p:spPr>
          <a:xfrm>
            <a:off x="703294" y="2086252"/>
            <a:ext cx="8011497" cy="4094409"/>
          </a:xfrm>
        </p:spPr>
        <p:txBody>
          <a:bodyPr>
            <a:normAutofit fontScale="92500" lnSpcReduction="20000"/>
          </a:bodyPr>
          <a:lstStyle/>
          <a:p>
            <a:pPr marL="0" indent="0" fontAlgn="b">
              <a:lnSpc>
                <a:spcPct val="120000"/>
              </a:lnSpc>
              <a:spcBef>
                <a:spcPts val="600"/>
              </a:spcBef>
              <a:buNone/>
            </a:pPr>
            <a:r>
              <a:rPr lang="en-US" sz="1400" b="1" dirty="0"/>
              <a:t>ISSUE</a:t>
            </a:r>
          </a:p>
          <a:p>
            <a:pPr fontAlgn="b">
              <a:lnSpc>
                <a:spcPct val="120000"/>
              </a:lnSpc>
              <a:spcBef>
                <a:spcPts val="600"/>
              </a:spcBef>
            </a:pPr>
            <a:r>
              <a:rPr lang="en-US" sz="1400" dirty="0"/>
              <a:t>Lack of funding means that pilots not allowed in Ontario are being tested in other jurisdictions</a:t>
            </a:r>
          </a:p>
          <a:p>
            <a:pPr fontAlgn="b">
              <a:lnSpc>
                <a:spcPct val="120000"/>
              </a:lnSpc>
              <a:spcBef>
                <a:spcPts val="600"/>
              </a:spcBef>
            </a:pPr>
            <a:r>
              <a:rPr lang="en-US" sz="1400" dirty="0"/>
              <a:t>Other ways of getting funding (e.g. Incremental Capital Modules) are rigid and not intended for innovation </a:t>
            </a:r>
          </a:p>
          <a:p>
            <a:pPr fontAlgn="b">
              <a:lnSpc>
                <a:spcPct val="120000"/>
              </a:lnSpc>
              <a:spcBef>
                <a:spcPts val="600"/>
              </a:spcBef>
            </a:pPr>
            <a:r>
              <a:rPr lang="en-US" sz="1400" dirty="0"/>
              <a:t>Sandbox does not support innovation brought forward in rate applications</a:t>
            </a:r>
          </a:p>
          <a:p>
            <a:pPr fontAlgn="b">
              <a:lnSpc>
                <a:spcPct val="120000"/>
              </a:lnSpc>
              <a:spcBef>
                <a:spcPts val="600"/>
              </a:spcBef>
            </a:pPr>
            <a:endParaRPr lang="en-US" sz="700" dirty="0"/>
          </a:p>
          <a:p>
            <a:pPr marL="0" indent="0" fontAlgn="b">
              <a:lnSpc>
                <a:spcPct val="120000"/>
              </a:lnSpc>
              <a:spcBef>
                <a:spcPts val="600"/>
              </a:spcBef>
              <a:buNone/>
            </a:pPr>
            <a:r>
              <a:rPr lang="en-US" sz="1400" b="1" dirty="0"/>
              <a:t>STAKEHOLDER RECOMMENDATIONS</a:t>
            </a:r>
          </a:p>
          <a:p>
            <a:pPr fontAlgn="b">
              <a:lnSpc>
                <a:spcPct val="120000"/>
              </a:lnSpc>
              <a:spcBef>
                <a:spcPts val="600"/>
              </a:spcBef>
            </a:pPr>
            <a:r>
              <a:rPr lang="en-US" sz="1400" dirty="0"/>
              <a:t>Create a new application process like an ICM but for innovation</a:t>
            </a:r>
          </a:p>
          <a:p>
            <a:pPr fontAlgn="b">
              <a:lnSpc>
                <a:spcPct val="120000"/>
              </a:lnSpc>
              <a:spcBef>
                <a:spcPts val="600"/>
              </a:spcBef>
            </a:pPr>
            <a:r>
              <a:rPr lang="en-US" sz="1400" dirty="0"/>
              <a:t>Do more to encourage utilities to use DVA option - since no guarantee of recovery, need OEB leadership support for this</a:t>
            </a:r>
          </a:p>
          <a:p>
            <a:pPr fontAlgn="b">
              <a:lnSpc>
                <a:spcPct val="120000"/>
              </a:lnSpc>
              <a:spcBef>
                <a:spcPts val="600"/>
              </a:spcBef>
            </a:pPr>
            <a:r>
              <a:rPr lang="en-US" sz="1400" dirty="0"/>
              <a:t>Sandbox staff could assist in supporting innovative ideas that utilities are considering</a:t>
            </a:r>
            <a:r>
              <a:rPr lang="en-US" sz="1400" dirty="0">
                <a:solidFill>
                  <a:srgbClr val="FF0000"/>
                </a:solidFill>
              </a:rPr>
              <a:t> </a:t>
            </a:r>
            <a:r>
              <a:rPr lang="en-US" sz="1400" dirty="0"/>
              <a:t>in rate applications</a:t>
            </a:r>
          </a:p>
          <a:p>
            <a:pPr fontAlgn="b">
              <a:lnSpc>
                <a:spcPct val="120000"/>
              </a:lnSpc>
              <a:spcBef>
                <a:spcPts val="600"/>
              </a:spcBef>
            </a:pPr>
            <a:r>
              <a:rPr lang="en-US" sz="1400" dirty="0"/>
              <a:t>All OEB staff need to be regularly informed of what Sandbox support has been provided</a:t>
            </a:r>
          </a:p>
          <a:p>
            <a:pPr fontAlgn="b">
              <a:lnSpc>
                <a:spcPct val="120000"/>
              </a:lnSpc>
              <a:spcBef>
                <a:spcPts val="600"/>
              </a:spcBef>
            </a:pPr>
            <a:r>
              <a:rPr lang="en-US" sz="1400" dirty="0"/>
              <a:t>Explore other ways the OEB could allow some types of pilots to use ratepayer funding – e.g., innovation competitions </a:t>
            </a:r>
          </a:p>
          <a:p>
            <a:pPr fontAlgn="b">
              <a:lnSpc>
                <a:spcPct val="120000"/>
              </a:lnSpc>
              <a:spcBef>
                <a:spcPts val="600"/>
              </a:spcBef>
            </a:pPr>
            <a:r>
              <a:rPr lang="en-US" sz="1400" dirty="0"/>
              <a:t>Work with federal and/or provincial government to provide funding </a:t>
            </a:r>
          </a:p>
        </p:txBody>
      </p:sp>
      <p:sp>
        <p:nvSpPr>
          <p:cNvPr id="3" name="Date Placeholder 2">
            <a:extLst>
              <a:ext uri="{FF2B5EF4-FFF2-40B4-BE49-F238E27FC236}">
                <a16:creationId xmlns:a16="http://schemas.microsoft.com/office/drawing/2014/main" id="{192AED3F-E01E-4386-8AD9-B632F5CCB131}"/>
              </a:ext>
            </a:extLst>
          </p:cNvPr>
          <p:cNvSpPr>
            <a:spLocks noGrp="1"/>
          </p:cNvSpPr>
          <p:nvPr>
            <p:ph type="dt" sz="half" idx="10"/>
          </p:nvPr>
        </p:nvSpPr>
        <p:spPr/>
        <p:txBody>
          <a:bodyPr/>
          <a:lstStyle/>
          <a:p>
            <a:r>
              <a:rPr lang="en-US"/>
              <a:t>September 27, 2021</a:t>
            </a:r>
            <a:endParaRPr lang="en-US" dirty="0"/>
          </a:p>
        </p:txBody>
      </p:sp>
      <p:sp>
        <p:nvSpPr>
          <p:cNvPr id="4" name="Slide Number Placeholder 3">
            <a:extLst>
              <a:ext uri="{FF2B5EF4-FFF2-40B4-BE49-F238E27FC236}">
                <a16:creationId xmlns:a16="http://schemas.microsoft.com/office/drawing/2014/main" id="{B556C606-F8F7-4B58-878B-E9B3BB9FA229}"/>
              </a:ext>
            </a:extLst>
          </p:cNvPr>
          <p:cNvSpPr>
            <a:spLocks noGrp="1"/>
          </p:cNvSpPr>
          <p:nvPr>
            <p:ph type="sldNum" sz="quarter" idx="12"/>
          </p:nvPr>
        </p:nvSpPr>
        <p:spPr/>
        <p:txBody>
          <a:bodyPr/>
          <a:lstStyle/>
          <a:p>
            <a:fld id="{4AAF8289-CD90-CC40-B4FD-340DA494366B}" type="slidenum">
              <a:rPr lang="en-US" smtClean="0"/>
              <a:t>22</a:t>
            </a:fld>
            <a:endParaRPr lang="en-US" dirty="0"/>
          </a:p>
        </p:txBody>
      </p:sp>
      <p:sp>
        <p:nvSpPr>
          <p:cNvPr id="5" name="Title 4">
            <a:extLst>
              <a:ext uri="{FF2B5EF4-FFF2-40B4-BE49-F238E27FC236}">
                <a16:creationId xmlns:a16="http://schemas.microsoft.com/office/drawing/2014/main" id="{D57CDC91-AD09-45C3-BB0E-DCF6FBA9BFA3}"/>
              </a:ext>
            </a:extLst>
          </p:cNvPr>
          <p:cNvSpPr>
            <a:spLocks noGrp="1"/>
          </p:cNvSpPr>
          <p:nvPr>
            <p:ph type="title"/>
          </p:nvPr>
        </p:nvSpPr>
        <p:spPr/>
        <p:txBody>
          <a:bodyPr/>
          <a:lstStyle/>
          <a:p>
            <a:r>
              <a:rPr lang="en-CA" dirty="0"/>
              <a:t>4A) Funding  [14/20]</a:t>
            </a:r>
          </a:p>
        </p:txBody>
      </p:sp>
    </p:spTree>
    <p:extLst>
      <p:ext uri="{BB962C8B-B14F-4D97-AF65-F5344CB8AC3E}">
        <p14:creationId xmlns:p14="http://schemas.microsoft.com/office/powerpoint/2010/main" val="24076803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4C0E1B-AAEC-4546-9C19-E805945EED04}"/>
              </a:ext>
            </a:extLst>
          </p:cNvPr>
          <p:cNvSpPr>
            <a:spLocks noGrp="1"/>
          </p:cNvSpPr>
          <p:nvPr>
            <p:ph idx="1"/>
          </p:nvPr>
        </p:nvSpPr>
        <p:spPr>
          <a:xfrm>
            <a:off x="628650" y="2130641"/>
            <a:ext cx="7565439" cy="4048217"/>
          </a:xfrm>
        </p:spPr>
        <p:txBody>
          <a:bodyPr>
            <a:normAutofit fontScale="70000" lnSpcReduction="20000"/>
          </a:bodyPr>
          <a:lstStyle/>
          <a:p>
            <a:pPr marL="0" indent="0" fontAlgn="b">
              <a:lnSpc>
                <a:spcPct val="120000"/>
              </a:lnSpc>
              <a:spcBef>
                <a:spcPts val="600"/>
              </a:spcBef>
              <a:buNone/>
            </a:pPr>
            <a:r>
              <a:rPr lang="en-US" b="1" dirty="0"/>
              <a:t>ISSUES</a:t>
            </a:r>
          </a:p>
          <a:p>
            <a:pPr lvl="1" fontAlgn="b">
              <a:lnSpc>
                <a:spcPct val="120000"/>
              </a:lnSpc>
              <a:spcBef>
                <a:spcPts val="600"/>
              </a:spcBef>
            </a:pPr>
            <a:r>
              <a:rPr lang="en-US" dirty="0"/>
              <a:t>If OEB relief is granted (with assistance from Sandbox staff), that relief is temporary – not clear how those pilots would be scalable absent a clear path to permanent regulatory change</a:t>
            </a:r>
          </a:p>
          <a:p>
            <a:pPr marL="457200" lvl="1" indent="0" fontAlgn="b">
              <a:lnSpc>
                <a:spcPct val="120000"/>
              </a:lnSpc>
              <a:spcBef>
                <a:spcPts val="600"/>
              </a:spcBef>
              <a:buNone/>
            </a:pPr>
            <a:endParaRPr lang="en-US" sz="1000" dirty="0"/>
          </a:p>
          <a:p>
            <a:pPr marL="0" indent="0" fontAlgn="b">
              <a:lnSpc>
                <a:spcPct val="120000"/>
              </a:lnSpc>
              <a:spcBef>
                <a:spcPts val="600"/>
              </a:spcBef>
              <a:buNone/>
            </a:pPr>
            <a:r>
              <a:rPr lang="en-US" sz="2400" b="1" dirty="0"/>
              <a:t>RECOMMENDATIONS</a:t>
            </a:r>
          </a:p>
          <a:p>
            <a:pPr lvl="1" fontAlgn="b">
              <a:lnSpc>
                <a:spcPct val="120000"/>
              </a:lnSpc>
              <a:spcBef>
                <a:spcPts val="600"/>
              </a:spcBef>
            </a:pPr>
            <a:r>
              <a:rPr lang="en-US" dirty="0"/>
              <a:t>Sandbox needs to do a better job of explicitly articulating what utilities and others can do under the current regulatory framework </a:t>
            </a:r>
          </a:p>
          <a:p>
            <a:pPr lvl="1" fontAlgn="b">
              <a:lnSpc>
                <a:spcPct val="120000"/>
              </a:lnSpc>
              <a:spcBef>
                <a:spcPts val="600"/>
              </a:spcBef>
            </a:pPr>
            <a:r>
              <a:rPr lang="en-US" dirty="0"/>
              <a:t>Sandbox staff should work with the sector to identify regulatory barriers, implement experimental changes, evaluate the outcomes, and determine whether the change should be permanent</a:t>
            </a:r>
          </a:p>
          <a:p>
            <a:pPr lvl="1" fontAlgn="b">
              <a:lnSpc>
                <a:spcPct val="120000"/>
              </a:lnSpc>
              <a:spcBef>
                <a:spcPts val="600"/>
              </a:spcBef>
            </a:pPr>
            <a:r>
              <a:rPr lang="en-US" dirty="0"/>
              <a:t>Staff should regularly put out position papers based on successful Sandbox projects that articulate regulatory barriers to innovation and what is needed from OEB, IESO and Ministry to move forward on innovation</a:t>
            </a:r>
          </a:p>
          <a:p>
            <a:pPr marL="0" indent="0" fontAlgn="b">
              <a:lnSpc>
                <a:spcPct val="120000"/>
              </a:lnSpc>
              <a:spcBef>
                <a:spcPts val="600"/>
              </a:spcBef>
              <a:buNone/>
            </a:pPr>
            <a:endParaRPr lang="en-US" sz="1000" b="1" dirty="0"/>
          </a:p>
          <a:p>
            <a:pPr lvl="1" fontAlgn="b">
              <a:lnSpc>
                <a:spcPct val="120000"/>
              </a:lnSpc>
              <a:spcBef>
                <a:spcPts val="600"/>
              </a:spcBef>
            </a:pPr>
            <a:endParaRPr lang="en-US" dirty="0"/>
          </a:p>
          <a:p>
            <a:pPr marL="0" indent="0" fontAlgn="b">
              <a:lnSpc>
                <a:spcPct val="120000"/>
              </a:lnSpc>
              <a:spcBef>
                <a:spcPts val="600"/>
              </a:spcBef>
              <a:buNone/>
            </a:pPr>
            <a:endParaRPr lang="en-US" dirty="0"/>
          </a:p>
        </p:txBody>
      </p:sp>
      <p:sp>
        <p:nvSpPr>
          <p:cNvPr id="3" name="Date Placeholder 2">
            <a:extLst>
              <a:ext uri="{FF2B5EF4-FFF2-40B4-BE49-F238E27FC236}">
                <a16:creationId xmlns:a16="http://schemas.microsoft.com/office/drawing/2014/main" id="{192AED3F-E01E-4386-8AD9-B632F5CCB131}"/>
              </a:ext>
            </a:extLst>
          </p:cNvPr>
          <p:cNvSpPr>
            <a:spLocks noGrp="1"/>
          </p:cNvSpPr>
          <p:nvPr>
            <p:ph type="dt" sz="half" idx="10"/>
          </p:nvPr>
        </p:nvSpPr>
        <p:spPr/>
        <p:txBody>
          <a:bodyPr/>
          <a:lstStyle/>
          <a:p>
            <a:r>
              <a:rPr lang="en-US"/>
              <a:t>September 27, 2021</a:t>
            </a:r>
            <a:endParaRPr lang="en-US" dirty="0"/>
          </a:p>
        </p:txBody>
      </p:sp>
      <p:sp>
        <p:nvSpPr>
          <p:cNvPr id="4" name="Slide Number Placeholder 3">
            <a:extLst>
              <a:ext uri="{FF2B5EF4-FFF2-40B4-BE49-F238E27FC236}">
                <a16:creationId xmlns:a16="http://schemas.microsoft.com/office/drawing/2014/main" id="{B556C606-F8F7-4B58-878B-E9B3BB9FA229}"/>
              </a:ext>
            </a:extLst>
          </p:cNvPr>
          <p:cNvSpPr>
            <a:spLocks noGrp="1"/>
          </p:cNvSpPr>
          <p:nvPr>
            <p:ph type="sldNum" sz="quarter" idx="12"/>
          </p:nvPr>
        </p:nvSpPr>
        <p:spPr/>
        <p:txBody>
          <a:bodyPr/>
          <a:lstStyle/>
          <a:p>
            <a:fld id="{4AAF8289-CD90-CC40-B4FD-340DA494366B}" type="slidenum">
              <a:rPr lang="en-US" smtClean="0"/>
              <a:t>23</a:t>
            </a:fld>
            <a:endParaRPr lang="en-US" dirty="0"/>
          </a:p>
        </p:txBody>
      </p:sp>
      <p:sp>
        <p:nvSpPr>
          <p:cNvPr id="5" name="Title 4">
            <a:extLst>
              <a:ext uri="{FF2B5EF4-FFF2-40B4-BE49-F238E27FC236}">
                <a16:creationId xmlns:a16="http://schemas.microsoft.com/office/drawing/2014/main" id="{D57CDC91-AD09-45C3-BB0E-DCF6FBA9BFA3}"/>
              </a:ext>
            </a:extLst>
          </p:cNvPr>
          <p:cNvSpPr>
            <a:spLocks noGrp="1"/>
          </p:cNvSpPr>
          <p:nvPr>
            <p:ph type="title"/>
          </p:nvPr>
        </p:nvSpPr>
        <p:spPr/>
        <p:txBody>
          <a:bodyPr>
            <a:normAutofit/>
          </a:bodyPr>
          <a:lstStyle/>
          <a:p>
            <a:r>
              <a:rPr lang="en-CA" sz="3200" dirty="0"/>
              <a:t>4B) Pathway to permanent change  [6/20] </a:t>
            </a:r>
          </a:p>
        </p:txBody>
      </p:sp>
    </p:spTree>
    <p:extLst>
      <p:ext uri="{BB962C8B-B14F-4D97-AF65-F5344CB8AC3E}">
        <p14:creationId xmlns:p14="http://schemas.microsoft.com/office/powerpoint/2010/main" val="2054907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848EDAA-E923-4356-AD16-27C18C213E67}"/>
              </a:ext>
            </a:extLst>
          </p:cNvPr>
          <p:cNvSpPr>
            <a:spLocks noGrp="1"/>
          </p:cNvSpPr>
          <p:nvPr>
            <p:ph idx="1"/>
          </p:nvPr>
        </p:nvSpPr>
        <p:spPr>
          <a:xfrm>
            <a:off x="718456" y="2034072"/>
            <a:ext cx="7688425" cy="4047131"/>
          </a:xfrm>
        </p:spPr>
        <p:txBody>
          <a:bodyPr>
            <a:normAutofit fontScale="70000" lnSpcReduction="20000"/>
          </a:bodyPr>
          <a:lstStyle/>
          <a:p>
            <a:pPr marL="0" indent="0">
              <a:lnSpc>
                <a:spcPct val="120000"/>
              </a:lnSpc>
              <a:buNone/>
            </a:pPr>
            <a:r>
              <a:rPr lang="en-US" sz="2400" b="1" dirty="0"/>
              <a:t>ISSUE</a:t>
            </a:r>
          </a:p>
          <a:p>
            <a:pPr>
              <a:lnSpc>
                <a:spcPct val="120000"/>
              </a:lnSpc>
            </a:pPr>
            <a:r>
              <a:rPr lang="en-US" dirty="0"/>
              <a:t>Sandbox has no ability to provide relief from legislation or regulations</a:t>
            </a:r>
          </a:p>
          <a:p>
            <a:pPr>
              <a:lnSpc>
                <a:spcPct val="120000"/>
              </a:lnSpc>
            </a:pPr>
            <a:r>
              <a:rPr lang="en-US" dirty="0"/>
              <a:t>Often, legislation is more of a barrier to innovation than OEB regulatory requirements</a:t>
            </a:r>
          </a:p>
          <a:p>
            <a:pPr marL="0" indent="0">
              <a:lnSpc>
                <a:spcPct val="120000"/>
              </a:lnSpc>
              <a:buNone/>
            </a:pPr>
            <a:endParaRPr lang="en-US" sz="1600" b="1" dirty="0"/>
          </a:p>
          <a:p>
            <a:pPr marL="0" indent="0">
              <a:lnSpc>
                <a:spcPct val="120000"/>
              </a:lnSpc>
              <a:buNone/>
            </a:pPr>
            <a:r>
              <a:rPr lang="en-US" sz="2400" b="1" dirty="0"/>
              <a:t>RECOMMENDATIONS</a:t>
            </a:r>
          </a:p>
          <a:p>
            <a:pPr>
              <a:lnSpc>
                <a:spcPct val="120000"/>
              </a:lnSpc>
            </a:pPr>
            <a:r>
              <a:rPr lang="en-US" dirty="0"/>
              <a:t>Sandbox staff should regularly report to government on legislative barriers to innovation</a:t>
            </a:r>
          </a:p>
          <a:p>
            <a:pPr>
              <a:lnSpc>
                <a:spcPct val="120000"/>
              </a:lnSpc>
            </a:pPr>
            <a:r>
              <a:rPr lang="en-US" dirty="0"/>
              <a:t>Government could work with Sandbox staff to provide: </a:t>
            </a:r>
          </a:p>
          <a:p>
            <a:pPr lvl="1">
              <a:lnSpc>
                <a:spcPct val="120000"/>
              </a:lnSpc>
            </a:pPr>
            <a:r>
              <a:rPr lang="en-US" dirty="0"/>
              <a:t>OEB with the ability to provide relief from legislation </a:t>
            </a:r>
          </a:p>
          <a:p>
            <a:pPr lvl="1">
              <a:lnSpc>
                <a:spcPct val="120000"/>
              </a:lnSpc>
            </a:pPr>
            <a:r>
              <a:rPr lang="en-US" dirty="0"/>
              <a:t>Its own relief from regulation and legislation </a:t>
            </a:r>
          </a:p>
          <a:p>
            <a:pPr lvl="1">
              <a:lnSpc>
                <a:spcPct val="120000"/>
              </a:lnSpc>
            </a:pPr>
            <a:r>
              <a:rPr lang="en-US" dirty="0"/>
              <a:t>Funding </a:t>
            </a:r>
          </a:p>
          <a:p>
            <a:pPr lvl="1">
              <a:lnSpc>
                <a:spcPct val="120000"/>
              </a:lnSpc>
            </a:pPr>
            <a:endParaRPr lang="en-US" sz="600" dirty="0"/>
          </a:p>
        </p:txBody>
      </p:sp>
      <p:sp>
        <p:nvSpPr>
          <p:cNvPr id="3" name="Date Placeholder 2">
            <a:extLst>
              <a:ext uri="{FF2B5EF4-FFF2-40B4-BE49-F238E27FC236}">
                <a16:creationId xmlns:a16="http://schemas.microsoft.com/office/drawing/2014/main" id="{0BEE93E1-CAC7-4D5C-B859-40F3959BB684}"/>
              </a:ext>
            </a:extLst>
          </p:cNvPr>
          <p:cNvSpPr>
            <a:spLocks noGrp="1"/>
          </p:cNvSpPr>
          <p:nvPr>
            <p:ph type="dt" sz="half" idx="10"/>
          </p:nvPr>
        </p:nvSpPr>
        <p:spPr/>
        <p:txBody>
          <a:bodyPr/>
          <a:lstStyle/>
          <a:p>
            <a:r>
              <a:rPr lang="en-US"/>
              <a:t>September 27, 2021</a:t>
            </a:r>
            <a:endParaRPr lang="en-US" dirty="0"/>
          </a:p>
        </p:txBody>
      </p:sp>
      <p:sp>
        <p:nvSpPr>
          <p:cNvPr id="4" name="Slide Number Placeholder 3">
            <a:extLst>
              <a:ext uri="{FF2B5EF4-FFF2-40B4-BE49-F238E27FC236}">
                <a16:creationId xmlns:a16="http://schemas.microsoft.com/office/drawing/2014/main" id="{3DF01419-D68A-4610-AD77-F6C3B63F6E18}"/>
              </a:ext>
            </a:extLst>
          </p:cNvPr>
          <p:cNvSpPr>
            <a:spLocks noGrp="1"/>
          </p:cNvSpPr>
          <p:nvPr>
            <p:ph type="sldNum" sz="quarter" idx="12"/>
          </p:nvPr>
        </p:nvSpPr>
        <p:spPr/>
        <p:txBody>
          <a:bodyPr/>
          <a:lstStyle/>
          <a:p>
            <a:fld id="{4AAF8289-CD90-CC40-B4FD-340DA494366B}" type="slidenum">
              <a:rPr lang="en-US" smtClean="0"/>
              <a:t>24</a:t>
            </a:fld>
            <a:endParaRPr lang="en-US" dirty="0"/>
          </a:p>
        </p:txBody>
      </p:sp>
      <p:sp>
        <p:nvSpPr>
          <p:cNvPr id="5" name="Title 4">
            <a:extLst>
              <a:ext uri="{FF2B5EF4-FFF2-40B4-BE49-F238E27FC236}">
                <a16:creationId xmlns:a16="http://schemas.microsoft.com/office/drawing/2014/main" id="{3C82D438-938D-4120-9707-524C6236AAC1}"/>
              </a:ext>
            </a:extLst>
          </p:cNvPr>
          <p:cNvSpPr>
            <a:spLocks noGrp="1"/>
          </p:cNvSpPr>
          <p:nvPr>
            <p:ph type="title"/>
          </p:nvPr>
        </p:nvSpPr>
        <p:spPr/>
        <p:txBody>
          <a:bodyPr/>
          <a:lstStyle/>
          <a:p>
            <a:r>
              <a:rPr lang="en-CA" dirty="0"/>
              <a:t>4C) Legislative barriers  [8/20]</a:t>
            </a:r>
          </a:p>
        </p:txBody>
      </p:sp>
    </p:spTree>
    <p:extLst>
      <p:ext uri="{BB962C8B-B14F-4D97-AF65-F5344CB8AC3E}">
        <p14:creationId xmlns:p14="http://schemas.microsoft.com/office/powerpoint/2010/main" val="19053662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4C0E1B-AAEC-4546-9C19-E805945EED04}"/>
              </a:ext>
            </a:extLst>
          </p:cNvPr>
          <p:cNvSpPr>
            <a:spLocks noGrp="1"/>
          </p:cNvSpPr>
          <p:nvPr>
            <p:ph idx="1"/>
          </p:nvPr>
        </p:nvSpPr>
        <p:spPr>
          <a:xfrm>
            <a:off x="628650" y="2006353"/>
            <a:ext cx="7886700" cy="3959441"/>
          </a:xfrm>
        </p:spPr>
        <p:txBody>
          <a:bodyPr>
            <a:normAutofit fontScale="70000" lnSpcReduction="20000"/>
          </a:bodyPr>
          <a:lstStyle/>
          <a:p>
            <a:pPr marL="0" indent="0" fontAlgn="b">
              <a:lnSpc>
                <a:spcPct val="120000"/>
              </a:lnSpc>
              <a:spcBef>
                <a:spcPts val="600"/>
              </a:spcBef>
              <a:buNone/>
            </a:pPr>
            <a:r>
              <a:rPr lang="en-US" sz="2400" b="1" dirty="0"/>
              <a:t>ISSUES</a:t>
            </a:r>
          </a:p>
          <a:p>
            <a:pPr fontAlgn="b">
              <a:lnSpc>
                <a:spcPct val="120000"/>
              </a:lnSpc>
              <a:spcBef>
                <a:spcPts val="600"/>
              </a:spcBef>
            </a:pPr>
            <a:r>
              <a:rPr lang="en-US" dirty="0"/>
              <a:t>The sector needs a holistic look – customers just want answers, don’t care who is responsible for changes</a:t>
            </a:r>
          </a:p>
          <a:p>
            <a:pPr marL="0" indent="0" fontAlgn="b">
              <a:lnSpc>
                <a:spcPct val="120000"/>
              </a:lnSpc>
              <a:spcBef>
                <a:spcPts val="600"/>
              </a:spcBef>
              <a:buNone/>
            </a:pPr>
            <a:endParaRPr lang="en-US" sz="700" b="1" dirty="0"/>
          </a:p>
          <a:p>
            <a:pPr marL="0" indent="0" fontAlgn="b">
              <a:lnSpc>
                <a:spcPct val="120000"/>
              </a:lnSpc>
              <a:spcBef>
                <a:spcPts val="600"/>
              </a:spcBef>
              <a:buNone/>
            </a:pPr>
            <a:r>
              <a:rPr lang="en-US" sz="2400" b="1" dirty="0"/>
              <a:t>STAKEHOLDER RECOMMENDATIONS</a:t>
            </a:r>
          </a:p>
          <a:p>
            <a:pPr fontAlgn="b">
              <a:lnSpc>
                <a:spcPct val="120000"/>
              </a:lnSpc>
              <a:spcBef>
                <a:spcPts val="600"/>
              </a:spcBef>
            </a:pPr>
            <a:r>
              <a:rPr lang="en-US" dirty="0"/>
              <a:t>Sandbox should consider additional collaboration with ENERGY and IESO</a:t>
            </a:r>
          </a:p>
          <a:p>
            <a:pPr lvl="1" fontAlgn="b">
              <a:lnSpc>
                <a:spcPct val="120000"/>
              </a:lnSpc>
              <a:spcBef>
                <a:spcPts val="600"/>
              </a:spcBef>
            </a:pPr>
            <a:r>
              <a:rPr lang="en-US" dirty="0"/>
              <a:t>Should include a feedback loop to government on barriers to innovation </a:t>
            </a:r>
          </a:p>
          <a:p>
            <a:pPr lvl="1" fontAlgn="b">
              <a:lnSpc>
                <a:spcPct val="120000"/>
              </a:lnSpc>
              <a:spcBef>
                <a:spcPts val="600"/>
              </a:spcBef>
            </a:pPr>
            <a:r>
              <a:rPr lang="en-US" dirty="0"/>
              <a:t>Raise EV challenge with government </a:t>
            </a:r>
          </a:p>
          <a:p>
            <a:pPr fontAlgn="b">
              <a:lnSpc>
                <a:spcPct val="120000"/>
              </a:lnSpc>
              <a:spcBef>
                <a:spcPts val="600"/>
              </a:spcBef>
            </a:pPr>
            <a:r>
              <a:rPr lang="en-US" dirty="0"/>
              <a:t>Sandbox should include educational opportunities for sector that involve IESO, OEB, Ministry and </a:t>
            </a:r>
            <a:r>
              <a:rPr lang="en-US" dirty="0" err="1"/>
              <a:t>NRCan</a:t>
            </a:r>
            <a:r>
              <a:rPr lang="en-US" dirty="0"/>
              <a:t> jointly providing information</a:t>
            </a:r>
          </a:p>
          <a:p>
            <a:pPr fontAlgn="b">
              <a:lnSpc>
                <a:spcPct val="120000"/>
              </a:lnSpc>
              <a:spcBef>
                <a:spcPts val="600"/>
              </a:spcBef>
            </a:pPr>
            <a:r>
              <a:rPr lang="en-US" dirty="0"/>
              <a:t>Sandbox should work with provincial and/or federal government on funding </a:t>
            </a:r>
          </a:p>
          <a:p>
            <a:pPr fontAlgn="b">
              <a:lnSpc>
                <a:spcPct val="120000"/>
              </a:lnSpc>
              <a:spcBef>
                <a:spcPts val="600"/>
              </a:spcBef>
            </a:pPr>
            <a:endParaRPr lang="en-US" sz="600" dirty="0"/>
          </a:p>
        </p:txBody>
      </p:sp>
      <p:sp>
        <p:nvSpPr>
          <p:cNvPr id="3" name="Date Placeholder 2">
            <a:extLst>
              <a:ext uri="{FF2B5EF4-FFF2-40B4-BE49-F238E27FC236}">
                <a16:creationId xmlns:a16="http://schemas.microsoft.com/office/drawing/2014/main" id="{192AED3F-E01E-4386-8AD9-B632F5CCB131}"/>
              </a:ext>
            </a:extLst>
          </p:cNvPr>
          <p:cNvSpPr>
            <a:spLocks noGrp="1"/>
          </p:cNvSpPr>
          <p:nvPr>
            <p:ph type="dt" sz="half" idx="10"/>
          </p:nvPr>
        </p:nvSpPr>
        <p:spPr/>
        <p:txBody>
          <a:bodyPr/>
          <a:lstStyle/>
          <a:p>
            <a:r>
              <a:rPr lang="en-US"/>
              <a:t>September 27, 2021</a:t>
            </a:r>
            <a:endParaRPr lang="en-US" dirty="0"/>
          </a:p>
        </p:txBody>
      </p:sp>
      <p:sp>
        <p:nvSpPr>
          <p:cNvPr id="4" name="Slide Number Placeholder 3">
            <a:extLst>
              <a:ext uri="{FF2B5EF4-FFF2-40B4-BE49-F238E27FC236}">
                <a16:creationId xmlns:a16="http://schemas.microsoft.com/office/drawing/2014/main" id="{B556C606-F8F7-4B58-878B-E9B3BB9FA229}"/>
              </a:ext>
            </a:extLst>
          </p:cNvPr>
          <p:cNvSpPr>
            <a:spLocks noGrp="1"/>
          </p:cNvSpPr>
          <p:nvPr>
            <p:ph type="sldNum" sz="quarter" idx="12"/>
          </p:nvPr>
        </p:nvSpPr>
        <p:spPr/>
        <p:txBody>
          <a:bodyPr/>
          <a:lstStyle/>
          <a:p>
            <a:fld id="{4AAF8289-CD90-CC40-B4FD-340DA494366B}" type="slidenum">
              <a:rPr lang="en-US" smtClean="0"/>
              <a:t>25</a:t>
            </a:fld>
            <a:endParaRPr lang="en-US" dirty="0"/>
          </a:p>
        </p:txBody>
      </p:sp>
      <p:sp>
        <p:nvSpPr>
          <p:cNvPr id="5" name="Title 4">
            <a:extLst>
              <a:ext uri="{FF2B5EF4-FFF2-40B4-BE49-F238E27FC236}">
                <a16:creationId xmlns:a16="http://schemas.microsoft.com/office/drawing/2014/main" id="{D57CDC91-AD09-45C3-BB0E-DCF6FBA9BFA3}"/>
              </a:ext>
            </a:extLst>
          </p:cNvPr>
          <p:cNvSpPr>
            <a:spLocks noGrp="1"/>
          </p:cNvSpPr>
          <p:nvPr>
            <p:ph type="title"/>
          </p:nvPr>
        </p:nvSpPr>
        <p:spPr>
          <a:xfrm>
            <a:off x="469783" y="148683"/>
            <a:ext cx="8430935" cy="1325563"/>
          </a:xfrm>
        </p:spPr>
        <p:txBody>
          <a:bodyPr>
            <a:normAutofit/>
          </a:bodyPr>
          <a:lstStyle/>
          <a:p>
            <a:r>
              <a:rPr lang="en-CA" sz="3000" dirty="0"/>
              <a:t>5. Partnerships &amp; Collaboration  [9/20]</a:t>
            </a:r>
          </a:p>
        </p:txBody>
      </p:sp>
    </p:spTree>
    <p:extLst>
      <p:ext uri="{BB962C8B-B14F-4D97-AF65-F5344CB8AC3E}">
        <p14:creationId xmlns:p14="http://schemas.microsoft.com/office/powerpoint/2010/main" val="12247681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4C0E1B-AAEC-4546-9C19-E805945EED04}"/>
              </a:ext>
            </a:extLst>
          </p:cNvPr>
          <p:cNvSpPr>
            <a:spLocks noGrp="1"/>
          </p:cNvSpPr>
          <p:nvPr>
            <p:ph idx="1"/>
          </p:nvPr>
        </p:nvSpPr>
        <p:spPr>
          <a:xfrm>
            <a:off x="628650" y="2030819"/>
            <a:ext cx="7886700" cy="4183550"/>
          </a:xfrm>
        </p:spPr>
        <p:txBody>
          <a:bodyPr>
            <a:normAutofit lnSpcReduction="10000"/>
          </a:bodyPr>
          <a:lstStyle/>
          <a:p>
            <a:pPr marL="0" indent="0" fontAlgn="b">
              <a:lnSpc>
                <a:spcPct val="120000"/>
              </a:lnSpc>
              <a:spcBef>
                <a:spcPts val="600"/>
              </a:spcBef>
              <a:buNone/>
            </a:pPr>
            <a:r>
              <a:rPr lang="en-US" sz="1400" b="1" dirty="0"/>
              <a:t>STAKEHOLDER RECOMMENDATIONS</a:t>
            </a:r>
          </a:p>
          <a:p>
            <a:pPr fontAlgn="b">
              <a:lnSpc>
                <a:spcPct val="120000"/>
              </a:lnSpc>
              <a:spcBef>
                <a:spcPts val="600"/>
              </a:spcBef>
            </a:pPr>
            <a:r>
              <a:rPr lang="en-US" sz="1400" dirty="0"/>
              <a:t>Sandbox could include a ‘concierge’ service to connect proponents with other stakeholders </a:t>
            </a:r>
          </a:p>
          <a:p>
            <a:pPr>
              <a:lnSpc>
                <a:spcPct val="120000"/>
              </a:lnSpc>
            </a:pPr>
            <a:r>
              <a:rPr lang="en-US" sz="1400" dirty="0"/>
              <a:t>Concierge service could include: </a:t>
            </a:r>
          </a:p>
          <a:p>
            <a:pPr lvl="1" fontAlgn="b">
              <a:lnSpc>
                <a:spcPct val="120000"/>
              </a:lnSpc>
              <a:spcBef>
                <a:spcPts val="600"/>
              </a:spcBef>
            </a:pPr>
            <a:r>
              <a:rPr lang="en-US" sz="1400" dirty="0"/>
              <a:t>OEB Sandbox bringing together utilities, tech companies, and customers (e.g., municipalities, large customers, </a:t>
            </a:r>
            <a:r>
              <a:rPr lang="en-US" sz="1400" dirty="0" err="1"/>
              <a:t>etc</a:t>
            </a:r>
            <a:r>
              <a:rPr lang="en-US" sz="1400" dirty="0"/>
              <a:t>) to facilitate a dialogue, generate ideas for innovative projects, share lessons learned</a:t>
            </a:r>
          </a:p>
          <a:p>
            <a:pPr lvl="1" fontAlgn="b">
              <a:lnSpc>
                <a:spcPct val="120000"/>
              </a:lnSpc>
              <a:spcBef>
                <a:spcPts val="600"/>
              </a:spcBef>
            </a:pPr>
            <a:r>
              <a:rPr lang="en-US" sz="1400" dirty="0"/>
              <a:t>Workshops for stakeholders to showcase innovations, including international stakeholders</a:t>
            </a:r>
          </a:p>
          <a:p>
            <a:pPr lvl="1" fontAlgn="b">
              <a:lnSpc>
                <a:spcPct val="120000"/>
              </a:lnSpc>
              <a:spcBef>
                <a:spcPts val="600"/>
              </a:spcBef>
            </a:pPr>
            <a:r>
              <a:rPr lang="en-US" sz="1400" dirty="0"/>
              <a:t>If two proponents propose a similar project, Sandbox staff could connect those proponents </a:t>
            </a:r>
          </a:p>
          <a:p>
            <a:pPr lvl="1" fontAlgn="b">
              <a:lnSpc>
                <a:spcPct val="120000"/>
              </a:lnSpc>
              <a:spcBef>
                <a:spcPts val="600"/>
              </a:spcBef>
            </a:pPr>
            <a:r>
              <a:rPr lang="en-US" sz="1400" dirty="0"/>
              <a:t>Communicating what is happening and act as a collator of innovation in Ontario and how to do it  by way of case studies, workshops, ‘how to’ guides, explainers and FAQs</a:t>
            </a:r>
          </a:p>
          <a:p>
            <a:pPr fontAlgn="b">
              <a:lnSpc>
                <a:spcPct val="120000"/>
              </a:lnSpc>
              <a:spcBef>
                <a:spcPts val="600"/>
              </a:spcBef>
            </a:pPr>
            <a:r>
              <a:rPr lang="en-US" sz="1400" dirty="0"/>
              <a:t>Sandbox could partner with an innovation association (</a:t>
            </a:r>
            <a:r>
              <a:rPr lang="en-US" sz="1400" dirty="0" err="1"/>
              <a:t>MaRS</a:t>
            </a:r>
            <a:r>
              <a:rPr lang="en-US" sz="1400" dirty="0"/>
              <a:t> or EPRI), or could form something akin to a Working Group </a:t>
            </a:r>
          </a:p>
          <a:p>
            <a:pPr fontAlgn="b">
              <a:lnSpc>
                <a:spcPct val="120000"/>
              </a:lnSpc>
              <a:spcBef>
                <a:spcPts val="600"/>
              </a:spcBef>
            </a:pPr>
            <a:endParaRPr lang="en-US" sz="800" dirty="0"/>
          </a:p>
        </p:txBody>
      </p:sp>
      <p:sp>
        <p:nvSpPr>
          <p:cNvPr id="3" name="Date Placeholder 2">
            <a:extLst>
              <a:ext uri="{FF2B5EF4-FFF2-40B4-BE49-F238E27FC236}">
                <a16:creationId xmlns:a16="http://schemas.microsoft.com/office/drawing/2014/main" id="{192AED3F-E01E-4386-8AD9-B632F5CCB131}"/>
              </a:ext>
            </a:extLst>
          </p:cNvPr>
          <p:cNvSpPr>
            <a:spLocks noGrp="1"/>
          </p:cNvSpPr>
          <p:nvPr>
            <p:ph type="dt" sz="half" idx="10"/>
          </p:nvPr>
        </p:nvSpPr>
        <p:spPr/>
        <p:txBody>
          <a:bodyPr/>
          <a:lstStyle/>
          <a:p>
            <a:r>
              <a:rPr lang="en-US"/>
              <a:t>September 27, 2021</a:t>
            </a:r>
            <a:endParaRPr lang="en-US" dirty="0"/>
          </a:p>
        </p:txBody>
      </p:sp>
      <p:sp>
        <p:nvSpPr>
          <p:cNvPr id="4" name="Slide Number Placeholder 3">
            <a:extLst>
              <a:ext uri="{FF2B5EF4-FFF2-40B4-BE49-F238E27FC236}">
                <a16:creationId xmlns:a16="http://schemas.microsoft.com/office/drawing/2014/main" id="{B556C606-F8F7-4B58-878B-E9B3BB9FA229}"/>
              </a:ext>
            </a:extLst>
          </p:cNvPr>
          <p:cNvSpPr>
            <a:spLocks noGrp="1"/>
          </p:cNvSpPr>
          <p:nvPr>
            <p:ph type="sldNum" sz="quarter" idx="12"/>
          </p:nvPr>
        </p:nvSpPr>
        <p:spPr/>
        <p:txBody>
          <a:bodyPr/>
          <a:lstStyle/>
          <a:p>
            <a:fld id="{4AAF8289-CD90-CC40-B4FD-340DA494366B}" type="slidenum">
              <a:rPr lang="en-US" smtClean="0"/>
              <a:t>26</a:t>
            </a:fld>
            <a:endParaRPr lang="en-US" dirty="0"/>
          </a:p>
        </p:txBody>
      </p:sp>
      <p:sp>
        <p:nvSpPr>
          <p:cNvPr id="5" name="Title 4">
            <a:extLst>
              <a:ext uri="{FF2B5EF4-FFF2-40B4-BE49-F238E27FC236}">
                <a16:creationId xmlns:a16="http://schemas.microsoft.com/office/drawing/2014/main" id="{D57CDC91-AD09-45C3-BB0E-DCF6FBA9BFA3}"/>
              </a:ext>
            </a:extLst>
          </p:cNvPr>
          <p:cNvSpPr>
            <a:spLocks noGrp="1"/>
          </p:cNvSpPr>
          <p:nvPr>
            <p:ph type="title"/>
          </p:nvPr>
        </p:nvSpPr>
        <p:spPr>
          <a:xfrm>
            <a:off x="709127" y="130544"/>
            <a:ext cx="8333561" cy="1325563"/>
          </a:xfrm>
        </p:spPr>
        <p:txBody>
          <a:bodyPr>
            <a:normAutofit/>
          </a:bodyPr>
          <a:lstStyle/>
          <a:p>
            <a:r>
              <a:rPr lang="en-CA" sz="2800" dirty="0"/>
              <a:t>6. Additional Activity – Concierge – [11/20]</a:t>
            </a:r>
          </a:p>
        </p:txBody>
      </p:sp>
    </p:spTree>
    <p:extLst>
      <p:ext uri="{BB962C8B-B14F-4D97-AF65-F5344CB8AC3E}">
        <p14:creationId xmlns:p14="http://schemas.microsoft.com/office/powerpoint/2010/main" val="35499519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4C0E1B-AAEC-4546-9C19-E805945EED04}"/>
              </a:ext>
            </a:extLst>
          </p:cNvPr>
          <p:cNvSpPr>
            <a:spLocks noGrp="1"/>
          </p:cNvSpPr>
          <p:nvPr>
            <p:ph idx="1"/>
          </p:nvPr>
        </p:nvSpPr>
        <p:spPr>
          <a:xfrm>
            <a:off x="628650" y="2139519"/>
            <a:ext cx="7886700" cy="3897298"/>
          </a:xfrm>
        </p:spPr>
        <p:txBody>
          <a:bodyPr>
            <a:normAutofit fontScale="85000" lnSpcReduction="10000"/>
          </a:bodyPr>
          <a:lstStyle/>
          <a:p>
            <a:pPr marL="0" indent="0" fontAlgn="b">
              <a:lnSpc>
                <a:spcPct val="120000"/>
              </a:lnSpc>
              <a:spcBef>
                <a:spcPts val="600"/>
              </a:spcBef>
              <a:buNone/>
            </a:pPr>
            <a:r>
              <a:rPr lang="en-US" sz="2400" b="1" dirty="0"/>
              <a:t>STAKEHOLDER RECOMMENDATION</a:t>
            </a:r>
          </a:p>
          <a:p>
            <a:pPr fontAlgn="b">
              <a:lnSpc>
                <a:spcPct val="120000"/>
              </a:lnSpc>
              <a:spcBef>
                <a:spcPts val="600"/>
              </a:spcBef>
            </a:pPr>
            <a:r>
              <a:rPr lang="en-US" dirty="0"/>
              <a:t>Because there’s so much value in the conversations the Sandbox creates, Sandbox should take this on as a dedicated role – i.e. lead a conversation in Ontario about innovation, goals of innovation, regulatory barriers to innovation, etc. </a:t>
            </a:r>
          </a:p>
          <a:p>
            <a:pPr fontAlgn="b">
              <a:lnSpc>
                <a:spcPct val="120000"/>
              </a:lnSpc>
              <a:spcBef>
                <a:spcPts val="600"/>
              </a:spcBef>
            </a:pPr>
            <a:r>
              <a:rPr lang="en-US" dirty="0"/>
              <a:t>This dialogue should include conversations about how to meet net zero</a:t>
            </a:r>
          </a:p>
          <a:p>
            <a:pPr fontAlgn="b">
              <a:lnSpc>
                <a:spcPct val="120000"/>
              </a:lnSpc>
              <a:spcBef>
                <a:spcPts val="600"/>
              </a:spcBef>
            </a:pPr>
            <a:r>
              <a:rPr lang="en-US" dirty="0"/>
              <a:t>Conversations should include utilities, intervenors, academics, private sector, municipalities, NGOs, and others that aren’t usually involved in these discussions</a:t>
            </a:r>
          </a:p>
        </p:txBody>
      </p:sp>
      <p:sp>
        <p:nvSpPr>
          <p:cNvPr id="3" name="Date Placeholder 2">
            <a:extLst>
              <a:ext uri="{FF2B5EF4-FFF2-40B4-BE49-F238E27FC236}">
                <a16:creationId xmlns:a16="http://schemas.microsoft.com/office/drawing/2014/main" id="{192AED3F-E01E-4386-8AD9-B632F5CCB131}"/>
              </a:ext>
            </a:extLst>
          </p:cNvPr>
          <p:cNvSpPr>
            <a:spLocks noGrp="1"/>
          </p:cNvSpPr>
          <p:nvPr>
            <p:ph type="dt" sz="half" idx="10"/>
          </p:nvPr>
        </p:nvSpPr>
        <p:spPr/>
        <p:txBody>
          <a:bodyPr/>
          <a:lstStyle/>
          <a:p>
            <a:r>
              <a:rPr lang="en-US"/>
              <a:t>September 27, 2021</a:t>
            </a:r>
            <a:endParaRPr lang="en-US" dirty="0"/>
          </a:p>
        </p:txBody>
      </p:sp>
      <p:sp>
        <p:nvSpPr>
          <p:cNvPr id="4" name="Slide Number Placeholder 3">
            <a:extLst>
              <a:ext uri="{FF2B5EF4-FFF2-40B4-BE49-F238E27FC236}">
                <a16:creationId xmlns:a16="http://schemas.microsoft.com/office/drawing/2014/main" id="{B556C606-F8F7-4B58-878B-E9B3BB9FA229}"/>
              </a:ext>
            </a:extLst>
          </p:cNvPr>
          <p:cNvSpPr>
            <a:spLocks noGrp="1"/>
          </p:cNvSpPr>
          <p:nvPr>
            <p:ph type="sldNum" sz="quarter" idx="12"/>
          </p:nvPr>
        </p:nvSpPr>
        <p:spPr/>
        <p:txBody>
          <a:bodyPr/>
          <a:lstStyle/>
          <a:p>
            <a:fld id="{4AAF8289-CD90-CC40-B4FD-340DA494366B}" type="slidenum">
              <a:rPr lang="en-US" smtClean="0"/>
              <a:t>27</a:t>
            </a:fld>
            <a:endParaRPr lang="en-US" dirty="0"/>
          </a:p>
        </p:txBody>
      </p:sp>
      <p:sp>
        <p:nvSpPr>
          <p:cNvPr id="5" name="Title 4">
            <a:extLst>
              <a:ext uri="{FF2B5EF4-FFF2-40B4-BE49-F238E27FC236}">
                <a16:creationId xmlns:a16="http://schemas.microsoft.com/office/drawing/2014/main" id="{D57CDC91-AD09-45C3-BB0E-DCF6FBA9BFA3}"/>
              </a:ext>
            </a:extLst>
          </p:cNvPr>
          <p:cNvSpPr>
            <a:spLocks noGrp="1"/>
          </p:cNvSpPr>
          <p:nvPr>
            <p:ph type="title"/>
          </p:nvPr>
        </p:nvSpPr>
        <p:spPr>
          <a:xfrm>
            <a:off x="709127" y="130544"/>
            <a:ext cx="8333561" cy="1325563"/>
          </a:xfrm>
        </p:spPr>
        <p:txBody>
          <a:bodyPr>
            <a:normAutofit/>
          </a:bodyPr>
          <a:lstStyle/>
          <a:p>
            <a:r>
              <a:rPr lang="en-CA" sz="2800" dirty="0"/>
              <a:t>6. Additional Activity – Innovation Dialogue [12/20]</a:t>
            </a:r>
          </a:p>
        </p:txBody>
      </p:sp>
    </p:spTree>
    <p:extLst>
      <p:ext uri="{BB962C8B-B14F-4D97-AF65-F5344CB8AC3E}">
        <p14:creationId xmlns:p14="http://schemas.microsoft.com/office/powerpoint/2010/main" val="8614995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9B885DE-4232-4480-AC01-B1149C2CAC5A}"/>
              </a:ext>
            </a:extLst>
          </p:cNvPr>
          <p:cNvSpPr>
            <a:spLocks noGrp="1"/>
          </p:cNvSpPr>
          <p:nvPr>
            <p:ph idx="1"/>
          </p:nvPr>
        </p:nvSpPr>
        <p:spPr>
          <a:xfrm>
            <a:off x="628650" y="1949839"/>
            <a:ext cx="7886700" cy="4246775"/>
          </a:xfrm>
        </p:spPr>
        <p:txBody>
          <a:bodyPr>
            <a:normAutofit/>
          </a:bodyPr>
          <a:lstStyle/>
          <a:p>
            <a:pPr marL="0" indent="0">
              <a:lnSpc>
                <a:spcPct val="120000"/>
              </a:lnSpc>
              <a:buNone/>
            </a:pPr>
            <a:r>
              <a:rPr lang="en-US" sz="1600" b="1" dirty="0"/>
              <a:t>STAKEHOLDER RECOMMENDATIONS</a:t>
            </a:r>
          </a:p>
          <a:p>
            <a:pPr>
              <a:lnSpc>
                <a:spcPct val="120000"/>
              </a:lnSpc>
            </a:pPr>
            <a:r>
              <a:rPr lang="en-US" sz="1600" dirty="0"/>
              <a:t>Help utilities to prepare applications that have an innovative component  [4/20]</a:t>
            </a:r>
          </a:p>
          <a:p>
            <a:pPr>
              <a:lnSpc>
                <a:spcPct val="120000"/>
              </a:lnSpc>
            </a:pPr>
            <a:r>
              <a:rPr lang="en-US" sz="1600" dirty="0"/>
              <a:t>Thematic Sandbox: OEB could propose innovation ‘themes’ of interest and/or regulatory requirements to test [12/20]</a:t>
            </a:r>
          </a:p>
          <a:p>
            <a:pPr lvl="1">
              <a:lnSpc>
                <a:spcPct val="120000"/>
              </a:lnSpc>
            </a:pPr>
            <a:r>
              <a:rPr lang="en-US" sz="1450" dirty="0"/>
              <a:t>E.g., EVs, IoT and Cybersecurity, DER aggregations</a:t>
            </a:r>
          </a:p>
          <a:p>
            <a:pPr>
              <a:lnSpc>
                <a:spcPct val="120000"/>
              </a:lnSpc>
            </a:pPr>
            <a:r>
              <a:rPr lang="en-US" sz="1600" dirty="0"/>
              <a:t>Sandbox needs a dedicated ‘stream’ for EV pilots  [4/20]</a:t>
            </a:r>
          </a:p>
          <a:p>
            <a:pPr>
              <a:lnSpc>
                <a:spcPct val="120000"/>
              </a:lnSpc>
            </a:pPr>
            <a:r>
              <a:rPr lang="en-US" sz="1600" dirty="0"/>
              <a:t>Provide more details about process and timelines and include ability to chat with OEB staff 3+ times [1/20]</a:t>
            </a:r>
          </a:p>
          <a:p>
            <a:pPr>
              <a:lnSpc>
                <a:spcPct val="120000"/>
              </a:lnSpc>
            </a:pPr>
            <a:r>
              <a:rPr lang="en-US" sz="1600" dirty="0"/>
              <a:t>Use Sandbox to test out different utility remuneration and incentive models to feed into FEI  [1/20]</a:t>
            </a:r>
          </a:p>
          <a:p>
            <a:pPr>
              <a:lnSpc>
                <a:spcPct val="120000"/>
              </a:lnSpc>
            </a:pPr>
            <a:r>
              <a:rPr lang="en-US" sz="1600" dirty="0"/>
              <a:t>Use Sandbox to test out different pricing options [2/20]</a:t>
            </a:r>
          </a:p>
          <a:p>
            <a:pPr>
              <a:lnSpc>
                <a:spcPct val="120000"/>
              </a:lnSpc>
            </a:pPr>
            <a:endParaRPr lang="en-US" sz="1600" dirty="0"/>
          </a:p>
          <a:p>
            <a:pPr>
              <a:lnSpc>
                <a:spcPct val="120000"/>
              </a:lnSpc>
            </a:pPr>
            <a:endParaRPr lang="en-US" sz="1750" dirty="0"/>
          </a:p>
        </p:txBody>
      </p:sp>
      <p:sp>
        <p:nvSpPr>
          <p:cNvPr id="3" name="Date Placeholder 2">
            <a:extLst>
              <a:ext uri="{FF2B5EF4-FFF2-40B4-BE49-F238E27FC236}">
                <a16:creationId xmlns:a16="http://schemas.microsoft.com/office/drawing/2014/main" id="{D24CD1E8-57E9-4994-BEFA-7620C1280C2F}"/>
              </a:ext>
            </a:extLst>
          </p:cNvPr>
          <p:cNvSpPr>
            <a:spLocks noGrp="1"/>
          </p:cNvSpPr>
          <p:nvPr>
            <p:ph type="dt" sz="half" idx="10"/>
          </p:nvPr>
        </p:nvSpPr>
        <p:spPr/>
        <p:txBody>
          <a:bodyPr/>
          <a:lstStyle/>
          <a:p>
            <a:r>
              <a:rPr lang="en-US"/>
              <a:t>September 27, 2021</a:t>
            </a:r>
            <a:endParaRPr lang="en-US" dirty="0"/>
          </a:p>
        </p:txBody>
      </p:sp>
      <p:sp>
        <p:nvSpPr>
          <p:cNvPr id="4" name="Slide Number Placeholder 3">
            <a:extLst>
              <a:ext uri="{FF2B5EF4-FFF2-40B4-BE49-F238E27FC236}">
                <a16:creationId xmlns:a16="http://schemas.microsoft.com/office/drawing/2014/main" id="{1A7A8121-0D8C-4C7B-8D65-C1785FF706AC}"/>
              </a:ext>
            </a:extLst>
          </p:cNvPr>
          <p:cNvSpPr>
            <a:spLocks noGrp="1"/>
          </p:cNvSpPr>
          <p:nvPr>
            <p:ph type="sldNum" sz="quarter" idx="12"/>
          </p:nvPr>
        </p:nvSpPr>
        <p:spPr/>
        <p:txBody>
          <a:bodyPr/>
          <a:lstStyle/>
          <a:p>
            <a:fld id="{4AAF8289-CD90-CC40-B4FD-340DA494366B}" type="slidenum">
              <a:rPr lang="en-US" smtClean="0"/>
              <a:t>28</a:t>
            </a:fld>
            <a:endParaRPr lang="en-US" dirty="0"/>
          </a:p>
        </p:txBody>
      </p:sp>
      <p:sp>
        <p:nvSpPr>
          <p:cNvPr id="5" name="Title 4">
            <a:extLst>
              <a:ext uri="{FF2B5EF4-FFF2-40B4-BE49-F238E27FC236}">
                <a16:creationId xmlns:a16="http://schemas.microsoft.com/office/drawing/2014/main" id="{8A69E8E4-144C-4CD6-A356-13A2D5F8E315}"/>
              </a:ext>
            </a:extLst>
          </p:cNvPr>
          <p:cNvSpPr>
            <a:spLocks noGrp="1"/>
          </p:cNvSpPr>
          <p:nvPr>
            <p:ph type="title"/>
          </p:nvPr>
        </p:nvSpPr>
        <p:spPr/>
        <p:txBody>
          <a:bodyPr/>
          <a:lstStyle/>
          <a:p>
            <a:r>
              <a:rPr lang="en-CA" dirty="0"/>
              <a:t>6. Additional Sandbox Activities </a:t>
            </a:r>
          </a:p>
        </p:txBody>
      </p:sp>
    </p:spTree>
    <p:extLst>
      <p:ext uri="{BB962C8B-B14F-4D97-AF65-F5344CB8AC3E}">
        <p14:creationId xmlns:p14="http://schemas.microsoft.com/office/powerpoint/2010/main" val="27476667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56C409-3952-4899-B2D8-759FC1DE6FB0}"/>
              </a:ext>
            </a:extLst>
          </p:cNvPr>
          <p:cNvSpPr>
            <a:spLocks noGrp="1"/>
          </p:cNvSpPr>
          <p:nvPr>
            <p:ph idx="1"/>
          </p:nvPr>
        </p:nvSpPr>
        <p:spPr>
          <a:xfrm>
            <a:off x="628650" y="1943101"/>
            <a:ext cx="8026252" cy="4254500"/>
          </a:xfrm>
        </p:spPr>
        <p:txBody>
          <a:bodyPr>
            <a:normAutofit fontScale="85000" lnSpcReduction="20000"/>
          </a:bodyPr>
          <a:lstStyle/>
          <a:p>
            <a:pPr>
              <a:lnSpc>
                <a:spcPct val="120000"/>
              </a:lnSpc>
              <a:spcBef>
                <a:spcPts val="600"/>
              </a:spcBef>
            </a:pPr>
            <a:r>
              <a:rPr lang="en-US" dirty="0"/>
              <a:t>Overall, stakeholders agree with the intended purpose of the Sandbox, but raised the following key issues: </a:t>
            </a:r>
          </a:p>
          <a:p>
            <a:pPr lvl="1">
              <a:lnSpc>
                <a:spcPct val="120000"/>
              </a:lnSpc>
              <a:spcBef>
                <a:spcPts val="600"/>
              </a:spcBef>
            </a:pPr>
            <a:r>
              <a:rPr lang="en-US" dirty="0"/>
              <a:t>Lack of awareness and understanding of Sandbox services </a:t>
            </a:r>
          </a:p>
          <a:p>
            <a:pPr lvl="1">
              <a:lnSpc>
                <a:spcPct val="120000"/>
              </a:lnSpc>
              <a:spcBef>
                <a:spcPts val="600"/>
              </a:spcBef>
            </a:pPr>
            <a:r>
              <a:rPr lang="en-US" dirty="0"/>
              <a:t>Lack of transparency and information sharing</a:t>
            </a:r>
          </a:p>
          <a:p>
            <a:pPr lvl="1">
              <a:lnSpc>
                <a:spcPct val="120000"/>
              </a:lnSpc>
              <a:spcBef>
                <a:spcPts val="600"/>
              </a:spcBef>
            </a:pPr>
            <a:r>
              <a:rPr lang="en-US" dirty="0"/>
              <a:t>Lack of ability to provide exemptions from legislation</a:t>
            </a:r>
          </a:p>
          <a:p>
            <a:pPr lvl="1">
              <a:lnSpc>
                <a:spcPct val="120000"/>
              </a:lnSpc>
              <a:spcBef>
                <a:spcPts val="600"/>
              </a:spcBef>
            </a:pPr>
            <a:r>
              <a:rPr lang="en-US" dirty="0"/>
              <a:t>Lack of dedicated funding </a:t>
            </a:r>
          </a:p>
          <a:p>
            <a:pPr lvl="1">
              <a:lnSpc>
                <a:spcPct val="120000"/>
              </a:lnSpc>
              <a:spcBef>
                <a:spcPts val="600"/>
              </a:spcBef>
            </a:pPr>
            <a:endParaRPr lang="en-US" sz="500" dirty="0"/>
          </a:p>
          <a:p>
            <a:pPr>
              <a:lnSpc>
                <a:spcPct val="120000"/>
              </a:lnSpc>
              <a:spcBef>
                <a:spcPts val="600"/>
              </a:spcBef>
            </a:pPr>
            <a:r>
              <a:rPr lang="en-US" dirty="0"/>
              <a:t>Stakeholder recommendations for Sandbox 2.0 include:</a:t>
            </a:r>
          </a:p>
          <a:p>
            <a:pPr lvl="1">
              <a:lnSpc>
                <a:spcPct val="120000"/>
              </a:lnSpc>
              <a:spcBef>
                <a:spcPts val="600"/>
              </a:spcBef>
            </a:pPr>
            <a:r>
              <a:rPr lang="en-US" dirty="0"/>
              <a:t>Enhancements to awareness, transparency and communication</a:t>
            </a:r>
          </a:p>
          <a:p>
            <a:pPr lvl="1">
              <a:lnSpc>
                <a:spcPct val="120000"/>
              </a:lnSpc>
              <a:spcBef>
                <a:spcPts val="600"/>
              </a:spcBef>
            </a:pPr>
            <a:r>
              <a:rPr lang="en-US" dirty="0"/>
              <a:t>Additional Sandbox activities/functionality</a:t>
            </a:r>
          </a:p>
          <a:p>
            <a:pPr lvl="1">
              <a:lnSpc>
                <a:spcPct val="120000"/>
              </a:lnSpc>
              <a:spcBef>
                <a:spcPts val="600"/>
              </a:spcBef>
            </a:pPr>
            <a:r>
              <a:rPr lang="en-US" dirty="0"/>
              <a:t>Recommendations related to legislative barriers, funding and partnerships</a:t>
            </a:r>
          </a:p>
          <a:p>
            <a:pPr lvl="1">
              <a:lnSpc>
                <a:spcPct val="120000"/>
              </a:lnSpc>
              <a:spcBef>
                <a:spcPts val="600"/>
              </a:spcBef>
            </a:pPr>
            <a:endParaRPr lang="en-US" dirty="0"/>
          </a:p>
        </p:txBody>
      </p:sp>
      <p:sp>
        <p:nvSpPr>
          <p:cNvPr id="3" name="Date Placeholder 2">
            <a:extLst>
              <a:ext uri="{FF2B5EF4-FFF2-40B4-BE49-F238E27FC236}">
                <a16:creationId xmlns:a16="http://schemas.microsoft.com/office/drawing/2014/main" id="{72FC880E-E921-44B4-B372-5A5079A62469}"/>
              </a:ext>
            </a:extLst>
          </p:cNvPr>
          <p:cNvSpPr>
            <a:spLocks noGrp="1"/>
          </p:cNvSpPr>
          <p:nvPr>
            <p:ph type="dt" sz="half" idx="10"/>
          </p:nvPr>
        </p:nvSpPr>
        <p:spPr/>
        <p:txBody>
          <a:bodyPr/>
          <a:lstStyle/>
          <a:p>
            <a:r>
              <a:rPr lang="en-US"/>
              <a:t>September 27, 2021</a:t>
            </a:r>
            <a:endParaRPr lang="en-US" dirty="0"/>
          </a:p>
        </p:txBody>
      </p:sp>
      <p:sp>
        <p:nvSpPr>
          <p:cNvPr id="4" name="Slide Number Placeholder 3">
            <a:extLst>
              <a:ext uri="{FF2B5EF4-FFF2-40B4-BE49-F238E27FC236}">
                <a16:creationId xmlns:a16="http://schemas.microsoft.com/office/drawing/2014/main" id="{CB8DB25B-97D5-4FCC-AECD-B37B6B5AF5C1}"/>
              </a:ext>
            </a:extLst>
          </p:cNvPr>
          <p:cNvSpPr>
            <a:spLocks noGrp="1"/>
          </p:cNvSpPr>
          <p:nvPr>
            <p:ph type="sldNum" sz="quarter" idx="12"/>
          </p:nvPr>
        </p:nvSpPr>
        <p:spPr/>
        <p:txBody>
          <a:bodyPr/>
          <a:lstStyle/>
          <a:p>
            <a:fld id="{4AAF8289-CD90-CC40-B4FD-340DA494366B}" type="slidenum">
              <a:rPr lang="en-US" smtClean="0"/>
              <a:t>3</a:t>
            </a:fld>
            <a:endParaRPr lang="en-US" dirty="0"/>
          </a:p>
        </p:txBody>
      </p:sp>
      <p:sp>
        <p:nvSpPr>
          <p:cNvPr id="5" name="Title 4">
            <a:extLst>
              <a:ext uri="{FF2B5EF4-FFF2-40B4-BE49-F238E27FC236}">
                <a16:creationId xmlns:a16="http://schemas.microsoft.com/office/drawing/2014/main" id="{9804AC7D-90A6-40C8-A709-D63BFA0BE517}"/>
              </a:ext>
            </a:extLst>
          </p:cNvPr>
          <p:cNvSpPr>
            <a:spLocks noGrp="1"/>
          </p:cNvSpPr>
          <p:nvPr>
            <p:ph type="title"/>
          </p:nvPr>
        </p:nvSpPr>
        <p:spPr/>
        <p:txBody>
          <a:bodyPr/>
          <a:lstStyle/>
          <a:p>
            <a:r>
              <a:rPr lang="en-US" dirty="0"/>
              <a:t>Overview </a:t>
            </a:r>
          </a:p>
        </p:txBody>
      </p:sp>
    </p:spTree>
    <p:extLst>
      <p:ext uri="{BB962C8B-B14F-4D97-AF65-F5344CB8AC3E}">
        <p14:creationId xmlns:p14="http://schemas.microsoft.com/office/powerpoint/2010/main" val="3296273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EA468CED-B845-430D-97DE-E34D4501169C}"/>
              </a:ext>
            </a:extLst>
          </p:cNvPr>
          <p:cNvSpPr>
            <a:spLocks noGrp="1"/>
          </p:cNvSpPr>
          <p:nvPr>
            <p:ph type="dt" sz="half" idx="10"/>
          </p:nvPr>
        </p:nvSpPr>
        <p:spPr/>
        <p:txBody>
          <a:bodyPr/>
          <a:lstStyle/>
          <a:p>
            <a:r>
              <a:rPr lang="en-US"/>
              <a:t>September 27, 2021</a:t>
            </a:r>
            <a:endParaRPr lang="en-US" dirty="0"/>
          </a:p>
        </p:txBody>
      </p:sp>
      <p:sp>
        <p:nvSpPr>
          <p:cNvPr id="4" name="Slide Number Placeholder 3">
            <a:extLst>
              <a:ext uri="{FF2B5EF4-FFF2-40B4-BE49-F238E27FC236}">
                <a16:creationId xmlns:a16="http://schemas.microsoft.com/office/drawing/2014/main" id="{2454D718-E25E-48D5-8F4F-474A00973601}"/>
              </a:ext>
            </a:extLst>
          </p:cNvPr>
          <p:cNvSpPr>
            <a:spLocks noGrp="1"/>
          </p:cNvSpPr>
          <p:nvPr>
            <p:ph type="sldNum" sz="quarter" idx="12"/>
          </p:nvPr>
        </p:nvSpPr>
        <p:spPr/>
        <p:txBody>
          <a:bodyPr/>
          <a:lstStyle/>
          <a:p>
            <a:fld id="{4AAF8289-CD90-CC40-B4FD-340DA494366B}" type="slidenum">
              <a:rPr lang="en-US" smtClean="0"/>
              <a:t>4</a:t>
            </a:fld>
            <a:endParaRPr lang="en-US" dirty="0"/>
          </a:p>
        </p:txBody>
      </p:sp>
      <p:sp>
        <p:nvSpPr>
          <p:cNvPr id="5" name="Title 4">
            <a:extLst>
              <a:ext uri="{FF2B5EF4-FFF2-40B4-BE49-F238E27FC236}">
                <a16:creationId xmlns:a16="http://schemas.microsoft.com/office/drawing/2014/main" id="{86F84236-D2D6-4170-A07F-A3D12297156B}"/>
              </a:ext>
            </a:extLst>
          </p:cNvPr>
          <p:cNvSpPr>
            <a:spLocks noGrp="1"/>
          </p:cNvSpPr>
          <p:nvPr>
            <p:ph type="title"/>
          </p:nvPr>
        </p:nvSpPr>
        <p:spPr>
          <a:xfrm>
            <a:off x="541867" y="148683"/>
            <a:ext cx="8369300" cy="1325563"/>
          </a:xfrm>
        </p:spPr>
        <p:txBody>
          <a:bodyPr>
            <a:normAutofit/>
          </a:bodyPr>
          <a:lstStyle/>
          <a:p>
            <a:r>
              <a:rPr lang="en-US" sz="3200" dirty="0"/>
              <a:t>Stakeholder Consultation</a:t>
            </a:r>
            <a:endParaRPr lang="en-CA" sz="3200" dirty="0">
              <a:solidFill>
                <a:srgbClr val="FF0000"/>
              </a:solidFill>
            </a:endParaRPr>
          </a:p>
        </p:txBody>
      </p:sp>
      <p:sp>
        <p:nvSpPr>
          <p:cNvPr id="7" name="Content Placeholder 6">
            <a:extLst>
              <a:ext uri="{FF2B5EF4-FFF2-40B4-BE49-F238E27FC236}">
                <a16:creationId xmlns:a16="http://schemas.microsoft.com/office/drawing/2014/main" id="{029B5DD6-387B-4594-B98C-81AC61EC7929}"/>
              </a:ext>
            </a:extLst>
          </p:cNvPr>
          <p:cNvSpPr>
            <a:spLocks noGrp="1"/>
          </p:cNvSpPr>
          <p:nvPr>
            <p:ph idx="1"/>
          </p:nvPr>
        </p:nvSpPr>
        <p:spPr>
          <a:xfrm>
            <a:off x="628650" y="1887522"/>
            <a:ext cx="7666264" cy="4278385"/>
          </a:xfrm>
        </p:spPr>
        <p:txBody>
          <a:bodyPr>
            <a:normAutofit/>
          </a:bodyPr>
          <a:lstStyle/>
          <a:p>
            <a:pPr>
              <a:lnSpc>
                <a:spcPct val="110000"/>
              </a:lnSpc>
              <a:spcBef>
                <a:spcPts val="600"/>
              </a:spcBef>
            </a:pPr>
            <a:r>
              <a:rPr lang="en-US" dirty="0"/>
              <a:t>One-on-one or small group meetings with 20 stakeholders listed in the Appendix:</a:t>
            </a:r>
          </a:p>
          <a:p>
            <a:pPr lvl="1">
              <a:lnSpc>
                <a:spcPct val="110000"/>
              </a:lnSpc>
              <a:spcBef>
                <a:spcPts val="600"/>
              </a:spcBef>
            </a:pPr>
            <a:r>
              <a:rPr lang="en-US" dirty="0"/>
              <a:t>8 electricity distributors</a:t>
            </a:r>
          </a:p>
          <a:p>
            <a:pPr lvl="1">
              <a:lnSpc>
                <a:spcPct val="110000"/>
              </a:lnSpc>
              <a:spcBef>
                <a:spcPts val="600"/>
              </a:spcBef>
            </a:pPr>
            <a:r>
              <a:rPr lang="en-US" dirty="0"/>
              <a:t>One generator</a:t>
            </a:r>
          </a:p>
          <a:p>
            <a:pPr lvl="1">
              <a:lnSpc>
                <a:spcPct val="110000"/>
              </a:lnSpc>
              <a:spcBef>
                <a:spcPts val="600"/>
              </a:spcBef>
            </a:pPr>
            <a:r>
              <a:rPr lang="en-US" dirty="0"/>
              <a:t>4 Intervenors</a:t>
            </a:r>
          </a:p>
          <a:p>
            <a:pPr lvl="1">
              <a:lnSpc>
                <a:spcPct val="110000"/>
              </a:lnSpc>
              <a:spcBef>
                <a:spcPts val="600"/>
              </a:spcBef>
            </a:pPr>
            <a:r>
              <a:rPr lang="en-US" dirty="0"/>
              <a:t>IESO</a:t>
            </a:r>
          </a:p>
          <a:p>
            <a:pPr lvl="1">
              <a:lnSpc>
                <a:spcPct val="110000"/>
              </a:lnSpc>
              <a:spcBef>
                <a:spcPts val="600"/>
              </a:spcBef>
            </a:pPr>
            <a:r>
              <a:rPr lang="en-US" dirty="0"/>
              <a:t>Associations and other groups</a:t>
            </a:r>
          </a:p>
        </p:txBody>
      </p:sp>
    </p:spTree>
    <p:extLst>
      <p:ext uri="{BB962C8B-B14F-4D97-AF65-F5344CB8AC3E}">
        <p14:creationId xmlns:p14="http://schemas.microsoft.com/office/powerpoint/2010/main" val="1146895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EA468CED-B845-430D-97DE-E34D4501169C}"/>
              </a:ext>
            </a:extLst>
          </p:cNvPr>
          <p:cNvSpPr>
            <a:spLocks noGrp="1"/>
          </p:cNvSpPr>
          <p:nvPr>
            <p:ph type="dt" sz="half" idx="10"/>
          </p:nvPr>
        </p:nvSpPr>
        <p:spPr/>
        <p:txBody>
          <a:bodyPr/>
          <a:lstStyle/>
          <a:p>
            <a:r>
              <a:rPr lang="en-US"/>
              <a:t>September 27, 2021</a:t>
            </a:r>
            <a:endParaRPr lang="en-US" dirty="0"/>
          </a:p>
        </p:txBody>
      </p:sp>
      <p:sp>
        <p:nvSpPr>
          <p:cNvPr id="4" name="Slide Number Placeholder 3">
            <a:extLst>
              <a:ext uri="{FF2B5EF4-FFF2-40B4-BE49-F238E27FC236}">
                <a16:creationId xmlns:a16="http://schemas.microsoft.com/office/drawing/2014/main" id="{2454D718-E25E-48D5-8F4F-474A00973601}"/>
              </a:ext>
            </a:extLst>
          </p:cNvPr>
          <p:cNvSpPr>
            <a:spLocks noGrp="1"/>
          </p:cNvSpPr>
          <p:nvPr>
            <p:ph type="sldNum" sz="quarter" idx="12"/>
          </p:nvPr>
        </p:nvSpPr>
        <p:spPr/>
        <p:txBody>
          <a:bodyPr/>
          <a:lstStyle/>
          <a:p>
            <a:fld id="{4AAF8289-CD90-CC40-B4FD-340DA494366B}" type="slidenum">
              <a:rPr lang="en-US" smtClean="0"/>
              <a:t>5</a:t>
            </a:fld>
            <a:endParaRPr lang="en-US" dirty="0"/>
          </a:p>
        </p:txBody>
      </p:sp>
      <p:sp>
        <p:nvSpPr>
          <p:cNvPr id="5" name="Title 4">
            <a:extLst>
              <a:ext uri="{FF2B5EF4-FFF2-40B4-BE49-F238E27FC236}">
                <a16:creationId xmlns:a16="http://schemas.microsoft.com/office/drawing/2014/main" id="{86F84236-D2D6-4170-A07F-A3D12297156B}"/>
              </a:ext>
            </a:extLst>
          </p:cNvPr>
          <p:cNvSpPr>
            <a:spLocks noGrp="1"/>
          </p:cNvSpPr>
          <p:nvPr>
            <p:ph type="title"/>
          </p:nvPr>
        </p:nvSpPr>
        <p:spPr>
          <a:xfrm>
            <a:off x="541867" y="148683"/>
            <a:ext cx="8369300" cy="1325563"/>
          </a:xfrm>
        </p:spPr>
        <p:txBody>
          <a:bodyPr>
            <a:normAutofit/>
          </a:bodyPr>
          <a:lstStyle/>
          <a:p>
            <a:r>
              <a:rPr lang="en-US" sz="3200" dirty="0"/>
              <a:t>Stakeholder Feedback</a:t>
            </a:r>
            <a:endParaRPr lang="en-CA" sz="3200" dirty="0">
              <a:solidFill>
                <a:srgbClr val="FF0000"/>
              </a:solidFill>
            </a:endParaRPr>
          </a:p>
        </p:txBody>
      </p:sp>
      <p:sp>
        <p:nvSpPr>
          <p:cNvPr id="7" name="Content Placeholder 6">
            <a:extLst>
              <a:ext uri="{FF2B5EF4-FFF2-40B4-BE49-F238E27FC236}">
                <a16:creationId xmlns:a16="http://schemas.microsoft.com/office/drawing/2014/main" id="{029B5DD6-387B-4594-B98C-81AC61EC7929}"/>
              </a:ext>
            </a:extLst>
          </p:cNvPr>
          <p:cNvSpPr>
            <a:spLocks noGrp="1"/>
          </p:cNvSpPr>
          <p:nvPr>
            <p:ph idx="1"/>
          </p:nvPr>
        </p:nvSpPr>
        <p:spPr>
          <a:xfrm>
            <a:off x="628650" y="2040467"/>
            <a:ext cx="7440083" cy="3958166"/>
          </a:xfrm>
        </p:spPr>
        <p:txBody>
          <a:bodyPr>
            <a:normAutofit lnSpcReduction="10000"/>
          </a:bodyPr>
          <a:lstStyle/>
          <a:p>
            <a:pPr>
              <a:lnSpc>
                <a:spcPct val="120000"/>
              </a:lnSpc>
              <a:spcBef>
                <a:spcPts val="600"/>
              </a:spcBef>
            </a:pPr>
            <a:r>
              <a:rPr lang="en-US" dirty="0"/>
              <a:t>Feedback focused on the following areas:</a:t>
            </a:r>
          </a:p>
          <a:p>
            <a:pPr marL="914400" lvl="1" indent="-457200">
              <a:lnSpc>
                <a:spcPct val="120000"/>
              </a:lnSpc>
              <a:spcBef>
                <a:spcPts val="600"/>
              </a:spcBef>
              <a:buFont typeface="+mj-lt"/>
              <a:buAutoNum type="arabicPeriod"/>
            </a:pPr>
            <a:r>
              <a:rPr lang="en-US" dirty="0"/>
              <a:t>Guiding Criteria/Objectives</a:t>
            </a:r>
          </a:p>
          <a:p>
            <a:pPr marL="914400" lvl="1" indent="-457200">
              <a:lnSpc>
                <a:spcPct val="120000"/>
              </a:lnSpc>
              <a:spcBef>
                <a:spcPts val="600"/>
              </a:spcBef>
              <a:buFont typeface="+mj-lt"/>
              <a:buAutoNum type="arabicPeriod"/>
            </a:pPr>
            <a:r>
              <a:rPr lang="en-US" dirty="0"/>
              <a:t>Sandbox Awareness </a:t>
            </a:r>
          </a:p>
          <a:p>
            <a:pPr marL="914400" lvl="1" indent="-457200">
              <a:lnSpc>
                <a:spcPct val="120000"/>
              </a:lnSpc>
              <a:spcBef>
                <a:spcPts val="600"/>
              </a:spcBef>
              <a:buFont typeface="+mj-lt"/>
              <a:buAutoNum type="arabicPeriod"/>
            </a:pPr>
            <a:r>
              <a:rPr lang="en-US" dirty="0"/>
              <a:t>Transparency and Communication </a:t>
            </a:r>
          </a:p>
          <a:p>
            <a:pPr marL="914400" lvl="1" indent="-457200">
              <a:lnSpc>
                <a:spcPct val="120000"/>
              </a:lnSpc>
              <a:spcBef>
                <a:spcPts val="600"/>
              </a:spcBef>
              <a:buFont typeface="+mj-lt"/>
              <a:buAutoNum type="arabicPeriod"/>
            </a:pPr>
            <a:r>
              <a:rPr lang="en-US" dirty="0"/>
              <a:t>Sandbox Support Limitations</a:t>
            </a:r>
          </a:p>
          <a:p>
            <a:pPr marL="914400" lvl="1" indent="-457200">
              <a:lnSpc>
                <a:spcPct val="120000"/>
              </a:lnSpc>
              <a:spcBef>
                <a:spcPts val="600"/>
              </a:spcBef>
              <a:buFont typeface="+mj-lt"/>
              <a:buAutoNum type="arabicPeriod"/>
            </a:pPr>
            <a:r>
              <a:rPr lang="en-US" dirty="0"/>
              <a:t>Additional Sandbox Activities</a:t>
            </a:r>
          </a:p>
          <a:p>
            <a:pPr marL="914400" lvl="1" indent="-457200">
              <a:lnSpc>
                <a:spcPct val="120000"/>
              </a:lnSpc>
              <a:spcBef>
                <a:spcPts val="600"/>
              </a:spcBef>
              <a:buFont typeface="+mj-lt"/>
              <a:buAutoNum type="arabicPeriod"/>
            </a:pPr>
            <a:endParaRPr lang="en-US" sz="600" dirty="0"/>
          </a:p>
          <a:p>
            <a:pPr>
              <a:lnSpc>
                <a:spcPct val="120000"/>
              </a:lnSpc>
              <a:spcBef>
                <a:spcPts val="600"/>
              </a:spcBef>
            </a:pPr>
            <a:r>
              <a:rPr lang="en-US" dirty="0"/>
              <a:t>Proposals for Sandbox 2.0 have been structured around these 5 areas</a:t>
            </a:r>
          </a:p>
          <a:p>
            <a:pPr lvl="1">
              <a:lnSpc>
                <a:spcPct val="120000"/>
              </a:lnSpc>
              <a:spcBef>
                <a:spcPts val="600"/>
              </a:spcBef>
            </a:pPr>
            <a:endParaRPr lang="en-US" sz="500" dirty="0"/>
          </a:p>
        </p:txBody>
      </p:sp>
    </p:spTree>
    <p:extLst>
      <p:ext uri="{BB962C8B-B14F-4D97-AF65-F5344CB8AC3E}">
        <p14:creationId xmlns:p14="http://schemas.microsoft.com/office/powerpoint/2010/main" val="2422310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D45D2FE7-DACF-4AA6-8B14-E1DD47FE41C0}"/>
              </a:ext>
            </a:extLst>
          </p:cNvPr>
          <p:cNvGraphicFramePr>
            <a:graphicFrameLocks noGrp="1"/>
          </p:cNvGraphicFramePr>
          <p:nvPr>
            <p:ph idx="1"/>
            <p:extLst>
              <p:ext uri="{D42A27DB-BD31-4B8C-83A1-F6EECF244321}">
                <p14:modId xmlns:p14="http://schemas.microsoft.com/office/powerpoint/2010/main" val="2213183394"/>
              </p:ext>
            </p:extLst>
          </p:nvPr>
        </p:nvGraphicFramePr>
        <p:xfrm>
          <a:off x="34714" y="1514979"/>
          <a:ext cx="9062357" cy="4602480"/>
        </p:xfrm>
        <a:graphic>
          <a:graphicData uri="http://schemas.openxmlformats.org/drawingml/2006/table">
            <a:tbl>
              <a:tblPr firstRow="1" bandRow="1">
                <a:tableStyleId>{5C22544A-7EE6-4342-B048-85BDC9FD1C3A}</a:tableStyleId>
              </a:tblPr>
              <a:tblGrid>
                <a:gridCol w="2485202">
                  <a:extLst>
                    <a:ext uri="{9D8B030D-6E8A-4147-A177-3AD203B41FA5}">
                      <a16:colId xmlns:a16="http://schemas.microsoft.com/office/drawing/2014/main" val="4233068004"/>
                    </a:ext>
                  </a:extLst>
                </a:gridCol>
                <a:gridCol w="1976876">
                  <a:extLst>
                    <a:ext uri="{9D8B030D-6E8A-4147-A177-3AD203B41FA5}">
                      <a16:colId xmlns:a16="http://schemas.microsoft.com/office/drawing/2014/main" val="2605540328"/>
                    </a:ext>
                  </a:extLst>
                </a:gridCol>
                <a:gridCol w="4600279">
                  <a:extLst>
                    <a:ext uri="{9D8B030D-6E8A-4147-A177-3AD203B41FA5}">
                      <a16:colId xmlns:a16="http://schemas.microsoft.com/office/drawing/2014/main" val="78124270"/>
                    </a:ext>
                  </a:extLst>
                </a:gridCol>
              </a:tblGrid>
              <a:tr h="450658">
                <a:tc>
                  <a:txBody>
                    <a:bodyPr/>
                    <a:lstStyle/>
                    <a:p>
                      <a:pPr>
                        <a:lnSpc>
                          <a:spcPct val="100000"/>
                        </a:lnSpc>
                        <a:spcBef>
                          <a:spcPts val="0"/>
                        </a:spcBef>
                        <a:spcAft>
                          <a:spcPts val="0"/>
                        </a:spcAft>
                      </a:pPr>
                      <a:r>
                        <a:rPr lang="en-CA" sz="1200" dirty="0">
                          <a:latin typeface="Arial" panose="020B0604020202020204" pitchFamily="34" charset="0"/>
                          <a:cs typeface="Arial" panose="020B0604020202020204" pitchFamily="34" charset="0"/>
                        </a:rPr>
                        <a:t>Description of Issues</a:t>
                      </a:r>
                    </a:p>
                  </a:txBody>
                  <a:tcPr/>
                </a:tc>
                <a:tc>
                  <a:txBody>
                    <a:bodyPr/>
                    <a:lstStyle/>
                    <a:p>
                      <a:pPr>
                        <a:lnSpc>
                          <a:spcPct val="100000"/>
                        </a:lnSpc>
                        <a:spcBef>
                          <a:spcPts val="0"/>
                        </a:spcBef>
                        <a:spcAft>
                          <a:spcPts val="0"/>
                        </a:spcAft>
                      </a:pPr>
                      <a:r>
                        <a:rPr lang="en-CA" sz="1200" dirty="0">
                          <a:latin typeface="Arial" panose="020B0604020202020204" pitchFamily="34" charset="0"/>
                          <a:cs typeface="Arial" panose="020B0604020202020204" pitchFamily="34" charset="0"/>
                        </a:rPr>
                        <a:t>Stakeholder Recommendations</a:t>
                      </a:r>
                    </a:p>
                  </a:txBody>
                  <a:tcPr>
                    <a:solidFill>
                      <a:schemeClr val="accent2">
                        <a:lumMod val="75000"/>
                      </a:schemeClr>
                    </a:solidFill>
                  </a:tcPr>
                </a:tc>
                <a:tc>
                  <a:txBody>
                    <a:bodyPr/>
                    <a:lstStyle/>
                    <a:p>
                      <a:pPr>
                        <a:lnSpc>
                          <a:spcPct val="100000"/>
                        </a:lnSpc>
                        <a:spcBef>
                          <a:spcPts val="0"/>
                        </a:spcBef>
                        <a:spcAft>
                          <a:spcPts val="0"/>
                        </a:spcAft>
                      </a:pPr>
                      <a:r>
                        <a:rPr lang="en-CA" sz="1200" dirty="0">
                          <a:latin typeface="Arial" panose="020B0604020202020204" pitchFamily="34" charset="0"/>
                          <a:cs typeface="Arial" panose="020B0604020202020204" pitchFamily="34" charset="0"/>
                        </a:rPr>
                        <a:t>Proposal for Sandbox 2.0</a:t>
                      </a:r>
                    </a:p>
                  </a:txBody>
                  <a:tcPr>
                    <a:solidFill>
                      <a:schemeClr val="accent6">
                        <a:lumMod val="75000"/>
                      </a:schemeClr>
                    </a:solidFill>
                  </a:tcPr>
                </a:tc>
                <a:extLst>
                  <a:ext uri="{0D108BD9-81ED-4DB2-BD59-A6C34878D82A}">
                    <a16:rowId xmlns:a16="http://schemas.microsoft.com/office/drawing/2014/main" val="240570885"/>
                  </a:ext>
                </a:extLst>
              </a:tr>
              <a:tr h="4115567">
                <a:tc>
                  <a:txBody>
                    <a:bodyPr/>
                    <a:lstStyle/>
                    <a:p>
                      <a:pPr>
                        <a:lnSpc>
                          <a:spcPct val="100000"/>
                        </a:lnSpc>
                        <a:spcBef>
                          <a:spcPts val="0"/>
                        </a:spcBef>
                        <a:spcAft>
                          <a:spcPts val="0"/>
                        </a:spcAft>
                      </a:pPr>
                      <a:r>
                        <a:rPr lang="en-US" sz="1200" dirty="0">
                          <a:latin typeface="Arial" panose="020B0604020202020204" pitchFamily="34" charset="0"/>
                          <a:cs typeface="Arial" panose="020B0604020202020204" pitchFamily="34" charset="0"/>
                        </a:rPr>
                        <a:t>Other Sandboxes are guided by criteria or objectives in their provision of Sandbox support</a:t>
                      </a:r>
                    </a:p>
                    <a:p>
                      <a:pPr>
                        <a:lnSpc>
                          <a:spcPct val="100000"/>
                        </a:lnSpc>
                        <a:spcBef>
                          <a:spcPts val="0"/>
                        </a:spcBef>
                        <a:spcAft>
                          <a:spcPts val="0"/>
                        </a:spcAft>
                      </a:pPr>
                      <a:endParaRPr lang="en-US" sz="1200" dirty="0">
                        <a:latin typeface="Arial" panose="020B0604020202020204" pitchFamily="34" charset="0"/>
                        <a:cs typeface="Arial" panose="020B0604020202020204" pitchFamily="34" charset="0"/>
                      </a:endParaRPr>
                    </a:p>
                    <a:p>
                      <a:pPr>
                        <a:lnSpc>
                          <a:spcPct val="100000"/>
                        </a:lnSpc>
                        <a:spcBef>
                          <a:spcPts val="0"/>
                        </a:spcBef>
                        <a:spcAft>
                          <a:spcPts val="0"/>
                        </a:spcAft>
                      </a:pPr>
                      <a:r>
                        <a:rPr lang="en-US" sz="1200" dirty="0">
                          <a:latin typeface="Arial" panose="020B0604020202020204" pitchFamily="34" charset="0"/>
                          <a:cs typeface="Arial" panose="020B0604020202020204" pitchFamily="34" charset="0"/>
                        </a:rPr>
                        <a:t>Need to ensure innovation supported by Sandbox is purposeful</a:t>
                      </a:r>
                    </a:p>
                    <a:p>
                      <a:pPr>
                        <a:lnSpc>
                          <a:spcPct val="100000"/>
                        </a:lnSpc>
                        <a:spcBef>
                          <a:spcPts val="0"/>
                        </a:spcBef>
                        <a:spcAft>
                          <a:spcPts val="0"/>
                        </a:spcAft>
                      </a:pPr>
                      <a:endParaRPr lang="en-US" sz="1200" dirty="0">
                        <a:latin typeface="Arial" panose="020B0604020202020204" pitchFamily="34" charset="0"/>
                        <a:cs typeface="Arial" panose="020B0604020202020204" pitchFamily="34" charset="0"/>
                      </a:endParaRPr>
                    </a:p>
                    <a:p>
                      <a:pPr marL="0" indent="0">
                        <a:lnSpc>
                          <a:spcPct val="100000"/>
                        </a:lnSpc>
                        <a:spcBef>
                          <a:spcPts val="0"/>
                        </a:spcBef>
                        <a:spcAft>
                          <a:spcPts val="0"/>
                        </a:spcAft>
                        <a:buNone/>
                      </a:pPr>
                      <a:r>
                        <a:rPr lang="en-US" sz="1200" dirty="0">
                          <a:latin typeface="Arial" panose="020B0604020202020204" pitchFamily="34" charset="0"/>
                          <a:cs typeface="Arial" panose="020B0604020202020204" pitchFamily="34" charset="0"/>
                        </a:rPr>
                        <a:t>Current Sandbox has project selection criteria, but these don’t reflect sector priorities</a:t>
                      </a:r>
                    </a:p>
                    <a:p>
                      <a:pPr marL="0" indent="0">
                        <a:lnSpc>
                          <a:spcPct val="100000"/>
                        </a:lnSpc>
                        <a:spcBef>
                          <a:spcPts val="0"/>
                        </a:spcBef>
                        <a:spcAft>
                          <a:spcPts val="0"/>
                        </a:spcAft>
                        <a:buNone/>
                      </a:pPr>
                      <a:endParaRPr lang="en-US" sz="1200" dirty="0">
                        <a:latin typeface="Arial" panose="020B0604020202020204" pitchFamily="34" charset="0"/>
                        <a:cs typeface="Arial" panose="020B0604020202020204" pitchFamily="34" charset="0"/>
                      </a:endParaRPr>
                    </a:p>
                    <a:p>
                      <a:pPr marL="0" indent="0">
                        <a:lnSpc>
                          <a:spcPct val="100000"/>
                        </a:lnSpc>
                        <a:spcBef>
                          <a:spcPts val="0"/>
                        </a:spcBef>
                        <a:spcAft>
                          <a:spcPts val="0"/>
                        </a:spcAft>
                        <a:buNone/>
                      </a:pPr>
                      <a:r>
                        <a:rPr lang="en-US" sz="1200" dirty="0">
                          <a:latin typeface="Arial" panose="020B0604020202020204" pitchFamily="34" charset="0"/>
                          <a:cs typeface="Arial" panose="020B0604020202020204" pitchFamily="34" charset="0"/>
                        </a:rPr>
                        <a:t>Current criteria: </a:t>
                      </a:r>
                    </a:p>
                    <a:p>
                      <a:pPr marL="0" indent="0">
                        <a:lnSpc>
                          <a:spcPct val="100000"/>
                        </a:lnSpc>
                        <a:spcBef>
                          <a:spcPts val="0"/>
                        </a:spcBef>
                        <a:spcAft>
                          <a:spcPts val="0"/>
                        </a:spcAft>
                        <a:buNone/>
                      </a:pPr>
                      <a:r>
                        <a:rPr lang="en-US" sz="1200" dirty="0">
                          <a:latin typeface="Arial" panose="020B0604020202020204" pitchFamily="34" charset="0"/>
                          <a:cs typeface="Arial" panose="020B0604020202020204" pitchFamily="34" charset="0"/>
                        </a:rPr>
                        <a:t>1. Consumer benefit &amp; protection</a:t>
                      </a:r>
                    </a:p>
                    <a:p>
                      <a:pPr marL="0" indent="0">
                        <a:lnSpc>
                          <a:spcPct val="100000"/>
                        </a:lnSpc>
                        <a:spcBef>
                          <a:spcPts val="0"/>
                        </a:spcBef>
                        <a:spcAft>
                          <a:spcPts val="0"/>
                        </a:spcAft>
                        <a:buNone/>
                      </a:pPr>
                      <a:r>
                        <a:rPr lang="en-US" sz="1200" dirty="0">
                          <a:latin typeface="Arial" panose="020B0604020202020204" pitchFamily="34" charset="0"/>
                          <a:cs typeface="Arial" panose="020B0604020202020204" pitchFamily="34" charset="0"/>
                        </a:rPr>
                        <a:t>2. Relevance to energy sector</a:t>
                      </a:r>
                    </a:p>
                    <a:p>
                      <a:pPr marL="0" indent="0">
                        <a:lnSpc>
                          <a:spcPct val="100000"/>
                        </a:lnSpc>
                        <a:spcBef>
                          <a:spcPts val="0"/>
                        </a:spcBef>
                        <a:spcAft>
                          <a:spcPts val="0"/>
                        </a:spcAft>
                        <a:buNone/>
                      </a:pPr>
                      <a:r>
                        <a:rPr lang="en-US" sz="1200" dirty="0">
                          <a:latin typeface="Arial" panose="020B0604020202020204" pitchFamily="34" charset="0"/>
                          <a:cs typeface="Arial" panose="020B0604020202020204" pitchFamily="34" charset="0"/>
                        </a:rPr>
                        <a:t>3. True innovatio</a:t>
                      </a:r>
                      <a:r>
                        <a:rPr lang="en-US" sz="1200" dirty="0">
                          <a:solidFill>
                            <a:schemeClr val="tx1"/>
                          </a:solidFill>
                          <a:latin typeface="Arial" panose="020B0604020202020204" pitchFamily="34" charset="0"/>
                          <a:cs typeface="Arial" panose="020B0604020202020204" pitchFamily="34" charset="0"/>
                        </a:rPr>
                        <a:t>n (new product, service or business model) </a:t>
                      </a:r>
                    </a:p>
                    <a:p>
                      <a:pPr marL="0" indent="0">
                        <a:lnSpc>
                          <a:spcPct val="100000"/>
                        </a:lnSpc>
                        <a:spcBef>
                          <a:spcPts val="0"/>
                        </a:spcBef>
                        <a:spcAft>
                          <a:spcPts val="0"/>
                        </a:spcAft>
                        <a:buNone/>
                      </a:pPr>
                      <a:r>
                        <a:rPr lang="en-US" sz="1200" dirty="0">
                          <a:latin typeface="Arial" panose="020B0604020202020204" pitchFamily="34" charset="0"/>
                          <a:cs typeface="Arial" panose="020B0604020202020204" pitchFamily="34" charset="0"/>
                        </a:rPr>
                        <a:t>4. Readiness for testing</a:t>
                      </a:r>
                    </a:p>
                    <a:p>
                      <a:pPr marL="0" indent="0">
                        <a:lnSpc>
                          <a:spcPct val="100000"/>
                        </a:lnSpc>
                        <a:spcBef>
                          <a:spcPts val="0"/>
                        </a:spcBef>
                        <a:spcAft>
                          <a:spcPts val="0"/>
                        </a:spcAft>
                        <a:buNone/>
                      </a:pPr>
                      <a:r>
                        <a:rPr lang="en-US" sz="1200" dirty="0">
                          <a:latin typeface="Arial" panose="020B0604020202020204" pitchFamily="34" charset="0"/>
                          <a:cs typeface="Arial" panose="020B0604020202020204" pitchFamily="34" charset="0"/>
                        </a:rPr>
                        <a:t>5. True regulatory barrier</a:t>
                      </a:r>
                    </a:p>
                  </a:txBody>
                  <a:tcPr/>
                </a:tc>
                <a:tc>
                  <a:txBody>
                    <a:bodyPr/>
                    <a:lstStyle/>
                    <a:p>
                      <a:pPr>
                        <a:lnSpc>
                          <a:spcPct val="100000"/>
                        </a:lnSpc>
                        <a:spcBef>
                          <a:spcPts val="0"/>
                        </a:spcBef>
                        <a:spcAft>
                          <a:spcPts val="0"/>
                        </a:spcAft>
                      </a:pPr>
                      <a:r>
                        <a:rPr lang="en-US" sz="1200" dirty="0">
                          <a:latin typeface="Arial" panose="020B0604020202020204" pitchFamily="34" charset="0"/>
                          <a:cs typeface="Arial" panose="020B0604020202020204" pitchFamily="34" charset="0"/>
                        </a:rPr>
                        <a:t>Sandbox would benefit from objectives to ensure purposeful innovation.</a:t>
                      </a:r>
                    </a:p>
                    <a:p>
                      <a:pPr>
                        <a:lnSpc>
                          <a:spcPct val="100000"/>
                        </a:lnSpc>
                        <a:spcBef>
                          <a:spcPts val="0"/>
                        </a:spcBef>
                        <a:spcAft>
                          <a:spcPts val="0"/>
                        </a:spcAft>
                      </a:pPr>
                      <a:endParaRPr lang="en-US" sz="1200" dirty="0">
                        <a:latin typeface="Arial" panose="020B0604020202020204" pitchFamily="34" charset="0"/>
                        <a:cs typeface="Arial" panose="020B0604020202020204" pitchFamily="34" charset="0"/>
                      </a:endParaRPr>
                    </a:p>
                    <a:p>
                      <a:pPr>
                        <a:lnSpc>
                          <a:spcPct val="100000"/>
                        </a:lnSpc>
                        <a:spcBef>
                          <a:spcPts val="0"/>
                        </a:spcBef>
                        <a:spcAft>
                          <a:spcPts val="0"/>
                        </a:spcAft>
                      </a:pPr>
                      <a:r>
                        <a:rPr lang="en-US" sz="1200" dirty="0">
                          <a:latin typeface="Arial" panose="020B0604020202020204" pitchFamily="34" charset="0"/>
                          <a:cs typeface="Arial" panose="020B0604020202020204" pitchFamily="34" charset="0"/>
                        </a:rPr>
                        <a:t>Key themes identified:</a:t>
                      </a:r>
                    </a:p>
                    <a:p>
                      <a:pPr>
                        <a:lnSpc>
                          <a:spcPct val="100000"/>
                        </a:lnSpc>
                        <a:spcBef>
                          <a:spcPts val="0"/>
                        </a:spcBef>
                        <a:spcAft>
                          <a:spcPts val="0"/>
                        </a:spcAft>
                      </a:pPr>
                      <a:r>
                        <a:rPr lang="en-US" sz="1200" dirty="0">
                          <a:latin typeface="Arial" panose="020B0604020202020204" pitchFamily="34" charset="0"/>
                          <a:cs typeface="Arial" panose="020B0604020202020204" pitchFamily="34" charset="0"/>
                        </a:rPr>
                        <a:t>1. Decarbonization</a:t>
                      </a:r>
                    </a:p>
                    <a:p>
                      <a:pPr>
                        <a:lnSpc>
                          <a:spcPct val="100000"/>
                        </a:lnSpc>
                        <a:spcBef>
                          <a:spcPts val="0"/>
                        </a:spcBef>
                        <a:spcAft>
                          <a:spcPts val="0"/>
                        </a:spcAft>
                      </a:pPr>
                      <a:r>
                        <a:rPr lang="en-US" sz="1200" dirty="0">
                          <a:latin typeface="Arial" panose="020B0604020202020204" pitchFamily="34" charset="0"/>
                          <a:cs typeface="Arial" panose="020B0604020202020204" pitchFamily="34" charset="0"/>
                        </a:rPr>
                        <a:t>2. Value to customers (affordability, reliability)</a:t>
                      </a:r>
                    </a:p>
                    <a:p>
                      <a:pPr>
                        <a:lnSpc>
                          <a:spcPct val="100000"/>
                        </a:lnSpc>
                        <a:spcBef>
                          <a:spcPts val="0"/>
                        </a:spcBef>
                        <a:spcAft>
                          <a:spcPts val="0"/>
                        </a:spcAft>
                      </a:pPr>
                      <a:r>
                        <a:rPr lang="en-US" sz="1200" dirty="0">
                          <a:latin typeface="Arial" panose="020B0604020202020204" pitchFamily="34" charset="0"/>
                          <a:cs typeface="Arial" panose="020B0604020202020204" pitchFamily="34" charset="0"/>
                        </a:rPr>
                        <a:t>3. Scalability</a:t>
                      </a:r>
                    </a:p>
                    <a:p>
                      <a:pPr>
                        <a:lnSpc>
                          <a:spcPct val="100000"/>
                        </a:lnSpc>
                        <a:spcBef>
                          <a:spcPts val="0"/>
                        </a:spcBef>
                        <a:spcAft>
                          <a:spcPts val="0"/>
                        </a:spcAft>
                      </a:pPr>
                      <a:r>
                        <a:rPr lang="en-US" sz="1200" dirty="0">
                          <a:latin typeface="Arial" panose="020B0604020202020204" pitchFamily="34" charset="0"/>
                          <a:cs typeface="Arial" panose="020B0604020202020204" pitchFamily="34" charset="0"/>
                        </a:rPr>
                        <a:t>4. Reduce grid expansion &amp; increase efficiency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5. Future-looking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6. Failure is accepted</a:t>
                      </a:r>
                    </a:p>
                    <a:p>
                      <a:pPr>
                        <a:lnSpc>
                          <a:spcPct val="100000"/>
                        </a:lnSpc>
                        <a:spcBef>
                          <a:spcPts val="0"/>
                        </a:spcBef>
                        <a:spcAft>
                          <a:spcPts val="0"/>
                        </a:spcAft>
                      </a:pPr>
                      <a:r>
                        <a:rPr lang="en-US" sz="1200" dirty="0">
                          <a:latin typeface="Arial" panose="020B0604020202020204" pitchFamily="34" charset="0"/>
                          <a:cs typeface="Arial" panose="020B0604020202020204" pitchFamily="34" charset="0"/>
                        </a:rPr>
                        <a:t>7. Customer choice</a:t>
                      </a:r>
                    </a:p>
                  </a:txBody>
                  <a:tcPr>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strike="noStrike" dirty="0">
                          <a:solidFill>
                            <a:schemeClr val="tx1"/>
                          </a:solidFill>
                          <a:latin typeface="Arial" panose="020B0604020202020204" pitchFamily="34" charset="0"/>
                          <a:cs typeface="Arial" panose="020B0604020202020204" pitchFamily="34" charset="0"/>
                        </a:rPr>
                        <a:t>Staff proposes the following: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strike="noStrike" dirty="0">
                        <a:solidFill>
                          <a:schemeClr val="tx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strike="noStrike" dirty="0">
                          <a:solidFill>
                            <a:schemeClr val="tx1"/>
                          </a:solidFill>
                          <a:latin typeface="Arial" panose="020B0604020202020204" pitchFamily="34" charset="0"/>
                          <a:cs typeface="Arial" panose="020B0604020202020204" pitchFamily="34" charset="0"/>
                        </a:rPr>
                        <a:t>1. Establish the following </a:t>
                      </a:r>
                      <a:r>
                        <a:rPr lang="en-US" sz="1200" b="1" strike="noStrike" dirty="0">
                          <a:solidFill>
                            <a:schemeClr val="tx1"/>
                          </a:solidFill>
                          <a:latin typeface="Arial" panose="020B0604020202020204" pitchFamily="34" charset="0"/>
                          <a:cs typeface="Arial" panose="020B0604020202020204" pitchFamily="34" charset="0"/>
                        </a:rPr>
                        <a:t>Sandbox Goal</a:t>
                      </a:r>
                      <a:endParaRPr lang="en-US" sz="1200" strike="noStrike" dirty="0">
                        <a:solidFill>
                          <a:srgbClr val="FF0000"/>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solidFill>
                            <a:schemeClr val="tx1"/>
                          </a:solidFill>
                          <a:latin typeface="Arial" panose="020B0604020202020204" pitchFamily="34" charset="0"/>
                          <a:cs typeface="Arial" panose="020B0604020202020204" pitchFamily="34" charset="0"/>
                        </a:rPr>
                        <a:t>To facilitate purposeful innovation that provides value to consumers, including protecting against risks to the grid and focusing on emerging system needs related to the energy transition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Arial" panose="020B0604020202020204" pitchFamily="34" charset="0"/>
                          <a:ea typeface="+mn-ea"/>
                          <a:cs typeface="Arial" panose="020B0604020202020204" pitchFamily="34" charset="0"/>
                        </a:rPr>
                        <a:t>* Proponents interested in the Sandbox </a:t>
                      </a:r>
                      <a:r>
                        <a:rPr lang="en-US" sz="1200" b="0" i="1" kern="1200" dirty="0">
                          <a:solidFill>
                            <a:schemeClr val="tx1"/>
                          </a:solidFill>
                          <a:latin typeface="Arial" panose="020B0604020202020204" pitchFamily="34" charset="0"/>
                          <a:ea typeface="+mn-ea"/>
                          <a:cs typeface="Arial" panose="020B0604020202020204" pitchFamily="34" charset="0"/>
                        </a:rPr>
                        <a:t>Information Service </a:t>
                      </a:r>
                      <a:r>
                        <a:rPr lang="en-US" sz="1200" b="0" kern="1200" dirty="0">
                          <a:solidFill>
                            <a:schemeClr val="tx1"/>
                          </a:solidFill>
                          <a:latin typeface="Arial" panose="020B0604020202020204" pitchFamily="34" charset="0"/>
                          <a:ea typeface="+mn-ea"/>
                          <a:cs typeface="Arial" panose="020B0604020202020204" pitchFamily="34" charset="0"/>
                        </a:rPr>
                        <a:t>are required to have an innovative idea that aligns with the </a:t>
                      </a:r>
                      <a:r>
                        <a:rPr lang="en-US" sz="1200" b="0" u="none" kern="1200" dirty="0">
                          <a:solidFill>
                            <a:schemeClr val="tx1"/>
                          </a:solidFill>
                          <a:latin typeface="Arial" panose="020B0604020202020204" pitchFamily="34" charset="0"/>
                          <a:ea typeface="+mn-ea"/>
                          <a:cs typeface="Arial" panose="020B0604020202020204" pitchFamily="34" charset="0"/>
                        </a:rPr>
                        <a:t>Sandbox Goal </a:t>
                      </a:r>
                    </a:p>
                    <a:p>
                      <a:pPr marL="0" indent="0">
                        <a:lnSpc>
                          <a:spcPct val="100000"/>
                        </a:lnSpc>
                        <a:spcBef>
                          <a:spcPts val="0"/>
                        </a:spcBef>
                        <a:spcAft>
                          <a:spcPts val="0"/>
                        </a:spcAft>
                        <a:buNone/>
                      </a:pPr>
                      <a:endParaRPr lang="en-CA" sz="1200" b="0" dirty="0">
                        <a:latin typeface="Arial" panose="020B0604020202020204" pitchFamily="34" charset="0"/>
                        <a:cs typeface="Arial" panose="020B0604020202020204" pitchFamily="34" charset="0"/>
                      </a:endParaRPr>
                    </a:p>
                    <a:p>
                      <a:pPr marL="0" indent="0">
                        <a:lnSpc>
                          <a:spcPct val="100000"/>
                        </a:lnSpc>
                        <a:spcBef>
                          <a:spcPts val="0"/>
                        </a:spcBef>
                        <a:spcAft>
                          <a:spcPts val="0"/>
                        </a:spcAft>
                        <a:buNone/>
                      </a:pPr>
                      <a:r>
                        <a:rPr lang="en-CA" sz="1200" b="0" dirty="0">
                          <a:solidFill>
                            <a:schemeClr val="tx1"/>
                          </a:solidFill>
                          <a:latin typeface="Arial" panose="020B0604020202020204" pitchFamily="34" charset="0"/>
                          <a:cs typeface="Arial" panose="020B0604020202020204" pitchFamily="34" charset="0"/>
                        </a:rPr>
                        <a:t>2. Update the </a:t>
                      </a:r>
                      <a:r>
                        <a:rPr lang="en-CA" sz="1200" b="1" dirty="0">
                          <a:solidFill>
                            <a:schemeClr val="tx1"/>
                          </a:solidFill>
                          <a:latin typeface="Arial" panose="020B0604020202020204" pitchFamily="34" charset="0"/>
                          <a:cs typeface="Arial" panose="020B0604020202020204" pitchFamily="34" charset="0"/>
                        </a:rPr>
                        <a:t>Project-Specific Eligibility Criteria</a:t>
                      </a:r>
                      <a:r>
                        <a:rPr lang="en-CA" sz="1200" b="0" dirty="0">
                          <a:solidFill>
                            <a:schemeClr val="tx1"/>
                          </a:solidFill>
                          <a:latin typeface="Arial" panose="020B0604020202020204" pitchFamily="34" charset="0"/>
                          <a:cs typeface="Arial" panose="020B0604020202020204" pitchFamily="34" charset="0"/>
                        </a:rPr>
                        <a:t>:</a:t>
                      </a:r>
                      <a:endParaRPr lang="en-CA" sz="1200" b="1" dirty="0">
                        <a:solidFill>
                          <a:schemeClr val="tx1"/>
                        </a:solidFill>
                        <a:latin typeface="Arial" panose="020B0604020202020204" pitchFamily="34" charset="0"/>
                        <a:cs typeface="Arial" panose="020B0604020202020204" pitchFamily="34" charset="0"/>
                      </a:endParaRP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lang="en-US" sz="1200" dirty="0">
                          <a:solidFill>
                            <a:schemeClr val="tx1"/>
                          </a:solidFill>
                          <a:latin typeface="Arial" panose="020B0604020202020204" pitchFamily="34" charset="0"/>
                          <a:cs typeface="Arial" panose="020B0604020202020204" pitchFamily="34" charset="0"/>
                        </a:rPr>
                        <a:t>Consumer value </a:t>
                      </a:r>
                      <a:r>
                        <a:rPr lang="en-US" sz="1200" strike="noStrike" dirty="0">
                          <a:solidFill>
                            <a:schemeClr val="tx1"/>
                          </a:solidFill>
                          <a:latin typeface="Arial" panose="020B0604020202020204" pitchFamily="34" charset="0"/>
                          <a:cs typeface="Arial" panose="020B0604020202020204" pitchFamily="34" charset="0"/>
                        </a:rPr>
                        <a:t>&amp; protection, including enhancing the resilience and reliability of the grid and anticipating carbon pricing and net zero mandates </a:t>
                      </a:r>
                      <a:endParaRPr lang="en-US" sz="1200" dirty="0">
                        <a:solidFill>
                          <a:schemeClr val="tx1"/>
                        </a:solidFill>
                        <a:latin typeface="Arial" panose="020B0604020202020204" pitchFamily="34" charset="0"/>
                        <a:cs typeface="Arial" panose="020B0604020202020204" pitchFamily="34" charset="0"/>
                      </a:endParaRPr>
                    </a:p>
                    <a:p>
                      <a:pPr marL="457200" indent="-457200">
                        <a:lnSpc>
                          <a:spcPct val="100000"/>
                        </a:lnSpc>
                        <a:spcBef>
                          <a:spcPts val="0"/>
                        </a:spcBef>
                        <a:spcAft>
                          <a:spcPts val="0"/>
                        </a:spcAft>
                        <a:buAutoNum type="arabicPeriod"/>
                      </a:pPr>
                      <a:r>
                        <a:rPr lang="en-US" sz="1200" dirty="0">
                          <a:solidFill>
                            <a:schemeClr val="tx1"/>
                          </a:solidFill>
                          <a:latin typeface="Arial" panose="020B0604020202020204" pitchFamily="34" charset="0"/>
                          <a:cs typeface="Arial" panose="020B0604020202020204" pitchFamily="34" charset="0"/>
                        </a:rPr>
                        <a:t>True innovation</a:t>
                      </a:r>
                    </a:p>
                    <a:p>
                      <a:pPr marL="457200" indent="-457200">
                        <a:lnSpc>
                          <a:spcPct val="100000"/>
                        </a:lnSpc>
                        <a:spcBef>
                          <a:spcPts val="0"/>
                        </a:spcBef>
                        <a:spcAft>
                          <a:spcPts val="0"/>
                        </a:spcAft>
                        <a:buAutoNum type="arabicPeriod"/>
                      </a:pPr>
                      <a:r>
                        <a:rPr lang="en-US" sz="1200" dirty="0">
                          <a:solidFill>
                            <a:schemeClr val="tx1"/>
                          </a:solidFill>
                          <a:latin typeface="Arial" panose="020B0604020202020204" pitchFamily="34" charset="0"/>
                          <a:cs typeface="Arial" panose="020B0604020202020204" pitchFamily="34" charset="0"/>
                        </a:rPr>
                        <a:t>Potential for scalability and economic viability </a:t>
                      </a:r>
                    </a:p>
                    <a:p>
                      <a:pPr marL="457200" indent="-457200">
                        <a:lnSpc>
                          <a:spcPct val="100000"/>
                        </a:lnSpc>
                        <a:spcBef>
                          <a:spcPts val="0"/>
                        </a:spcBef>
                        <a:spcAft>
                          <a:spcPts val="0"/>
                        </a:spcAft>
                        <a:buAutoNum type="arabicPeriod"/>
                      </a:pPr>
                      <a:r>
                        <a:rPr lang="en-US" sz="1200" dirty="0">
                          <a:solidFill>
                            <a:schemeClr val="tx1"/>
                          </a:solidFill>
                          <a:latin typeface="Arial" panose="020B0604020202020204" pitchFamily="34" charset="0"/>
                          <a:cs typeface="Arial" panose="020B0604020202020204" pitchFamily="34" charset="0"/>
                        </a:rPr>
                        <a:t>Regulatory barrier for which the OEB can provide assistance</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lang="en-US" sz="1200" strike="noStrike" dirty="0">
                          <a:solidFill>
                            <a:schemeClr val="tx1"/>
                          </a:solidFill>
                          <a:latin typeface="Arial" panose="020B0604020202020204" pitchFamily="34" charset="0"/>
                          <a:cs typeface="Arial" panose="020B0604020202020204" pitchFamily="34" charset="0"/>
                        </a:rPr>
                        <a:t>A commitment to measure success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00" b="0" kern="1200" dirty="0">
                        <a:solidFill>
                          <a:schemeClr val="tx1"/>
                        </a:solidFill>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Arial" panose="020B0604020202020204" pitchFamily="34" charset="0"/>
                          <a:ea typeface="+mn-ea"/>
                          <a:cs typeface="Arial" panose="020B0604020202020204" pitchFamily="34" charset="0"/>
                        </a:rPr>
                        <a:t>*Pilot projects seeking </a:t>
                      </a:r>
                      <a:r>
                        <a:rPr lang="en-US" sz="1200" b="0" i="1" kern="1200" dirty="0">
                          <a:solidFill>
                            <a:schemeClr val="tx1"/>
                          </a:solidFill>
                          <a:latin typeface="Arial" panose="020B0604020202020204" pitchFamily="34" charset="0"/>
                          <a:ea typeface="+mn-ea"/>
                          <a:cs typeface="Arial" panose="020B0604020202020204" pitchFamily="34" charset="0"/>
                        </a:rPr>
                        <a:t>Project-Specific Support </a:t>
                      </a:r>
                      <a:r>
                        <a:rPr lang="en-US" sz="1200" b="0" i="0" kern="1200" dirty="0">
                          <a:solidFill>
                            <a:schemeClr val="tx1"/>
                          </a:solidFill>
                          <a:latin typeface="Arial" panose="020B0604020202020204" pitchFamily="34" charset="0"/>
                          <a:ea typeface="+mn-ea"/>
                          <a:cs typeface="Arial" panose="020B0604020202020204" pitchFamily="34" charset="0"/>
                        </a:rPr>
                        <a:t>must meet all of the above Eligibility Criteria </a:t>
                      </a:r>
                      <a:endParaRPr lang="en-CA" sz="1200" b="0" i="0" dirty="0">
                        <a:solidFill>
                          <a:schemeClr val="tx1"/>
                        </a:solidFill>
                        <a:latin typeface="Arial" panose="020B0604020202020204" pitchFamily="34" charset="0"/>
                        <a:cs typeface="Arial" panose="020B0604020202020204" pitchFamily="34" charset="0"/>
                      </a:endParaRPr>
                    </a:p>
                  </a:txBody>
                  <a:tcPr>
                    <a:solidFill>
                      <a:schemeClr val="accent6">
                        <a:lumMod val="40000"/>
                        <a:lumOff val="60000"/>
                      </a:schemeClr>
                    </a:solidFill>
                  </a:tcPr>
                </a:tc>
                <a:extLst>
                  <a:ext uri="{0D108BD9-81ED-4DB2-BD59-A6C34878D82A}">
                    <a16:rowId xmlns:a16="http://schemas.microsoft.com/office/drawing/2014/main" val="2448295818"/>
                  </a:ext>
                </a:extLst>
              </a:tr>
            </a:tbl>
          </a:graphicData>
        </a:graphic>
      </p:graphicFrame>
      <p:sp>
        <p:nvSpPr>
          <p:cNvPr id="3" name="Date Placeholder 2">
            <a:extLst>
              <a:ext uri="{FF2B5EF4-FFF2-40B4-BE49-F238E27FC236}">
                <a16:creationId xmlns:a16="http://schemas.microsoft.com/office/drawing/2014/main" id="{39D694F0-EC4E-47BB-9F1D-7483AE88D6B3}"/>
              </a:ext>
            </a:extLst>
          </p:cNvPr>
          <p:cNvSpPr>
            <a:spLocks noGrp="1"/>
          </p:cNvSpPr>
          <p:nvPr>
            <p:ph type="dt" sz="half" idx="10"/>
          </p:nvPr>
        </p:nvSpPr>
        <p:spPr/>
        <p:txBody>
          <a:bodyPr/>
          <a:lstStyle/>
          <a:p>
            <a:r>
              <a:rPr lang="en-US"/>
              <a:t>September 27, 2021</a:t>
            </a:r>
            <a:endParaRPr lang="en-US" dirty="0"/>
          </a:p>
        </p:txBody>
      </p:sp>
      <p:sp>
        <p:nvSpPr>
          <p:cNvPr id="4" name="Slide Number Placeholder 3">
            <a:extLst>
              <a:ext uri="{FF2B5EF4-FFF2-40B4-BE49-F238E27FC236}">
                <a16:creationId xmlns:a16="http://schemas.microsoft.com/office/drawing/2014/main" id="{302930D8-AD88-42DE-8ABE-074A27A77A74}"/>
              </a:ext>
            </a:extLst>
          </p:cNvPr>
          <p:cNvSpPr>
            <a:spLocks noGrp="1"/>
          </p:cNvSpPr>
          <p:nvPr>
            <p:ph type="sldNum" sz="quarter" idx="12"/>
          </p:nvPr>
        </p:nvSpPr>
        <p:spPr/>
        <p:txBody>
          <a:bodyPr/>
          <a:lstStyle/>
          <a:p>
            <a:fld id="{4AAF8289-CD90-CC40-B4FD-340DA494366B}" type="slidenum">
              <a:rPr lang="en-US" smtClean="0"/>
              <a:t>6</a:t>
            </a:fld>
            <a:endParaRPr lang="en-US" dirty="0"/>
          </a:p>
        </p:txBody>
      </p:sp>
      <p:sp>
        <p:nvSpPr>
          <p:cNvPr id="5" name="Title 4">
            <a:extLst>
              <a:ext uri="{FF2B5EF4-FFF2-40B4-BE49-F238E27FC236}">
                <a16:creationId xmlns:a16="http://schemas.microsoft.com/office/drawing/2014/main" id="{544BA73B-CCB9-429E-B553-BC4E05B8A6DE}"/>
              </a:ext>
            </a:extLst>
          </p:cNvPr>
          <p:cNvSpPr>
            <a:spLocks noGrp="1"/>
          </p:cNvSpPr>
          <p:nvPr>
            <p:ph type="title"/>
          </p:nvPr>
        </p:nvSpPr>
        <p:spPr>
          <a:xfrm>
            <a:off x="628650" y="861134"/>
            <a:ext cx="7886700" cy="613112"/>
          </a:xfrm>
        </p:spPr>
        <p:txBody>
          <a:bodyPr>
            <a:normAutofit/>
          </a:bodyPr>
          <a:lstStyle/>
          <a:p>
            <a:r>
              <a:rPr lang="en-CA" dirty="0"/>
              <a:t>1. Sandbox Guiding Criteria </a:t>
            </a:r>
            <a:endParaRPr lang="en-CA" sz="1200" dirty="0"/>
          </a:p>
        </p:txBody>
      </p:sp>
    </p:spTree>
    <p:extLst>
      <p:ext uri="{BB962C8B-B14F-4D97-AF65-F5344CB8AC3E}">
        <p14:creationId xmlns:p14="http://schemas.microsoft.com/office/powerpoint/2010/main" val="3178832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D45D2FE7-DACF-4AA6-8B14-E1DD47FE41C0}"/>
              </a:ext>
            </a:extLst>
          </p:cNvPr>
          <p:cNvGraphicFramePr>
            <a:graphicFrameLocks noGrp="1"/>
          </p:cNvGraphicFramePr>
          <p:nvPr>
            <p:ph idx="1"/>
            <p:extLst>
              <p:ext uri="{D42A27DB-BD31-4B8C-83A1-F6EECF244321}">
                <p14:modId xmlns:p14="http://schemas.microsoft.com/office/powerpoint/2010/main" val="2480021793"/>
              </p:ext>
            </p:extLst>
          </p:nvPr>
        </p:nvGraphicFramePr>
        <p:xfrm>
          <a:off x="87086" y="1615376"/>
          <a:ext cx="8980714" cy="4465648"/>
        </p:xfrm>
        <a:graphic>
          <a:graphicData uri="http://schemas.openxmlformats.org/drawingml/2006/table">
            <a:tbl>
              <a:tblPr firstRow="1" bandRow="1">
                <a:tableStyleId>{5C22544A-7EE6-4342-B048-85BDC9FD1C3A}</a:tableStyleId>
              </a:tblPr>
              <a:tblGrid>
                <a:gridCol w="2230812">
                  <a:extLst>
                    <a:ext uri="{9D8B030D-6E8A-4147-A177-3AD203B41FA5}">
                      <a16:colId xmlns:a16="http://schemas.microsoft.com/office/drawing/2014/main" val="4233068004"/>
                    </a:ext>
                  </a:extLst>
                </a:gridCol>
                <a:gridCol w="3264195">
                  <a:extLst>
                    <a:ext uri="{9D8B030D-6E8A-4147-A177-3AD203B41FA5}">
                      <a16:colId xmlns:a16="http://schemas.microsoft.com/office/drawing/2014/main" val="2605540328"/>
                    </a:ext>
                  </a:extLst>
                </a:gridCol>
                <a:gridCol w="3485707">
                  <a:extLst>
                    <a:ext uri="{9D8B030D-6E8A-4147-A177-3AD203B41FA5}">
                      <a16:colId xmlns:a16="http://schemas.microsoft.com/office/drawing/2014/main" val="78124270"/>
                    </a:ext>
                  </a:extLst>
                </a:gridCol>
              </a:tblGrid>
              <a:tr h="396582">
                <a:tc>
                  <a:txBody>
                    <a:bodyPr/>
                    <a:lstStyle/>
                    <a:p>
                      <a:pPr>
                        <a:lnSpc>
                          <a:spcPct val="100000"/>
                        </a:lnSpc>
                        <a:spcBef>
                          <a:spcPts val="0"/>
                        </a:spcBef>
                        <a:spcAft>
                          <a:spcPts val="0"/>
                        </a:spcAft>
                      </a:pPr>
                      <a:r>
                        <a:rPr lang="en-CA" sz="1200" dirty="0">
                          <a:latin typeface="Arial" panose="020B0604020202020204" pitchFamily="34" charset="0"/>
                          <a:cs typeface="Arial" panose="020B0604020202020204" pitchFamily="34" charset="0"/>
                        </a:rPr>
                        <a:t>Description of Issues</a:t>
                      </a:r>
                    </a:p>
                  </a:txBody>
                  <a:tcPr/>
                </a:tc>
                <a:tc>
                  <a:txBody>
                    <a:bodyPr/>
                    <a:lstStyle/>
                    <a:p>
                      <a:pPr>
                        <a:lnSpc>
                          <a:spcPct val="100000"/>
                        </a:lnSpc>
                        <a:spcBef>
                          <a:spcPts val="0"/>
                        </a:spcBef>
                        <a:spcAft>
                          <a:spcPts val="0"/>
                        </a:spcAft>
                      </a:pPr>
                      <a:r>
                        <a:rPr lang="en-CA" sz="1200" dirty="0">
                          <a:latin typeface="Arial" panose="020B0604020202020204" pitchFamily="34" charset="0"/>
                          <a:cs typeface="Arial" panose="020B0604020202020204" pitchFamily="34" charset="0"/>
                        </a:rPr>
                        <a:t>Stakeholder Recommendations</a:t>
                      </a:r>
                    </a:p>
                  </a:txBody>
                  <a:tcPr>
                    <a:solidFill>
                      <a:schemeClr val="accent2">
                        <a:lumMod val="75000"/>
                      </a:schemeClr>
                    </a:solidFill>
                  </a:tcPr>
                </a:tc>
                <a:tc>
                  <a:txBody>
                    <a:bodyPr/>
                    <a:lstStyle/>
                    <a:p>
                      <a:pPr>
                        <a:lnSpc>
                          <a:spcPct val="100000"/>
                        </a:lnSpc>
                        <a:spcBef>
                          <a:spcPts val="0"/>
                        </a:spcBef>
                        <a:spcAft>
                          <a:spcPts val="0"/>
                        </a:spcAft>
                      </a:pPr>
                      <a:r>
                        <a:rPr lang="en-CA" sz="1200" dirty="0">
                          <a:latin typeface="Arial" panose="020B0604020202020204" pitchFamily="34" charset="0"/>
                          <a:cs typeface="Arial" panose="020B0604020202020204" pitchFamily="34" charset="0"/>
                        </a:rPr>
                        <a:t>Proposal for Sandbox 2.0</a:t>
                      </a:r>
                    </a:p>
                  </a:txBody>
                  <a:tcPr>
                    <a:solidFill>
                      <a:schemeClr val="accent6">
                        <a:lumMod val="75000"/>
                      </a:schemeClr>
                    </a:solidFill>
                  </a:tcPr>
                </a:tc>
                <a:extLst>
                  <a:ext uri="{0D108BD9-81ED-4DB2-BD59-A6C34878D82A}">
                    <a16:rowId xmlns:a16="http://schemas.microsoft.com/office/drawing/2014/main" val="240570885"/>
                  </a:ext>
                </a:extLst>
              </a:tr>
              <a:tr h="4069066">
                <a:tc>
                  <a:txBody>
                    <a:bodyPr/>
                    <a:lstStyle/>
                    <a:p>
                      <a:pPr>
                        <a:lnSpc>
                          <a:spcPct val="100000"/>
                        </a:lnSpc>
                        <a:spcBef>
                          <a:spcPts val="0"/>
                        </a:spcBef>
                        <a:spcAft>
                          <a:spcPts val="0"/>
                        </a:spcAft>
                      </a:pPr>
                      <a:r>
                        <a:rPr lang="en-US" sz="1400" dirty="0">
                          <a:latin typeface="Arial" panose="020B0604020202020204" pitchFamily="34" charset="0"/>
                          <a:cs typeface="Arial" panose="020B0604020202020204" pitchFamily="34" charset="0"/>
                        </a:rPr>
                        <a:t>1. There is low   understanding of the  Sandbox; </a:t>
                      </a:r>
                      <a:r>
                        <a:rPr lang="en-CA" sz="1400" dirty="0">
                          <a:latin typeface="Arial" panose="020B0604020202020204" pitchFamily="34" charset="0"/>
                          <a:cs typeface="Arial" panose="020B0604020202020204" pitchFamily="34" charset="0"/>
                        </a:rPr>
                        <a:t>Sandbox is not doing enough to provide a good understanding of what it does, who can use it, and how it can be used </a:t>
                      </a:r>
                    </a:p>
                    <a:p>
                      <a:pPr>
                        <a:lnSpc>
                          <a:spcPct val="100000"/>
                        </a:lnSpc>
                        <a:spcBef>
                          <a:spcPts val="0"/>
                        </a:spcBef>
                        <a:spcAft>
                          <a:spcPts val="0"/>
                        </a:spcAft>
                      </a:pPr>
                      <a:endParaRPr lang="en-US" sz="1400" dirty="0">
                        <a:latin typeface="Arial" panose="020B0604020202020204" pitchFamily="34" charset="0"/>
                        <a:cs typeface="Arial" panose="020B0604020202020204" pitchFamily="34" charset="0"/>
                      </a:endParaRPr>
                    </a:p>
                    <a:p>
                      <a:pPr>
                        <a:lnSpc>
                          <a:spcPct val="100000"/>
                        </a:lnSpc>
                        <a:spcBef>
                          <a:spcPts val="0"/>
                        </a:spcBef>
                        <a:spcAft>
                          <a:spcPts val="0"/>
                        </a:spcAft>
                      </a:pPr>
                      <a:r>
                        <a:rPr lang="en-US" sz="1400" dirty="0">
                          <a:latin typeface="Arial" panose="020B0604020202020204" pitchFamily="34" charset="0"/>
                          <a:cs typeface="Arial" panose="020B0604020202020204" pitchFamily="34" charset="0"/>
                        </a:rPr>
                        <a:t>2. Confusion about how Sandbox differs from Industrial Relations Enquiry process - parties unsure where to go to get advice</a:t>
                      </a:r>
                    </a:p>
                  </a:txBody>
                  <a:tcPr/>
                </a:tc>
                <a:tc>
                  <a:txBody>
                    <a:bodyPr/>
                    <a:lstStyle/>
                    <a:p>
                      <a:pPr marL="0" indent="0">
                        <a:lnSpc>
                          <a:spcPct val="100000"/>
                        </a:lnSpc>
                        <a:spcBef>
                          <a:spcPts val="0"/>
                        </a:spcBef>
                        <a:spcAft>
                          <a:spcPts val="0"/>
                        </a:spcAft>
                        <a:buFont typeface="Arial" panose="020B0604020202020204" pitchFamily="34" charset="0"/>
                        <a:buNone/>
                      </a:pPr>
                      <a:r>
                        <a:rPr lang="en-US" sz="1400" dirty="0">
                          <a:latin typeface="Arial" panose="020B0604020202020204" pitchFamily="34" charset="0"/>
                          <a:cs typeface="Arial" panose="020B0604020202020204" pitchFamily="34" charset="0"/>
                        </a:rPr>
                        <a:t>1. General Awareness </a:t>
                      </a:r>
                    </a:p>
                    <a:p>
                      <a:pPr marL="285750" indent="-285750">
                        <a:lnSpc>
                          <a:spcPct val="100000"/>
                        </a:lnSpc>
                        <a:spcBef>
                          <a:spcPts val="0"/>
                        </a:spcBef>
                        <a:spcAft>
                          <a:spcPts val="0"/>
                        </a:spcAft>
                        <a:buFont typeface="Arial" panose="020B0604020202020204" pitchFamily="34" charset="0"/>
                        <a:buChar char="•"/>
                      </a:pPr>
                      <a:r>
                        <a:rPr lang="en-US" sz="1400" dirty="0">
                          <a:latin typeface="Arial" panose="020B0604020202020204" pitchFamily="34" charset="0"/>
                          <a:cs typeface="Arial" panose="020B0604020202020204" pitchFamily="34" charset="0"/>
                        </a:rPr>
                        <a:t>Improve info about support on offer</a:t>
                      </a:r>
                    </a:p>
                    <a:p>
                      <a:pPr marL="285750" indent="-285750">
                        <a:lnSpc>
                          <a:spcPct val="100000"/>
                        </a:lnSpc>
                        <a:spcBef>
                          <a:spcPts val="0"/>
                        </a:spcBef>
                        <a:spcAft>
                          <a:spcPts val="0"/>
                        </a:spcAft>
                        <a:buFont typeface="Arial" panose="020B0604020202020204" pitchFamily="34" charset="0"/>
                        <a:buChar char="•"/>
                      </a:pPr>
                      <a:r>
                        <a:rPr lang="en-US" sz="1400" dirty="0">
                          <a:latin typeface="Arial" panose="020B0604020202020204" pitchFamily="34" charset="0"/>
                          <a:cs typeface="Arial" panose="020B0604020202020204" pitchFamily="34" charset="0"/>
                        </a:rPr>
                        <a:t>Provide actual examples of projects</a:t>
                      </a:r>
                    </a:p>
                    <a:p>
                      <a:pPr marL="285750" indent="-285750">
                        <a:lnSpc>
                          <a:spcPct val="100000"/>
                        </a:lnSpc>
                        <a:spcBef>
                          <a:spcPts val="0"/>
                        </a:spcBef>
                        <a:spcAft>
                          <a:spcPts val="0"/>
                        </a:spcAft>
                        <a:buFont typeface="Arial" panose="020B0604020202020204" pitchFamily="34" charset="0"/>
                        <a:buChar char="•"/>
                      </a:pPr>
                      <a:r>
                        <a:rPr lang="en-US" sz="1400" dirty="0">
                          <a:latin typeface="Arial" panose="020B0604020202020204" pitchFamily="34" charset="0"/>
                          <a:cs typeface="Arial" panose="020B0604020202020204" pitchFamily="34" charset="0"/>
                        </a:rPr>
                        <a:t>Improve website </a:t>
                      </a:r>
                    </a:p>
                    <a:p>
                      <a:pPr marL="285750" indent="-285750">
                        <a:lnSpc>
                          <a:spcPct val="100000"/>
                        </a:lnSpc>
                        <a:spcBef>
                          <a:spcPts val="0"/>
                        </a:spcBef>
                        <a:spcAft>
                          <a:spcPts val="0"/>
                        </a:spcAft>
                        <a:buFont typeface="Arial" panose="020B0604020202020204" pitchFamily="34" charset="0"/>
                        <a:buChar char="•"/>
                      </a:pPr>
                      <a:r>
                        <a:rPr lang="en-US" sz="1400" dirty="0">
                          <a:latin typeface="Arial" panose="020B0604020202020204" pitchFamily="34" charset="0"/>
                          <a:cs typeface="Arial" panose="020B0604020202020204" pitchFamily="34" charset="0"/>
                        </a:rPr>
                        <a:t>Actively promote and communicate</a:t>
                      </a:r>
                    </a:p>
                    <a:p>
                      <a:pPr marL="285750" indent="-285750">
                        <a:lnSpc>
                          <a:spcPct val="100000"/>
                        </a:lnSpc>
                        <a:spcBef>
                          <a:spcPts val="0"/>
                        </a:spcBef>
                        <a:spcAft>
                          <a:spcPts val="0"/>
                        </a:spcAft>
                        <a:buFont typeface="Arial" panose="020B0604020202020204" pitchFamily="34" charset="0"/>
                        <a:buChar char="•"/>
                      </a:pPr>
                      <a:r>
                        <a:rPr lang="en-US" sz="1400" dirty="0">
                          <a:latin typeface="Arial" panose="020B0604020202020204" pitchFamily="34" charset="0"/>
                          <a:cs typeface="Arial" panose="020B0604020202020204" pitchFamily="34" charset="0"/>
                        </a:rPr>
                        <a:t>Increase visibility through ‘Sandbox Roadshow’, industry training sessions, etc. </a:t>
                      </a:r>
                    </a:p>
                    <a:p>
                      <a:pPr>
                        <a:lnSpc>
                          <a:spcPct val="100000"/>
                        </a:lnSpc>
                        <a:spcBef>
                          <a:spcPts val="0"/>
                        </a:spcBef>
                        <a:spcAft>
                          <a:spcPts val="0"/>
                        </a:spcAft>
                      </a:pPr>
                      <a:endParaRPr lang="en-CA" sz="1400" dirty="0">
                        <a:latin typeface="Arial" panose="020B0604020202020204" pitchFamily="34" charset="0"/>
                        <a:cs typeface="Arial" panose="020B0604020202020204" pitchFamily="34" charset="0"/>
                      </a:endParaRPr>
                    </a:p>
                    <a:p>
                      <a:pPr>
                        <a:lnSpc>
                          <a:spcPct val="100000"/>
                        </a:lnSpc>
                        <a:spcBef>
                          <a:spcPts val="0"/>
                        </a:spcBef>
                        <a:spcAft>
                          <a:spcPts val="0"/>
                        </a:spcAft>
                      </a:pPr>
                      <a:r>
                        <a:rPr lang="en-CA" sz="1400" dirty="0">
                          <a:latin typeface="Arial" panose="020B0604020202020204" pitchFamily="34" charset="0"/>
                          <a:cs typeface="Arial" panose="020B0604020202020204" pitchFamily="34" charset="0"/>
                        </a:rPr>
                        <a:t>2. IRE vs. Sandbox </a:t>
                      </a:r>
                    </a:p>
                    <a:p>
                      <a:pPr marL="285750" indent="-285750">
                        <a:lnSpc>
                          <a:spcPct val="100000"/>
                        </a:lnSpc>
                        <a:spcBef>
                          <a:spcPts val="0"/>
                        </a:spcBef>
                        <a:spcAft>
                          <a:spcPts val="0"/>
                        </a:spcAft>
                        <a:buFont typeface="Arial" panose="020B0604020202020204" pitchFamily="34" charset="0"/>
                        <a:buChar char="•"/>
                      </a:pPr>
                      <a:r>
                        <a:rPr lang="en-US" sz="1400" dirty="0">
                          <a:latin typeface="Arial" panose="020B0604020202020204" pitchFamily="34" charset="0"/>
                          <a:cs typeface="Arial" panose="020B0604020202020204" pitchFamily="34" charset="0"/>
                        </a:rPr>
                        <a:t>Single ‘portal’ for all OEB enquiries</a:t>
                      </a:r>
                    </a:p>
                    <a:p>
                      <a:pPr marL="285750" indent="-285750">
                        <a:lnSpc>
                          <a:spcPct val="100000"/>
                        </a:lnSpc>
                        <a:spcBef>
                          <a:spcPts val="0"/>
                        </a:spcBef>
                        <a:spcAft>
                          <a:spcPts val="0"/>
                        </a:spcAft>
                        <a:buFont typeface="Arial" panose="020B0604020202020204" pitchFamily="34" charset="0"/>
                        <a:buChar char="•"/>
                      </a:pPr>
                      <a:r>
                        <a:rPr lang="en-US" sz="1400" dirty="0">
                          <a:latin typeface="Arial" panose="020B0604020202020204" pitchFamily="34" charset="0"/>
                          <a:cs typeface="Arial" panose="020B0604020202020204" pitchFamily="34" charset="0"/>
                        </a:rPr>
                        <a:t>Allow IREs to be escalated to Sandbox</a:t>
                      </a:r>
                    </a:p>
                  </a:txBody>
                  <a:tcPr>
                    <a:solidFill>
                      <a:schemeClr val="accent2">
                        <a:lumMod val="40000"/>
                        <a:lumOff val="60000"/>
                      </a:schemeClr>
                    </a:solidFill>
                  </a:tcPr>
                </a:tc>
                <a:tc>
                  <a:txBody>
                    <a:bodyPr/>
                    <a:lstStyle/>
                    <a:p>
                      <a:pPr marL="0" indent="0">
                        <a:lnSpc>
                          <a:spcPct val="100000"/>
                        </a:lnSpc>
                        <a:spcBef>
                          <a:spcPts val="0"/>
                        </a:spcBef>
                        <a:spcAft>
                          <a:spcPts val="0"/>
                        </a:spcAft>
                        <a:buFont typeface="Arial" panose="020B0604020202020204" pitchFamily="34" charset="0"/>
                        <a:buNone/>
                      </a:pPr>
                      <a:r>
                        <a:rPr lang="en-US" sz="1400" dirty="0">
                          <a:latin typeface="Arial" panose="020B0604020202020204" pitchFamily="34" charset="0"/>
                          <a:cs typeface="Arial" panose="020B0604020202020204" pitchFamily="34" charset="0"/>
                        </a:rPr>
                        <a:t>1. Improvements to website, including:</a:t>
                      </a:r>
                    </a:p>
                    <a:p>
                      <a:pPr marL="285750" indent="-285750">
                        <a:lnSpc>
                          <a:spcPct val="100000"/>
                        </a:lnSpc>
                        <a:spcBef>
                          <a:spcPts val="0"/>
                        </a:spcBef>
                        <a:spcAft>
                          <a:spcPts val="0"/>
                        </a:spcAft>
                        <a:buFont typeface="Arial" panose="020B0604020202020204" pitchFamily="34" charset="0"/>
                        <a:buChar char="•"/>
                      </a:pPr>
                      <a:r>
                        <a:rPr lang="en-US" sz="1400" dirty="0">
                          <a:latin typeface="Arial" panose="020B0604020202020204" pitchFamily="34" charset="0"/>
                          <a:cs typeface="Arial" panose="020B0604020202020204" pitchFamily="34" charset="0"/>
                        </a:rPr>
                        <a:t>Describe support on offer</a:t>
                      </a:r>
                    </a:p>
                    <a:p>
                      <a:pPr marL="285750" indent="-285750">
                        <a:lnSpc>
                          <a:spcPct val="100000"/>
                        </a:lnSpc>
                        <a:spcBef>
                          <a:spcPts val="0"/>
                        </a:spcBef>
                        <a:spcAft>
                          <a:spcPts val="0"/>
                        </a:spcAft>
                        <a:buFont typeface="Arial" panose="020B0604020202020204" pitchFamily="34" charset="0"/>
                        <a:buChar char="•"/>
                      </a:pPr>
                      <a:r>
                        <a:rPr lang="en-US" sz="1400" dirty="0">
                          <a:latin typeface="Arial" panose="020B0604020202020204" pitchFamily="34" charset="0"/>
                          <a:cs typeface="Arial" panose="020B0604020202020204" pitchFamily="34" charset="0"/>
                        </a:rPr>
                        <a:t>Provide examples of Sandbox projects</a:t>
                      </a:r>
                    </a:p>
                    <a:p>
                      <a:pPr marL="285750" indent="-285750">
                        <a:lnSpc>
                          <a:spcPct val="100000"/>
                        </a:lnSpc>
                        <a:spcBef>
                          <a:spcPts val="0"/>
                        </a:spcBef>
                        <a:spcAft>
                          <a:spcPts val="0"/>
                        </a:spcAft>
                        <a:buFont typeface="Arial" panose="020B0604020202020204" pitchFamily="34" charset="0"/>
                        <a:buChar char="•"/>
                      </a:pPr>
                      <a:r>
                        <a:rPr lang="en-US" sz="1400" dirty="0">
                          <a:latin typeface="Arial" panose="020B0604020202020204" pitchFamily="34" charset="0"/>
                          <a:cs typeface="Arial" panose="020B0604020202020204" pitchFamily="34" charset="0"/>
                        </a:rPr>
                        <a:t>Continue communicating about Sandbox at meetings, conferences, etc. </a:t>
                      </a:r>
                    </a:p>
                    <a:p>
                      <a:pPr marL="285750" indent="-285750">
                        <a:lnSpc>
                          <a:spcPct val="100000"/>
                        </a:lnSpc>
                        <a:spcBef>
                          <a:spcPts val="0"/>
                        </a:spcBef>
                        <a:spcAft>
                          <a:spcPts val="0"/>
                        </a:spcAft>
                        <a:buFont typeface="Arial" panose="020B0604020202020204" pitchFamily="34" charset="0"/>
                        <a:buChar char="•"/>
                      </a:pPr>
                      <a:r>
                        <a:rPr lang="en-US" sz="1400" dirty="0">
                          <a:latin typeface="Arial" panose="020B0604020202020204" pitchFamily="34" charset="0"/>
                          <a:cs typeface="Arial" panose="020B0604020202020204" pitchFamily="34" charset="0"/>
                        </a:rPr>
                        <a:t>Industry training sessions </a:t>
                      </a:r>
                    </a:p>
                    <a:p>
                      <a:pPr>
                        <a:lnSpc>
                          <a:spcPct val="100000"/>
                        </a:lnSpc>
                        <a:spcBef>
                          <a:spcPts val="0"/>
                        </a:spcBef>
                        <a:spcAft>
                          <a:spcPts val="0"/>
                        </a:spcAft>
                      </a:pPr>
                      <a:endParaRPr lang="en-US" sz="1400" dirty="0">
                        <a:latin typeface="Arial" panose="020B0604020202020204" pitchFamily="34" charset="0"/>
                        <a:cs typeface="Arial" panose="020B0604020202020204" pitchFamily="34" charset="0"/>
                      </a:endParaRPr>
                    </a:p>
                    <a:p>
                      <a:pPr>
                        <a:lnSpc>
                          <a:spcPct val="100000"/>
                        </a:lnSpc>
                        <a:spcBef>
                          <a:spcPts val="0"/>
                        </a:spcBef>
                        <a:spcAft>
                          <a:spcPts val="0"/>
                        </a:spcAft>
                      </a:pPr>
                      <a:r>
                        <a:rPr lang="en-CA" sz="1400" dirty="0">
                          <a:latin typeface="Arial" panose="020B0604020202020204" pitchFamily="34" charset="0"/>
                          <a:cs typeface="Arial" panose="020B0604020202020204" pitchFamily="34" charset="0"/>
                        </a:rPr>
                        <a:t>2. IRE vs. Sandbox</a:t>
                      </a:r>
                    </a:p>
                    <a:p>
                      <a:pPr marL="285750" indent="-285750">
                        <a:lnSpc>
                          <a:spcPct val="100000"/>
                        </a:lnSpc>
                        <a:spcBef>
                          <a:spcPts val="0"/>
                        </a:spcBef>
                        <a:spcAft>
                          <a:spcPts val="0"/>
                        </a:spcAft>
                        <a:buFont typeface="Arial" panose="020B0604020202020204" pitchFamily="34" charset="0"/>
                        <a:buChar char="•"/>
                      </a:pPr>
                      <a:r>
                        <a:rPr lang="en-US" sz="1400" dirty="0">
                          <a:latin typeface="Arial" panose="020B0604020202020204" pitchFamily="34" charset="0"/>
                          <a:cs typeface="Arial" panose="020B0604020202020204" pitchFamily="34" charset="0"/>
                        </a:rPr>
                        <a:t>‘No Wrong Door’: </a:t>
                      </a:r>
                      <a:r>
                        <a:rPr lang="en-US" sz="1400" dirty="0">
                          <a:solidFill>
                            <a:schemeClr val="tx1"/>
                          </a:solidFill>
                          <a:latin typeface="Arial" panose="020B0604020202020204" pitchFamily="34" charset="0"/>
                          <a:cs typeface="Arial" panose="020B0604020202020204" pitchFamily="34" charset="0"/>
                        </a:rPr>
                        <a:t>Formalize </a:t>
                      </a:r>
                      <a:r>
                        <a:rPr lang="en-US" sz="1400" dirty="0">
                          <a:latin typeface="Arial" panose="020B0604020202020204" pitchFamily="34" charset="0"/>
                          <a:cs typeface="Arial" panose="020B0604020202020204" pitchFamily="34" charset="0"/>
                        </a:rPr>
                        <a:t>internal system to refer IREs to Sandbox (and vice versa) so that there is ‘no wrong door’ for stakeholders to access OEB support</a:t>
                      </a:r>
                    </a:p>
                    <a:p>
                      <a:pPr marL="285750" indent="-285750">
                        <a:lnSpc>
                          <a:spcPct val="100000"/>
                        </a:lnSpc>
                        <a:spcBef>
                          <a:spcPts val="0"/>
                        </a:spcBef>
                        <a:spcAft>
                          <a:spcPts val="0"/>
                        </a:spcAft>
                        <a:buFont typeface="Arial" panose="020B0604020202020204" pitchFamily="34" charset="0"/>
                        <a:buChar char="•"/>
                      </a:pPr>
                      <a:r>
                        <a:rPr lang="en-US" sz="1400" dirty="0">
                          <a:latin typeface="Arial" panose="020B0604020202020204" pitchFamily="34" charset="0"/>
                          <a:cs typeface="Arial" panose="020B0604020202020204" pitchFamily="34" charset="0"/>
                        </a:rPr>
                        <a:t>Communicate difference between IREs and Sandbox on Sandbox and IRE websites</a:t>
                      </a:r>
                    </a:p>
                  </a:txBody>
                  <a:tcPr>
                    <a:solidFill>
                      <a:schemeClr val="accent6">
                        <a:lumMod val="40000"/>
                        <a:lumOff val="60000"/>
                      </a:schemeClr>
                    </a:solidFill>
                  </a:tcPr>
                </a:tc>
                <a:extLst>
                  <a:ext uri="{0D108BD9-81ED-4DB2-BD59-A6C34878D82A}">
                    <a16:rowId xmlns:a16="http://schemas.microsoft.com/office/drawing/2014/main" val="2448295818"/>
                  </a:ext>
                </a:extLst>
              </a:tr>
            </a:tbl>
          </a:graphicData>
        </a:graphic>
      </p:graphicFrame>
      <p:sp>
        <p:nvSpPr>
          <p:cNvPr id="3" name="Date Placeholder 2">
            <a:extLst>
              <a:ext uri="{FF2B5EF4-FFF2-40B4-BE49-F238E27FC236}">
                <a16:creationId xmlns:a16="http://schemas.microsoft.com/office/drawing/2014/main" id="{39D694F0-EC4E-47BB-9F1D-7483AE88D6B3}"/>
              </a:ext>
            </a:extLst>
          </p:cNvPr>
          <p:cNvSpPr>
            <a:spLocks noGrp="1"/>
          </p:cNvSpPr>
          <p:nvPr>
            <p:ph type="dt" sz="half" idx="10"/>
          </p:nvPr>
        </p:nvSpPr>
        <p:spPr/>
        <p:txBody>
          <a:bodyPr/>
          <a:lstStyle/>
          <a:p>
            <a:r>
              <a:rPr lang="en-US"/>
              <a:t>September 27, 2021</a:t>
            </a:r>
            <a:endParaRPr lang="en-US" dirty="0"/>
          </a:p>
        </p:txBody>
      </p:sp>
      <p:sp>
        <p:nvSpPr>
          <p:cNvPr id="4" name="Slide Number Placeholder 3">
            <a:extLst>
              <a:ext uri="{FF2B5EF4-FFF2-40B4-BE49-F238E27FC236}">
                <a16:creationId xmlns:a16="http://schemas.microsoft.com/office/drawing/2014/main" id="{302930D8-AD88-42DE-8ABE-074A27A77A74}"/>
              </a:ext>
            </a:extLst>
          </p:cNvPr>
          <p:cNvSpPr>
            <a:spLocks noGrp="1"/>
          </p:cNvSpPr>
          <p:nvPr>
            <p:ph type="sldNum" sz="quarter" idx="12"/>
          </p:nvPr>
        </p:nvSpPr>
        <p:spPr/>
        <p:txBody>
          <a:bodyPr/>
          <a:lstStyle/>
          <a:p>
            <a:fld id="{4AAF8289-CD90-CC40-B4FD-340DA494366B}" type="slidenum">
              <a:rPr lang="en-US" smtClean="0"/>
              <a:t>7</a:t>
            </a:fld>
            <a:endParaRPr lang="en-US" dirty="0"/>
          </a:p>
        </p:txBody>
      </p:sp>
      <p:sp>
        <p:nvSpPr>
          <p:cNvPr id="5" name="Title 4">
            <a:extLst>
              <a:ext uri="{FF2B5EF4-FFF2-40B4-BE49-F238E27FC236}">
                <a16:creationId xmlns:a16="http://schemas.microsoft.com/office/drawing/2014/main" id="{544BA73B-CCB9-429E-B553-BC4E05B8A6DE}"/>
              </a:ext>
            </a:extLst>
          </p:cNvPr>
          <p:cNvSpPr>
            <a:spLocks noGrp="1"/>
          </p:cNvSpPr>
          <p:nvPr>
            <p:ph type="title"/>
          </p:nvPr>
        </p:nvSpPr>
        <p:spPr/>
        <p:txBody>
          <a:bodyPr/>
          <a:lstStyle/>
          <a:p>
            <a:r>
              <a:rPr lang="en-CA" dirty="0"/>
              <a:t>2. Sandbox Awareness</a:t>
            </a:r>
            <a:endParaRPr lang="en-CA" sz="1100" dirty="0"/>
          </a:p>
        </p:txBody>
      </p:sp>
    </p:spTree>
    <p:extLst>
      <p:ext uri="{BB962C8B-B14F-4D97-AF65-F5344CB8AC3E}">
        <p14:creationId xmlns:p14="http://schemas.microsoft.com/office/powerpoint/2010/main" val="28968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D45D2FE7-DACF-4AA6-8B14-E1DD47FE41C0}"/>
              </a:ext>
            </a:extLst>
          </p:cNvPr>
          <p:cNvGraphicFramePr>
            <a:graphicFrameLocks noGrp="1"/>
          </p:cNvGraphicFramePr>
          <p:nvPr>
            <p:ph idx="1"/>
            <p:extLst>
              <p:ext uri="{D42A27DB-BD31-4B8C-83A1-F6EECF244321}">
                <p14:modId xmlns:p14="http://schemas.microsoft.com/office/powerpoint/2010/main" val="3357942187"/>
              </p:ext>
            </p:extLst>
          </p:nvPr>
        </p:nvGraphicFramePr>
        <p:xfrm>
          <a:off x="87086" y="1642189"/>
          <a:ext cx="8980714" cy="4432770"/>
        </p:xfrm>
        <a:graphic>
          <a:graphicData uri="http://schemas.openxmlformats.org/drawingml/2006/table">
            <a:tbl>
              <a:tblPr firstRow="1" bandRow="1">
                <a:tableStyleId>{5C22544A-7EE6-4342-B048-85BDC9FD1C3A}</a:tableStyleId>
              </a:tblPr>
              <a:tblGrid>
                <a:gridCol w="3055609">
                  <a:extLst>
                    <a:ext uri="{9D8B030D-6E8A-4147-A177-3AD203B41FA5}">
                      <a16:colId xmlns:a16="http://schemas.microsoft.com/office/drawing/2014/main" val="4233068004"/>
                    </a:ext>
                  </a:extLst>
                </a:gridCol>
                <a:gridCol w="2627790">
                  <a:extLst>
                    <a:ext uri="{9D8B030D-6E8A-4147-A177-3AD203B41FA5}">
                      <a16:colId xmlns:a16="http://schemas.microsoft.com/office/drawing/2014/main" val="2605540328"/>
                    </a:ext>
                  </a:extLst>
                </a:gridCol>
                <a:gridCol w="3297315">
                  <a:extLst>
                    <a:ext uri="{9D8B030D-6E8A-4147-A177-3AD203B41FA5}">
                      <a16:colId xmlns:a16="http://schemas.microsoft.com/office/drawing/2014/main" val="78124270"/>
                    </a:ext>
                  </a:extLst>
                </a:gridCol>
              </a:tblGrid>
              <a:tr h="333210">
                <a:tc>
                  <a:txBody>
                    <a:bodyPr/>
                    <a:lstStyle/>
                    <a:p>
                      <a:pPr>
                        <a:lnSpc>
                          <a:spcPct val="100000"/>
                        </a:lnSpc>
                        <a:spcBef>
                          <a:spcPts val="0"/>
                        </a:spcBef>
                        <a:spcAft>
                          <a:spcPts val="0"/>
                        </a:spcAft>
                      </a:pPr>
                      <a:r>
                        <a:rPr lang="en-CA" sz="1200" dirty="0">
                          <a:latin typeface="Arial" panose="020B0604020202020204" pitchFamily="34" charset="0"/>
                          <a:cs typeface="Arial" panose="020B0604020202020204" pitchFamily="34" charset="0"/>
                        </a:rPr>
                        <a:t>Description of Issues</a:t>
                      </a:r>
                    </a:p>
                  </a:txBody>
                  <a:tcPr/>
                </a:tc>
                <a:tc>
                  <a:txBody>
                    <a:bodyPr/>
                    <a:lstStyle/>
                    <a:p>
                      <a:pPr>
                        <a:lnSpc>
                          <a:spcPct val="100000"/>
                        </a:lnSpc>
                        <a:spcBef>
                          <a:spcPts val="0"/>
                        </a:spcBef>
                        <a:spcAft>
                          <a:spcPts val="0"/>
                        </a:spcAft>
                      </a:pPr>
                      <a:r>
                        <a:rPr lang="en-CA" sz="1200" dirty="0">
                          <a:latin typeface="Arial" panose="020B0604020202020204" pitchFamily="34" charset="0"/>
                          <a:cs typeface="Arial" panose="020B0604020202020204" pitchFamily="34" charset="0"/>
                        </a:rPr>
                        <a:t>Stakeholder Recommendations</a:t>
                      </a:r>
                    </a:p>
                  </a:txBody>
                  <a:tcPr>
                    <a:solidFill>
                      <a:schemeClr val="accent2">
                        <a:lumMod val="75000"/>
                      </a:schemeClr>
                    </a:solidFill>
                  </a:tcPr>
                </a:tc>
                <a:tc>
                  <a:txBody>
                    <a:bodyPr/>
                    <a:lstStyle/>
                    <a:p>
                      <a:pPr>
                        <a:lnSpc>
                          <a:spcPct val="100000"/>
                        </a:lnSpc>
                        <a:spcBef>
                          <a:spcPts val="0"/>
                        </a:spcBef>
                        <a:spcAft>
                          <a:spcPts val="0"/>
                        </a:spcAft>
                      </a:pPr>
                      <a:r>
                        <a:rPr lang="en-CA" sz="1200" dirty="0">
                          <a:latin typeface="Arial" panose="020B0604020202020204" pitchFamily="34" charset="0"/>
                          <a:cs typeface="Arial" panose="020B0604020202020204" pitchFamily="34" charset="0"/>
                        </a:rPr>
                        <a:t>Proposal for Sandbox 2.0</a:t>
                      </a:r>
                    </a:p>
                  </a:txBody>
                  <a:tcPr>
                    <a:solidFill>
                      <a:schemeClr val="accent6">
                        <a:lumMod val="75000"/>
                      </a:schemeClr>
                    </a:solidFill>
                  </a:tcPr>
                </a:tc>
                <a:extLst>
                  <a:ext uri="{0D108BD9-81ED-4DB2-BD59-A6C34878D82A}">
                    <a16:rowId xmlns:a16="http://schemas.microsoft.com/office/drawing/2014/main" val="240570885"/>
                  </a:ext>
                </a:extLst>
              </a:tr>
              <a:tr h="4025906">
                <a:tc>
                  <a:txBody>
                    <a:bodyPr/>
                    <a:lstStyle/>
                    <a:p>
                      <a:pPr>
                        <a:lnSpc>
                          <a:spcPct val="100000"/>
                        </a:lnSpc>
                        <a:spcBef>
                          <a:spcPts val="0"/>
                        </a:spcBef>
                        <a:spcAft>
                          <a:spcPts val="0"/>
                        </a:spcAft>
                      </a:pPr>
                      <a:r>
                        <a:rPr lang="en-US" sz="1200" dirty="0">
                          <a:latin typeface="Arial" panose="020B0604020202020204" pitchFamily="34" charset="0"/>
                          <a:cs typeface="Arial" panose="020B0604020202020204" pitchFamily="34" charset="0"/>
                        </a:rPr>
                        <a:t>Lack of transparency – no sharing of Sandbox activities/ projects</a:t>
                      </a:r>
                    </a:p>
                    <a:p>
                      <a:pPr>
                        <a:lnSpc>
                          <a:spcPct val="100000"/>
                        </a:lnSpc>
                        <a:spcBef>
                          <a:spcPts val="0"/>
                        </a:spcBef>
                        <a:spcAft>
                          <a:spcPts val="0"/>
                        </a:spcAft>
                      </a:pPr>
                      <a:endParaRPr lang="en-US" sz="1200" dirty="0">
                        <a:latin typeface="Arial" panose="020B0604020202020204" pitchFamily="34" charset="0"/>
                        <a:cs typeface="Arial" panose="020B0604020202020204" pitchFamily="34" charset="0"/>
                      </a:endParaRPr>
                    </a:p>
                    <a:p>
                      <a:pPr>
                        <a:lnSpc>
                          <a:spcPct val="100000"/>
                        </a:lnSpc>
                        <a:spcBef>
                          <a:spcPts val="0"/>
                        </a:spcBef>
                        <a:spcAft>
                          <a:spcPts val="0"/>
                        </a:spcAft>
                      </a:pPr>
                      <a:r>
                        <a:rPr lang="en-US" sz="1200" dirty="0">
                          <a:latin typeface="Arial" panose="020B0604020202020204" pitchFamily="34" charset="0"/>
                          <a:cs typeface="Arial" panose="020B0604020202020204" pitchFamily="34" charset="0"/>
                        </a:rPr>
                        <a:t>Website does not provide useful  information </a:t>
                      </a:r>
                    </a:p>
                    <a:p>
                      <a:pPr>
                        <a:lnSpc>
                          <a:spcPct val="100000"/>
                        </a:lnSpc>
                        <a:spcBef>
                          <a:spcPts val="0"/>
                        </a:spcBef>
                        <a:spcAft>
                          <a:spcPts val="0"/>
                        </a:spcAft>
                      </a:pPr>
                      <a:r>
                        <a:rPr lang="en-US" sz="1200" dirty="0">
                          <a:latin typeface="Arial" panose="020B0604020202020204" pitchFamily="34" charset="0"/>
                          <a:cs typeface="Arial" panose="020B0604020202020204" pitchFamily="34" charset="0"/>
                        </a:rPr>
                        <a:t> </a:t>
                      </a:r>
                    </a:p>
                    <a:p>
                      <a:pPr>
                        <a:lnSpc>
                          <a:spcPct val="100000"/>
                        </a:lnSpc>
                        <a:spcBef>
                          <a:spcPts val="0"/>
                        </a:spcBef>
                        <a:spcAft>
                          <a:spcPts val="0"/>
                        </a:spcAft>
                      </a:pPr>
                      <a:r>
                        <a:rPr lang="en-US" sz="1200" dirty="0">
                          <a:latin typeface="Arial" panose="020B0604020202020204" pitchFamily="34" charset="0"/>
                          <a:cs typeface="Arial" panose="020B0604020202020204" pitchFamily="34" charset="0"/>
                        </a:rPr>
                        <a:t>Sandbox reporting is too high level to provide value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Sandbox does not make public any information about the proponents or projects seeking Sandbox support</a:t>
                      </a:r>
                    </a:p>
                    <a:p>
                      <a:pPr>
                        <a:lnSpc>
                          <a:spcPct val="100000"/>
                        </a:lnSpc>
                        <a:spcBef>
                          <a:spcPts val="0"/>
                        </a:spcBef>
                        <a:spcAft>
                          <a:spcPts val="0"/>
                        </a:spcAft>
                      </a:pPr>
                      <a:endParaRPr lang="en-US" sz="120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Only one public staff bulletin issued to date</a:t>
                      </a:r>
                    </a:p>
                    <a:p>
                      <a:pPr>
                        <a:lnSpc>
                          <a:spcPct val="100000"/>
                        </a:lnSpc>
                        <a:spcBef>
                          <a:spcPts val="0"/>
                        </a:spcBef>
                        <a:spcAft>
                          <a:spcPts val="0"/>
                        </a:spcAft>
                      </a:pPr>
                      <a:endParaRPr lang="en-US" sz="1200" dirty="0">
                        <a:latin typeface="Arial" panose="020B0604020202020204" pitchFamily="34" charset="0"/>
                        <a:cs typeface="Arial" panose="020B0604020202020204" pitchFamily="34" charset="0"/>
                      </a:endParaRPr>
                    </a:p>
                    <a:p>
                      <a:pPr>
                        <a:lnSpc>
                          <a:spcPct val="100000"/>
                        </a:lnSpc>
                        <a:spcBef>
                          <a:spcPts val="0"/>
                        </a:spcBef>
                        <a:spcAft>
                          <a:spcPts val="0"/>
                        </a:spcAft>
                      </a:pPr>
                      <a:r>
                        <a:rPr lang="en-US" sz="1200" u="sng" dirty="0">
                          <a:latin typeface="Arial" panose="020B0604020202020204" pitchFamily="34" charset="0"/>
                          <a:cs typeface="Arial" panose="020B0604020202020204" pitchFamily="34" charset="0"/>
                        </a:rPr>
                        <a:t>Confidentiality</a:t>
                      </a:r>
                    </a:p>
                    <a:p>
                      <a:pPr>
                        <a:lnSpc>
                          <a:spcPct val="100000"/>
                        </a:lnSpc>
                        <a:spcBef>
                          <a:spcPts val="0"/>
                        </a:spcBef>
                        <a:spcAft>
                          <a:spcPts val="0"/>
                        </a:spcAft>
                      </a:pPr>
                      <a:r>
                        <a:rPr lang="en-US" sz="1200" dirty="0">
                          <a:latin typeface="Arial" panose="020B0604020202020204" pitchFamily="34" charset="0"/>
                          <a:cs typeface="Arial" panose="020B0604020202020204" pitchFamily="34" charset="0"/>
                        </a:rPr>
                        <a:t>Confidentiality should not limit transparency</a:t>
                      </a:r>
                    </a:p>
                    <a:p>
                      <a:pPr>
                        <a:lnSpc>
                          <a:spcPct val="100000"/>
                        </a:lnSpc>
                        <a:spcBef>
                          <a:spcPts val="0"/>
                        </a:spcBef>
                        <a:spcAft>
                          <a:spcPts val="0"/>
                        </a:spcAft>
                      </a:pPr>
                      <a:endParaRPr lang="en-US" sz="1200" dirty="0">
                        <a:latin typeface="Arial" panose="020B0604020202020204" pitchFamily="34" charset="0"/>
                        <a:cs typeface="Arial" panose="020B0604020202020204" pitchFamily="34" charset="0"/>
                      </a:endParaRPr>
                    </a:p>
                  </a:txBody>
                  <a:tcPr/>
                </a:tc>
                <a:tc>
                  <a:txBody>
                    <a:bodyPr/>
                    <a:lstStyle/>
                    <a:p>
                      <a:pPr>
                        <a:lnSpc>
                          <a:spcPct val="100000"/>
                        </a:lnSpc>
                        <a:spcBef>
                          <a:spcPts val="0"/>
                        </a:spcBef>
                        <a:spcAft>
                          <a:spcPts val="0"/>
                        </a:spcAft>
                      </a:pPr>
                      <a:r>
                        <a:rPr lang="en-US" sz="1200" dirty="0">
                          <a:latin typeface="Arial" panose="020B0604020202020204" pitchFamily="34" charset="0"/>
                          <a:cs typeface="Arial" panose="020B0604020202020204" pitchFamily="34" charset="0"/>
                        </a:rPr>
                        <a:t>Share as much information as often as possible</a:t>
                      </a:r>
                    </a:p>
                    <a:p>
                      <a:pPr>
                        <a:lnSpc>
                          <a:spcPct val="100000"/>
                        </a:lnSpc>
                        <a:spcBef>
                          <a:spcPts val="0"/>
                        </a:spcBef>
                        <a:spcAft>
                          <a:spcPts val="0"/>
                        </a:spcAft>
                      </a:pPr>
                      <a:endParaRPr lang="en-US" sz="700" dirty="0">
                        <a:latin typeface="Arial" panose="020B0604020202020204" pitchFamily="34" charset="0"/>
                        <a:cs typeface="Arial" panose="020B0604020202020204" pitchFamily="34" charset="0"/>
                      </a:endParaRPr>
                    </a:p>
                    <a:p>
                      <a:pPr>
                        <a:lnSpc>
                          <a:spcPct val="100000"/>
                        </a:lnSpc>
                        <a:spcBef>
                          <a:spcPts val="0"/>
                        </a:spcBef>
                        <a:spcAft>
                          <a:spcPts val="0"/>
                        </a:spcAft>
                      </a:pPr>
                      <a:r>
                        <a:rPr lang="en-US" sz="1200" dirty="0">
                          <a:latin typeface="Arial" panose="020B0604020202020204" pitchFamily="34" charset="0"/>
                          <a:cs typeface="Arial" panose="020B0604020202020204" pitchFamily="34" charset="0"/>
                        </a:rPr>
                        <a:t>Share real Sandbox project details and case studies from other jurisdictions</a:t>
                      </a:r>
                    </a:p>
                    <a:p>
                      <a:pPr>
                        <a:lnSpc>
                          <a:spcPct val="100000"/>
                        </a:lnSpc>
                        <a:spcBef>
                          <a:spcPts val="0"/>
                        </a:spcBef>
                        <a:spcAft>
                          <a:spcPts val="0"/>
                        </a:spcAft>
                      </a:pPr>
                      <a:endParaRPr lang="en-US" sz="700" dirty="0">
                        <a:latin typeface="Arial" panose="020B0604020202020204" pitchFamily="34" charset="0"/>
                        <a:cs typeface="Arial" panose="020B0604020202020204" pitchFamily="34" charset="0"/>
                      </a:endParaRPr>
                    </a:p>
                    <a:p>
                      <a:pPr>
                        <a:lnSpc>
                          <a:spcPct val="100000"/>
                        </a:lnSpc>
                        <a:spcBef>
                          <a:spcPts val="0"/>
                        </a:spcBef>
                        <a:spcAft>
                          <a:spcPts val="0"/>
                        </a:spcAft>
                      </a:pPr>
                      <a:r>
                        <a:rPr lang="en-US" sz="1200" dirty="0">
                          <a:latin typeface="Arial" panose="020B0604020202020204" pitchFamily="34" charset="0"/>
                          <a:cs typeface="Arial" panose="020B0604020202020204" pitchFamily="34" charset="0"/>
                        </a:rPr>
                        <a:t>More use of staff bulletins</a:t>
                      </a:r>
                    </a:p>
                    <a:p>
                      <a:pPr>
                        <a:lnSpc>
                          <a:spcPct val="100000"/>
                        </a:lnSpc>
                        <a:spcBef>
                          <a:spcPts val="0"/>
                        </a:spcBef>
                        <a:spcAft>
                          <a:spcPts val="0"/>
                        </a:spcAft>
                      </a:pPr>
                      <a:endParaRPr lang="en-US" sz="500" dirty="0">
                        <a:latin typeface="Arial" panose="020B0604020202020204" pitchFamily="34" charset="0"/>
                        <a:cs typeface="Arial" panose="020B0604020202020204" pitchFamily="34" charset="0"/>
                      </a:endParaRPr>
                    </a:p>
                    <a:p>
                      <a:pPr>
                        <a:lnSpc>
                          <a:spcPct val="100000"/>
                        </a:lnSpc>
                        <a:spcBef>
                          <a:spcPts val="0"/>
                        </a:spcBef>
                        <a:spcAft>
                          <a:spcPts val="0"/>
                        </a:spcAft>
                      </a:pPr>
                      <a:r>
                        <a:rPr lang="en-US" sz="1200" dirty="0">
                          <a:latin typeface="Arial" panose="020B0604020202020204" pitchFamily="34" charset="0"/>
                          <a:cs typeface="Arial" panose="020B0604020202020204" pitchFamily="34" charset="0"/>
                        </a:rPr>
                        <a:t>Improve annual Sandbox reporting</a:t>
                      </a:r>
                    </a:p>
                    <a:p>
                      <a:pPr>
                        <a:lnSpc>
                          <a:spcPct val="100000"/>
                        </a:lnSpc>
                        <a:spcBef>
                          <a:spcPts val="0"/>
                        </a:spcBef>
                        <a:spcAft>
                          <a:spcPts val="0"/>
                        </a:spcAft>
                      </a:pPr>
                      <a:endParaRPr lang="en-US" sz="700" dirty="0">
                        <a:latin typeface="Arial" panose="020B0604020202020204" pitchFamily="34" charset="0"/>
                        <a:cs typeface="Arial" panose="020B0604020202020204" pitchFamily="34" charset="0"/>
                      </a:endParaRPr>
                    </a:p>
                    <a:p>
                      <a:pPr>
                        <a:lnSpc>
                          <a:spcPct val="100000"/>
                        </a:lnSpc>
                        <a:spcBef>
                          <a:spcPts val="0"/>
                        </a:spcBef>
                        <a:spcAft>
                          <a:spcPts val="0"/>
                        </a:spcAft>
                      </a:pPr>
                      <a:r>
                        <a:rPr lang="en-US" sz="1200" dirty="0">
                          <a:latin typeface="Arial" panose="020B0604020202020204" pitchFamily="34" charset="0"/>
                          <a:cs typeface="Arial" panose="020B0604020202020204" pitchFamily="34" charset="0"/>
                        </a:rPr>
                        <a:t>Improve Sandbox website and add dashboard</a:t>
                      </a:r>
                    </a:p>
                    <a:p>
                      <a:pPr>
                        <a:lnSpc>
                          <a:spcPct val="100000"/>
                        </a:lnSpc>
                        <a:spcBef>
                          <a:spcPts val="0"/>
                        </a:spcBef>
                        <a:spcAft>
                          <a:spcPts val="0"/>
                        </a:spcAft>
                      </a:pPr>
                      <a:endParaRPr lang="en-US" sz="700" dirty="0">
                        <a:latin typeface="Arial" panose="020B0604020202020204" pitchFamily="34" charset="0"/>
                        <a:cs typeface="Arial" panose="020B0604020202020204" pitchFamily="34" charset="0"/>
                      </a:endParaRPr>
                    </a:p>
                    <a:p>
                      <a:pPr>
                        <a:lnSpc>
                          <a:spcPct val="100000"/>
                        </a:lnSpc>
                        <a:spcBef>
                          <a:spcPts val="0"/>
                        </a:spcBef>
                        <a:spcAft>
                          <a:spcPts val="0"/>
                        </a:spcAft>
                      </a:pPr>
                      <a:r>
                        <a:rPr lang="en-US" sz="1200" dirty="0">
                          <a:latin typeface="Arial" panose="020B0604020202020204" pitchFamily="34" charset="0"/>
                          <a:cs typeface="Arial" panose="020B0604020202020204" pitchFamily="34" charset="0"/>
                        </a:rPr>
                        <a:t>Annual consultation to discuss lessons, issues, etc. </a:t>
                      </a:r>
                    </a:p>
                    <a:p>
                      <a:pPr>
                        <a:lnSpc>
                          <a:spcPct val="100000"/>
                        </a:lnSpc>
                        <a:spcBef>
                          <a:spcPts val="0"/>
                        </a:spcBef>
                        <a:spcAft>
                          <a:spcPts val="0"/>
                        </a:spcAft>
                      </a:pPr>
                      <a:endParaRPr lang="en-US" sz="700" dirty="0">
                        <a:latin typeface="Arial" panose="020B0604020202020204" pitchFamily="34" charset="0"/>
                        <a:cs typeface="Arial" panose="020B0604020202020204" pitchFamily="34" charset="0"/>
                      </a:endParaRPr>
                    </a:p>
                    <a:p>
                      <a:pPr>
                        <a:lnSpc>
                          <a:spcPct val="100000"/>
                        </a:lnSpc>
                        <a:spcBef>
                          <a:spcPts val="0"/>
                        </a:spcBef>
                        <a:spcAft>
                          <a:spcPts val="0"/>
                        </a:spcAft>
                      </a:pPr>
                      <a:r>
                        <a:rPr lang="en-US" sz="1200" dirty="0">
                          <a:latin typeface="Arial" panose="020B0604020202020204" pitchFamily="34" charset="0"/>
                          <a:cs typeface="Arial" panose="020B0604020202020204" pitchFamily="34" charset="0"/>
                        </a:rPr>
                        <a:t>Introduce exit surveys and/or follow-ups</a:t>
                      </a:r>
                    </a:p>
                    <a:p>
                      <a:pPr>
                        <a:lnSpc>
                          <a:spcPct val="100000"/>
                        </a:lnSpc>
                        <a:spcBef>
                          <a:spcPts val="0"/>
                        </a:spcBef>
                        <a:spcAft>
                          <a:spcPts val="0"/>
                        </a:spcAft>
                      </a:pPr>
                      <a:endParaRPr lang="en-US" sz="700" dirty="0">
                        <a:latin typeface="Arial" panose="020B0604020202020204" pitchFamily="34" charset="0"/>
                        <a:cs typeface="Arial" panose="020B0604020202020204" pitchFamily="34" charset="0"/>
                      </a:endParaRPr>
                    </a:p>
                    <a:p>
                      <a:pPr>
                        <a:lnSpc>
                          <a:spcPct val="100000"/>
                        </a:lnSpc>
                        <a:spcBef>
                          <a:spcPts val="0"/>
                        </a:spcBef>
                        <a:spcAft>
                          <a:spcPts val="0"/>
                        </a:spcAft>
                      </a:pPr>
                      <a:r>
                        <a:rPr lang="en-US" sz="1200" u="sng" dirty="0">
                          <a:latin typeface="Arial" panose="020B0604020202020204" pitchFamily="34" charset="0"/>
                          <a:cs typeface="Arial" panose="020B0604020202020204" pitchFamily="34" charset="0"/>
                        </a:rPr>
                        <a:t>Confidentiality</a:t>
                      </a:r>
                      <a:r>
                        <a:rPr lang="en-US" sz="1200" u="none" dirty="0">
                          <a:latin typeface="Arial" panose="020B0604020202020204" pitchFamily="34" charset="0"/>
                          <a:cs typeface="Arial" panose="020B0604020202020204" pitchFamily="34" charset="0"/>
                        </a:rPr>
                        <a:t> </a:t>
                      </a:r>
                    </a:p>
                    <a:p>
                      <a:pPr marL="0" indent="0">
                        <a:lnSpc>
                          <a:spcPct val="100000"/>
                        </a:lnSpc>
                        <a:spcBef>
                          <a:spcPts val="0"/>
                        </a:spcBef>
                        <a:spcAft>
                          <a:spcPts val="0"/>
                        </a:spcAft>
                        <a:buNone/>
                      </a:pPr>
                      <a:r>
                        <a:rPr lang="en-US" sz="1200" dirty="0">
                          <a:latin typeface="Arial" panose="020B0604020202020204" pitchFamily="34" charset="0"/>
                          <a:cs typeface="Arial" panose="020B0604020202020204" pitchFamily="34" charset="0"/>
                        </a:rPr>
                        <a:t>Ask proponents what information can be shared and get proponents’ OK on materials to be shared </a:t>
                      </a:r>
                    </a:p>
                    <a:p>
                      <a:pPr>
                        <a:lnSpc>
                          <a:spcPct val="100000"/>
                        </a:lnSpc>
                        <a:spcBef>
                          <a:spcPts val="0"/>
                        </a:spcBef>
                        <a:spcAft>
                          <a:spcPts val="0"/>
                        </a:spcAft>
                      </a:pPr>
                      <a:endParaRPr lang="en-CA" sz="1200" dirty="0">
                        <a:latin typeface="Arial" panose="020B0604020202020204" pitchFamily="34" charset="0"/>
                        <a:cs typeface="Arial" panose="020B0604020202020204" pitchFamily="34" charset="0"/>
                      </a:endParaRPr>
                    </a:p>
                  </a:txBody>
                  <a:tcPr>
                    <a:solidFill>
                      <a:schemeClr val="accent2">
                        <a:lumMod val="40000"/>
                        <a:lumOff val="60000"/>
                      </a:schemeClr>
                    </a:solidFill>
                  </a:tcPr>
                </a:tc>
                <a:tc>
                  <a:txBody>
                    <a:bodyPr/>
                    <a:lstStyle/>
                    <a:p>
                      <a:pPr>
                        <a:lnSpc>
                          <a:spcPct val="100000"/>
                        </a:lnSpc>
                        <a:spcBef>
                          <a:spcPts val="0"/>
                        </a:spcBef>
                        <a:spcAft>
                          <a:spcPts val="0"/>
                        </a:spcAft>
                      </a:pPr>
                      <a:r>
                        <a:rPr lang="en-US" sz="1200" dirty="0">
                          <a:latin typeface="Arial" panose="020B0604020202020204" pitchFamily="34" charset="0"/>
                          <a:cs typeface="Arial" panose="020B0604020202020204" pitchFamily="34" charset="0"/>
                        </a:rPr>
                        <a:t>Annual Sandbox reporting to include more detail, including:</a:t>
                      </a:r>
                    </a:p>
                    <a:p>
                      <a:pPr marL="285750" indent="-285750">
                        <a:lnSpc>
                          <a:spcPct val="100000"/>
                        </a:lnSpc>
                        <a:spcBef>
                          <a:spcPts val="0"/>
                        </a:spcBef>
                        <a:spcAft>
                          <a:spcPts val="0"/>
                        </a:spcAft>
                        <a:buFont typeface="Arial" panose="020B0604020202020204" pitchFamily="34" charset="0"/>
                        <a:buChar char="•"/>
                      </a:pPr>
                      <a:r>
                        <a:rPr lang="en-US" sz="1200" dirty="0">
                          <a:latin typeface="Arial" panose="020B0604020202020204" pitchFamily="34" charset="0"/>
                          <a:cs typeface="Arial" panose="020B0604020202020204" pitchFamily="34" charset="0"/>
                        </a:rPr>
                        <a:t>Common themes/issues</a:t>
                      </a:r>
                    </a:p>
                    <a:p>
                      <a:pPr marL="285750" indent="-285750">
                        <a:lnSpc>
                          <a:spcPct val="100000"/>
                        </a:lnSpc>
                        <a:spcBef>
                          <a:spcPts val="0"/>
                        </a:spcBef>
                        <a:spcAft>
                          <a:spcPts val="0"/>
                        </a:spcAft>
                        <a:buFont typeface="Arial" panose="020B0604020202020204" pitchFamily="34" charset="0"/>
                        <a:buChar char="•"/>
                      </a:pPr>
                      <a:r>
                        <a:rPr lang="en-US" sz="1200" dirty="0">
                          <a:latin typeface="Arial" panose="020B0604020202020204" pitchFamily="34" charset="0"/>
                          <a:cs typeface="Arial" panose="020B0604020202020204" pitchFamily="34" charset="0"/>
                        </a:rPr>
                        <a:t>Examples of Sandbox projects </a:t>
                      </a:r>
                    </a:p>
                    <a:p>
                      <a:pPr marL="285750" indent="-285750">
                        <a:lnSpc>
                          <a:spcPct val="100000"/>
                        </a:lnSpc>
                        <a:spcBef>
                          <a:spcPts val="0"/>
                        </a:spcBef>
                        <a:spcAft>
                          <a:spcPts val="0"/>
                        </a:spcAft>
                        <a:buFont typeface="Arial" panose="020B0604020202020204" pitchFamily="34" charset="0"/>
                        <a:buChar char="•"/>
                      </a:pPr>
                      <a:r>
                        <a:rPr lang="en-US" sz="1200" dirty="0">
                          <a:latin typeface="Arial" panose="020B0604020202020204" pitchFamily="34" charset="0"/>
                          <a:cs typeface="Arial" panose="020B0604020202020204" pitchFamily="34" charset="0"/>
                        </a:rPr>
                        <a:t>Case studies from other jurisdictions</a:t>
                      </a:r>
                    </a:p>
                    <a:p>
                      <a:pPr marL="285750" indent="-285750">
                        <a:lnSpc>
                          <a:spcPct val="100000"/>
                        </a:lnSpc>
                        <a:spcBef>
                          <a:spcPts val="0"/>
                        </a:spcBef>
                        <a:spcAft>
                          <a:spcPts val="0"/>
                        </a:spcAft>
                        <a:buFont typeface="Arial" panose="020B0604020202020204" pitchFamily="34" charset="0"/>
                        <a:buChar char="•"/>
                      </a:pPr>
                      <a:r>
                        <a:rPr lang="en-US" sz="1200" dirty="0">
                          <a:latin typeface="Arial" panose="020B0604020202020204" pitchFamily="34" charset="0"/>
                          <a:cs typeface="Arial" panose="020B0604020202020204" pitchFamily="34" charset="0"/>
                        </a:rPr>
                        <a:t>Description of support provided</a:t>
                      </a:r>
                    </a:p>
                    <a:p>
                      <a:pPr>
                        <a:lnSpc>
                          <a:spcPct val="100000"/>
                        </a:lnSpc>
                        <a:spcBef>
                          <a:spcPts val="0"/>
                        </a:spcBef>
                        <a:spcAft>
                          <a:spcPts val="0"/>
                        </a:spcAft>
                      </a:pPr>
                      <a:endParaRPr lang="en-US" sz="700" dirty="0">
                        <a:latin typeface="Arial" panose="020B0604020202020204" pitchFamily="34" charset="0"/>
                        <a:cs typeface="Arial" panose="020B0604020202020204" pitchFamily="34" charset="0"/>
                      </a:endParaRPr>
                    </a:p>
                    <a:p>
                      <a:pPr>
                        <a:lnSpc>
                          <a:spcPct val="100000"/>
                        </a:lnSpc>
                        <a:spcBef>
                          <a:spcPts val="0"/>
                        </a:spcBef>
                        <a:spcAft>
                          <a:spcPts val="0"/>
                        </a:spcAft>
                      </a:pPr>
                      <a:r>
                        <a:rPr lang="en-US" sz="1200" dirty="0">
                          <a:latin typeface="Arial" panose="020B0604020202020204" pitchFamily="34" charset="0"/>
                          <a:cs typeface="Arial" panose="020B0604020202020204" pitchFamily="34" charset="0"/>
                        </a:rPr>
                        <a:t>Greater use of staff bulletins to share information with sector</a:t>
                      </a:r>
                    </a:p>
                    <a:p>
                      <a:pPr>
                        <a:lnSpc>
                          <a:spcPct val="100000"/>
                        </a:lnSpc>
                        <a:spcBef>
                          <a:spcPts val="0"/>
                        </a:spcBef>
                        <a:spcAft>
                          <a:spcPts val="0"/>
                        </a:spcAft>
                      </a:pPr>
                      <a:endParaRPr lang="en-US" sz="700" dirty="0">
                        <a:latin typeface="Arial" panose="020B0604020202020204" pitchFamily="34" charset="0"/>
                        <a:cs typeface="Arial" panose="020B0604020202020204" pitchFamily="34" charset="0"/>
                      </a:endParaRPr>
                    </a:p>
                    <a:p>
                      <a:pPr>
                        <a:lnSpc>
                          <a:spcPct val="100000"/>
                        </a:lnSpc>
                        <a:spcBef>
                          <a:spcPts val="0"/>
                        </a:spcBef>
                        <a:spcAft>
                          <a:spcPts val="0"/>
                        </a:spcAft>
                      </a:pPr>
                      <a:r>
                        <a:rPr lang="en-US" sz="1200" dirty="0">
                          <a:latin typeface="Arial" panose="020B0604020202020204" pitchFamily="34" charset="0"/>
                          <a:cs typeface="Arial" panose="020B0604020202020204" pitchFamily="34" charset="0"/>
                        </a:rPr>
                        <a:t>Annual webinar/workshop to discuss lessons with sector</a:t>
                      </a:r>
                    </a:p>
                    <a:p>
                      <a:pPr>
                        <a:lnSpc>
                          <a:spcPct val="100000"/>
                        </a:lnSpc>
                        <a:spcBef>
                          <a:spcPts val="0"/>
                        </a:spcBef>
                        <a:spcAft>
                          <a:spcPts val="0"/>
                        </a:spcAft>
                      </a:pPr>
                      <a:endParaRPr lang="en-US" sz="700" dirty="0">
                        <a:latin typeface="Arial" panose="020B0604020202020204" pitchFamily="34" charset="0"/>
                        <a:cs typeface="Arial" panose="020B0604020202020204" pitchFamily="34" charset="0"/>
                      </a:endParaRPr>
                    </a:p>
                    <a:p>
                      <a:pPr>
                        <a:lnSpc>
                          <a:spcPct val="100000"/>
                        </a:lnSpc>
                        <a:spcBef>
                          <a:spcPts val="0"/>
                        </a:spcBef>
                        <a:spcAft>
                          <a:spcPts val="0"/>
                        </a:spcAft>
                      </a:pPr>
                      <a:r>
                        <a:rPr lang="en-US" sz="1200" dirty="0">
                          <a:latin typeface="Arial" panose="020B0604020202020204" pitchFamily="34" charset="0"/>
                          <a:cs typeface="Arial" panose="020B0604020202020204" pitchFamily="34" charset="0"/>
                        </a:rPr>
                        <a:t>Add “as it happens” dashboard to Sandbox website</a:t>
                      </a:r>
                    </a:p>
                    <a:p>
                      <a:pPr>
                        <a:lnSpc>
                          <a:spcPct val="100000"/>
                        </a:lnSpc>
                        <a:spcBef>
                          <a:spcPts val="0"/>
                        </a:spcBef>
                        <a:spcAft>
                          <a:spcPts val="0"/>
                        </a:spcAft>
                      </a:pPr>
                      <a:endParaRPr lang="en-US" sz="700" dirty="0">
                        <a:latin typeface="Arial" panose="020B0604020202020204" pitchFamily="34" charset="0"/>
                        <a:cs typeface="Arial" panose="020B0604020202020204" pitchFamily="34" charset="0"/>
                      </a:endParaRPr>
                    </a:p>
                    <a:p>
                      <a:pPr>
                        <a:lnSpc>
                          <a:spcPct val="100000"/>
                        </a:lnSpc>
                        <a:spcBef>
                          <a:spcPts val="0"/>
                        </a:spcBef>
                        <a:spcAft>
                          <a:spcPts val="0"/>
                        </a:spcAft>
                      </a:pPr>
                      <a:r>
                        <a:rPr lang="en-US" sz="1200" dirty="0">
                          <a:latin typeface="Arial" panose="020B0604020202020204" pitchFamily="34" charset="0"/>
                          <a:cs typeface="Arial" panose="020B0604020202020204" pitchFamily="34" charset="0"/>
                        </a:rPr>
                        <a:t>Exit surveys and/or follow-ups</a:t>
                      </a:r>
                    </a:p>
                    <a:p>
                      <a:pPr>
                        <a:lnSpc>
                          <a:spcPct val="100000"/>
                        </a:lnSpc>
                        <a:spcBef>
                          <a:spcPts val="0"/>
                        </a:spcBef>
                        <a:spcAft>
                          <a:spcPts val="0"/>
                        </a:spcAft>
                      </a:pPr>
                      <a:endParaRPr lang="en-US" sz="700" dirty="0">
                        <a:latin typeface="Arial" panose="020B0604020202020204" pitchFamily="34" charset="0"/>
                        <a:cs typeface="Arial" panose="020B0604020202020204" pitchFamily="34" charset="0"/>
                      </a:endParaRPr>
                    </a:p>
                    <a:p>
                      <a:pPr>
                        <a:lnSpc>
                          <a:spcPct val="100000"/>
                        </a:lnSpc>
                        <a:spcBef>
                          <a:spcPts val="0"/>
                        </a:spcBef>
                        <a:spcAft>
                          <a:spcPts val="0"/>
                        </a:spcAft>
                      </a:pPr>
                      <a:r>
                        <a:rPr lang="en-US" sz="1200" u="sng" dirty="0">
                          <a:solidFill>
                            <a:schemeClr val="tx1"/>
                          </a:solidFill>
                          <a:latin typeface="Arial" panose="020B0604020202020204" pitchFamily="34" charset="0"/>
                          <a:cs typeface="Arial" panose="020B0604020202020204" pitchFamily="34" charset="0"/>
                        </a:rPr>
                        <a:t>Confidentiality</a:t>
                      </a:r>
                    </a:p>
                    <a:p>
                      <a:pPr marL="0" indent="0">
                        <a:lnSpc>
                          <a:spcPct val="100000"/>
                        </a:lnSpc>
                        <a:spcBef>
                          <a:spcPts val="0"/>
                        </a:spcBef>
                        <a:spcAft>
                          <a:spcPts val="0"/>
                        </a:spcAft>
                        <a:buFont typeface="Arial" panose="020B0604020202020204" pitchFamily="34" charset="0"/>
                        <a:buNone/>
                      </a:pPr>
                      <a:r>
                        <a:rPr lang="en-US" sz="1200" kern="1200" dirty="0">
                          <a:solidFill>
                            <a:schemeClr val="dk1"/>
                          </a:solidFill>
                          <a:latin typeface="Arial" panose="020B0604020202020204" pitchFamily="34" charset="0"/>
                          <a:ea typeface="+mn-ea"/>
                          <a:cs typeface="Arial" panose="020B0604020202020204" pitchFamily="34" charset="0"/>
                        </a:rPr>
                        <a:t>Work with proponents to narrow scope of what’s confidential, against a backdrop of transparency by default</a:t>
                      </a:r>
                      <a:endParaRPr lang="en-CA" sz="1200" kern="1200" dirty="0">
                        <a:solidFill>
                          <a:schemeClr val="dk1"/>
                        </a:solidFill>
                        <a:latin typeface="Arial" panose="020B0604020202020204" pitchFamily="34" charset="0"/>
                        <a:ea typeface="+mn-ea"/>
                        <a:cs typeface="Arial" panose="020B0604020202020204" pitchFamily="34" charset="0"/>
                      </a:endParaRPr>
                    </a:p>
                  </a:txBody>
                  <a:tcPr>
                    <a:solidFill>
                      <a:schemeClr val="accent6">
                        <a:lumMod val="40000"/>
                        <a:lumOff val="60000"/>
                      </a:schemeClr>
                    </a:solidFill>
                  </a:tcPr>
                </a:tc>
                <a:extLst>
                  <a:ext uri="{0D108BD9-81ED-4DB2-BD59-A6C34878D82A}">
                    <a16:rowId xmlns:a16="http://schemas.microsoft.com/office/drawing/2014/main" val="2448295818"/>
                  </a:ext>
                </a:extLst>
              </a:tr>
            </a:tbl>
          </a:graphicData>
        </a:graphic>
      </p:graphicFrame>
      <p:sp>
        <p:nvSpPr>
          <p:cNvPr id="3" name="Date Placeholder 2">
            <a:extLst>
              <a:ext uri="{FF2B5EF4-FFF2-40B4-BE49-F238E27FC236}">
                <a16:creationId xmlns:a16="http://schemas.microsoft.com/office/drawing/2014/main" id="{39D694F0-EC4E-47BB-9F1D-7483AE88D6B3}"/>
              </a:ext>
            </a:extLst>
          </p:cNvPr>
          <p:cNvSpPr>
            <a:spLocks noGrp="1"/>
          </p:cNvSpPr>
          <p:nvPr>
            <p:ph type="dt" sz="half" idx="10"/>
          </p:nvPr>
        </p:nvSpPr>
        <p:spPr/>
        <p:txBody>
          <a:bodyPr/>
          <a:lstStyle/>
          <a:p>
            <a:r>
              <a:rPr lang="en-US"/>
              <a:t>September 27, 2021</a:t>
            </a:r>
            <a:endParaRPr lang="en-US" dirty="0"/>
          </a:p>
        </p:txBody>
      </p:sp>
      <p:sp>
        <p:nvSpPr>
          <p:cNvPr id="4" name="Slide Number Placeholder 3">
            <a:extLst>
              <a:ext uri="{FF2B5EF4-FFF2-40B4-BE49-F238E27FC236}">
                <a16:creationId xmlns:a16="http://schemas.microsoft.com/office/drawing/2014/main" id="{302930D8-AD88-42DE-8ABE-074A27A77A74}"/>
              </a:ext>
            </a:extLst>
          </p:cNvPr>
          <p:cNvSpPr>
            <a:spLocks noGrp="1"/>
          </p:cNvSpPr>
          <p:nvPr>
            <p:ph type="sldNum" sz="quarter" idx="12"/>
          </p:nvPr>
        </p:nvSpPr>
        <p:spPr/>
        <p:txBody>
          <a:bodyPr/>
          <a:lstStyle/>
          <a:p>
            <a:fld id="{4AAF8289-CD90-CC40-B4FD-340DA494366B}" type="slidenum">
              <a:rPr lang="en-US" smtClean="0"/>
              <a:t>8</a:t>
            </a:fld>
            <a:endParaRPr lang="en-US" dirty="0"/>
          </a:p>
        </p:txBody>
      </p:sp>
      <p:sp>
        <p:nvSpPr>
          <p:cNvPr id="5" name="Title 4">
            <a:extLst>
              <a:ext uri="{FF2B5EF4-FFF2-40B4-BE49-F238E27FC236}">
                <a16:creationId xmlns:a16="http://schemas.microsoft.com/office/drawing/2014/main" id="{544BA73B-CCB9-429E-B553-BC4E05B8A6DE}"/>
              </a:ext>
            </a:extLst>
          </p:cNvPr>
          <p:cNvSpPr>
            <a:spLocks noGrp="1"/>
          </p:cNvSpPr>
          <p:nvPr>
            <p:ph type="title"/>
          </p:nvPr>
        </p:nvSpPr>
        <p:spPr/>
        <p:txBody>
          <a:bodyPr/>
          <a:lstStyle/>
          <a:p>
            <a:r>
              <a:rPr lang="en-CA" dirty="0"/>
              <a:t>3. Transparency and Communication</a:t>
            </a:r>
          </a:p>
        </p:txBody>
      </p:sp>
    </p:spTree>
    <p:extLst>
      <p:ext uri="{BB962C8B-B14F-4D97-AF65-F5344CB8AC3E}">
        <p14:creationId xmlns:p14="http://schemas.microsoft.com/office/powerpoint/2010/main" val="3700302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D45D2FE7-DACF-4AA6-8B14-E1DD47FE41C0}"/>
              </a:ext>
            </a:extLst>
          </p:cNvPr>
          <p:cNvGraphicFramePr>
            <a:graphicFrameLocks noGrp="1"/>
          </p:cNvGraphicFramePr>
          <p:nvPr>
            <p:ph idx="1"/>
            <p:extLst>
              <p:ext uri="{D42A27DB-BD31-4B8C-83A1-F6EECF244321}">
                <p14:modId xmlns:p14="http://schemas.microsoft.com/office/powerpoint/2010/main" val="3891165595"/>
              </p:ext>
            </p:extLst>
          </p:nvPr>
        </p:nvGraphicFramePr>
        <p:xfrm>
          <a:off x="133165" y="1642190"/>
          <a:ext cx="8771137" cy="4407736"/>
        </p:xfrm>
        <a:graphic>
          <a:graphicData uri="http://schemas.openxmlformats.org/drawingml/2006/table">
            <a:tbl>
              <a:tblPr firstRow="1" bandRow="1">
                <a:tableStyleId>{5C22544A-7EE6-4342-B048-85BDC9FD1C3A}</a:tableStyleId>
              </a:tblPr>
              <a:tblGrid>
                <a:gridCol w="2105316">
                  <a:extLst>
                    <a:ext uri="{9D8B030D-6E8A-4147-A177-3AD203B41FA5}">
                      <a16:colId xmlns:a16="http://schemas.microsoft.com/office/drawing/2014/main" val="4233068004"/>
                    </a:ext>
                  </a:extLst>
                </a:gridCol>
                <a:gridCol w="3789457">
                  <a:extLst>
                    <a:ext uri="{9D8B030D-6E8A-4147-A177-3AD203B41FA5}">
                      <a16:colId xmlns:a16="http://schemas.microsoft.com/office/drawing/2014/main" val="2605540328"/>
                    </a:ext>
                  </a:extLst>
                </a:gridCol>
                <a:gridCol w="2876364">
                  <a:extLst>
                    <a:ext uri="{9D8B030D-6E8A-4147-A177-3AD203B41FA5}">
                      <a16:colId xmlns:a16="http://schemas.microsoft.com/office/drawing/2014/main" val="78124270"/>
                    </a:ext>
                  </a:extLst>
                </a:gridCol>
              </a:tblGrid>
              <a:tr h="366317">
                <a:tc>
                  <a:txBody>
                    <a:bodyPr/>
                    <a:lstStyle/>
                    <a:p>
                      <a:r>
                        <a:rPr lang="en-CA" sz="1400" dirty="0">
                          <a:latin typeface="Arial" panose="020B0604020202020204" pitchFamily="34" charset="0"/>
                          <a:cs typeface="Arial" panose="020B0604020202020204" pitchFamily="34" charset="0"/>
                        </a:rPr>
                        <a:t>Description of Issues</a:t>
                      </a:r>
                    </a:p>
                  </a:txBody>
                  <a:tcPr/>
                </a:tc>
                <a:tc>
                  <a:txBody>
                    <a:bodyPr/>
                    <a:lstStyle/>
                    <a:p>
                      <a:r>
                        <a:rPr lang="en-CA" sz="1400" dirty="0">
                          <a:latin typeface="Arial" panose="020B0604020202020204" pitchFamily="34" charset="0"/>
                          <a:cs typeface="Arial" panose="020B0604020202020204" pitchFamily="34" charset="0"/>
                        </a:rPr>
                        <a:t>Stakeholder Recommendations</a:t>
                      </a:r>
                    </a:p>
                  </a:txBody>
                  <a:tcPr>
                    <a:solidFill>
                      <a:schemeClr val="accent2">
                        <a:lumMod val="75000"/>
                      </a:schemeClr>
                    </a:solidFill>
                  </a:tcPr>
                </a:tc>
                <a:tc>
                  <a:txBody>
                    <a:bodyPr/>
                    <a:lstStyle/>
                    <a:p>
                      <a:r>
                        <a:rPr lang="en-CA" sz="1400" dirty="0">
                          <a:latin typeface="Arial" panose="020B0604020202020204" pitchFamily="34" charset="0"/>
                          <a:cs typeface="Arial" panose="020B0604020202020204" pitchFamily="34" charset="0"/>
                        </a:rPr>
                        <a:t>Proposal for Sandbox 2.0</a:t>
                      </a:r>
                    </a:p>
                  </a:txBody>
                  <a:tcPr>
                    <a:solidFill>
                      <a:schemeClr val="accent6">
                        <a:lumMod val="75000"/>
                      </a:schemeClr>
                    </a:solidFill>
                  </a:tcPr>
                </a:tc>
                <a:extLst>
                  <a:ext uri="{0D108BD9-81ED-4DB2-BD59-A6C34878D82A}">
                    <a16:rowId xmlns:a16="http://schemas.microsoft.com/office/drawing/2014/main" val="240570885"/>
                  </a:ext>
                </a:extLst>
              </a:tr>
              <a:tr h="1500057">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500" dirty="0">
                          <a:latin typeface="Arial" panose="020B0604020202020204" pitchFamily="34" charset="0"/>
                          <a:cs typeface="Arial" panose="020B0604020202020204" pitchFamily="34" charset="0"/>
                        </a:rPr>
                        <a:t>Sandbox support is limited by lack of ability to provide relief from legislation and regulation </a:t>
                      </a:r>
                    </a:p>
                    <a:p>
                      <a:pPr marL="0" indent="0">
                        <a:buFont typeface="Arial" panose="020B0604020202020204" pitchFamily="34" charset="0"/>
                        <a:buNone/>
                      </a:pPr>
                      <a:endParaRPr lang="en-US" sz="1500" dirty="0">
                        <a:latin typeface="Arial" panose="020B0604020202020204" pitchFamily="34" charset="0"/>
                        <a:cs typeface="Arial" panose="020B0604020202020204" pitchFamily="34" charset="0"/>
                      </a:endParaRPr>
                    </a:p>
                  </a:txBody>
                  <a:tcPr/>
                </a:tc>
                <a:tc>
                  <a:txBody>
                    <a:bodyPr/>
                    <a:lstStyle/>
                    <a:p>
                      <a:pPr marL="171450" indent="-171450">
                        <a:buFont typeface="Arial" panose="020B0604020202020204" pitchFamily="34" charset="0"/>
                        <a:buChar char="•"/>
                      </a:pPr>
                      <a:r>
                        <a:rPr lang="en-US" sz="1500" dirty="0">
                          <a:latin typeface="Arial" panose="020B0604020202020204" pitchFamily="34" charset="0"/>
                          <a:cs typeface="Arial" panose="020B0604020202020204" pitchFamily="34" charset="0"/>
                        </a:rPr>
                        <a:t>Sandbox staff should report to government on legislative barriers to innovation</a:t>
                      </a:r>
                    </a:p>
                    <a:p>
                      <a:pPr marL="171450" indent="-171450">
                        <a:buFont typeface="Arial" panose="020B0604020202020204" pitchFamily="34" charset="0"/>
                        <a:buChar char="•"/>
                      </a:pPr>
                      <a:r>
                        <a:rPr lang="en-US" sz="1500" dirty="0">
                          <a:latin typeface="Arial" panose="020B0604020202020204" pitchFamily="34" charset="0"/>
                          <a:cs typeface="Arial" panose="020B0604020202020204" pitchFamily="34" charset="0"/>
                        </a:rPr>
                        <a:t>Government could work with Sandbox staff to provide OEB with the ability to provide relief from legislation</a:t>
                      </a:r>
                    </a:p>
                  </a:txBody>
                  <a:tcPr>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500" dirty="0">
                          <a:solidFill>
                            <a:schemeClr val="tx1"/>
                          </a:solidFill>
                          <a:latin typeface="Arial" panose="020B0604020202020204" pitchFamily="34" charset="0"/>
                          <a:cs typeface="Arial" panose="020B0604020202020204" pitchFamily="34" charset="0"/>
                        </a:rPr>
                        <a:t>Staff will share lessons learned with Ministry of Energy to identify opportunities to facilitate innovation through legislative changes </a:t>
                      </a:r>
                    </a:p>
                    <a:p>
                      <a:pPr marL="0" indent="0">
                        <a:buFont typeface="Arial" panose="020B0604020202020204" pitchFamily="34" charset="0"/>
                        <a:buNone/>
                      </a:pPr>
                      <a:endParaRPr lang="en-CA" sz="1500" dirty="0">
                        <a:latin typeface="Arial" panose="020B0604020202020204" pitchFamily="34" charset="0"/>
                        <a:cs typeface="Arial" panose="020B0604020202020204" pitchFamily="34" charset="0"/>
                      </a:endParaRPr>
                    </a:p>
                  </a:txBody>
                  <a:tcPr>
                    <a:solidFill>
                      <a:schemeClr val="accent6">
                        <a:lumMod val="40000"/>
                        <a:lumOff val="60000"/>
                      </a:schemeClr>
                    </a:solidFill>
                  </a:tcPr>
                </a:tc>
                <a:extLst>
                  <a:ext uri="{0D108BD9-81ED-4DB2-BD59-A6C34878D82A}">
                    <a16:rowId xmlns:a16="http://schemas.microsoft.com/office/drawing/2014/main" val="549628073"/>
                  </a:ext>
                </a:extLst>
              </a:tr>
              <a:tr h="2541362">
                <a:tc>
                  <a:txBody>
                    <a:bodyPr/>
                    <a:lstStyle/>
                    <a:p>
                      <a:pPr marL="0" indent="0">
                        <a:buFont typeface="Arial" panose="020B0604020202020204" pitchFamily="34" charset="0"/>
                        <a:buNone/>
                      </a:pPr>
                      <a:r>
                        <a:rPr lang="en-US" sz="1500" dirty="0">
                          <a:latin typeface="Arial" panose="020B0604020202020204" pitchFamily="34" charset="0"/>
                          <a:cs typeface="Arial" panose="020B0604020202020204" pitchFamily="34" charset="0"/>
                        </a:rPr>
                        <a:t>Lack of funding</a:t>
                      </a:r>
                    </a:p>
                  </a:txBody>
                  <a:tcPr/>
                </a:tc>
                <a:tc>
                  <a:txBody>
                    <a:bodyPr/>
                    <a:lstStyle/>
                    <a:p>
                      <a:pPr marL="171450" indent="-171450">
                        <a:buFont typeface="Arial" panose="020B0604020202020204" pitchFamily="34" charset="0"/>
                        <a:buChar char="•"/>
                      </a:pPr>
                      <a:r>
                        <a:rPr lang="en-US" sz="1500" dirty="0">
                          <a:solidFill>
                            <a:schemeClr val="tx1"/>
                          </a:solidFill>
                          <a:latin typeface="Arial" panose="020B0604020202020204" pitchFamily="34" charset="0"/>
                          <a:cs typeface="Arial" panose="020B0604020202020204" pitchFamily="34" charset="0"/>
                        </a:rPr>
                        <a:t>Create a new application process like an Incremental Capital Module (ICM) but for innovation</a:t>
                      </a:r>
                    </a:p>
                    <a:p>
                      <a:pPr marL="171450" indent="-171450">
                        <a:buFont typeface="Arial" panose="020B0604020202020204" pitchFamily="34" charset="0"/>
                        <a:buChar char="•"/>
                      </a:pPr>
                      <a:r>
                        <a:rPr lang="en-US" sz="1500" dirty="0">
                          <a:solidFill>
                            <a:schemeClr val="tx1"/>
                          </a:solidFill>
                          <a:latin typeface="Arial" panose="020B0604020202020204" pitchFamily="34" charset="0"/>
                          <a:cs typeface="Arial" panose="020B0604020202020204" pitchFamily="34" charset="0"/>
                        </a:rPr>
                        <a:t>Explore ways to allow some pilot projects to get ratepayer funding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dirty="0">
                          <a:solidFill>
                            <a:schemeClr val="tx1"/>
                          </a:solidFill>
                          <a:latin typeface="Arial" panose="020B0604020202020204" pitchFamily="34" charset="0"/>
                          <a:cs typeface="Arial" panose="020B0604020202020204" pitchFamily="34" charset="0"/>
                        </a:rPr>
                        <a:t>Sandbox staff should be a resource to leverage for prepping applications</a:t>
                      </a:r>
                    </a:p>
                    <a:p>
                      <a:pPr marL="171450" indent="-171450">
                        <a:buFont typeface="Arial" panose="020B0604020202020204" pitchFamily="34" charset="0"/>
                        <a:buChar char="•"/>
                      </a:pPr>
                      <a:r>
                        <a:rPr lang="en-US" sz="1500" dirty="0">
                          <a:solidFill>
                            <a:schemeClr val="tx1"/>
                          </a:solidFill>
                          <a:latin typeface="Arial" panose="020B0604020202020204" pitchFamily="34" charset="0"/>
                          <a:cs typeface="Arial" panose="020B0604020202020204" pitchFamily="34" charset="0"/>
                        </a:rPr>
                        <a:t>Work with provincial government (ministry of economic development) and </a:t>
                      </a:r>
                      <a:r>
                        <a:rPr lang="en-US" sz="1500" dirty="0" err="1">
                          <a:solidFill>
                            <a:schemeClr val="tx1"/>
                          </a:solidFill>
                          <a:latin typeface="Arial" panose="020B0604020202020204" pitchFamily="34" charset="0"/>
                          <a:cs typeface="Arial" panose="020B0604020202020204" pitchFamily="34" charset="0"/>
                        </a:rPr>
                        <a:t>NRCan</a:t>
                      </a:r>
                      <a:r>
                        <a:rPr lang="en-US" sz="1500" dirty="0">
                          <a:solidFill>
                            <a:schemeClr val="tx1"/>
                          </a:solidFill>
                          <a:latin typeface="Arial" panose="020B0604020202020204" pitchFamily="34" charset="0"/>
                          <a:cs typeface="Arial" panose="020B0604020202020204" pitchFamily="34" charset="0"/>
                        </a:rPr>
                        <a:t> on funding</a:t>
                      </a:r>
                    </a:p>
                  </a:txBody>
                  <a:tcPr>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500" dirty="0">
                          <a:latin typeface="Arial" panose="020B0604020202020204" pitchFamily="34" charset="0"/>
                          <a:cs typeface="Arial" panose="020B0604020202020204" pitchFamily="34" charset="0"/>
                        </a:rPr>
                        <a:t>Explore partnership opportunities with federal and provincial government for funding </a:t>
                      </a:r>
                    </a:p>
                  </a:txBody>
                  <a:tcPr>
                    <a:solidFill>
                      <a:schemeClr val="accent6">
                        <a:lumMod val="40000"/>
                        <a:lumOff val="60000"/>
                      </a:schemeClr>
                    </a:solidFill>
                  </a:tcPr>
                </a:tc>
                <a:extLst>
                  <a:ext uri="{0D108BD9-81ED-4DB2-BD59-A6C34878D82A}">
                    <a16:rowId xmlns:a16="http://schemas.microsoft.com/office/drawing/2014/main" val="2448295818"/>
                  </a:ext>
                </a:extLst>
              </a:tr>
            </a:tbl>
          </a:graphicData>
        </a:graphic>
      </p:graphicFrame>
      <p:sp>
        <p:nvSpPr>
          <p:cNvPr id="3" name="Date Placeholder 2">
            <a:extLst>
              <a:ext uri="{FF2B5EF4-FFF2-40B4-BE49-F238E27FC236}">
                <a16:creationId xmlns:a16="http://schemas.microsoft.com/office/drawing/2014/main" id="{39D694F0-EC4E-47BB-9F1D-7483AE88D6B3}"/>
              </a:ext>
            </a:extLst>
          </p:cNvPr>
          <p:cNvSpPr>
            <a:spLocks noGrp="1"/>
          </p:cNvSpPr>
          <p:nvPr>
            <p:ph type="dt" sz="half" idx="10"/>
          </p:nvPr>
        </p:nvSpPr>
        <p:spPr/>
        <p:txBody>
          <a:bodyPr/>
          <a:lstStyle/>
          <a:p>
            <a:r>
              <a:rPr lang="en-US"/>
              <a:t>September 27, 2021</a:t>
            </a:r>
            <a:endParaRPr lang="en-US" dirty="0"/>
          </a:p>
        </p:txBody>
      </p:sp>
      <p:sp>
        <p:nvSpPr>
          <p:cNvPr id="4" name="Slide Number Placeholder 3">
            <a:extLst>
              <a:ext uri="{FF2B5EF4-FFF2-40B4-BE49-F238E27FC236}">
                <a16:creationId xmlns:a16="http://schemas.microsoft.com/office/drawing/2014/main" id="{302930D8-AD88-42DE-8ABE-074A27A77A74}"/>
              </a:ext>
            </a:extLst>
          </p:cNvPr>
          <p:cNvSpPr>
            <a:spLocks noGrp="1"/>
          </p:cNvSpPr>
          <p:nvPr>
            <p:ph type="sldNum" sz="quarter" idx="12"/>
          </p:nvPr>
        </p:nvSpPr>
        <p:spPr/>
        <p:txBody>
          <a:bodyPr/>
          <a:lstStyle/>
          <a:p>
            <a:fld id="{4AAF8289-CD90-CC40-B4FD-340DA494366B}" type="slidenum">
              <a:rPr lang="en-US" smtClean="0"/>
              <a:t>9</a:t>
            </a:fld>
            <a:endParaRPr lang="en-US" dirty="0"/>
          </a:p>
        </p:txBody>
      </p:sp>
      <p:sp>
        <p:nvSpPr>
          <p:cNvPr id="5" name="Title 4">
            <a:extLst>
              <a:ext uri="{FF2B5EF4-FFF2-40B4-BE49-F238E27FC236}">
                <a16:creationId xmlns:a16="http://schemas.microsoft.com/office/drawing/2014/main" id="{544BA73B-CCB9-429E-B553-BC4E05B8A6DE}"/>
              </a:ext>
            </a:extLst>
          </p:cNvPr>
          <p:cNvSpPr>
            <a:spLocks noGrp="1"/>
          </p:cNvSpPr>
          <p:nvPr>
            <p:ph type="title"/>
          </p:nvPr>
        </p:nvSpPr>
        <p:spPr/>
        <p:txBody>
          <a:bodyPr/>
          <a:lstStyle/>
          <a:p>
            <a:r>
              <a:rPr lang="en-CA" dirty="0"/>
              <a:t>4. Support Limitations</a:t>
            </a:r>
          </a:p>
        </p:txBody>
      </p:sp>
    </p:spTree>
    <p:extLst>
      <p:ext uri="{BB962C8B-B14F-4D97-AF65-F5344CB8AC3E}">
        <p14:creationId xmlns:p14="http://schemas.microsoft.com/office/powerpoint/2010/main" val="3548574714"/>
      </p:ext>
    </p:extLst>
  </p:cSld>
  <p:clrMapOvr>
    <a:masterClrMapping/>
  </p:clrMapOvr>
</p:sld>
</file>

<file path=ppt/theme/theme1.xml><?xml version="1.0" encoding="utf-8"?>
<a:theme xmlns:a="http://schemas.openxmlformats.org/drawingml/2006/main" name="OEB - NO COLOR / NO WATERMARK">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BF6AF20C-16BB-45DA-80D7-E050F1C80AA4}" vid="{A50D0CD0-66C0-480F-8674-65B19B0FC1E4}"/>
    </a:ext>
  </a:extLst>
</a:theme>
</file>

<file path=ppt/theme/theme2.xml><?xml version="1.0" encoding="utf-8"?>
<a:theme xmlns:a="http://schemas.openxmlformats.org/drawingml/2006/main" name="OEB - SUBTLE - GREY WATERMARK">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BF6AF20C-16BB-45DA-80D7-E050F1C80AA4}" vid="{ADE90E1D-8D01-4767-8974-40958249791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OEB-Powerpoint-template (5)</Template>
  <TotalTime>1837</TotalTime>
  <Words>3160</Words>
  <Application>Microsoft Office PowerPoint</Application>
  <PresentationFormat>On-screen Show (4:3)</PresentationFormat>
  <Paragraphs>429</Paragraphs>
  <Slides>28</Slides>
  <Notes>15</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28</vt:i4>
      </vt:variant>
    </vt:vector>
  </HeadingPairs>
  <TitlesOfParts>
    <vt:vector size="32" baseType="lpstr">
      <vt:lpstr>Arial</vt:lpstr>
      <vt:lpstr>Calibri</vt:lpstr>
      <vt:lpstr>OEB - NO COLOR / NO WATERMARK</vt:lpstr>
      <vt:lpstr>OEB - SUBTLE - GREY WATERMARK</vt:lpstr>
      <vt:lpstr>Sandbox Renewal Staff Proposal for Sandbox 2.0 design</vt:lpstr>
      <vt:lpstr>Content </vt:lpstr>
      <vt:lpstr>Overview </vt:lpstr>
      <vt:lpstr>Stakeholder Consultation</vt:lpstr>
      <vt:lpstr>Stakeholder Feedback</vt:lpstr>
      <vt:lpstr>1. Sandbox Guiding Criteria </vt:lpstr>
      <vt:lpstr>2. Sandbox Awareness</vt:lpstr>
      <vt:lpstr>3. Transparency and Communication</vt:lpstr>
      <vt:lpstr>4. Support Limitations</vt:lpstr>
      <vt:lpstr>5. New Sandbox activity – Concierge service</vt:lpstr>
      <vt:lpstr>5. New Sandbox Activity – Innovation Dialogue</vt:lpstr>
      <vt:lpstr>5. Additional Sandbox Activities</vt:lpstr>
      <vt:lpstr>Stakeholder Input Sought </vt:lpstr>
      <vt:lpstr>Appendix   Details re. Stakeholder Feedback</vt:lpstr>
      <vt:lpstr>Stakeholders</vt:lpstr>
      <vt:lpstr>Stakeholders, cont’d</vt:lpstr>
      <vt:lpstr>1. Guiding Objectives/Principles</vt:lpstr>
      <vt:lpstr>2. Sandbox Awareness</vt:lpstr>
      <vt:lpstr>3. Transparency &amp; Communication</vt:lpstr>
      <vt:lpstr>3. Transparency &amp; Communication (cont’d)</vt:lpstr>
      <vt:lpstr>4. Support Limitations</vt:lpstr>
      <vt:lpstr>4A) Funding  [14/20]</vt:lpstr>
      <vt:lpstr>4B) Pathway to permanent change  [6/20] </vt:lpstr>
      <vt:lpstr>4C) Legislative barriers  [8/20]</vt:lpstr>
      <vt:lpstr>5. Partnerships &amp; Collaboration  [9/20]</vt:lpstr>
      <vt:lpstr>6. Additional Activity – Concierge – [11/20]</vt:lpstr>
      <vt:lpstr>6. Additional Activity – Innovation Dialogue [12/20]</vt:lpstr>
      <vt:lpstr>6. Additional Sandbox Activities </vt:lpstr>
    </vt:vector>
  </TitlesOfParts>
  <Company>Ontario Energy Board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Sandbox Renewal Staff Proposal for Sandbox 2.0 design</dc:title>
  <dc:creator>Rachele Levin</dc:creator>
  <cp:keywords>presentation</cp:keywords>
  <cp:lastModifiedBy>Jessy Serrao</cp:lastModifiedBy>
  <cp:revision>25</cp:revision>
  <dcterms:created xsi:type="dcterms:W3CDTF">2021-09-14T17:50:03Z</dcterms:created>
  <dcterms:modified xsi:type="dcterms:W3CDTF">2021-09-27T17:45:04Z</dcterms:modified>
</cp:coreProperties>
</file>