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61" r:id="rId5"/>
    <p:sldId id="260" r:id="rId6"/>
    <p:sldId id="262" r:id="rId7"/>
    <p:sldId id="273" r:id="rId8"/>
    <p:sldId id="270" r:id="rId9"/>
    <p:sldId id="264" r:id="rId10"/>
    <p:sldId id="258" r:id="rId11"/>
    <p:sldId id="274" r:id="rId12"/>
    <p:sldId id="275" r:id="rId13"/>
    <p:sldId id="277" r:id="rId14"/>
    <p:sldId id="278" r:id="rId1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55D5B0-F714-4FC4-A300-DFCB03CB0F6F}" v="20" dt="2021-10-19T17:54:15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08D7A45-92A1-47B2-B6ED-91809F9E451A}" type="datetimeFigureOut">
              <a:rPr lang="en-CA" smtClean="0"/>
              <a:t>2021-10-22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7CA384C-3596-4822-96EB-F28BB80CE63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326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E8C0D-DD5E-4C4E-BD80-967ED13FE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03EA7-79EB-49DA-A50C-82E412818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78FE0-429F-4270-B5E1-6708049D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9C66-9BAE-4252-9163-5749642F93F8}" type="datetime1">
              <a:rPr lang="en-CA" smtClean="0"/>
              <a:t>2021-10-22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26B15-9DB7-4A49-8B55-2E12F3AA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3C9AC-5391-4F28-8678-649F3163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926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F6DF-FB29-45DC-AA7C-58415CFE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244FF5-BF47-4614-B7DA-8AC92AA6E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D8F5E-7902-4BBD-B063-B3155A2C9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C2E2-80F7-4A7E-8E02-546893972BA1}" type="datetime1">
              <a:rPr lang="en-CA" smtClean="0"/>
              <a:t>2021-10-22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BFB5E-2CB4-470E-8FDB-A7C3F68C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6B8B9-5873-4952-8794-9C842C86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381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45AE5-5534-4710-B1E2-2F58D2F24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6B328-F5BA-4A36-B9B9-92495533A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BCD69-798D-40AF-B949-971455AAB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D710-3C96-4AA1-800F-B25E6B746D1D}" type="datetime1">
              <a:rPr lang="en-CA" smtClean="0"/>
              <a:t>2021-10-22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8B4D6-E6AD-42E5-94B4-B86996DD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69378-81D5-464A-A1CC-BB7A4085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699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D5677-9954-42FF-BF5C-88D077DF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019A9-070F-4343-8F49-E5006EB16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7C2D7-6D65-45A8-BF54-06AE7E97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C82B-C1C7-4244-B68F-CE25621F8A3D}" type="datetime1">
              <a:rPr lang="en-CA" smtClean="0"/>
              <a:t>2021-10-22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1C996-640D-4C53-B3D8-4CBE02E5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A66F5-060F-49B4-A37A-27755EA0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59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3C92-63C6-4E2E-8CD5-1AAE34C7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BE9A1-2704-44C3-A89F-BD009840F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A41A3-E221-4B95-B986-39F56EB2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D0F-CDFA-42CD-863C-169AE105E59E}" type="datetime1">
              <a:rPr lang="en-CA" smtClean="0"/>
              <a:t>2021-10-22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40F6A-AFDF-4A6C-8F9E-5FE06F8E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8761D-6119-41C0-ABDC-EB682AEC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808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1DBC-8DD1-43A4-8A22-5BCE576B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0F08-FAB6-4EFB-8B84-D4A000920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B7FE5-12FE-4C97-BA30-F9A7C51B4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734CF-316A-46FA-968C-D6A061B0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AE9D-8E3D-4CC2-B5E2-797FAADB7DC2}" type="datetime1">
              <a:rPr lang="en-CA" smtClean="0"/>
              <a:t>2021-10-22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E9739-DAC0-4F2C-9B10-C3C7581B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CCC04-B445-48DB-9090-161A3488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690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A637-BCC5-4AD5-863F-F8C3E90E0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D2617-DF7E-4590-BF3D-BD061F81B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77A08-442F-4964-A80E-8AC790E52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91309-849D-448E-850F-C26CE595D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E5CF6-F888-4519-B2A5-2A7378AC8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2EA72-06FB-425A-B730-CC1150065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9AD8-4BDD-4870-A4FE-42872579ABD7}" type="datetime1">
              <a:rPr lang="en-CA" smtClean="0"/>
              <a:t>2021-10-22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5F322-9C8A-49EB-A90F-B2ABA03B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CF2CB-4CE6-4EA5-A136-3FF39BB7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507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5A651-AA36-4240-9CBF-7C57ED48B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BA297-546C-4494-B065-730BFCEE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16FD-1E2A-4532-A7F7-C11E0FE30E39}" type="datetime1">
              <a:rPr lang="en-CA" smtClean="0"/>
              <a:t>2021-10-22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66052-5CE2-47EE-B035-041A04C3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1D836-85B7-4BC7-AC1E-82A7968D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653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F8533-6AAD-4FEF-A96F-003D77F0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4705-4C37-4A91-93CD-92FF32936C6B}" type="datetime1">
              <a:rPr lang="en-CA" smtClean="0"/>
              <a:t>2021-10-22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95D7B-36BB-4806-8720-9874404B6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2E009-E1A0-4263-8BEA-85A02C28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776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CA224-CE80-4EEB-9345-93F2E057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4247C-0184-47BE-A835-7AC71B042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BC039-5A6F-475F-A6A1-B83E55443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10AC9-55FF-41F5-8908-B2268817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263F-D2B8-49A7-B4BE-96FC60DF3CC0}" type="datetime1">
              <a:rPr lang="en-CA" smtClean="0"/>
              <a:t>2021-10-22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9D961-4925-498C-9041-F6B1A794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F7A3-2823-45D0-89AC-1B87C746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196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CB0C-7F80-4D8E-A5A3-3666F2BF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CEE54E-5493-4F36-A8CB-7560F4D0F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27F10-E62E-4C77-94D3-0A37D834E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0C8DD-F672-41B7-87E6-661C40E3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4E2A-532A-415F-BA15-9D7EA41A26AF}" type="datetime1">
              <a:rPr lang="en-CA" smtClean="0"/>
              <a:t>2021-10-22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0BABA-F660-49EB-B826-91CFE7CA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A0E80-933C-4F57-9E1F-19B15995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357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F56B95-3ED1-47BC-9FFE-594130D5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E1F5D-0891-4106-BC2C-483256793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B5977-FE8E-4594-9B78-D703D8667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466-3C72-4092-8CA1-CBE9693CDE68}" type="datetime1">
              <a:rPr lang="en-CA" smtClean="0"/>
              <a:t>2021-10-22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60B8-1449-46C3-AE13-64E608E78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F5084-B405-49C9-95C6-91C22319A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FA1C9-B7F5-49F7-A0D0-1D64C60688B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450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C8A362-D08E-42E5-AFEE-7D8290037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49" y="508764"/>
            <a:ext cx="6111733" cy="615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24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41AB-44B7-4D1F-89E1-4F55E8F0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CA" b="1" dirty="0"/>
              <a:t>Remaining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6B32F-B3FF-4833-B513-374A159EF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17677" cy="49657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London Hydro, OEB staff and the intervenors shall develop and OEB staff shall file a proposed issues list by </a:t>
            </a:r>
            <a:r>
              <a:rPr lang="en-US" u="sng" dirty="0"/>
              <a:t>October 22, 2021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OEB staff shall file written interrogatories by </a:t>
            </a:r>
            <a:r>
              <a:rPr lang="en-US" u="sng" dirty="0"/>
              <a:t>November 1, 2021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Intervenors shall file written interrogatories by </a:t>
            </a:r>
            <a:r>
              <a:rPr lang="en-US" u="sng" dirty="0"/>
              <a:t>November 5, 2021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London Hydro shall complete written responses to all interrogatories by November 19, 2021.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settlement conference will be convened on </a:t>
            </a:r>
            <a:r>
              <a:rPr lang="en-US" u="sng" dirty="0"/>
              <a:t>November 29-30, 2021.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Any settlement proposal must be filed with the OEB by </a:t>
            </a:r>
            <a:r>
              <a:rPr lang="en-US" u="sng" dirty="0"/>
              <a:t>January 25, 2022.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Failing a settlement, the OEB will determine the schedule for an oral hearing.  </a:t>
            </a:r>
            <a:endParaRPr lang="en-US" u="sng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CEB47-075F-47AB-83B1-5E43B930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4C197-4C53-4BCC-B208-6F9DD341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127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CCDB-5EE5-4D18-80DD-CA6A5393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Information – Cost of Capital</a:t>
            </a:r>
            <a:endParaRPr lang="en-CA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26398-B7BD-40F9-9124-975376B3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CDFA6-5EF3-48C5-BEEC-3D9A5841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11</a:t>
            </a:fld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8FB68-E6E2-4445-AD9A-1A16E3853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516" y="1784413"/>
            <a:ext cx="7822968" cy="22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7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D682A-18D6-48B8-B91F-AAA012AC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Information – New Rates</a:t>
            </a:r>
            <a:endParaRPr lang="en-CA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C5C18-C774-402B-8E1B-DD283C5A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72D74-FB14-4A93-9084-A5E2DA72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9478" y="6365228"/>
            <a:ext cx="2743200" cy="365125"/>
          </a:xfrm>
        </p:spPr>
        <p:txBody>
          <a:bodyPr/>
          <a:lstStyle/>
          <a:p>
            <a:fld id="{1E2FA1C9-B7F5-49F7-A0D0-1D64C60688BD}" type="slidenum">
              <a:rPr lang="en-CA" smtClean="0"/>
              <a:t>12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CA4F89-D9F7-4F4C-B3F2-1E26E473C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75" y="2059619"/>
            <a:ext cx="10596451" cy="27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5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1663-F74C-465F-83E9-06F83F3C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Information – ACM</a:t>
            </a:r>
            <a:endParaRPr lang="en-CA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4B553-C867-450D-B3AA-A73189AB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216CE-022C-4F3E-B0FF-3AA2AB43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13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81E43-D23C-4DB3-A4AD-1BB0A5B00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631334" cy="4081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6F42B0-3FBC-46F4-ADBC-A77655E81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6" y="1690688"/>
            <a:ext cx="53530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4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3837B-27E0-4AFD-9472-30B61CDC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Information – Other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1C27-77FE-4182-A6AC-937A9CC5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238"/>
            <a:ext cx="10942469" cy="50336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Request to continue to use the OEB established deferral Accounts (USoA 1509) to record impacts arising from the COVID-19 Emergency not incorporated into this Application, from May 1, 2022 onwards. </a:t>
            </a:r>
          </a:p>
          <a:p>
            <a:r>
              <a:rPr lang="en-US" dirty="0"/>
              <a:t>Request to allow GS&gt;50 kW, Co-Gen and Large Use Retail Transmission Service Rates (“RTSRs”) to be based on kWh, as identified in Section 8.3 of Exhibit 8 for net metering and community net metering customers.</a:t>
            </a:r>
          </a:p>
          <a:p>
            <a:r>
              <a:rPr lang="en-US" dirty="0"/>
              <a:t>Request to continue reporting annually on its return on equity on both a ring-fenced and non-ring-fenced basis as required under the current s. 71(4) approval.</a:t>
            </a:r>
          </a:p>
          <a:p>
            <a:r>
              <a:rPr lang="en-US" dirty="0"/>
              <a:t>Request to establish a new deferral account for impacts resulting from Ontario's Broadband and Cellular Action Plan. </a:t>
            </a:r>
          </a:p>
          <a:p>
            <a:r>
              <a:rPr lang="en-US" dirty="0"/>
              <a:t>Request to be allowed to keep SR&amp;ED for future innovation.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79037-836D-4B4B-98F4-B755003E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5E0FD-995F-42F4-839D-D4002B4F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004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8864-35D9-48E6-ACB3-E8C1478D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84090-3236-4555-AFF8-EB986BFCD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Rate Making 101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We Applied For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Bill Impacts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Remaining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E3430-B7E7-41C9-9319-0ADFF44D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4C0F5-16B5-4C37-8E7B-90A16B8C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230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C75F30-50CE-46F6-B0C5-DA77A2936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742"/>
            <a:ext cx="7226594" cy="45770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8567EF-D5AD-4709-90F8-DD85D6A5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1" dirty="0"/>
              <a:t>Rate Making 101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B410E-2FCA-46BB-83BA-4784B4095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667250"/>
          </a:xfrm>
        </p:spPr>
        <p:txBody>
          <a:bodyPr>
            <a:normAutofit/>
          </a:bodyPr>
          <a:lstStyle/>
          <a:p>
            <a:r>
              <a:rPr lang="en-US" dirty="0"/>
              <a:t>Our Portion of the Bill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DA3B5-5177-4820-8479-DDF1AE0A0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8127" y="1821433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Why is a COS needed?</a:t>
            </a:r>
          </a:p>
          <a:p>
            <a:r>
              <a:rPr lang="en-CA" dirty="0"/>
              <a:t>Type of Application Selected</a:t>
            </a:r>
          </a:p>
          <a:p>
            <a:pPr lvl="1"/>
            <a:r>
              <a:rPr lang="en-CA" dirty="0"/>
              <a:t>Single test year or five-year custom (LH maintained single year)</a:t>
            </a:r>
          </a:p>
          <a:p>
            <a:pPr lvl="2"/>
            <a:r>
              <a:rPr lang="en-CA" dirty="0"/>
              <a:t>Between COS applications when a Single Year application is filed, London Hydro will receive a less than inflationary increase.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CD2D-A8AB-45B1-91DF-9033FBEF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E9CB7-CDB5-461A-9122-0DA962BC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596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B77E-070F-43AC-B104-E81F0F5F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Major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B63D8-15B3-400A-B388-FDC797C22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6654" cy="4351338"/>
          </a:xfrm>
        </p:spPr>
        <p:txBody>
          <a:bodyPr/>
          <a:lstStyle/>
          <a:p>
            <a:r>
              <a:rPr lang="en-CA" dirty="0"/>
              <a:t>Operating Expenses (OM&amp;A) – Usually the major focus.</a:t>
            </a:r>
          </a:p>
          <a:p>
            <a:r>
              <a:rPr lang="en-CA" dirty="0"/>
              <a:t>Distribution System Plan (DSP) – What are we planning to do over the next five years.</a:t>
            </a:r>
          </a:p>
          <a:p>
            <a:r>
              <a:rPr lang="en-CA" dirty="0"/>
              <a:t>Fixed Assets – What have we done and did we do what we said we would?</a:t>
            </a:r>
          </a:p>
          <a:p>
            <a:r>
              <a:rPr lang="en-CA" dirty="0"/>
              <a:t>Everything Else – Less focus, but critically important (Cost allocation (i.e. load forecast), rate design, cost of capital, other revenue, Deferral and Variance accounts.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299A1-A20C-42E4-83EB-E6847DAE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7726E-8F84-48EA-80F0-32F32BA5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952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290E-CF39-43CC-896C-9BBE9C45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6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How Revenue Requirement is Calculated</a:t>
            </a:r>
            <a:endParaRPr lang="en-CA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2E1D5C-E645-4007-89C2-210F9917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EDB16-6EA1-46C7-ABB2-CCA615FD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5</a:t>
            </a:fld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2B2F81-2FFE-43EE-AFB0-20E8D800A3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26481" y="1008926"/>
            <a:ext cx="7539038" cy="5776912"/>
          </a:xfrm>
        </p:spPr>
      </p:pic>
    </p:spTree>
    <p:extLst>
      <p:ext uri="{BB962C8B-B14F-4D97-AF65-F5344CB8AC3E}">
        <p14:creationId xmlns:p14="http://schemas.microsoft.com/office/powerpoint/2010/main" val="8752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F5C36-986C-4470-8485-8A8505F0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b="1" dirty="0"/>
              <a:t>What We Applied For – Revenue Requirement</a:t>
            </a:r>
            <a:endParaRPr lang="en-CA" sz="4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689F3E-FAC3-4D6B-A54D-F0BF69CC5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226" y="1877472"/>
            <a:ext cx="5566130" cy="4230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DED61-3989-48B9-8966-6BF0CD711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275" y="1877472"/>
            <a:ext cx="5602710" cy="389568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E59F535-C8FB-438C-814E-ABCBB2ECB5DC}"/>
              </a:ext>
            </a:extLst>
          </p:cNvPr>
          <p:cNvSpPr/>
          <p:nvPr/>
        </p:nvSpPr>
        <p:spPr>
          <a:xfrm>
            <a:off x="9766169" y="3987537"/>
            <a:ext cx="952107" cy="1696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2281F1-E373-43F1-804C-D72E9BC91551}"/>
              </a:ext>
            </a:extLst>
          </p:cNvPr>
          <p:cNvSpPr/>
          <p:nvPr/>
        </p:nvSpPr>
        <p:spPr>
          <a:xfrm>
            <a:off x="9813303" y="4422741"/>
            <a:ext cx="952107" cy="1696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71B1FA-5CBF-496E-8416-D483A958F795}"/>
              </a:ext>
            </a:extLst>
          </p:cNvPr>
          <p:cNvSpPr/>
          <p:nvPr/>
        </p:nvSpPr>
        <p:spPr>
          <a:xfrm>
            <a:off x="9813303" y="4639376"/>
            <a:ext cx="952107" cy="1696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D7670-8E6A-49D4-A31D-32279C6D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45CA2E-543A-4772-A7E5-ACE54044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933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947E-E326-4164-9361-A1F332DF1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Applied For – OM&amp;A </a:t>
            </a:r>
            <a:endParaRPr lang="en-CA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4F605-A01B-4C09-91E5-7CE9D342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C828-202C-48B0-A7CB-38E4A735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7</a:t>
            </a:fld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53CDB-1E6C-4155-9E5C-D68455148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13" y="1828801"/>
            <a:ext cx="6099559" cy="2334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3D7312-69F9-4BD9-885A-8BB8BB42B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280" y="1828801"/>
            <a:ext cx="5532807" cy="346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7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62F82-AF18-4AF5-95FD-96BE29DB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Applied For – Revenue Deficiency</a:t>
            </a:r>
            <a:endParaRPr lang="en-CA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A36F76-FABD-4204-B67E-2491BD7C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A232B-FAA6-45D2-A4B2-60FA5FE25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8</a:t>
            </a:fld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5B2FD-9664-4A49-A1BF-F2E42AAC8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806" y="1322773"/>
            <a:ext cx="3848100" cy="51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7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B4AB-B31B-4F70-9AC2-D78F0229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CA" b="1" dirty="0"/>
              <a:t>Bill Impacts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AE3EC5-4C74-4943-BAEC-F87560021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634" y="3861786"/>
            <a:ext cx="4816733" cy="2753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AF4165-529F-4702-82CE-10EF1B50B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1516032"/>
            <a:ext cx="9810750" cy="21145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0459C-7676-4F2D-9E2F-A3BEBA46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Board of Directors, October 26, 2021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5F94E-C4B4-44F8-87F3-A283841D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A1C9-B7F5-49F7-A0D0-1D64C60688BD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2407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557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Agenda</vt:lpstr>
      <vt:lpstr>Rate Making 101</vt:lpstr>
      <vt:lpstr>Major Components</vt:lpstr>
      <vt:lpstr>How Revenue Requirement is Calculated</vt:lpstr>
      <vt:lpstr>What We Applied For – Revenue Requirement</vt:lpstr>
      <vt:lpstr>What We Applied For – OM&amp;A </vt:lpstr>
      <vt:lpstr>What We Applied For – Revenue Deficiency</vt:lpstr>
      <vt:lpstr>Bill Impacts </vt:lpstr>
      <vt:lpstr>Remaining Process </vt:lpstr>
      <vt:lpstr>Additional Information – Cost of Capital</vt:lpstr>
      <vt:lpstr>Additional Information – New Rates</vt:lpstr>
      <vt:lpstr>Additional Information – ACM</vt:lpstr>
      <vt:lpstr>Additional Information – Other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Benum</dc:creator>
  <cp:lastModifiedBy>Graansma, Andrea</cp:lastModifiedBy>
  <cp:revision>24</cp:revision>
  <cp:lastPrinted>2021-10-22T17:06:11Z</cp:lastPrinted>
  <dcterms:created xsi:type="dcterms:W3CDTF">2021-10-18T15:21:04Z</dcterms:created>
  <dcterms:modified xsi:type="dcterms:W3CDTF">2021-10-22T17:12:41Z</dcterms:modified>
</cp:coreProperties>
</file>