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93" r:id="rId2"/>
    <p:sldId id="257" r:id="rId3"/>
    <p:sldId id="287" r:id="rId4"/>
    <p:sldId id="288" r:id="rId5"/>
    <p:sldId id="289" r:id="rId6"/>
    <p:sldId id="290" r:id="rId7"/>
    <p:sldId id="292" r:id="rId8"/>
  </p:sldIdLst>
  <p:sldSz cx="9144000" cy="6858000" type="screen4x3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C8DF"/>
    <a:srgbClr val="FFCC99"/>
    <a:srgbClr val="E2D7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27" autoAdjust="0"/>
    <p:restoredTop sz="94660"/>
  </p:normalViewPr>
  <p:slideViewPr>
    <p:cSldViewPr snapToGrid="0">
      <p:cViewPr varScale="1">
        <p:scale>
          <a:sx n="90" d="100"/>
          <a:sy n="90" d="100"/>
        </p:scale>
        <p:origin x="-1335" y="-3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4BE85-FD60-4BD0-BC87-8DBBF97D3C3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AD0FF-F306-426E-8D66-E26F232D7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083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4BE85-FD60-4BD0-BC87-8DBBF97D3C3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AD0FF-F306-426E-8D66-E26F232D7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96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4BE85-FD60-4BD0-BC87-8DBBF97D3C3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AD0FF-F306-426E-8D66-E26F232D7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640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4BE85-FD60-4BD0-BC87-8DBBF97D3C3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AD0FF-F306-426E-8D66-E26F232D7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478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4BE85-FD60-4BD0-BC87-8DBBF97D3C3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AD0FF-F306-426E-8D66-E26F232D7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218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4BE85-FD60-4BD0-BC87-8DBBF97D3C3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AD0FF-F306-426E-8D66-E26F232D7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988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4BE85-FD60-4BD0-BC87-8DBBF97D3C3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AD0FF-F306-426E-8D66-E26F232D7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367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4BE85-FD60-4BD0-BC87-8DBBF97D3C3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AD0FF-F306-426E-8D66-E26F232D7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494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4BE85-FD60-4BD0-BC87-8DBBF97D3C3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AD0FF-F306-426E-8D66-E26F232D7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37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4BE85-FD60-4BD0-BC87-8DBBF97D3C3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AD0FF-F306-426E-8D66-E26F232D7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599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4BE85-FD60-4BD0-BC87-8DBBF97D3C3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AD0FF-F306-426E-8D66-E26F232D7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83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4BE85-FD60-4BD0-BC87-8DBBF97D3C35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AD0FF-F306-426E-8D66-E26F232D7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90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5261" y="1632072"/>
            <a:ext cx="7716902" cy="241401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Enbridge 2023-7 DSM Plan</a:t>
            </a:r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EB-2021-0002</a:t>
            </a:r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en-US" sz="21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1141" y="4130592"/>
            <a:ext cx="6858000" cy="120252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50"/>
              </a:spcBef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Jay Shepherd</a:t>
            </a:r>
          </a:p>
          <a:p>
            <a:pPr>
              <a:lnSpc>
                <a:spcPct val="100000"/>
              </a:lnSpc>
              <a:spcBef>
                <a:spcPts val="350"/>
              </a:spcBef>
            </a:pP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 Co-Counsel, School Energy </a:t>
            </a:r>
            <a:r>
              <a:rPr lang="en-US" sz="1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Coalition</a:t>
            </a:r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295400" y="5292532"/>
            <a:ext cx="6858000" cy="105012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50"/>
              </a:spcBef>
            </a:pPr>
            <a:r>
              <a:rPr lang="en-US" sz="2000" b="1" dirty="0">
                <a:solidFill>
                  <a:schemeClr val="bg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Presentation to OEB</a:t>
            </a:r>
          </a:p>
          <a:p>
            <a:pPr>
              <a:lnSpc>
                <a:spcPct val="100000"/>
              </a:lnSpc>
              <a:spcBef>
                <a:spcPts val="350"/>
              </a:spcBef>
            </a:pPr>
            <a:r>
              <a:rPr lang="en-US" sz="2000" b="1" dirty="0" smtClean="0">
                <a:solidFill>
                  <a:schemeClr val="bg1"/>
                </a:solidFill>
                <a:latin typeface="Arial Bold" panose="020B0704020202020204" pitchFamily="34" charset="0"/>
                <a:cs typeface="Arial Bold" panose="020B0704020202020204" pitchFamily="34" charset="0"/>
              </a:rPr>
              <a:t>March 24, 2022</a:t>
            </a:r>
            <a:endParaRPr lang="en-US" sz="2000" dirty="0">
              <a:solidFill>
                <a:schemeClr val="bg1"/>
              </a:solidFill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32" y="287959"/>
            <a:ext cx="24003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52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357" y="817439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Arial Black" panose="020B0A04020102020204" pitchFamily="34" charset="0"/>
              </a:rPr>
              <a:t>Issues to be Highlighted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0114" y="2077220"/>
            <a:ext cx="7294056" cy="4313008"/>
          </a:xfrm>
        </p:spPr>
        <p:txBody>
          <a:bodyPr anchor="t">
            <a:normAutofit/>
          </a:bodyPr>
          <a:lstStyle/>
          <a:p>
            <a:pPr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Reducing Combustion of Natural Gas in Ontario</a:t>
            </a:r>
          </a:p>
          <a:p>
            <a:pPr marL="0" indent="0">
              <a:buNone/>
              <a:defRPr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Independence/Conflict</a:t>
            </a:r>
          </a:p>
          <a:p>
            <a:pPr marL="0" indent="0">
              <a:buNone/>
              <a:defRPr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Amortization of DSM Spending</a:t>
            </a:r>
          </a:p>
          <a:p>
            <a:pPr marL="0" indent="0">
              <a:buNone/>
              <a:defRPr/>
            </a:pP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Cost Allocation and Budget “Flexibility”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57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832" y="33741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+mn-lt"/>
              </a:rPr>
              <a:t>What’s the Goal?</a:t>
            </a:r>
            <a:endParaRPr lang="en-US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109" y="1609725"/>
            <a:ext cx="7518399" cy="4458565"/>
          </a:xfrm>
        </p:spPr>
        <p:txBody>
          <a:bodyPr anchor="t">
            <a:normAutofit fontScale="92500" lnSpcReduction="10000"/>
          </a:bodyPr>
          <a:lstStyle/>
          <a:p>
            <a:pPr>
              <a:defRPr/>
            </a:pPr>
            <a:r>
              <a:rPr lang="en-US" sz="2800" b="1" dirty="0" smtClean="0">
                <a:cs typeface="Arial" panose="020B0604020202020204" pitchFamily="34" charset="0"/>
              </a:rPr>
              <a:t>If DSM is successful, result should be</a:t>
            </a:r>
            <a:endParaRPr lang="en-US" sz="2800" b="1" dirty="0"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Reduced natural gas combustion</a:t>
            </a: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Reduced GHG emissions</a:t>
            </a: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Lower costs for customers</a:t>
            </a: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Declining rate base</a:t>
            </a:r>
            <a:endParaRPr lang="en-US" sz="2500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800" b="1" dirty="0" smtClean="0">
                <a:cs typeface="Arial" panose="020B0604020202020204" pitchFamily="34" charset="0"/>
              </a:rPr>
              <a:t>How are we doing?</a:t>
            </a:r>
            <a:endParaRPr lang="en-US" sz="2800" b="1" dirty="0"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More than $2.1 billion spent to date on DSM</a:t>
            </a: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Throughput has not gone down (only residential NAUC has improved)</a:t>
            </a: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GHG emissions continue to increase</a:t>
            </a: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Customer bills continue to rise</a:t>
            </a: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Rate base additions higher every year – $1.5 billion now being forecast</a:t>
            </a:r>
            <a:endParaRPr lang="en-US" sz="2500" dirty="0"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965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832" y="33741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+mn-lt"/>
              </a:rPr>
              <a:t>Independence/Conflict</a:t>
            </a:r>
            <a:endParaRPr lang="en-US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3794" y="1771620"/>
            <a:ext cx="6816436" cy="4165600"/>
          </a:xfrm>
        </p:spPr>
        <p:txBody>
          <a:bodyPr anchor="t">
            <a:normAutofit fontScale="92500" lnSpcReduction="10000"/>
          </a:bodyPr>
          <a:lstStyle/>
          <a:p>
            <a:pPr>
              <a:defRPr/>
            </a:pPr>
            <a:r>
              <a:rPr lang="en-US" sz="2800" b="1" dirty="0" smtClean="0">
                <a:cs typeface="Arial" panose="020B0604020202020204" pitchFamily="34" charset="0"/>
              </a:rPr>
              <a:t>Utility’s Natural Conflict of Interest</a:t>
            </a:r>
            <a:endParaRPr lang="en-US" sz="2800" b="1" dirty="0"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Grow business by building rate base</a:t>
            </a: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Income from annual new rate base - +$70M</a:t>
            </a: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Annual Income from </a:t>
            </a:r>
            <a:r>
              <a:rPr lang="en-US" sz="2500" dirty="0" err="1" smtClean="0">
                <a:cs typeface="Arial" panose="020B0604020202020204" pitchFamily="34" charset="0"/>
              </a:rPr>
              <a:t>accum</a:t>
            </a:r>
            <a:r>
              <a:rPr lang="en-US" sz="2500" dirty="0" smtClean="0">
                <a:cs typeface="Arial" panose="020B0604020202020204" pitchFamily="34" charset="0"/>
              </a:rPr>
              <a:t>. rate base - +$660M</a:t>
            </a:r>
            <a:endParaRPr lang="en-US" sz="2500" dirty="0" smtClean="0"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Income from DSM incentives - $10-20M</a:t>
            </a:r>
            <a:r>
              <a:rPr lang="en-US" sz="2500" dirty="0" smtClean="0">
                <a:cs typeface="Arial" panose="020B0604020202020204" pitchFamily="34" charset="0"/>
              </a:rPr>
              <a:t> </a:t>
            </a:r>
            <a:endParaRPr lang="en-US" sz="2500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800" b="1" dirty="0" smtClean="0">
                <a:cs typeface="Arial" panose="020B0604020202020204" pitchFamily="34" charset="0"/>
              </a:rPr>
              <a:t>Not a New Prob</a:t>
            </a:r>
            <a:r>
              <a:rPr lang="en-US" sz="2800" b="1" dirty="0" smtClean="0">
                <a:cs typeface="Arial" panose="020B0604020202020204" pitchFamily="34" charset="0"/>
              </a:rPr>
              <a:t>lem</a:t>
            </a:r>
          </a:p>
          <a:p>
            <a:pPr>
              <a:defRPr/>
            </a:pPr>
            <a:r>
              <a:rPr lang="en-US" sz="2800" b="1" dirty="0">
                <a:cs typeface="Arial" panose="020B0604020202020204" pitchFamily="34" charset="0"/>
              </a:rPr>
              <a:t>What is the Solution?</a:t>
            </a:r>
          </a:p>
          <a:p>
            <a:pPr lvl="1">
              <a:defRPr/>
            </a:pPr>
            <a:r>
              <a:rPr lang="en-US" sz="2500" dirty="0">
                <a:cs typeface="Arial" panose="020B0604020202020204" pitchFamily="34" charset="0"/>
              </a:rPr>
              <a:t>Independent, fuel-neutral delivery of DSM programs?</a:t>
            </a:r>
          </a:p>
          <a:p>
            <a:pPr lvl="1">
              <a:defRPr/>
            </a:pPr>
            <a:r>
              <a:rPr lang="en-US" sz="2500" dirty="0">
                <a:cs typeface="Arial" panose="020B0604020202020204" pitchFamily="34" charset="0"/>
              </a:rPr>
              <a:t>Incentives tied to achieving those goals?</a:t>
            </a:r>
          </a:p>
          <a:p>
            <a:pPr lvl="1">
              <a:defRPr/>
            </a:pPr>
            <a:r>
              <a:rPr lang="en-US" sz="2500" dirty="0">
                <a:cs typeface="Arial" panose="020B0604020202020204" pitchFamily="34" charset="0"/>
              </a:rPr>
              <a:t>Independent oversight?  </a:t>
            </a:r>
          </a:p>
        </p:txBody>
      </p:sp>
    </p:spTree>
    <p:extLst>
      <p:ext uri="{BB962C8B-B14F-4D97-AF65-F5344CB8AC3E}">
        <p14:creationId xmlns:p14="http://schemas.microsoft.com/office/powerpoint/2010/main" val="2855663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945" y="337416"/>
            <a:ext cx="8174181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+mn-lt"/>
              </a:rPr>
              <a:t>Amortization of DSM Spending</a:t>
            </a:r>
            <a:endParaRPr lang="en-US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109" y="1609725"/>
            <a:ext cx="7518399" cy="4634057"/>
          </a:xfrm>
        </p:spPr>
        <p:txBody>
          <a:bodyPr anchor="t">
            <a:normAutofit fontScale="85000" lnSpcReduction="20000"/>
          </a:bodyPr>
          <a:lstStyle/>
          <a:p>
            <a:pPr>
              <a:defRPr/>
            </a:pPr>
            <a:r>
              <a:rPr lang="en-US" sz="2800" dirty="0" smtClean="0">
                <a:cs typeface="Arial" panose="020B0604020202020204" pitchFamily="34" charset="0"/>
              </a:rPr>
              <a:t>Pay now, or pay over time</a:t>
            </a:r>
            <a:endParaRPr lang="en-US" sz="2800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800" dirty="0" smtClean="0">
                <a:cs typeface="Arial" panose="020B0604020202020204" pitchFamily="34" charset="0"/>
              </a:rPr>
              <a:t>Matching principle – well designed amortization matches costs to benefits</a:t>
            </a:r>
            <a:endParaRPr lang="en-US" sz="2800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800" dirty="0" smtClean="0">
                <a:cs typeface="Arial" panose="020B0604020202020204" pitchFamily="34" charset="0"/>
              </a:rPr>
              <a:t>High cost of financing</a:t>
            </a: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Utility WACC, plus tax gross-up, plus amortization</a:t>
            </a: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Average annual cost 10.3% over 15 years</a:t>
            </a: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$1.00M = $1.55M</a:t>
            </a:r>
            <a:endParaRPr lang="en-US" sz="2500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800" dirty="0" smtClean="0">
                <a:cs typeface="Arial" panose="020B0604020202020204" pitchFamily="34" charset="0"/>
              </a:rPr>
              <a:t>Allows greater spending today while controlling rate impacts</a:t>
            </a:r>
            <a:endParaRPr lang="en-US" sz="2800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800" dirty="0" smtClean="0">
                <a:cs typeface="Arial" panose="020B0604020202020204" pitchFamily="34" charset="0"/>
              </a:rPr>
              <a:t>Creates future obligation – after ten years of $1.00M spending per year</a:t>
            </a: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Annual cost $1.15M and rising </a:t>
            </a: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Breakeven year 9 @15 year </a:t>
            </a:r>
            <a:r>
              <a:rPr lang="en-US" sz="2500" dirty="0" err="1" smtClean="0">
                <a:cs typeface="Arial" panose="020B0604020202020204" pitchFamily="34" charset="0"/>
              </a:rPr>
              <a:t>amort</a:t>
            </a:r>
            <a:r>
              <a:rPr lang="en-US" sz="2500" dirty="0" smtClean="0">
                <a:cs typeface="Arial" panose="020B0604020202020204" pitchFamily="34" charset="0"/>
              </a:rPr>
              <a:t>. – shorter if higher WACC</a:t>
            </a: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Amount still owing on past spending - $6.33M</a:t>
            </a:r>
          </a:p>
          <a:p>
            <a:pPr>
              <a:defRPr/>
            </a:pPr>
            <a:r>
              <a:rPr lang="en-US" sz="2800" dirty="0" smtClean="0">
                <a:cs typeface="Arial" panose="020B0604020202020204" pitchFamily="34" charset="0"/>
              </a:rPr>
              <a:t>Benefits customers who can migrate off fossil fuels earlier</a:t>
            </a:r>
            <a:endParaRPr lang="en-US" sz="2800" dirty="0" smtClean="0">
              <a:cs typeface="Arial" panose="020B0604020202020204" pitchFamily="34" charset="0"/>
            </a:endParaRPr>
          </a:p>
          <a:p>
            <a:pPr>
              <a:defRPr/>
            </a:pPr>
            <a:endParaRPr lang="en-US" sz="2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252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945" y="337416"/>
            <a:ext cx="8174181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+mn-lt"/>
              </a:rPr>
              <a:t>Cost Allocation and Budget Flexibility</a:t>
            </a:r>
            <a:endParaRPr lang="en-US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5382" y="1609725"/>
            <a:ext cx="6964218" cy="4634057"/>
          </a:xfrm>
        </p:spPr>
        <p:txBody>
          <a:bodyPr anchor="t">
            <a:normAutofit fontScale="77500" lnSpcReduction="20000"/>
          </a:bodyPr>
          <a:lstStyle/>
          <a:p>
            <a:pPr>
              <a:defRPr/>
            </a:pPr>
            <a:r>
              <a:rPr lang="en-US" sz="2800" b="1" dirty="0" smtClean="0">
                <a:cs typeface="Arial" panose="020B0604020202020204" pitchFamily="34" charset="0"/>
              </a:rPr>
              <a:t>Residential programs funded by non-residential customers</a:t>
            </a:r>
            <a:endParaRPr lang="en-US" sz="2800" b="1" dirty="0"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Rates M1 and 01 in Union territory</a:t>
            </a: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Includes small businesses, schools, etc.</a:t>
            </a:r>
            <a:endParaRPr lang="en-US" sz="2500" dirty="0" smtClean="0"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Volumetric recovery of DSM spending</a:t>
            </a:r>
            <a:endParaRPr lang="en-US" sz="2500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800" b="1" dirty="0" smtClean="0">
                <a:cs typeface="Arial" panose="020B0604020202020204" pitchFamily="34" charset="0"/>
              </a:rPr>
              <a:t>Benefits do not follow costs</a:t>
            </a:r>
            <a:endParaRPr lang="en-US" sz="2800" b="1" dirty="0"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Funders do not qualify for most programs</a:t>
            </a:r>
            <a:endParaRPr lang="en-US" sz="2500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800" b="1" dirty="0" smtClean="0">
                <a:cs typeface="Arial" panose="020B0604020202020204" pitchFamily="34" charset="0"/>
              </a:rPr>
              <a:t>Reallocations to Residential Programs </a:t>
            </a:r>
            <a:endParaRPr lang="en-US" sz="2800" b="1" dirty="0"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Increase cost to non-beneficiaries without any recourse or oversight</a:t>
            </a:r>
            <a:endParaRPr lang="en-US" sz="2500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2800" b="1" dirty="0" smtClean="0">
                <a:cs typeface="Arial" panose="020B0604020202020204" pitchFamily="34" charset="0"/>
              </a:rPr>
              <a:t>Solution?</a:t>
            </a: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Rebasing/harmonization may solve this</a:t>
            </a:r>
          </a:p>
          <a:p>
            <a:pPr lvl="1">
              <a:defRPr/>
            </a:pPr>
            <a:r>
              <a:rPr lang="en-US" sz="2500" dirty="0" smtClean="0">
                <a:cs typeface="Arial" panose="020B0604020202020204" pitchFamily="34" charset="0"/>
              </a:rPr>
              <a:t>In the interim</a:t>
            </a:r>
          </a:p>
          <a:p>
            <a:pPr lvl="2">
              <a:defRPr/>
            </a:pPr>
            <a:r>
              <a:rPr lang="en-US" sz="2200" dirty="0" smtClean="0">
                <a:cs typeface="Arial" panose="020B0604020202020204" pitchFamily="34" charset="0"/>
              </a:rPr>
              <a:t>Residential programs funded in fixed monthly charge, non-residential in volumetric charges</a:t>
            </a:r>
          </a:p>
          <a:p>
            <a:pPr lvl="2">
              <a:defRPr/>
            </a:pPr>
            <a:r>
              <a:rPr lang="en-US" sz="2200" dirty="0" smtClean="0">
                <a:cs typeface="Arial" panose="020B0604020202020204" pitchFamily="34" charset="0"/>
              </a:rPr>
              <a:t>Independent supervisory entity reviewing budget transfers and impacts</a:t>
            </a:r>
            <a:endParaRPr lang="en-US" sz="2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656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4120" y="786384"/>
            <a:ext cx="7716902" cy="241401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b="1" dirty="0" smtClean="0">
                <a:latin typeface="Arial Black" panose="020B0A04020102020204" pitchFamily="34" charset="0"/>
              </a:rPr>
              <a:t>Enbridge 2023-7 DSM Plan</a:t>
            </a:r>
            <a:r>
              <a:rPr lang="en-US" b="1" dirty="0">
                <a:latin typeface="Arial Black" panose="020B0A04020102020204" pitchFamily="34" charset="0"/>
              </a:rPr>
              <a:t/>
            </a:r>
            <a:br>
              <a:rPr lang="en-US" b="1" dirty="0">
                <a:latin typeface="Arial Black" panose="020B0A04020102020204" pitchFamily="34" charset="0"/>
              </a:rPr>
            </a:br>
            <a:r>
              <a:rPr lang="en-US" b="1" dirty="0" smtClean="0">
                <a:latin typeface="Arial Black" panose="020B0A04020102020204" pitchFamily="34" charset="0"/>
              </a:rPr>
              <a:t>EB-2021-0002</a:t>
            </a:r>
            <a:r>
              <a:rPr lang="en-US" b="1" dirty="0">
                <a:latin typeface="Arial Black" panose="020B0A04020102020204" pitchFamily="34" charset="0"/>
              </a:rPr>
              <a:t/>
            </a:r>
            <a:br>
              <a:rPr lang="en-US" b="1" dirty="0">
                <a:latin typeface="Arial Black" panose="020B0A04020102020204" pitchFamily="34" charset="0"/>
              </a:rPr>
            </a:br>
            <a:r>
              <a:rPr lang="en-US" b="1" dirty="0">
                <a:latin typeface="Arial Black" panose="020B0A04020102020204" pitchFamily="34" charset="0"/>
              </a:rPr>
              <a:t/>
            </a:r>
            <a:br>
              <a:rPr lang="en-US" b="1" dirty="0">
                <a:latin typeface="Arial Black" panose="020B0A04020102020204" pitchFamily="34" charset="0"/>
              </a:rPr>
            </a:br>
            <a:endParaRPr lang="en-US" sz="2100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350"/>
              </a:spcBef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Jay Shepherd</a:t>
            </a:r>
          </a:p>
          <a:p>
            <a:pPr>
              <a:lnSpc>
                <a:spcPct val="100000"/>
              </a:lnSpc>
              <a:spcBef>
                <a:spcPts val="350"/>
              </a:spcBef>
            </a:pP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Regulatory Co-Counsel, School Energy Coalition 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295400" y="2840037"/>
            <a:ext cx="6858000" cy="165576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350"/>
              </a:spcBef>
            </a:pPr>
            <a:r>
              <a:rPr lang="en-US" sz="2000" b="1" dirty="0">
                <a:latin typeface="Arial Bold" panose="020B0704020202020204" pitchFamily="34" charset="0"/>
                <a:cs typeface="Arial Bold" panose="020B0704020202020204" pitchFamily="34" charset="0"/>
              </a:rPr>
              <a:t>Presentation to OEB</a:t>
            </a:r>
          </a:p>
          <a:p>
            <a:pPr>
              <a:lnSpc>
                <a:spcPct val="100000"/>
              </a:lnSpc>
              <a:spcBef>
                <a:spcPts val="350"/>
              </a:spcBef>
            </a:pPr>
            <a:r>
              <a:rPr lang="en-US" sz="2000" b="1" dirty="0" smtClean="0">
                <a:latin typeface="Arial Bold" panose="020B0704020202020204" pitchFamily="34" charset="0"/>
                <a:cs typeface="Arial Bold" panose="020B0704020202020204" pitchFamily="34" charset="0"/>
              </a:rPr>
              <a:t>March 24, 2022</a:t>
            </a:r>
            <a:endParaRPr lang="en-US" sz="2000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850" y="5272232"/>
            <a:ext cx="24003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21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393</Words>
  <Application>Microsoft Office PowerPoint</Application>
  <PresentationFormat>On-screen Show (4:3)</PresentationFormat>
  <Paragraphs>74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Enbridge 2023-7 DSM Plan EB-2021-0002  </vt:lpstr>
      <vt:lpstr>Issues to be Highlighted</vt:lpstr>
      <vt:lpstr>What’s the Goal?</vt:lpstr>
      <vt:lpstr>Independence/Conflict</vt:lpstr>
      <vt:lpstr>Amortization of DSM Spending</vt:lpstr>
      <vt:lpstr>Cost Allocation and Budget Flexibility</vt:lpstr>
      <vt:lpstr>Enbridge 2023-7 DSM Plan EB-2021-0002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2017-07-18T15:51:33Z</dcterms:created>
  <dcterms:modified xsi:type="dcterms:W3CDTF">2022-03-21T17:40:03Z</dcterms:modified>
</cp:coreProperties>
</file>