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93" r:id="rId2"/>
    <p:sldId id="257" r:id="rId3"/>
    <p:sldId id="287" r:id="rId4"/>
    <p:sldId id="288" r:id="rId5"/>
    <p:sldId id="289" r:id="rId6"/>
    <p:sldId id="290" r:id="rId7"/>
    <p:sldId id="292" r:id="rId8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DF"/>
    <a:srgbClr val="FFCC99"/>
    <a:srgbClr val="E2D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335" y="-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9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9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4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8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9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4BE85-FD60-4BD0-BC87-8DBBF97D3C35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AD0FF-F306-426E-8D66-E26F232D7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261" y="1632072"/>
            <a:ext cx="7716902" cy="24140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Enbridge 2023-7 DSM Plan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EB-2021-0002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sz="2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141" y="4130592"/>
            <a:ext cx="6858000" cy="12025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 Shepherd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Co-Counsel, School Energy </a:t>
            </a:r>
            <a:r>
              <a:rPr lang="en-US" sz="1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Coalition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95400" y="5292532"/>
            <a:ext cx="6858000" cy="10501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2000" b="1" dirty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Presentation to OEB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March 24, 2022</a:t>
            </a:r>
            <a:endParaRPr lang="en-US" sz="2000" dirty="0">
              <a:solidFill>
                <a:schemeClr val="bg1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2" y="287959"/>
            <a:ext cx="2400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5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357" y="8174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Issues to be Highlighted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14" y="2077220"/>
            <a:ext cx="7294056" cy="4313008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Combustion of Natural Gas in Ontario</a:t>
            </a:r>
          </a:p>
          <a:p>
            <a:pPr marL="0" indent="0"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Independence/Conflict</a:t>
            </a:r>
          </a:p>
          <a:p>
            <a:pPr marL="0" indent="0">
              <a:buNone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Amortization of DSM Spending</a:t>
            </a:r>
          </a:p>
          <a:p>
            <a:pPr marL="0" indent="0">
              <a:buNone/>
              <a:defRPr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Cost Allocation and Budget “Flexibility”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7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32" y="3374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What’s the Goal?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9" y="1609725"/>
            <a:ext cx="7518399" cy="4458565"/>
          </a:xfrm>
        </p:spPr>
        <p:txBody>
          <a:bodyPr anchor="t">
            <a:normAutofit fontScale="92500" lnSpcReduction="10000"/>
          </a:bodyPr>
          <a:lstStyle/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If DSM is successful, result should be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Reduced natural gas combustion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Reduced GHG emissions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Lower costs for customers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Declining rate base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How are we doing?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More than $2.1 billion spent to date on DSM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Throughput has not gone down (only residential NAUC has improved)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GHG emissions continue to increase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Customer bills continue to rise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Rate base additions higher every year – $1.5 billion now being forecast</a:t>
            </a:r>
            <a:endParaRPr lang="en-US" sz="2500" dirty="0"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6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32" y="33741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Independence/Conflict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794" y="1771620"/>
            <a:ext cx="6816436" cy="4165600"/>
          </a:xfrm>
        </p:spPr>
        <p:txBody>
          <a:bodyPr anchor="t">
            <a:normAutofit fontScale="92500" lnSpcReduction="10000"/>
          </a:bodyPr>
          <a:lstStyle/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Utility’s Natural Conflict of Interest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Grow business by building rate base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Income from annual new rate base - +$70M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Annual Income from </a:t>
            </a:r>
            <a:r>
              <a:rPr lang="en-US" sz="2500" dirty="0" err="1" smtClean="0">
                <a:cs typeface="Arial" panose="020B0604020202020204" pitchFamily="34" charset="0"/>
              </a:rPr>
              <a:t>accum</a:t>
            </a:r>
            <a:r>
              <a:rPr lang="en-US" sz="2500" dirty="0" smtClean="0">
                <a:cs typeface="Arial" panose="020B0604020202020204" pitchFamily="34" charset="0"/>
              </a:rPr>
              <a:t>. rate base - +$660M</a:t>
            </a:r>
            <a:endParaRPr lang="en-US" sz="25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Income from DSM incentives - $10-20M</a:t>
            </a:r>
            <a:r>
              <a:rPr lang="en-US" sz="2500" dirty="0" smtClean="0">
                <a:cs typeface="Arial" panose="020B0604020202020204" pitchFamily="34" charset="0"/>
              </a:rPr>
              <a:t> 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Not a New Prob</a:t>
            </a:r>
            <a:r>
              <a:rPr lang="en-US" sz="2800" b="1" dirty="0" smtClean="0">
                <a:cs typeface="Arial" panose="020B0604020202020204" pitchFamily="34" charset="0"/>
              </a:rPr>
              <a:t>lem</a:t>
            </a:r>
          </a:p>
          <a:p>
            <a:pPr>
              <a:defRPr/>
            </a:pPr>
            <a:r>
              <a:rPr lang="en-US" sz="2800" b="1" dirty="0">
                <a:cs typeface="Arial" panose="020B0604020202020204" pitchFamily="34" charset="0"/>
              </a:rPr>
              <a:t>What is the Solution?</a:t>
            </a:r>
          </a:p>
          <a:p>
            <a:pPr lvl="1">
              <a:defRPr/>
            </a:pPr>
            <a:r>
              <a:rPr lang="en-US" sz="2500" dirty="0">
                <a:cs typeface="Arial" panose="020B0604020202020204" pitchFamily="34" charset="0"/>
              </a:rPr>
              <a:t>Independent, fuel-neutral delivery of DSM programs?</a:t>
            </a:r>
          </a:p>
          <a:p>
            <a:pPr lvl="1">
              <a:defRPr/>
            </a:pPr>
            <a:r>
              <a:rPr lang="en-US" sz="2500" dirty="0">
                <a:cs typeface="Arial" panose="020B0604020202020204" pitchFamily="34" charset="0"/>
              </a:rPr>
              <a:t>Incentives tied to achieving those goals?</a:t>
            </a:r>
          </a:p>
          <a:p>
            <a:pPr lvl="1">
              <a:defRPr/>
            </a:pPr>
            <a:r>
              <a:rPr lang="en-US" sz="2500" dirty="0">
                <a:cs typeface="Arial" panose="020B0604020202020204" pitchFamily="34" charset="0"/>
              </a:rPr>
              <a:t>Independent oversight?  </a:t>
            </a:r>
          </a:p>
        </p:txBody>
      </p:sp>
    </p:spTree>
    <p:extLst>
      <p:ext uri="{BB962C8B-B14F-4D97-AF65-F5344CB8AC3E}">
        <p14:creationId xmlns:p14="http://schemas.microsoft.com/office/powerpoint/2010/main" val="285566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37416"/>
            <a:ext cx="817418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Amortization of DSM Spending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109" y="1609725"/>
            <a:ext cx="7518399" cy="4634057"/>
          </a:xfrm>
        </p:spPr>
        <p:txBody>
          <a:bodyPr anchor="t">
            <a:normAutofit fontScale="85000" lnSpcReduction="20000"/>
          </a:bodyPr>
          <a:lstStyle/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Pay now, or pay over time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Matching principle – well designed amortization matches costs to benefits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High cost of financing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Utility WACC, plus tax gross-up, plus amortization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Average annual cost 10.3% over 15 years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$1.00M = $1.55M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Allows greater spending today while controlling rate impacts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Creates future obligation – after ten years of $1.00M spending per year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Annual cost $1.15M and rising 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Breakeven year 9 @15 year </a:t>
            </a:r>
            <a:r>
              <a:rPr lang="en-US" sz="2500" dirty="0" err="1" smtClean="0">
                <a:cs typeface="Arial" panose="020B0604020202020204" pitchFamily="34" charset="0"/>
              </a:rPr>
              <a:t>amort</a:t>
            </a:r>
            <a:r>
              <a:rPr lang="en-US" sz="2500" dirty="0" smtClean="0">
                <a:cs typeface="Arial" panose="020B0604020202020204" pitchFamily="34" charset="0"/>
              </a:rPr>
              <a:t>. – shorter if higher WACC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Amount still owing on past spending - $6.33M</a:t>
            </a:r>
          </a:p>
          <a:p>
            <a:pPr>
              <a:defRPr/>
            </a:pPr>
            <a:r>
              <a:rPr lang="en-US" sz="2800" dirty="0" smtClean="0">
                <a:cs typeface="Arial" panose="020B0604020202020204" pitchFamily="34" charset="0"/>
              </a:rPr>
              <a:t>Benefits customers who can migrate off fossil fuels earlier</a:t>
            </a:r>
            <a:endParaRPr lang="en-US" sz="2800" dirty="0" smtClean="0"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25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945" y="337416"/>
            <a:ext cx="817418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Cost Allocation and Budget Flexibility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82" y="1609725"/>
            <a:ext cx="6964218" cy="4634057"/>
          </a:xfrm>
        </p:spPr>
        <p:txBody>
          <a:bodyPr anchor="t">
            <a:normAutofit fontScale="77500" lnSpcReduction="20000"/>
          </a:bodyPr>
          <a:lstStyle/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Residential programs funded by non-residential customers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Rates M1 and 01 in Union territory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Includes small businesses, schools, etc.</a:t>
            </a:r>
            <a:endParaRPr lang="en-US" sz="2500" dirty="0" smtClean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Volumetric recovery of DSM spending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Benefits do not follow costs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Funders do not qualify for most programs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Reallocations to Residential Programs </a:t>
            </a:r>
            <a:endParaRPr lang="en-US" sz="2800" b="1" dirty="0"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Increase cost to non-beneficiaries without any recourse or oversight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b="1" dirty="0" smtClean="0">
                <a:cs typeface="Arial" panose="020B0604020202020204" pitchFamily="34" charset="0"/>
              </a:rPr>
              <a:t>Solution?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Rebasing/harmonization may solve this</a:t>
            </a:r>
          </a:p>
          <a:p>
            <a:pPr lvl="1">
              <a:defRPr/>
            </a:pPr>
            <a:r>
              <a:rPr lang="en-US" sz="2500" dirty="0" smtClean="0">
                <a:cs typeface="Arial" panose="020B0604020202020204" pitchFamily="34" charset="0"/>
              </a:rPr>
              <a:t>In the interim</a:t>
            </a:r>
          </a:p>
          <a:p>
            <a:pPr lvl="2">
              <a:defRPr/>
            </a:pPr>
            <a:r>
              <a:rPr lang="en-US" sz="2200" dirty="0" smtClean="0">
                <a:cs typeface="Arial" panose="020B0604020202020204" pitchFamily="34" charset="0"/>
              </a:rPr>
              <a:t>Residential programs funded in fixed monthly charge, non-residential in volumetric charges</a:t>
            </a:r>
          </a:p>
          <a:p>
            <a:pPr lvl="2">
              <a:defRPr/>
            </a:pPr>
            <a:r>
              <a:rPr lang="en-US" sz="2200" dirty="0" smtClean="0">
                <a:cs typeface="Arial" panose="020B0604020202020204" pitchFamily="34" charset="0"/>
              </a:rPr>
              <a:t>Independent supervisory entity reviewing budget transfers and impacts</a:t>
            </a:r>
            <a:endParaRPr lang="en-US" sz="22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5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4120" y="786384"/>
            <a:ext cx="7716902" cy="24140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 Black" panose="020B0A04020102020204" pitchFamily="34" charset="0"/>
              </a:rPr>
              <a:t>Enbridge 2023-7 DSM Plan</a:t>
            </a: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 smtClean="0">
                <a:latin typeface="Arial Black" panose="020B0A04020102020204" pitchFamily="34" charset="0"/>
              </a:rPr>
              <a:t>EB-2021-0002</a:t>
            </a: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r>
              <a:rPr lang="en-US" b="1" dirty="0">
                <a:latin typeface="Arial Black" panose="020B0A04020102020204" pitchFamily="34" charset="0"/>
              </a:rPr>
              <a:t/>
            </a:r>
            <a:br>
              <a:rPr lang="en-US" b="1" dirty="0">
                <a:latin typeface="Arial Black" panose="020B0A04020102020204" pitchFamily="34" charset="0"/>
              </a:rPr>
            </a:br>
            <a:endParaRPr lang="en-US" sz="21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35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Jay Shepherd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Regulatory Co-Counsel, School Energy Coalition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95400" y="2840037"/>
            <a:ext cx="6858000" cy="16557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2000" b="1" dirty="0">
                <a:latin typeface="Arial Bold" panose="020B0704020202020204" pitchFamily="34" charset="0"/>
                <a:cs typeface="Arial Bold" panose="020B0704020202020204" pitchFamily="34" charset="0"/>
              </a:rPr>
              <a:t>Presentation to OEB</a:t>
            </a: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2000" b="1" dirty="0" smtClean="0">
                <a:latin typeface="Arial Bold" panose="020B0704020202020204" pitchFamily="34" charset="0"/>
                <a:cs typeface="Arial Bold" panose="020B0704020202020204" pitchFamily="34" charset="0"/>
              </a:rPr>
              <a:t>March 24, 2022</a:t>
            </a:r>
            <a:endParaRPr lang="en-US" sz="2000" dirty="0"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5272232"/>
            <a:ext cx="24003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1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Enbridge 2023-7 DSM Plan EB-2021-0002  </vt:lpstr>
      <vt:lpstr>Issues to be Highlighted</vt:lpstr>
      <vt:lpstr>What’s the Goal?</vt:lpstr>
      <vt:lpstr>Independence/Conflict</vt:lpstr>
      <vt:lpstr>Amortization of DSM Spending</vt:lpstr>
      <vt:lpstr>Cost Allocation and Budget Flexibility</vt:lpstr>
      <vt:lpstr>Enbridge 2023-7 DSM Plan EB-2021-0002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2017-07-18T15:51:33Z</dcterms:created>
  <dcterms:modified xsi:type="dcterms:W3CDTF">2022-03-21T17:40:03Z</dcterms:modified>
</cp:coreProperties>
</file>