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drawings/drawing9.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0.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6.xml" ContentType="application/vnd.openxmlformats-officedocument.themeOverride+xml"/>
  <Override PartName="/ppt/drawings/drawing1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2.xml" ContentType="application/vnd.openxmlformats-officedocument.drawingml.chartshapes+xml"/>
  <Override PartName="/ppt/notesSlides/notesSlide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3.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7.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4.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5.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8.xml" ContentType="application/vnd.openxmlformats-officedocument.themeOverride+xml"/>
  <Override PartName="/ppt/drawings/drawing16.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7.xml" ContentType="application/vnd.openxmlformats-officedocument.drawingml.chartshapes+xml"/>
  <Override PartName="/ppt/notesSlides/notesSlide1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9.xml" ContentType="application/vnd.openxmlformats-officedocument.themeOverride+xml"/>
  <Override PartName="/ppt/drawings/drawing18.xml" ContentType="application/vnd.openxmlformats-officedocument.drawingml.chartshapes+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19.xml" ContentType="application/vnd.openxmlformats-officedocument.drawingml.chartshape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0.xml" ContentType="application/vnd.openxmlformats-officedocument.themeOverride+xml"/>
  <Override PartName="/ppt/drawings/drawing20.xml" ContentType="application/vnd.openxmlformats-officedocument.drawingml.chartshape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21.xml" ContentType="application/vnd.openxmlformats-officedocument.drawingml.chartshapes+xml"/>
  <Override PartName="/ppt/notesSlides/notesSlide11.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1.xml" ContentType="application/vnd.openxmlformats-officedocument.themeOverride+xml"/>
  <Override PartName="/ppt/drawings/drawing22.xml" ContentType="application/vnd.openxmlformats-officedocument.drawingml.chartshapes+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23.xml" ContentType="application/vnd.openxmlformats-officedocument.drawingml.chartshape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65" r:id="rId3"/>
    <p:sldId id="257" r:id="rId4"/>
    <p:sldId id="554" r:id="rId5"/>
    <p:sldId id="548" r:id="rId6"/>
    <p:sldId id="553" r:id="rId7"/>
    <p:sldId id="543" r:id="rId8"/>
    <p:sldId id="545" r:id="rId9"/>
    <p:sldId id="546" r:id="rId10"/>
    <p:sldId id="565" r:id="rId11"/>
    <p:sldId id="564" r:id="rId12"/>
    <p:sldId id="570" r:id="rId13"/>
    <p:sldId id="559" r:id="rId14"/>
    <p:sldId id="575" r:id="rId15"/>
    <p:sldId id="582" r:id="rId16"/>
    <p:sldId id="587" r:id="rId17"/>
    <p:sldId id="557" r:id="rId18"/>
    <p:sldId id="573" r:id="rId19"/>
    <p:sldId id="583" r:id="rId20"/>
    <p:sldId id="589" r:id="rId21"/>
    <p:sldId id="262" r:id="rId22"/>
    <p:sldId id="578" r:id="rId23"/>
    <p:sldId id="584" r:id="rId24"/>
    <p:sldId id="562" r:id="rId25"/>
    <p:sldId id="579" r:id="rId26"/>
    <p:sldId id="580" r:id="rId27"/>
    <p:sldId id="581" r:id="rId28"/>
    <p:sldId id="555" r:id="rId29"/>
    <p:sldId id="563" r:id="rId30"/>
    <p:sldId id="586" r:id="rId31"/>
    <p:sldId id="547" r:id="rId32"/>
    <p:sldId id="568" r:id="rId33"/>
    <p:sldId id="590" r:id="rId34"/>
    <p:sldId id="585" r:id="rId35"/>
    <p:sldId id="591" r:id="rId36"/>
    <p:sldId id="588" r:id="rId37"/>
    <p:sldId id="561" r:id="rId38"/>
    <p:sldId id="577" r:id="rId39"/>
    <p:sldId id="556" r:id="rId40"/>
    <p:sldId id="572" r:id="rId41"/>
    <p:sldId id="560" r:id="rId42"/>
    <p:sldId id="576" r:id="rId43"/>
    <p:sldId id="558" r:id="rId44"/>
    <p:sldId id="57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D3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83DCA8-3BE1-4867-B388-2A2705ACCE0C}" v="5" dt="2022-11-30T18:32:16.6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0" autoAdjust="0"/>
    <p:restoredTop sz="89189" autoAdjust="0"/>
  </p:normalViewPr>
  <p:slideViewPr>
    <p:cSldViewPr snapToGrid="0">
      <p:cViewPr varScale="1">
        <p:scale>
          <a:sx n="108" d="100"/>
          <a:sy n="108" d="100"/>
        </p:scale>
        <p:origin x="816"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ubin Panchal" userId="ddc9597a-9663-4f03-baec-4477126b4d84" providerId="ADAL" clId="{4383DCA8-3BE1-4867-B388-2A2705ACCE0C}"/>
    <pc:docChg chg="undo custSel addSld modSld">
      <pc:chgData name="Zubin Panchal" userId="ddc9597a-9663-4f03-baec-4477126b4d84" providerId="ADAL" clId="{4383DCA8-3BE1-4867-B388-2A2705ACCE0C}" dt="2022-12-01T16:44:46.102" v="57" actId="1076"/>
      <pc:docMkLst>
        <pc:docMk/>
      </pc:docMkLst>
      <pc:sldChg chg="modSp mod">
        <pc:chgData name="Zubin Panchal" userId="ddc9597a-9663-4f03-baec-4477126b4d84" providerId="ADAL" clId="{4383DCA8-3BE1-4867-B388-2A2705ACCE0C}" dt="2022-12-01T16:44:23.660" v="53" actId="1076"/>
        <pc:sldMkLst>
          <pc:docMk/>
          <pc:sldMk cId="388618046" sldId="547"/>
        </pc:sldMkLst>
        <pc:spChg chg="mod">
          <ac:chgData name="Zubin Panchal" userId="ddc9597a-9663-4f03-baec-4477126b4d84" providerId="ADAL" clId="{4383DCA8-3BE1-4867-B388-2A2705ACCE0C}" dt="2022-12-01T16:44:23.660" v="53" actId="1076"/>
          <ac:spMkLst>
            <pc:docMk/>
            <pc:sldMk cId="388618046" sldId="547"/>
            <ac:spMk id="12" creationId="{1F8FA8BD-8AC4-4544-8240-B9DB9C34E46B}"/>
          </ac:spMkLst>
        </pc:spChg>
      </pc:sldChg>
      <pc:sldChg chg="modSp mod">
        <pc:chgData name="Zubin Panchal" userId="ddc9597a-9663-4f03-baec-4477126b4d84" providerId="ADAL" clId="{4383DCA8-3BE1-4867-B388-2A2705ACCE0C}" dt="2022-12-01T16:44:36.710" v="56" actId="1076"/>
        <pc:sldMkLst>
          <pc:docMk/>
          <pc:sldMk cId="1644039360" sldId="555"/>
        </pc:sldMkLst>
        <pc:spChg chg="mod">
          <ac:chgData name="Zubin Panchal" userId="ddc9597a-9663-4f03-baec-4477126b4d84" providerId="ADAL" clId="{4383DCA8-3BE1-4867-B388-2A2705ACCE0C}" dt="2022-12-01T16:44:36.710" v="56" actId="1076"/>
          <ac:spMkLst>
            <pc:docMk/>
            <pc:sldMk cId="1644039360" sldId="555"/>
            <ac:spMk id="12" creationId="{1F8FA8BD-8AC4-4544-8240-B9DB9C34E46B}"/>
          </ac:spMkLst>
        </pc:spChg>
        <pc:spChg chg="mod">
          <ac:chgData name="Zubin Panchal" userId="ddc9597a-9663-4f03-baec-4477126b4d84" providerId="ADAL" clId="{4383DCA8-3BE1-4867-B388-2A2705ACCE0C}" dt="2022-12-01T16:44:00.608" v="52" actId="20577"/>
          <ac:spMkLst>
            <pc:docMk/>
            <pc:sldMk cId="1644039360" sldId="555"/>
            <ac:spMk id="17" creationId="{065443A7-3CF2-4E4B-87DF-7CF8B25B96E8}"/>
          </ac:spMkLst>
        </pc:spChg>
      </pc:sldChg>
      <pc:sldChg chg="modSp">
        <pc:chgData name="Zubin Panchal" userId="ddc9597a-9663-4f03-baec-4477126b4d84" providerId="ADAL" clId="{4383DCA8-3BE1-4867-B388-2A2705ACCE0C}" dt="2022-11-30T18:32:16.606" v="4" actId="20577"/>
        <pc:sldMkLst>
          <pc:docMk/>
          <pc:sldMk cId="4216268957" sldId="586"/>
        </pc:sldMkLst>
        <pc:spChg chg="mod">
          <ac:chgData name="Zubin Panchal" userId="ddc9597a-9663-4f03-baec-4477126b4d84" providerId="ADAL" clId="{4383DCA8-3BE1-4867-B388-2A2705ACCE0C}" dt="2022-11-30T18:32:16.606" v="4" actId="20577"/>
          <ac:spMkLst>
            <pc:docMk/>
            <pc:sldMk cId="4216268957" sldId="586"/>
            <ac:spMk id="6" creationId="{BB020AAB-0F8D-4FA8-9865-92CC1B34B772}"/>
          </ac:spMkLst>
        </pc:spChg>
      </pc:sldChg>
      <pc:sldChg chg="modSp mod">
        <pc:chgData name="Zubin Panchal" userId="ddc9597a-9663-4f03-baec-4477126b4d84" providerId="ADAL" clId="{4383DCA8-3BE1-4867-B388-2A2705ACCE0C}" dt="2022-12-01T16:44:46.102" v="57" actId="1076"/>
        <pc:sldMkLst>
          <pc:docMk/>
          <pc:sldMk cId="833904190" sldId="590"/>
        </pc:sldMkLst>
        <pc:spChg chg="mod">
          <ac:chgData name="Zubin Panchal" userId="ddc9597a-9663-4f03-baec-4477126b4d84" providerId="ADAL" clId="{4383DCA8-3BE1-4867-B388-2A2705ACCE0C}" dt="2022-12-01T16:44:46.102" v="57" actId="1076"/>
          <ac:spMkLst>
            <pc:docMk/>
            <pc:sldMk cId="833904190" sldId="590"/>
            <ac:spMk id="12" creationId="{1F8FA8BD-8AC4-4544-8240-B9DB9C34E46B}"/>
          </ac:spMkLst>
        </pc:spChg>
      </pc:sldChg>
      <pc:sldChg chg="addSp delSp modSp new mod">
        <pc:chgData name="Zubin Panchal" userId="ddc9597a-9663-4f03-baec-4477126b4d84" providerId="ADAL" clId="{4383DCA8-3BE1-4867-B388-2A2705ACCE0C}" dt="2022-11-30T20:57:15.023" v="50" actId="478"/>
        <pc:sldMkLst>
          <pc:docMk/>
          <pc:sldMk cId="827559629" sldId="591"/>
        </pc:sldMkLst>
        <pc:spChg chg="add del mod">
          <ac:chgData name="Zubin Panchal" userId="ddc9597a-9663-4f03-baec-4477126b4d84" providerId="ADAL" clId="{4383DCA8-3BE1-4867-B388-2A2705ACCE0C}" dt="2022-11-30T20:57:15.023" v="50" actId="478"/>
          <ac:spMkLst>
            <pc:docMk/>
            <pc:sldMk cId="827559629" sldId="591"/>
            <ac:spMk id="2" creationId="{05D72EAB-36C3-4973-8A02-D200A77BC6D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5.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9.xml"/><Relationship Id="rId1" Type="http://schemas.microsoft.com/office/2011/relationships/chartStyle" Target="style19.xml"/><Relationship Id="rId5" Type="http://schemas.openxmlformats.org/officeDocument/2006/relationships/chartUserShapes" Target="../drawings/drawing16.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7.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1.xml"/><Relationship Id="rId1" Type="http://schemas.microsoft.com/office/2011/relationships/chartStyle" Target="style21.xml"/><Relationship Id="rId5" Type="http://schemas.openxmlformats.org/officeDocument/2006/relationships/chartUserShapes" Target="../drawings/drawing18.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19.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3.xml"/><Relationship Id="rId1" Type="http://schemas.microsoft.com/office/2011/relationships/chartStyle" Target="style23.xml"/><Relationship Id="rId5" Type="http://schemas.openxmlformats.org/officeDocument/2006/relationships/chartUserShapes" Target="../drawings/drawing20.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21.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5.xml"/><Relationship Id="rId1" Type="http://schemas.microsoft.com/office/2011/relationships/chartStyle" Target="style25.xml"/><Relationship Id="rId5" Type="http://schemas.openxmlformats.org/officeDocument/2006/relationships/chartUserShapes" Target="../drawings/drawing22.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23.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400" b="0" i="0" u="none" strike="noStrike" baseline="0" dirty="0">
                <a:effectLst/>
              </a:rPr>
              <a:t>Industry Aggregate </a:t>
            </a:r>
            <a:r>
              <a:rPr lang="en-US" dirty="0"/>
              <a:t>Distribution Station Equipment Capex Unit Costs (2017-2021)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'Variable Trends'!$B$1</c:f>
              <c:strCache>
                <c:ptCount val="1"/>
                <c:pt idx="0">
                  <c:v>Unit Cost</c:v>
                </c:pt>
              </c:strCache>
            </c:strRef>
          </c:tx>
          <c:spPr>
            <a:ln w="9525" cap="rnd">
              <a:solidFill>
                <a:schemeClr val="accent1"/>
              </a:solidFill>
              <a:prstDash val="solid"/>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ash"/>
              </a:ln>
              <a:effectLst/>
            </c:spPr>
            <c:trendlineType val="linear"/>
            <c:dispRSqr val="0"/>
            <c:dispEq val="0"/>
          </c:trendline>
          <c:cat>
            <c:numRef>
              <c:f>'Variable Trends'!$A$2:$A$6</c:f>
              <c:numCache>
                <c:formatCode>General</c:formatCode>
                <c:ptCount val="5"/>
                <c:pt idx="0">
                  <c:v>2017</c:v>
                </c:pt>
                <c:pt idx="1">
                  <c:v>2018</c:v>
                </c:pt>
                <c:pt idx="2">
                  <c:v>2019</c:v>
                </c:pt>
                <c:pt idx="3">
                  <c:v>2020</c:v>
                </c:pt>
                <c:pt idx="4">
                  <c:v>2021</c:v>
                </c:pt>
              </c:numCache>
            </c:numRef>
          </c:cat>
          <c:val>
            <c:numRef>
              <c:f>'Variable Trends'!$B$2:$B$6</c:f>
              <c:numCache>
                <c:formatCode>_(* #,##0.00_);_(* \(#,##0.00\);_(* "-"??_);_(@_)</c:formatCode>
                <c:ptCount val="5"/>
                <c:pt idx="0">
                  <c:v>9398663.7174382377</c:v>
                </c:pt>
                <c:pt idx="1">
                  <c:v>6546623.7234332664</c:v>
                </c:pt>
                <c:pt idx="2">
                  <c:v>6920452.7802220993</c:v>
                </c:pt>
                <c:pt idx="3">
                  <c:v>2736375.8427489349</c:v>
                </c:pt>
                <c:pt idx="4">
                  <c:v>3579754.6203312674</c:v>
                </c:pt>
              </c:numCache>
            </c:numRef>
          </c:val>
          <c:smooth val="0"/>
          <c:extLst>
            <c:ext xmlns:c16="http://schemas.microsoft.com/office/drawing/2014/chart" uri="{C3380CC4-5D6E-409C-BE32-E72D297353CC}">
              <c16:uniqueId val="{00000001-270B-42C2-AB1B-631DA281166A}"/>
            </c:ext>
          </c:extLst>
        </c:ser>
        <c:dLbls>
          <c:showLegendKey val="0"/>
          <c:showVal val="0"/>
          <c:showCatName val="0"/>
          <c:showSerName val="0"/>
          <c:showPercent val="0"/>
          <c:showBubbleSize val="0"/>
        </c:dLbls>
        <c:marker val="1"/>
        <c:smooth val="0"/>
        <c:axId val="2072521232"/>
        <c:axId val="2072521648"/>
      </c:lineChart>
      <c:catAx>
        <c:axId val="2072521232"/>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t>Year</a:t>
                </a:r>
              </a:p>
            </c:rich>
          </c:tx>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72521648"/>
        <c:crosses val="autoZero"/>
        <c:auto val="1"/>
        <c:lblAlgn val="ctr"/>
        <c:lblOffset val="100"/>
        <c:noMultiLvlLbl val="0"/>
      </c:catAx>
      <c:valAx>
        <c:axId val="207252164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t>Unit Cost ($/MVA/Station)</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72521232"/>
        <c:crosses val="autoZero"/>
        <c:crossBetween val="between"/>
      </c:valAx>
      <c:spPr>
        <a:noFill/>
        <a:ln>
          <a:noFill/>
        </a:ln>
        <a:effectLst/>
      </c:spPr>
    </c:plotArea>
    <c:plotVisOnly val="1"/>
    <c:dispBlanksAs val="gap"/>
    <c:showDLblsOverMax val="0"/>
    <c:extLst/>
  </c:chart>
  <c:spPr>
    <a:noFill/>
    <a:ln>
      <a:solidFill>
        <a:srgbClr val="5B9BD5"/>
      </a:solidFill>
    </a:ln>
    <a:effectLst/>
  </c:spPr>
  <c:txPr>
    <a:bodyPr/>
    <a:lstStyle/>
    <a:p>
      <a:pPr>
        <a:defRPr>
          <a:solidFill>
            <a:sysClr val="windowText" lastClr="000000"/>
          </a:solidFill>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t>2021 Vegetation Management O&amp;M Unit Costs</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Sheet1!$D$1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Sheet1!$C$2:$C$15</c:f>
              <c:strCache>
                <c:ptCount val="14"/>
                <c:pt idx="0">
                  <c:v>0 - 5</c:v>
                </c:pt>
                <c:pt idx="1">
                  <c:v>5 - 10</c:v>
                </c:pt>
                <c:pt idx="2">
                  <c:v>10 - 15</c:v>
                </c:pt>
                <c:pt idx="3">
                  <c:v>15 - 20</c:v>
                </c:pt>
                <c:pt idx="4">
                  <c:v>20 - 25</c:v>
                </c:pt>
                <c:pt idx="5">
                  <c:v>25 - 30</c:v>
                </c:pt>
                <c:pt idx="6">
                  <c:v>30 - 35</c:v>
                </c:pt>
                <c:pt idx="7">
                  <c:v>35 - 40</c:v>
                </c:pt>
                <c:pt idx="8">
                  <c:v>40 - 45</c:v>
                </c:pt>
                <c:pt idx="9">
                  <c:v>45 - 50</c:v>
                </c:pt>
                <c:pt idx="10">
                  <c:v>50 - 55</c:v>
                </c:pt>
                <c:pt idx="11">
                  <c:v>55 - 60</c:v>
                </c:pt>
                <c:pt idx="12">
                  <c:v>60 - 65</c:v>
                </c:pt>
                <c:pt idx="13">
                  <c:v>65 - 70</c:v>
                </c:pt>
              </c:strCache>
            </c:strRef>
          </c:cat>
          <c:val>
            <c:numRef>
              <c:f>Sheet1!$D$2:$D$15</c:f>
              <c:numCache>
                <c:formatCode>General</c:formatCode>
                <c:ptCount val="14"/>
                <c:pt idx="0">
                  <c:v>2</c:v>
                </c:pt>
                <c:pt idx="1">
                  <c:v>1</c:v>
                </c:pt>
                <c:pt idx="2">
                  <c:v>5</c:v>
                </c:pt>
                <c:pt idx="3">
                  <c:v>7</c:v>
                </c:pt>
                <c:pt idx="4">
                  <c:v>5</c:v>
                </c:pt>
                <c:pt idx="5">
                  <c:v>6</c:v>
                </c:pt>
                <c:pt idx="6">
                  <c:v>6</c:v>
                </c:pt>
                <c:pt idx="7">
                  <c:v>6</c:v>
                </c:pt>
                <c:pt idx="8">
                  <c:v>5</c:v>
                </c:pt>
                <c:pt idx="9">
                  <c:v>1</c:v>
                </c:pt>
                <c:pt idx="10">
                  <c:v>1</c:v>
                </c:pt>
                <c:pt idx="11">
                  <c:v>2</c:v>
                </c:pt>
                <c:pt idx="12">
                  <c:v>3</c:v>
                </c:pt>
                <c:pt idx="13">
                  <c:v>2</c:v>
                </c:pt>
              </c:numCache>
            </c:numRef>
          </c:val>
          <c:extLst>
            <c:ext xmlns:c16="http://schemas.microsoft.com/office/drawing/2014/chart" uri="{C3380CC4-5D6E-409C-BE32-E72D297353CC}">
              <c16:uniqueId val="{00000000-84CA-42AD-B283-D1A7BE80F461}"/>
            </c:ext>
          </c:extLst>
        </c:ser>
        <c:dLbls>
          <c:showLegendKey val="0"/>
          <c:showVal val="0"/>
          <c:showCatName val="0"/>
          <c:showSerName val="0"/>
          <c:showPercent val="0"/>
          <c:showBubbleSize val="0"/>
        </c:dLbls>
        <c:gapWidth val="219"/>
        <c:overlap val="-27"/>
        <c:axId val="835594399"/>
        <c:axId val="835579007"/>
      </c:barChart>
      <c:catAx>
        <c:axId val="835594399"/>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Unit Cost ($/pole)</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n-US"/>
          </a:p>
        </c:txPr>
        <c:crossAx val="835579007"/>
        <c:crosses val="autoZero"/>
        <c:auto val="1"/>
        <c:lblAlgn val="ctr"/>
        <c:lblOffset val="100"/>
        <c:noMultiLvlLbl val="0"/>
      </c:catAx>
      <c:valAx>
        <c:axId val="8355790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Number of Distributors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35594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5"/>
      </a:solidFill>
    </a:ln>
    <a:effectLst/>
  </c:spPr>
  <c:txPr>
    <a:bodyPr/>
    <a:lstStyle/>
    <a:p>
      <a:pPr>
        <a:defRPr>
          <a:solidFill>
            <a:sysClr val="windowText" lastClr="000000"/>
          </a:solidFill>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dirty="0"/>
              <a:t>Industry Aggregate</a:t>
            </a:r>
            <a:r>
              <a:rPr lang="en-US" baseline="0" dirty="0"/>
              <a:t> </a:t>
            </a:r>
            <a:r>
              <a:rPr lang="en-US" dirty="0"/>
              <a:t>Meters Capex Unit Costs (2017-2021)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'Variable Trends'!$B$1</c:f>
              <c:strCache>
                <c:ptCount val="1"/>
                <c:pt idx="0">
                  <c:v>Unit Cost</c:v>
                </c:pt>
              </c:strCache>
            </c:strRef>
          </c:tx>
          <c:spPr>
            <a:ln w="9525" cap="rnd">
              <a:solidFill>
                <a:schemeClr val="accent1"/>
              </a:solidFill>
              <a:prstDash val="solid"/>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ash"/>
              </a:ln>
              <a:effectLst/>
            </c:spPr>
            <c:trendlineType val="linear"/>
            <c:dispRSqr val="0"/>
            <c:dispEq val="0"/>
          </c:trendline>
          <c:cat>
            <c:numRef>
              <c:f>'Variable Trends'!$A$2:$A$6</c:f>
              <c:numCache>
                <c:formatCode>General</c:formatCode>
                <c:ptCount val="5"/>
                <c:pt idx="0">
                  <c:v>2017</c:v>
                </c:pt>
                <c:pt idx="1">
                  <c:v>2018</c:v>
                </c:pt>
                <c:pt idx="2">
                  <c:v>2019</c:v>
                </c:pt>
                <c:pt idx="3">
                  <c:v>2020</c:v>
                </c:pt>
                <c:pt idx="4">
                  <c:v>2021</c:v>
                </c:pt>
              </c:numCache>
            </c:numRef>
          </c:cat>
          <c:val>
            <c:numRef>
              <c:f>'Variable Trends'!$B$2:$B$6</c:f>
              <c:numCache>
                <c:formatCode>_(* #,##0_);_(* \(#,##0\);_(* "-"??_);_(@_)</c:formatCode>
                <c:ptCount val="5"/>
                <c:pt idx="0">
                  <c:v>17.647174516977699</c:v>
                </c:pt>
                <c:pt idx="1">
                  <c:v>25.566173564338353</c:v>
                </c:pt>
                <c:pt idx="2">
                  <c:v>26.916881125060307</c:v>
                </c:pt>
                <c:pt idx="3">
                  <c:v>10.837866143743412</c:v>
                </c:pt>
                <c:pt idx="4">
                  <c:v>9.3789274107671154</c:v>
                </c:pt>
              </c:numCache>
            </c:numRef>
          </c:val>
          <c:smooth val="0"/>
          <c:extLst>
            <c:ext xmlns:c16="http://schemas.microsoft.com/office/drawing/2014/chart" uri="{C3380CC4-5D6E-409C-BE32-E72D297353CC}">
              <c16:uniqueId val="{00000001-EA71-4259-9B93-4693F8A03522}"/>
            </c:ext>
          </c:extLst>
        </c:ser>
        <c:dLbls>
          <c:showLegendKey val="0"/>
          <c:showVal val="0"/>
          <c:showCatName val="0"/>
          <c:showSerName val="0"/>
          <c:showPercent val="0"/>
          <c:showBubbleSize val="0"/>
        </c:dLbls>
        <c:marker val="1"/>
        <c:smooth val="0"/>
        <c:axId val="2072521232"/>
        <c:axId val="2072521648"/>
      </c:lineChart>
      <c:catAx>
        <c:axId val="2072521232"/>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72521648"/>
        <c:crosses val="autoZero"/>
        <c:auto val="1"/>
        <c:lblAlgn val="ctr"/>
        <c:lblOffset val="100"/>
        <c:noMultiLvlLbl val="0"/>
      </c:catAx>
      <c:valAx>
        <c:axId val="207252164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Unit Cost ($/Customer)</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72521232"/>
        <c:crosses val="autoZero"/>
        <c:crossBetween val="between"/>
      </c:valAx>
      <c:spPr>
        <a:noFill/>
        <a:ln>
          <a:noFill/>
        </a:ln>
        <a:effectLst/>
      </c:spPr>
    </c:plotArea>
    <c:plotVisOnly val="1"/>
    <c:dispBlanksAs val="gap"/>
    <c:showDLblsOverMax val="0"/>
    <c:extLst/>
  </c:chart>
  <c:spPr>
    <a:noFill/>
    <a:ln>
      <a:solidFill>
        <a:srgbClr val="5B9BD5"/>
      </a:solidFill>
    </a:ln>
    <a:effectLst/>
  </c:spPr>
  <c:txPr>
    <a:bodyPr/>
    <a:lstStyle/>
    <a:p>
      <a:pPr>
        <a:defRPr>
          <a:solidFill>
            <a:sysClr val="windowText" lastClr="000000"/>
          </a:solidFill>
        </a:defRPr>
      </a:pPr>
      <a:endParaRPr lang="en-US"/>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t>2021 </a:t>
            </a:r>
            <a:r>
              <a:rPr lang="en-CA"/>
              <a:t>Meters Capex </a:t>
            </a:r>
            <a:r>
              <a:rPr lang="en-US"/>
              <a:t>Unit Costs</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Sheet1!$D$1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Sheet1!$C$2:$C$27</c:f>
              <c:strCache>
                <c:ptCount val="26"/>
                <c:pt idx="0">
                  <c:v>0 - 2</c:v>
                </c:pt>
                <c:pt idx="1">
                  <c:v>2 - 4</c:v>
                </c:pt>
                <c:pt idx="2">
                  <c:v>4 - 6</c:v>
                </c:pt>
                <c:pt idx="3">
                  <c:v>6 - 8</c:v>
                </c:pt>
                <c:pt idx="4">
                  <c:v>8 - 10</c:v>
                </c:pt>
                <c:pt idx="5">
                  <c:v>10 - 12</c:v>
                </c:pt>
                <c:pt idx="6">
                  <c:v>12 - 14</c:v>
                </c:pt>
                <c:pt idx="7">
                  <c:v>14 - 16</c:v>
                </c:pt>
                <c:pt idx="8">
                  <c:v>16 - 18</c:v>
                </c:pt>
                <c:pt idx="9">
                  <c:v>18 - 20</c:v>
                </c:pt>
                <c:pt idx="10">
                  <c:v>20 - 22</c:v>
                </c:pt>
                <c:pt idx="11">
                  <c:v>22 - 24</c:v>
                </c:pt>
                <c:pt idx="12">
                  <c:v>24 - 26</c:v>
                </c:pt>
                <c:pt idx="13">
                  <c:v>26 - 28</c:v>
                </c:pt>
                <c:pt idx="14">
                  <c:v>28 - 30</c:v>
                </c:pt>
                <c:pt idx="15">
                  <c:v>30 - 32</c:v>
                </c:pt>
                <c:pt idx="16">
                  <c:v>32 - 34</c:v>
                </c:pt>
                <c:pt idx="17">
                  <c:v>34 - 36</c:v>
                </c:pt>
                <c:pt idx="18">
                  <c:v>36 - 38</c:v>
                </c:pt>
                <c:pt idx="19">
                  <c:v>38 - 40</c:v>
                </c:pt>
                <c:pt idx="20">
                  <c:v>40 - 42</c:v>
                </c:pt>
                <c:pt idx="21">
                  <c:v>42 - 44</c:v>
                </c:pt>
                <c:pt idx="22">
                  <c:v>44 - 46</c:v>
                </c:pt>
                <c:pt idx="23">
                  <c:v>46 - 48</c:v>
                </c:pt>
                <c:pt idx="24">
                  <c:v>48 - 50</c:v>
                </c:pt>
                <c:pt idx="25">
                  <c:v>&gt; 50</c:v>
                </c:pt>
              </c:strCache>
            </c:strRef>
          </c:cat>
          <c:val>
            <c:numRef>
              <c:f>Sheet1!$D$2:$D$27</c:f>
              <c:numCache>
                <c:formatCode>General</c:formatCode>
                <c:ptCount val="26"/>
                <c:pt idx="0">
                  <c:v>5</c:v>
                </c:pt>
                <c:pt idx="1">
                  <c:v>9</c:v>
                </c:pt>
                <c:pt idx="2">
                  <c:v>7</c:v>
                </c:pt>
                <c:pt idx="3">
                  <c:v>10</c:v>
                </c:pt>
                <c:pt idx="4">
                  <c:v>4</c:v>
                </c:pt>
                <c:pt idx="5">
                  <c:v>8</c:v>
                </c:pt>
                <c:pt idx="6">
                  <c:v>4</c:v>
                </c:pt>
                <c:pt idx="7">
                  <c:v>1</c:v>
                </c:pt>
                <c:pt idx="8">
                  <c:v>1</c:v>
                </c:pt>
                <c:pt idx="9">
                  <c:v>1</c:v>
                </c:pt>
                <c:pt idx="10">
                  <c:v>1</c:v>
                </c:pt>
                <c:pt idx="11">
                  <c:v>1</c:v>
                </c:pt>
                <c:pt idx="12">
                  <c:v>2</c:v>
                </c:pt>
                <c:pt idx="13">
                  <c:v>1</c:v>
                </c:pt>
                <c:pt idx="14">
                  <c:v>0</c:v>
                </c:pt>
                <c:pt idx="15">
                  <c:v>0</c:v>
                </c:pt>
                <c:pt idx="16">
                  <c:v>1</c:v>
                </c:pt>
                <c:pt idx="17">
                  <c:v>0</c:v>
                </c:pt>
                <c:pt idx="18">
                  <c:v>0</c:v>
                </c:pt>
                <c:pt idx="19">
                  <c:v>0</c:v>
                </c:pt>
                <c:pt idx="20">
                  <c:v>0</c:v>
                </c:pt>
                <c:pt idx="21">
                  <c:v>0</c:v>
                </c:pt>
                <c:pt idx="22">
                  <c:v>0</c:v>
                </c:pt>
                <c:pt idx="23">
                  <c:v>0</c:v>
                </c:pt>
                <c:pt idx="24">
                  <c:v>0</c:v>
                </c:pt>
                <c:pt idx="25">
                  <c:v>1</c:v>
                </c:pt>
              </c:numCache>
            </c:numRef>
          </c:val>
          <c:extLst>
            <c:ext xmlns:c16="http://schemas.microsoft.com/office/drawing/2014/chart" uri="{C3380CC4-5D6E-409C-BE32-E72D297353CC}">
              <c16:uniqueId val="{00000000-1C07-4CCA-B85F-AD7627EB9AE0}"/>
            </c:ext>
          </c:extLst>
        </c:ser>
        <c:dLbls>
          <c:showLegendKey val="0"/>
          <c:showVal val="0"/>
          <c:showCatName val="0"/>
          <c:showSerName val="0"/>
          <c:showPercent val="0"/>
          <c:showBubbleSize val="0"/>
        </c:dLbls>
        <c:gapWidth val="219"/>
        <c:overlap val="-27"/>
        <c:axId val="835594399"/>
        <c:axId val="835579007"/>
      </c:barChart>
      <c:catAx>
        <c:axId val="835594399"/>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CA"/>
                  <a:t>Unit Cost </a:t>
                </a:r>
                <a:r>
                  <a:rPr lang="en-US"/>
                  <a:t>($/Customer)</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n-US"/>
          </a:p>
        </c:txPr>
        <c:crossAx val="835579007"/>
        <c:crosses val="autoZero"/>
        <c:auto val="1"/>
        <c:lblAlgn val="ctr"/>
        <c:lblOffset val="100"/>
        <c:noMultiLvlLbl val="0"/>
      </c:catAx>
      <c:valAx>
        <c:axId val="8355790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Number of Distributors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35594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5"/>
      </a:solidFill>
    </a:ln>
    <a:effectLst/>
  </c:spPr>
  <c:txPr>
    <a:bodyPr/>
    <a:lstStyle/>
    <a:p>
      <a:pPr>
        <a:defRPr>
          <a:solidFill>
            <a:sysClr val="windowText" lastClr="000000"/>
          </a:solidFill>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lumMod val="10000"/>
                  </a:schemeClr>
                </a:solidFill>
                <a:latin typeface="+mn-lt"/>
                <a:ea typeface="+mn-ea"/>
                <a:cs typeface="+mn-cs"/>
              </a:defRPr>
            </a:pPr>
            <a:r>
              <a:rPr lang="en-US"/>
              <a:t>2021 Metering O&amp;M Unit Costs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lumMod val="1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Sheet1!$C$2:$C$14</c:f>
              <c:strCache>
                <c:ptCount val="13"/>
                <c:pt idx="0">
                  <c:v>0 - 5</c:v>
                </c:pt>
                <c:pt idx="1">
                  <c:v>5 - 10</c:v>
                </c:pt>
                <c:pt idx="2">
                  <c:v>10 - 15</c:v>
                </c:pt>
                <c:pt idx="3">
                  <c:v>15 - 20</c:v>
                </c:pt>
                <c:pt idx="4">
                  <c:v>20 - 25</c:v>
                </c:pt>
                <c:pt idx="5">
                  <c:v>25 - 30</c:v>
                </c:pt>
                <c:pt idx="6">
                  <c:v>30 - 35</c:v>
                </c:pt>
                <c:pt idx="7">
                  <c:v>35 - 40</c:v>
                </c:pt>
                <c:pt idx="8">
                  <c:v>40 - 45</c:v>
                </c:pt>
                <c:pt idx="9">
                  <c:v>45 - 50</c:v>
                </c:pt>
                <c:pt idx="10">
                  <c:v>50 - 55</c:v>
                </c:pt>
                <c:pt idx="11">
                  <c:v>55 - 60</c:v>
                </c:pt>
                <c:pt idx="12">
                  <c:v>&gt; 60</c:v>
                </c:pt>
              </c:strCache>
            </c:strRef>
          </c:cat>
          <c:val>
            <c:numRef>
              <c:f>Sheet1!$D$2:$D$14</c:f>
              <c:numCache>
                <c:formatCode>General</c:formatCode>
                <c:ptCount val="13"/>
                <c:pt idx="0">
                  <c:v>4</c:v>
                </c:pt>
                <c:pt idx="1">
                  <c:v>7</c:v>
                </c:pt>
                <c:pt idx="2">
                  <c:v>7</c:v>
                </c:pt>
                <c:pt idx="3">
                  <c:v>15</c:v>
                </c:pt>
                <c:pt idx="4">
                  <c:v>13</c:v>
                </c:pt>
                <c:pt idx="5">
                  <c:v>6</c:v>
                </c:pt>
                <c:pt idx="6">
                  <c:v>1</c:v>
                </c:pt>
                <c:pt idx="7">
                  <c:v>1</c:v>
                </c:pt>
                <c:pt idx="8">
                  <c:v>0</c:v>
                </c:pt>
                <c:pt idx="9">
                  <c:v>0</c:v>
                </c:pt>
                <c:pt idx="10">
                  <c:v>0</c:v>
                </c:pt>
                <c:pt idx="11">
                  <c:v>2</c:v>
                </c:pt>
                <c:pt idx="12">
                  <c:v>1</c:v>
                </c:pt>
              </c:numCache>
            </c:numRef>
          </c:val>
          <c:extLst>
            <c:ext xmlns:c16="http://schemas.microsoft.com/office/drawing/2014/chart" uri="{C3380CC4-5D6E-409C-BE32-E72D297353CC}">
              <c16:uniqueId val="{00000000-C213-42A7-BC5D-3CDEBDB62E80}"/>
            </c:ext>
          </c:extLst>
        </c:ser>
        <c:dLbls>
          <c:showLegendKey val="0"/>
          <c:showVal val="0"/>
          <c:showCatName val="0"/>
          <c:showSerName val="0"/>
          <c:showPercent val="0"/>
          <c:showBubbleSize val="0"/>
        </c:dLbls>
        <c:gapWidth val="219"/>
        <c:overlap val="-27"/>
        <c:axId val="835594399"/>
        <c:axId val="835579007"/>
      </c:barChart>
      <c:catAx>
        <c:axId val="83559439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bg1">
                        <a:lumMod val="10000"/>
                      </a:schemeClr>
                    </a:solidFill>
                    <a:latin typeface="+mn-lt"/>
                    <a:ea typeface="+mn-ea"/>
                    <a:cs typeface="+mn-cs"/>
                  </a:defRPr>
                </a:pPr>
                <a:r>
                  <a:rPr lang="en-US"/>
                  <a:t>Unit Cost ($/Customer)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1">
                      <a:lumMod val="1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bg1">
                    <a:lumMod val="10000"/>
                  </a:schemeClr>
                </a:solidFill>
                <a:latin typeface="+mn-lt"/>
                <a:ea typeface="+mn-ea"/>
                <a:cs typeface="+mn-cs"/>
              </a:defRPr>
            </a:pPr>
            <a:endParaRPr lang="en-US"/>
          </a:p>
        </c:txPr>
        <c:crossAx val="835579007"/>
        <c:crosses val="autoZero"/>
        <c:auto val="1"/>
        <c:lblAlgn val="ctr"/>
        <c:lblOffset val="100"/>
        <c:noMultiLvlLbl val="0"/>
      </c:catAx>
      <c:valAx>
        <c:axId val="8355790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1">
                        <a:lumMod val="10000"/>
                      </a:schemeClr>
                    </a:solidFill>
                    <a:latin typeface="+mn-lt"/>
                    <a:ea typeface="+mn-ea"/>
                    <a:cs typeface="+mn-cs"/>
                  </a:defRPr>
                </a:pPr>
                <a:r>
                  <a:rPr lang="en-US"/>
                  <a:t>Number of Distributors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lumMod val="1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10000"/>
                  </a:schemeClr>
                </a:solidFill>
                <a:latin typeface="+mn-lt"/>
                <a:ea typeface="+mn-ea"/>
                <a:cs typeface="+mn-cs"/>
              </a:defRPr>
            </a:pPr>
            <a:endParaRPr lang="en-US"/>
          </a:p>
        </c:txPr>
        <c:crossAx val="835594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5"/>
      </a:solidFill>
    </a:ln>
    <a:effectLst/>
  </c:spPr>
  <c:txPr>
    <a:bodyPr/>
    <a:lstStyle/>
    <a:p>
      <a:pPr>
        <a:defRPr>
          <a:solidFill>
            <a:schemeClr val="bg1">
              <a:lumMod val="10000"/>
            </a:schemeClr>
          </a:solidFill>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bg1">
                    <a:lumMod val="10000"/>
                  </a:schemeClr>
                </a:solidFill>
                <a:latin typeface="+mn-lt"/>
                <a:ea typeface="+mn-ea"/>
                <a:cs typeface="+mn-cs"/>
              </a:defRPr>
            </a:pPr>
            <a:r>
              <a:rPr lang="en-US"/>
              <a:t>Industry Aggregate Metering O&amp;M Unit Costs (2017-2021)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lumMod val="10000"/>
                </a:schemeClr>
              </a:solidFill>
              <a:latin typeface="+mn-lt"/>
              <a:ea typeface="+mn-ea"/>
              <a:cs typeface="+mn-cs"/>
            </a:defRPr>
          </a:pPr>
          <a:endParaRPr lang="en-US"/>
        </a:p>
      </c:txPr>
    </c:title>
    <c:autoTitleDeleted val="0"/>
    <c:plotArea>
      <c:layout/>
      <c:lineChart>
        <c:grouping val="standard"/>
        <c:varyColors val="0"/>
        <c:ser>
          <c:idx val="0"/>
          <c:order val="0"/>
          <c:tx>
            <c:strRef>
              <c:f>'Variable Trends'!$B$1</c:f>
              <c:strCache>
                <c:ptCount val="1"/>
                <c:pt idx="0">
                  <c:v>Billing O&amp;M</c:v>
                </c:pt>
              </c:strCache>
            </c:strRef>
          </c:tx>
          <c:spPr>
            <a:ln w="9525" cap="rnd">
              <a:solidFill>
                <a:schemeClr val="accent1"/>
              </a:solidFill>
              <a:prstDash val="solid"/>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ash"/>
              </a:ln>
              <a:effectLst/>
            </c:spPr>
            <c:trendlineType val="linear"/>
            <c:dispRSqr val="0"/>
            <c:dispEq val="0"/>
          </c:trendline>
          <c:cat>
            <c:numRef>
              <c:f>'Variable Trends'!$A$2:$A$6</c:f>
              <c:numCache>
                <c:formatCode>General</c:formatCode>
                <c:ptCount val="5"/>
                <c:pt idx="0">
                  <c:v>2017</c:v>
                </c:pt>
                <c:pt idx="1">
                  <c:v>2018</c:v>
                </c:pt>
                <c:pt idx="2">
                  <c:v>2019</c:v>
                </c:pt>
                <c:pt idx="3">
                  <c:v>2020</c:v>
                </c:pt>
                <c:pt idx="4">
                  <c:v>2021</c:v>
                </c:pt>
              </c:numCache>
            </c:numRef>
          </c:cat>
          <c:val>
            <c:numRef>
              <c:f>'Variable Trends'!$B$2:$B$6</c:f>
              <c:numCache>
                <c:formatCode>_(* #,##0.00_);_(* \(#,##0.00\);_(* "-"??_);_(@_)</c:formatCode>
                <c:ptCount val="5"/>
                <c:pt idx="0">
                  <c:v>14.698604035933197</c:v>
                </c:pt>
                <c:pt idx="1">
                  <c:v>16.101913070953934</c:v>
                </c:pt>
                <c:pt idx="2">
                  <c:v>14.320913573295638</c:v>
                </c:pt>
                <c:pt idx="3">
                  <c:v>12.668089596606892</c:v>
                </c:pt>
                <c:pt idx="4">
                  <c:v>12.701667596431067</c:v>
                </c:pt>
              </c:numCache>
            </c:numRef>
          </c:val>
          <c:smooth val="0"/>
          <c:extLst>
            <c:ext xmlns:c16="http://schemas.microsoft.com/office/drawing/2014/chart" uri="{C3380CC4-5D6E-409C-BE32-E72D297353CC}">
              <c16:uniqueId val="{00000001-D21B-4E18-B517-4AB8BF50F70B}"/>
            </c:ext>
          </c:extLst>
        </c:ser>
        <c:dLbls>
          <c:showLegendKey val="0"/>
          <c:showVal val="0"/>
          <c:showCatName val="0"/>
          <c:showSerName val="0"/>
          <c:showPercent val="0"/>
          <c:showBubbleSize val="0"/>
        </c:dLbls>
        <c:marker val="1"/>
        <c:smooth val="0"/>
        <c:axId val="2072521232"/>
        <c:axId val="2072521648"/>
      </c:lineChart>
      <c:catAx>
        <c:axId val="20725212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bg1">
                        <a:lumMod val="10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1">
                      <a:lumMod val="1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10000"/>
                  </a:schemeClr>
                </a:solidFill>
                <a:latin typeface="+mn-lt"/>
                <a:ea typeface="+mn-ea"/>
                <a:cs typeface="+mn-cs"/>
              </a:defRPr>
            </a:pPr>
            <a:endParaRPr lang="en-US"/>
          </a:p>
        </c:txPr>
        <c:crossAx val="2072521648"/>
        <c:crosses val="autoZero"/>
        <c:auto val="1"/>
        <c:lblAlgn val="ctr"/>
        <c:lblOffset val="100"/>
        <c:noMultiLvlLbl val="0"/>
      </c:catAx>
      <c:valAx>
        <c:axId val="207252164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1">
                        <a:lumMod val="10000"/>
                      </a:schemeClr>
                    </a:solidFill>
                    <a:latin typeface="+mn-lt"/>
                    <a:ea typeface="+mn-ea"/>
                    <a:cs typeface="+mn-cs"/>
                  </a:defRPr>
                </a:pPr>
                <a:r>
                  <a:rPr lang="en-US"/>
                  <a:t>Unit Cost ($/Customer)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lumMod val="10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10000"/>
                  </a:schemeClr>
                </a:solidFill>
                <a:latin typeface="+mn-lt"/>
                <a:ea typeface="+mn-ea"/>
                <a:cs typeface="+mn-cs"/>
              </a:defRPr>
            </a:pPr>
            <a:endParaRPr lang="en-US"/>
          </a:p>
        </c:txPr>
        <c:crossAx val="2072521232"/>
        <c:crosses val="autoZero"/>
        <c:crossBetween val="between"/>
      </c:valAx>
      <c:spPr>
        <a:noFill/>
        <a:ln>
          <a:noFill/>
        </a:ln>
        <a:effectLst/>
      </c:spPr>
    </c:plotArea>
    <c:plotVisOnly val="1"/>
    <c:dispBlanksAs val="gap"/>
    <c:showDLblsOverMax val="0"/>
    <c:extLst/>
  </c:chart>
  <c:spPr>
    <a:noFill/>
    <a:ln>
      <a:solidFill>
        <a:srgbClr val="5B9BD5"/>
      </a:solidFill>
    </a:ln>
    <a:effectLst/>
  </c:spPr>
  <c:txPr>
    <a:bodyPr/>
    <a:lstStyle/>
    <a:p>
      <a:pPr>
        <a:defRPr>
          <a:solidFill>
            <a:schemeClr val="bg1">
              <a:lumMod val="10000"/>
            </a:schemeClr>
          </a:solidFill>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lumMod val="10000"/>
                  </a:schemeClr>
                </a:solidFill>
                <a:latin typeface="+mn-lt"/>
                <a:ea typeface="+mn-ea"/>
                <a:cs typeface="+mn-cs"/>
              </a:defRPr>
            </a:pPr>
            <a:r>
              <a:rPr lang="en-US"/>
              <a:t>Industry Aggregate Billing O&amp;M Unit Costs (2017-2021)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lumMod val="10000"/>
                </a:schemeClr>
              </a:solidFill>
              <a:latin typeface="+mn-lt"/>
              <a:ea typeface="+mn-ea"/>
              <a:cs typeface="+mn-cs"/>
            </a:defRPr>
          </a:pPr>
          <a:endParaRPr lang="en-US"/>
        </a:p>
      </c:txPr>
    </c:title>
    <c:autoTitleDeleted val="0"/>
    <c:plotArea>
      <c:layout/>
      <c:lineChart>
        <c:grouping val="standard"/>
        <c:varyColors val="0"/>
        <c:ser>
          <c:idx val="0"/>
          <c:order val="0"/>
          <c:tx>
            <c:strRef>
              <c:f>'Variable Trends'!$B$1</c:f>
              <c:strCache>
                <c:ptCount val="1"/>
                <c:pt idx="0">
                  <c:v>Billing O&amp;M</c:v>
                </c:pt>
              </c:strCache>
            </c:strRef>
          </c:tx>
          <c:spPr>
            <a:ln w="9525" cap="rnd">
              <a:solidFill>
                <a:schemeClr val="accent1"/>
              </a:solidFill>
              <a:prstDash val="solid"/>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ash"/>
              </a:ln>
              <a:effectLst/>
            </c:spPr>
            <c:trendlineType val="linear"/>
            <c:dispRSqr val="0"/>
            <c:dispEq val="0"/>
          </c:trendline>
          <c:cat>
            <c:numRef>
              <c:f>'Variable Trends'!$A$2:$A$6</c:f>
              <c:numCache>
                <c:formatCode>General</c:formatCode>
                <c:ptCount val="5"/>
                <c:pt idx="0">
                  <c:v>2017</c:v>
                </c:pt>
                <c:pt idx="1">
                  <c:v>2018</c:v>
                </c:pt>
                <c:pt idx="2">
                  <c:v>2019</c:v>
                </c:pt>
                <c:pt idx="3">
                  <c:v>2020</c:v>
                </c:pt>
                <c:pt idx="4">
                  <c:v>2021</c:v>
                </c:pt>
              </c:numCache>
            </c:numRef>
          </c:cat>
          <c:val>
            <c:numRef>
              <c:f>'Variable Trends'!$B$2:$B$6</c:f>
              <c:numCache>
                <c:formatCode>_(* #,##0.00_);_(* \(#,##0.00\);_(* "-"??_);_(@_)</c:formatCode>
                <c:ptCount val="5"/>
                <c:pt idx="0">
                  <c:v>23.350527221247944</c:v>
                </c:pt>
                <c:pt idx="1">
                  <c:v>23.146503325173658</c:v>
                </c:pt>
                <c:pt idx="2">
                  <c:v>26.559861406470212</c:v>
                </c:pt>
                <c:pt idx="3">
                  <c:v>27.351801709678917</c:v>
                </c:pt>
                <c:pt idx="4">
                  <c:v>26.97357005848983</c:v>
                </c:pt>
              </c:numCache>
            </c:numRef>
          </c:val>
          <c:smooth val="0"/>
          <c:extLst>
            <c:ext xmlns:c16="http://schemas.microsoft.com/office/drawing/2014/chart" uri="{C3380CC4-5D6E-409C-BE32-E72D297353CC}">
              <c16:uniqueId val="{00000001-CD14-4B0D-8F52-806B2FBD8180}"/>
            </c:ext>
          </c:extLst>
        </c:ser>
        <c:dLbls>
          <c:showLegendKey val="0"/>
          <c:showVal val="0"/>
          <c:showCatName val="0"/>
          <c:showSerName val="0"/>
          <c:showPercent val="0"/>
          <c:showBubbleSize val="0"/>
        </c:dLbls>
        <c:marker val="1"/>
        <c:smooth val="0"/>
        <c:axId val="2072521232"/>
        <c:axId val="2072521648"/>
      </c:lineChart>
      <c:catAx>
        <c:axId val="20725212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bg1">
                        <a:lumMod val="10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1">
                      <a:lumMod val="1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10000"/>
                  </a:schemeClr>
                </a:solidFill>
                <a:latin typeface="+mn-lt"/>
                <a:ea typeface="+mn-ea"/>
                <a:cs typeface="+mn-cs"/>
              </a:defRPr>
            </a:pPr>
            <a:endParaRPr lang="en-US"/>
          </a:p>
        </c:txPr>
        <c:crossAx val="2072521648"/>
        <c:crosses val="autoZero"/>
        <c:auto val="1"/>
        <c:lblAlgn val="ctr"/>
        <c:lblOffset val="100"/>
        <c:noMultiLvlLbl val="0"/>
      </c:catAx>
      <c:valAx>
        <c:axId val="207252164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1">
                        <a:lumMod val="10000"/>
                      </a:schemeClr>
                    </a:solidFill>
                    <a:latin typeface="+mn-lt"/>
                    <a:ea typeface="+mn-ea"/>
                    <a:cs typeface="+mn-cs"/>
                  </a:defRPr>
                </a:pPr>
                <a:r>
                  <a:rPr lang="en-US"/>
                  <a:t>Unit Cost ($ per Customer)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lumMod val="10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10000"/>
                  </a:schemeClr>
                </a:solidFill>
                <a:latin typeface="+mn-lt"/>
                <a:ea typeface="+mn-ea"/>
                <a:cs typeface="+mn-cs"/>
              </a:defRPr>
            </a:pPr>
            <a:endParaRPr lang="en-US"/>
          </a:p>
        </c:txPr>
        <c:crossAx val="2072521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accent1"/>
      </a:solidFill>
      <a:prstDash val="solid"/>
      <a:round/>
      <a:headEnd type="none" w="med" len="med"/>
      <a:tailEnd type="none" w="med" len="med"/>
    </a:ln>
    <a:effectLst/>
  </c:spPr>
  <c:txPr>
    <a:bodyPr/>
    <a:lstStyle/>
    <a:p>
      <a:pPr>
        <a:defRPr>
          <a:solidFill>
            <a:schemeClr val="bg1">
              <a:lumMod val="10000"/>
            </a:schemeClr>
          </a:solidFill>
          <a:latin typeface="+mn-lt"/>
          <a:ea typeface="+mn-ea"/>
          <a:cs typeface="+mn-cs"/>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lumMod val="10000"/>
                  </a:schemeClr>
                </a:solidFill>
                <a:latin typeface="+mn-lt"/>
                <a:ea typeface="+mn-ea"/>
                <a:cs typeface="+mn-cs"/>
              </a:defRPr>
            </a:pPr>
            <a:r>
              <a:rPr lang="en-US"/>
              <a:t>2021 Billing O&amp;M Unit Costs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lumMod val="1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Sheet1!$C$2:$C$14</c:f>
              <c:strCache>
                <c:ptCount val="13"/>
                <c:pt idx="0">
                  <c:v>0 - 5</c:v>
                </c:pt>
                <c:pt idx="1">
                  <c:v>5 - 10</c:v>
                </c:pt>
                <c:pt idx="2">
                  <c:v>10 - 15</c:v>
                </c:pt>
                <c:pt idx="3">
                  <c:v>15 - 20</c:v>
                </c:pt>
                <c:pt idx="4">
                  <c:v>20 - 25</c:v>
                </c:pt>
                <c:pt idx="5">
                  <c:v>25 - 30</c:v>
                </c:pt>
                <c:pt idx="6">
                  <c:v>30 - 35</c:v>
                </c:pt>
                <c:pt idx="7">
                  <c:v>35 - 40</c:v>
                </c:pt>
                <c:pt idx="8">
                  <c:v>40 - 45</c:v>
                </c:pt>
                <c:pt idx="9">
                  <c:v>45 - 50</c:v>
                </c:pt>
                <c:pt idx="10">
                  <c:v>50 - 55</c:v>
                </c:pt>
                <c:pt idx="11">
                  <c:v>55 - 60</c:v>
                </c:pt>
                <c:pt idx="12">
                  <c:v>&gt; 60</c:v>
                </c:pt>
              </c:strCache>
            </c:strRef>
          </c:cat>
          <c:val>
            <c:numRef>
              <c:f>Sheet1!$D$2:$D$14</c:f>
              <c:numCache>
                <c:formatCode>General</c:formatCode>
                <c:ptCount val="13"/>
                <c:pt idx="0">
                  <c:v>0</c:v>
                </c:pt>
                <c:pt idx="1">
                  <c:v>0</c:v>
                </c:pt>
                <c:pt idx="2">
                  <c:v>6</c:v>
                </c:pt>
                <c:pt idx="3">
                  <c:v>5</c:v>
                </c:pt>
                <c:pt idx="4">
                  <c:v>13</c:v>
                </c:pt>
                <c:pt idx="5">
                  <c:v>8</c:v>
                </c:pt>
                <c:pt idx="6">
                  <c:v>5</c:v>
                </c:pt>
                <c:pt idx="7">
                  <c:v>2</c:v>
                </c:pt>
                <c:pt idx="8">
                  <c:v>4</c:v>
                </c:pt>
                <c:pt idx="9">
                  <c:v>5</c:v>
                </c:pt>
                <c:pt idx="10">
                  <c:v>0</c:v>
                </c:pt>
                <c:pt idx="11">
                  <c:v>1</c:v>
                </c:pt>
                <c:pt idx="12">
                  <c:v>8</c:v>
                </c:pt>
              </c:numCache>
            </c:numRef>
          </c:val>
          <c:extLst>
            <c:ext xmlns:c16="http://schemas.microsoft.com/office/drawing/2014/chart" uri="{C3380CC4-5D6E-409C-BE32-E72D297353CC}">
              <c16:uniqueId val="{00000000-908C-405D-95FE-BAACC9A065BD}"/>
            </c:ext>
          </c:extLst>
        </c:ser>
        <c:dLbls>
          <c:showLegendKey val="0"/>
          <c:showVal val="0"/>
          <c:showCatName val="0"/>
          <c:showSerName val="0"/>
          <c:showPercent val="0"/>
          <c:showBubbleSize val="0"/>
        </c:dLbls>
        <c:gapWidth val="219"/>
        <c:overlap val="-27"/>
        <c:axId val="835594399"/>
        <c:axId val="835579007"/>
      </c:barChart>
      <c:catAx>
        <c:axId val="83559439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bg1">
                        <a:lumMod val="10000"/>
                      </a:schemeClr>
                    </a:solidFill>
                    <a:latin typeface="+mn-lt"/>
                    <a:ea typeface="+mn-ea"/>
                    <a:cs typeface="+mn-cs"/>
                  </a:defRPr>
                </a:pPr>
                <a:r>
                  <a:rPr lang="en-US"/>
                  <a:t>Unit Cost ($/Customer)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1">
                      <a:lumMod val="1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bg1">
                    <a:lumMod val="10000"/>
                  </a:schemeClr>
                </a:solidFill>
                <a:latin typeface="+mn-lt"/>
                <a:ea typeface="+mn-ea"/>
                <a:cs typeface="+mn-cs"/>
              </a:defRPr>
            </a:pPr>
            <a:endParaRPr lang="en-US"/>
          </a:p>
        </c:txPr>
        <c:crossAx val="835579007"/>
        <c:crosses val="autoZero"/>
        <c:auto val="1"/>
        <c:lblAlgn val="ctr"/>
        <c:lblOffset val="100"/>
        <c:noMultiLvlLbl val="0"/>
      </c:catAx>
      <c:valAx>
        <c:axId val="8355790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1">
                        <a:lumMod val="10000"/>
                      </a:schemeClr>
                    </a:solidFill>
                    <a:latin typeface="+mn-lt"/>
                    <a:ea typeface="+mn-ea"/>
                    <a:cs typeface="+mn-cs"/>
                  </a:defRPr>
                </a:pPr>
                <a:r>
                  <a:rPr lang="en-US"/>
                  <a:t>Number of Distributors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lumMod val="1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10000"/>
                  </a:schemeClr>
                </a:solidFill>
                <a:latin typeface="+mn-lt"/>
                <a:ea typeface="+mn-ea"/>
                <a:cs typeface="+mn-cs"/>
              </a:defRPr>
            </a:pPr>
            <a:endParaRPr lang="en-US"/>
          </a:p>
        </c:txPr>
        <c:crossAx val="835594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accent1"/>
      </a:solidFill>
      <a:prstDash val="solid"/>
      <a:round/>
      <a:headEnd type="none" w="med" len="med"/>
      <a:tailEnd type="none" w="med" len="med"/>
    </a:ln>
    <a:effectLst/>
  </c:spPr>
  <c:txPr>
    <a:bodyPr/>
    <a:lstStyle/>
    <a:p>
      <a:pPr>
        <a:defRPr>
          <a:solidFill>
            <a:schemeClr val="bg1">
              <a:lumMod val="10000"/>
            </a:schemeClr>
          </a:solidFill>
          <a:latin typeface="+mn-lt"/>
          <a:ea typeface="+mn-ea"/>
          <a:cs typeface="+mn-cs"/>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lumMod val="10000"/>
                  </a:schemeClr>
                </a:solidFill>
                <a:latin typeface="+mn-lt"/>
                <a:ea typeface="+mn-ea"/>
                <a:cs typeface="+mn-cs"/>
              </a:defRPr>
            </a:pPr>
            <a:r>
              <a:rPr lang="en-US"/>
              <a:t>Industry Aggregate Billing O&amp;M Unit Costs (2017-2021)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lumMod val="10000"/>
                </a:schemeClr>
              </a:solidFill>
              <a:latin typeface="+mn-lt"/>
              <a:ea typeface="+mn-ea"/>
              <a:cs typeface="+mn-cs"/>
            </a:defRPr>
          </a:pPr>
          <a:endParaRPr lang="en-US"/>
        </a:p>
      </c:txPr>
    </c:title>
    <c:autoTitleDeleted val="0"/>
    <c:plotArea>
      <c:layout/>
      <c:lineChart>
        <c:grouping val="standard"/>
        <c:varyColors val="0"/>
        <c:ser>
          <c:idx val="0"/>
          <c:order val="0"/>
          <c:tx>
            <c:strRef>
              <c:f>'Variable Trends'!$B$1</c:f>
              <c:strCache>
                <c:ptCount val="1"/>
                <c:pt idx="0">
                  <c:v>Billing O&amp;M</c:v>
                </c:pt>
              </c:strCache>
            </c:strRef>
          </c:tx>
          <c:spPr>
            <a:ln w="9525" cap="rnd">
              <a:solidFill>
                <a:schemeClr val="accent1"/>
              </a:solidFill>
              <a:prstDash val="solid"/>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ash"/>
              </a:ln>
              <a:effectLst/>
            </c:spPr>
            <c:trendlineType val="linear"/>
            <c:dispRSqr val="0"/>
            <c:dispEq val="0"/>
          </c:trendline>
          <c:cat>
            <c:numRef>
              <c:f>'Variable Trends'!$A$2:$A$6</c:f>
              <c:numCache>
                <c:formatCode>General</c:formatCode>
                <c:ptCount val="5"/>
                <c:pt idx="0">
                  <c:v>2017</c:v>
                </c:pt>
                <c:pt idx="1">
                  <c:v>2018</c:v>
                </c:pt>
                <c:pt idx="2">
                  <c:v>2019</c:v>
                </c:pt>
                <c:pt idx="3">
                  <c:v>2020</c:v>
                </c:pt>
                <c:pt idx="4">
                  <c:v>2021</c:v>
                </c:pt>
              </c:numCache>
            </c:numRef>
          </c:cat>
          <c:val>
            <c:numRef>
              <c:f>'Variable Trends'!$B$2:$B$6</c:f>
              <c:numCache>
                <c:formatCode>_(* #,##0.00_);_(* \(#,##0.00\);_(* "-"??_);_(@_)</c:formatCode>
                <c:ptCount val="5"/>
                <c:pt idx="0">
                  <c:v>32.65206307497531</c:v>
                </c:pt>
                <c:pt idx="1">
                  <c:v>31.476858501786797</c:v>
                </c:pt>
                <c:pt idx="2">
                  <c:v>32.757836585646281</c:v>
                </c:pt>
                <c:pt idx="3">
                  <c:v>32.305803308059566</c:v>
                </c:pt>
                <c:pt idx="4">
                  <c:v>31.945162350412801</c:v>
                </c:pt>
              </c:numCache>
            </c:numRef>
          </c:val>
          <c:smooth val="0"/>
          <c:extLst>
            <c:ext xmlns:c16="http://schemas.microsoft.com/office/drawing/2014/chart" uri="{C3380CC4-5D6E-409C-BE32-E72D297353CC}">
              <c16:uniqueId val="{00000001-CD14-4B0D-8F52-806B2FBD8180}"/>
            </c:ext>
          </c:extLst>
        </c:ser>
        <c:dLbls>
          <c:showLegendKey val="0"/>
          <c:showVal val="0"/>
          <c:showCatName val="0"/>
          <c:showSerName val="0"/>
          <c:showPercent val="0"/>
          <c:showBubbleSize val="0"/>
        </c:dLbls>
        <c:marker val="1"/>
        <c:smooth val="0"/>
        <c:axId val="2072521232"/>
        <c:axId val="2072521648"/>
      </c:lineChart>
      <c:catAx>
        <c:axId val="20725212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bg1">
                        <a:lumMod val="10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1">
                      <a:lumMod val="1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10000"/>
                  </a:schemeClr>
                </a:solidFill>
                <a:latin typeface="+mn-lt"/>
                <a:ea typeface="+mn-ea"/>
                <a:cs typeface="+mn-cs"/>
              </a:defRPr>
            </a:pPr>
            <a:endParaRPr lang="en-US"/>
          </a:p>
        </c:txPr>
        <c:crossAx val="2072521648"/>
        <c:crosses val="autoZero"/>
        <c:auto val="1"/>
        <c:lblAlgn val="ctr"/>
        <c:lblOffset val="100"/>
        <c:noMultiLvlLbl val="0"/>
      </c:catAx>
      <c:valAx>
        <c:axId val="207252164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1">
                        <a:lumMod val="10000"/>
                      </a:schemeClr>
                    </a:solidFill>
                    <a:latin typeface="+mn-lt"/>
                    <a:ea typeface="+mn-ea"/>
                    <a:cs typeface="+mn-cs"/>
                  </a:defRPr>
                </a:pPr>
                <a:r>
                  <a:rPr lang="en-US"/>
                  <a:t>Unit Cost ($ per Customer)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lumMod val="10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10000"/>
                  </a:schemeClr>
                </a:solidFill>
                <a:latin typeface="+mn-lt"/>
                <a:ea typeface="+mn-ea"/>
                <a:cs typeface="+mn-cs"/>
              </a:defRPr>
            </a:pPr>
            <a:endParaRPr lang="en-US"/>
          </a:p>
        </c:txPr>
        <c:crossAx val="2072521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accent1"/>
      </a:solidFill>
      <a:prstDash val="solid"/>
      <a:round/>
      <a:headEnd type="none" w="med" len="med"/>
      <a:tailEnd type="none" w="med" len="med"/>
    </a:ln>
    <a:effectLst/>
  </c:spPr>
  <c:txPr>
    <a:bodyPr/>
    <a:lstStyle/>
    <a:p>
      <a:pPr>
        <a:defRPr>
          <a:solidFill>
            <a:schemeClr val="bg1">
              <a:lumMod val="10000"/>
            </a:schemeClr>
          </a:solidFill>
          <a:latin typeface="+mn-lt"/>
          <a:ea typeface="+mn-ea"/>
          <a:cs typeface="+mn-cs"/>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lumMod val="10000"/>
                  </a:schemeClr>
                </a:solidFill>
                <a:latin typeface="+mn-lt"/>
                <a:ea typeface="+mn-ea"/>
                <a:cs typeface="+mn-cs"/>
              </a:defRPr>
            </a:pPr>
            <a:r>
              <a:rPr lang="en-US"/>
              <a:t>2021 Billing O&amp;M Unit Costs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lumMod val="1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Sheet1!$C$2:$C$14</c:f>
              <c:strCache>
                <c:ptCount val="13"/>
                <c:pt idx="0">
                  <c:v>0 - 5</c:v>
                </c:pt>
                <c:pt idx="1">
                  <c:v>5 - 10</c:v>
                </c:pt>
                <c:pt idx="2">
                  <c:v>10 - 15</c:v>
                </c:pt>
                <c:pt idx="3">
                  <c:v>15 - 20</c:v>
                </c:pt>
                <c:pt idx="4">
                  <c:v>20 - 25</c:v>
                </c:pt>
                <c:pt idx="5">
                  <c:v>25 - 30</c:v>
                </c:pt>
                <c:pt idx="6">
                  <c:v>30 - 35</c:v>
                </c:pt>
                <c:pt idx="7">
                  <c:v>35 - 40</c:v>
                </c:pt>
                <c:pt idx="8">
                  <c:v>40 - 45</c:v>
                </c:pt>
                <c:pt idx="9">
                  <c:v>45 - 50</c:v>
                </c:pt>
                <c:pt idx="10">
                  <c:v>50 - 55</c:v>
                </c:pt>
                <c:pt idx="11">
                  <c:v>55 - 60</c:v>
                </c:pt>
                <c:pt idx="12">
                  <c:v>&gt; 60</c:v>
                </c:pt>
              </c:strCache>
            </c:strRef>
          </c:cat>
          <c:val>
            <c:numRef>
              <c:f>Sheet1!$D$2:$D$14</c:f>
              <c:numCache>
                <c:formatCode>General</c:formatCode>
                <c:ptCount val="13"/>
                <c:pt idx="0">
                  <c:v>0</c:v>
                </c:pt>
                <c:pt idx="1">
                  <c:v>1</c:v>
                </c:pt>
                <c:pt idx="2">
                  <c:v>1</c:v>
                </c:pt>
                <c:pt idx="3">
                  <c:v>7</c:v>
                </c:pt>
                <c:pt idx="4">
                  <c:v>5</c:v>
                </c:pt>
                <c:pt idx="5">
                  <c:v>2</c:v>
                </c:pt>
                <c:pt idx="6">
                  <c:v>11</c:v>
                </c:pt>
                <c:pt idx="7">
                  <c:v>5</c:v>
                </c:pt>
                <c:pt idx="8">
                  <c:v>1</c:v>
                </c:pt>
                <c:pt idx="9">
                  <c:v>3</c:v>
                </c:pt>
                <c:pt idx="10">
                  <c:v>3</c:v>
                </c:pt>
                <c:pt idx="11">
                  <c:v>5</c:v>
                </c:pt>
                <c:pt idx="12">
                  <c:v>13</c:v>
                </c:pt>
              </c:numCache>
            </c:numRef>
          </c:val>
          <c:extLst>
            <c:ext xmlns:c16="http://schemas.microsoft.com/office/drawing/2014/chart" uri="{C3380CC4-5D6E-409C-BE32-E72D297353CC}">
              <c16:uniqueId val="{00000000-908C-405D-95FE-BAACC9A065BD}"/>
            </c:ext>
          </c:extLst>
        </c:ser>
        <c:dLbls>
          <c:showLegendKey val="0"/>
          <c:showVal val="0"/>
          <c:showCatName val="0"/>
          <c:showSerName val="0"/>
          <c:showPercent val="0"/>
          <c:showBubbleSize val="0"/>
        </c:dLbls>
        <c:gapWidth val="219"/>
        <c:overlap val="-27"/>
        <c:axId val="835594399"/>
        <c:axId val="835579007"/>
      </c:barChart>
      <c:catAx>
        <c:axId val="83559439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bg1">
                        <a:lumMod val="10000"/>
                      </a:schemeClr>
                    </a:solidFill>
                    <a:latin typeface="+mn-lt"/>
                    <a:ea typeface="+mn-ea"/>
                    <a:cs typeface="+mn-cs"/>
                  </a:defRPr>
                </a:pPr>
                <a:r>
                  <a:rPr lang="en-US"/>
                  <a:t>Unit Cost ($/Customer)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1">
                      <a:lumMod val="1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bg1">
                    <a:lumMod val="10000"/>
                  </a:schemeClr>
                </a:solidFill>
                <a:latin typeface="+mn-lt"/>
                <a:ea typeface="+mn-ea"/>
                <a:cs typeface="+mn-cs"/>
              </a:defRPr>
            </a:pPr>
            <a:endParaRPr lang="en-US"/>
          </a:p>
        </c:txPr>
        <c:crossAx val="835579007"/>
        <c:crosses val="autoZero"/>
        <c:auto val="1"/>
        <c:lblAlgn val="ctr"/>
        <c:lblOffset val="100"/>
        <c:noMultiLvlLbl val="0"/>
      </c:catAx>
      <c:valAx>
        <c:axId val="8355790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1">
                        <a:lumMod val="10000"/>
                      </a:schemeClr>
                    </a:solidFill>
                    <a:latin typeface="+mn-lt"/>
                    <a:ea typeface="+mn-ea"/>
                    <a:cs typeface="+mn-cs"/>
                  </a:defRPr>
                </a:pPr>
                <a:r>
                  <a:rPr lang="en-US"/>
                  <a:t>Number of Distributors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lumMod val="1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10000"/>
                  </a:schemeClr>
                </a:solidFill>
                <a:latin typeface="+mn-lt"/>
                <a:ea typeface="+mn-ea"/>
                <a:cs typeface="+mn-cs"/>
              </a:defRPr>
            </a:pPr>
            <a:endParaRPr lang="en-US"/>
          </a:p>
        </c:txPr>
        <c:crossAx val="835594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accent1"/>
      </a:solidFill>
      <a:prstDash val="solid"/>
      <a:round/>
      <a:headEnd type="none" w="med" len="med"/>
      <a:tailEnd type="none" w="med" len="med"/>
    </a:ln>
    <a:effectLst/>
  </c:spPr>
  <c:txPr>
    <a:bodyPr/>
    <a:lstStyle/>
    <a:p>
      <a:pPr>
        <a:defRPr>
          <a:solidFill>
            <a:schemeClr val="bg1">
              <a:lumMod val="10000"/>
            </a:schemeClr>
          </a:solidFill>
          <a:latin typeface="+mn-lt"/>
          <a:ea typeface="+mn-ea"/>
          <a:cs typeface="+mn-cs"/>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400" b="0" i="0" u="none" strike="noStrike" baseline="0" dirty="0">
                <a:effectLst/>
              </a:rPr>
              <a:t>Industry Aggregate </a:t>
            </a:r>
            <a:r>
              <a:rPr lang="en-US" dirty="0"/>
              <a:t>Line Transformers Capex Unit Costs (2017-2021)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'Variable Trends'!$B$1</c:f>
              <c:strCache>
                <c:ptCount val="1"/>
                <c:pt idx="0">
                  <c:v>Unit Cost</c:v>
                </c:pt>
              </c:strCache>
            </c:strRef>
          </c:tx>
          <c:spPr>
            <a:ln w="9525" cap="rnd">
              <a:solidFill>
                <a:schemeClr val="accent1"/>
              </a:solidFill>
              <a:prstDash val="solid"/>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ash"/>
              </a:ln>
              <a:effectLst/>
            </c:spPr>
            <c:trendlineType val="linear"/>
            <c:dispRSqr val="0"/>
            <c:dispEq val="0"/>
          </c:trendline>
          <c:cat>
            <c:numRef>
              <c:f>'Variable Trends'!$A$2:$A$6</c:f>
              <c:numCache>
                <c:formatCode>General</c:formatCode>
                <c:ptCount val="5"/>
                <c:pt idx="0">
                  <c:v>2017</c:v>
                </c:pt>
                <c:pt idx="1">
                  <c:v>2018</c:v>
                </c:pt>
                <c:pt idx="2">
                  <c:v>2019</c:v>
                </c:pt>
                <c:pt idx="3">
                  <c:v>2020</c:v>
                </c:pt>
                <c:pt idx="4">
                  <c:v>2021</c:v>
                </c:pt>
              </c:numCache>
            </c:numRef>
          </c:cat>
          <c:val>
            <c:numRef>
              <c:f>'Variable Trends'!$B$2:$B$6</c:f>
              <c:numCache>
                <c:formatCode>_(* #,##0_);_(* \(#,##0\);_(* "-"??_);_(@_)</c:formatCode>
                <c:ptCount val="5"/>
                <c:pt idx="0">
                  <c:v>14677.489645564465</c:v>
                </c:pt>
                <c:pt idx="1">
                  <c:v>14895.217882828358</c:v>
                </c:pt>
                <c:pt idx="2">
                  <c:v>18919.233977267901</c:v>
                </c:pt>
                <c:pt idx="3">
                  <c:v>21888.5651740924</c:v>
                </c:pt>
                <c:pt idx="4">
                  <c:v>14381.701172181596</c:v>
                </c:pt>
              </c:numCache>
            </c:numRef>
          </c:val>
          <c:smooth val="0"/>
          <c:extLst>
            <c:ext xmlns:c16="http://schemas.microsoft.com/office/drawing/2014/chart" uri="{C3380CC4-5D6E-409C-BE32-E72D297353CC}">
              <c16:uniqueId val="{00000001-9CB2-4ECD-B536-2AF4E0A99277}"/>
            </c:ext>
          </c:extLst>
        </c:ser>
        <c:dLbls>
          <c:showLegendKey val="0"/>
          <c:showVal val="0"/>
          <c:showCatName val="0"/>
          <c:showSerName val="0"/>
          <c:showPercent val="0"/>
          <c:showBubbleSize val="0"/>
        </c:dLbls>
        <c:marker val="1"/>
        <c:smooth val="0"/>
        <c:axId val="2072521232"/>
        <c:axId val="2072521648"/>
      </c:lineChart>
      <c:catAx>
        <c:axId val="2072521232"/>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t>Year</a:t>
                </a:r>
              </a:p>
            </c:rich>
          </c:tx>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72521648"/>
        <c:crosses val="autoZero"/>
        <c:auto val="1"/>
        <c:lblAlgn val="ctr"/>
        <c:lblOffset val="100"/>
        <c:noMultiLvlLbl val="0"/>
      </c:catAx>
      <c:valAx>
        <c:axId val="207252164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t>Unit Cost ($/Line Transformer)</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72521232"/>
        <c:crosses val="autoZero"/>
        <c:crossBetween val="between"/>
      </c:valAx>
      <c:spPr>
        <a:noFill/>
        <a:ln>
          <a:noFill/>
        </a:ln>
        <a:effectLst/>
      </c:spPr>
    </c:plotArea>
    <c:plotVisOnly val="1"/>
    <c:dispBlanksAs val="gap"/>
    <c:showDLblsOverMax val="0"/>
    <c:extLst/>
  </c:chart>
  <c:spPr>
    <a:noFill/>
    <a:ln>
      <a:solidFill>
        <a:srgbClr val="5B9BD5"/>
      </a:solidFill>
    </a:ln>
    <a:effectLst/>
  </c:spPr>
  <c:txPr>
    <a:bodyPr/>
    <a:lstStyle/>
    <a:p>
      <a:pPr>
        <a:defRPr>
          <a:solidFill>
            <a:sysClr val="windowText" lastClr="000000"/>
          </a:solidFill>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t>2021 Distribution Station Equipment O&amp;M Unit Costs</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Sheet1!$D$1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Sheet1!$C$2:$C$16</c:f>
              <c:strCache>
                <c:ptCount val="15"/>
                <c:pt idx="0">
                  <c:v>0 - 5000</c:v>
                </c:pt>
                <c:pt idx="1">
                  <c:v>5000 - 10000</c:v>
                </c:pt>
                <c:pt idx="2">
                  <c:v>10000 - 15000</c:v>
                </c:pt>
                <c:pt idx="3">
                  <c:v>15000 - 20000</c:v>
                </c:pt>
                <c:pt idx="4">
                  <c:v>20000 - 25000</c:v>
                </c:pt>
                <c:pt idx="5">
                  <c:v>25000 - 30000</c:v>
                </c:pt>
                <c:pt idx="6">
                  <c:v>30000 - 35000</c:v>
                </c:pt>
                <c:pt idx="7">
                  <c:v>35000 - 40000</c:v>
                </c:pt>
                <c:pt idx="8">
                  <c:v>40000 - 45000</c:v>
                </c:pt>
                <c:pt idx="9">
                  <c:v>45000 - 50000</c:v>
                </c:pt>
                <c:pt idx="10">
                  <c:v>50000 - 55000</c:v>
                </c:pt>
                <c:pt idx="11">
                  <c:v>55000 - 60000</c:v>
                </c:pt>
                <c:pt idx="12">
                  <c:v>60000 - 65000</c:v>
                </c:pt>
                <c:pt idx="13">
                  <c:v>65000 - 70000</c:v>
                </c:pt>
                <c:pt idx="14">
                  <c:v>&gt; 70000</c:v>
                </c:pt>
              </c:strCache>
            </c:strRef>
          </c:cat>
          <c:val>
            <c:numRef>
              <c:f>Sheet1!$D$2:$D$16</c:f>
              <c:numCache>
                <c:formatCode>General</c:formatCode>
                <c:ptCount val="15"/>
                <c:pt idx="0">
                  <c:v>7</c:v>
                </c:pt>
                <c:pt idx="1">
                  <c:v>7</c:v>
                </c:pt>
                <c:pt idx="2">
                  <c:v>2</c:v>
                </c:pt>
                <c:pt idx="3">
                  <c:v>3</c:v>
                </c:pt>
                <c:pt idx="4">
                  <c:v>0</c:v>
                </c:pt>
                <c:pt idx="5">
                  <c:v>1</c:v>
                </c:pt>
                <c:pt idx="6">
                  <c:v>2</c:v>
                </c:pt>
                <c:pt idx="7">
                  <c:v>0</c:v>
                </c:pt>
                <c:pt idx="8">
                  <c:v>1</c:v>
                </c:pt>
                <c:pt idx="9">
                  <c:v>0</c:v>
                </c:pt>
                <c:pt idx="10">
                  <c:v>2</c:v>
                </c:pt>
                <c:pt idx="11">
                  <c:v>0</c:v>
                </c:pt>
                <c:pt idx="12">
                  <c:v>1</c:v>
                </c:pt>
                <c:pt idx="13">
                  <c:v>0</c:v>
                </c:pt>
                <c:pt idx="14">
                  <c:v>8</c:v>
                </c:pt>
              </c:numCache>
            </c:numRef>
          </c:val>
          <c:extLst>
            <c:ext xmlns:c16="http://schemas.microsoft.com/office/drawing/2014/chart" uri="{C3380CC4-5D6E-409C-BE32-E72D297353CC}">
              <c16:uniqueId val="{00000000-7750-4948-AF37-C6C69AC424FD}"/>
            </c:ext>
          </c:extLst>
        </c:ser>
        <c:dLbls>
          <c:showLegendKey val="0"/>
          <c:showVal val="0"/>
          <c:showCatName val="0"/>
          <c:showSerName val="0"/>
          <c:showPercent val="0"/>
          <c:showBubbleSize val="0"/>
        </c:dLbls>
        <c:gapWidth val="219"/>
        <c:overlap val="-27"/>
        <c:axId val="835594399"/>
        <c:axId val="835579007"/>
      </c:barChart>
      <c:catAx>
        <c:axId val="835594399"/>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t>Unit Cost ($/MVA/Station)</a:t>
                </a:r>
              </a:p>
            </c:rich>
          </c:tx>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n-US"/>
          </a:p>
        </c:txPr>
        <c:crossAx val="835579007"/>
        <c:crosses val="autoZero"/>
        <c:auto val="1"/>
        <c:lblAlgn val="ctr"/>
        <c:lblOffset val="100"/>
        <c:noMultiLvlLbl val="0"/>
      </c:catAx>
      <c:valAx>
        <c:axId val="8355790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t>Number of Distributors</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35594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5"/>
      </a:solidFill>
    </a:ln>
    <a:effectLst/>
  </c:spPr>
  <c:txPr>
    <a:bodyPr/>
    <a:lstStyle/>
    <a:p>
      <a:pPr>
        <a:defRPr>
          <a:solidFill>
            <a:sysClr val="windowText" lastClr="000000"/>
          </a:solidFill>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t>2021 </a:t>
            </a:r>
            <a:r>
              <a:rPr lang="en-CA"/>
              <a:t>Line Transformers Capex </a:t>
            </a:r>
            <a:r>
              <a:rPr lang="en-US"/>
              <a:t>Unit Costs</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Sheet1!$D$1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Sheet1!$C$2:$C$28</c:f>
              <c:strCache>
                <c:ptCount val="27"/>
                <c:pt idx="0">
                  <c:v>0 - 2500</c:v>
                </c:pt>
                <c:pt idx="1">
                  <c:v>2500 - 5000</c:v>
                </c:pt>
                <c:pt idx="2">
                  <c:v>5000 - 7500</c:v>
                </c:pt>
                <c:pt idx="3">
                  <c:v>7500 - 10000</c:v>
                </c:pt>
                <c:pt idx="4">
                  <c:v>10000 - 12500</c:v>
                </c:pt>
                <c:pt idx="5">
                  <c:v>12500 - 15000</c:v>
                </c:pt>
                <c:pt idx="6">
                  <c:v>15000 - 17500</c:v>
                </c:pt>
                <c:pt idx="7">
                  <c:v>17500 - 20000</c:v>
                </c:pt>
                <c:pt idx="8">
                  <c:v>20000 - 22500</c:v>
                </c:pt>
                <c:pt idx="9">
                  <c:v>22500 - 25000</c:v>
                </c:pt>
                <c:pt idx="10">
                  <c:v>25000 - 27500</c:v>
                </c:pt>
                <c:pt idx="11">
                  <c:v>27500 - 30000</c:v>
                </c:pt>
                <c:pt idx="12">
                  <c:v>30000 - 32500</c:v>
                </c:pt>
                <c:pt idx="13">
                  <c:v>32500 - 35000</c:v>
                </c:pt>
                <c:pt idx="14">
                  <c:v>35000 - 37500</c:v>
                </c:pt>
                <c:pt idx="15">
                  <c:v>37500 - 40000</c:v>
                </c:pt>
                <c:pt idx="16">
                  <c:v>40000 - 42500</c:v>
                </c:pt>
                <c:pt idx="17">
                  <c:v>42500 - 45000</c:v>
                </c:pt>
                <c:pt idx="18">
                  <c:v>45000 - 47500</c:v>
                </c:pt>
                <c:pt idx="19">
                  <c:v>47500 - 50000</c:v>
                </c:pt>
                <c:pt idx="20">
                  <c:v>50000 - 52500</c:v>
                </c:pt>
                <c:pt idx="21">
                  <c:v>52500 - 55000</c:v>
                </c:pt>
                <c:pt idx="22">
                  <c:v>55000 - 57500</c:v>
                </c:pt>
                <c:pt idx="23">
                  <c:v>57500 - 60000</c:v>
                </c:pt>
                <c:pt idx="24">
                  <c:v>60000 - 62500</c:v>
                </c:pt>
                <c:pt idx="25">
                  <c:v>62500 - 65000</c:v>
                </c:pt>
                <c:pt idx="26">
                  <c:v>&gt; 65000</c:v>
                </c:pt>
              </c:strCache>
            </c:strRef>
          </c:cat>
          <c:val>
            <c:numRef>
              <c:f>Sheet1!$D$2:$D$28</c:f>
              <c:numCache>
                <c:formatCode>General</c:formatCode>
                <c:ptCount val="27"/>
                <c:pt idx="0">
                  <c:v>5</c:v>
                </c:pt>
                <c:pt idx="1">
                  <c:v>7</c:v>
                </c:pt>
                <c:pt idx="2">
                  <c:v>10</c:v>
                </c:pt>
                <c:pt idx="3">
                  <c:v>12</c:v>
                </c:pt>
                <c:pt idx="4">
                  <c:v>8</c:v>
                </c:pt>
                <c:pt idx="5">
                  <c:v>6</c:v>
                </c:pt>
                <c:pt idx="6">
                  <c:v>5</c:v>
                </c:pt>
                <c:pt idx="7">
                  <c:v>1</c:v>
                </c:pt>
                <c:pt idx="8">
                  <c:v>0</c:v>
                </c:pt>
                <c:pt idx="9">
                  <c:v>0</c:v>
                </c:pt>
                <c:pt idx="10">
                  <c:v>0</c:v>
                </c:pt>
                <c:pt idx="11">
                  <c:v>1</c:v>
                </c:pt>
                <c:pt idx="12">
                  <c:v>0</c:v>
                </c:pt>
                <c:pt idx="13">
                  <c:v>0</c:v>
                </c:pt>
                <c:pt idx="14">
                  <c:v>0</c:v>
                </c:pt>
                <c:pt idx="15">
                  <c:v>0</c:v>
                </c:pt>
                <c:pt idx="16">
                  <c:v>0</c:v>
                </c:pt>
                <c:pt idx="17">
                  <c:v>0</c:v>
                </c:pt>
                <c:pt idx="18">
                  <c:v>0</c:v>
                </c:pt>
                <c:pt idx="19">
                  <c:v>0</c:v>
                </c:pt>
                <c:pt idx="20">
                  <c:v>0</c:v>
                </c:pt>
                <c:pt idx="21">
                  <c:v>0</c:v>
                </c:pt>
                <c:pt idx="22">
                  <c:v>0</c:v>
                </c:pt>
                <c:pt idx="23">
                  <c:v>0</c:v>
                </c:pt>
                <c:pt idx="24">
                  <c:v>1</c:v>
                </c:pt>
                <c:pt idx="25">
                  <c:v>0</c:v>
                </c:pt>
                <c:pt idx="26">
                  <c:v>0</c:v>
                </c:pt>
              </c:numCache>
            </c:numRef>
          </c:val>
          <c:extLst>
            <c:ext xmlns:c16="http://schemas.microsoft.com/office/drawing/2014/chart" uri="{C3380CC4-5D6E-409C-BE32-E72D297353CC}">
              <c16:uniqueId val="{00000000-3856-4ED4-B6EC-459DC497BAB3}"/>
            </c:ext>
          </c:extLst>
        </c:ser>
        <c:dLbls>
          <c:showLegendKey val="0"/>
          <c:showVal val="0"/>
          <c:showCatName val="0"/>
          <c:showSerName val="0"/>
          <c:showPercent val="0"/>
          <c:showBubbleSize val="0"/>
        </c:dLbls>
        <c:gapWidth val="219"/>
        <c:overlap val="-27"/>
        <c:axId val="835594399"/>
        <c:axId val="835579007"/>
      </c:barChart>
      <c:catAx>
        <c:axId val="835594399"/>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CA" sz="1100"/>
                  <a:t>Unit Cost </a:t>
                </a:r>
                <a:r>
                  <a:rPr lang="en-US" sz="1100"/>
                  <a:t>($/Line Transformer)</a:t>
                </a:r>
              </a:p>
            </c:rich>
          </c:tx>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n-US"/>
          </a:p>
        </c:txPr>
        <c:crossAx val="835579007"/>
        <c:crosses val="autoZero"/>
        <c:auto val="1"/>
        <c:lblAlgn val="ctr"/>
        <c:lblOffset val="100"/>
        <c:noMultiLvlLbl val="0"/>
      </c:catAx>
      <c:valAx>
        <c:axId val="8355790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t>Number of Distributors</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35594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5"/>
      </a:solidFill>
    </a:ln>
    <a:effectLst/>
  </c:spPr>
  <c:txPr>
    <a:bodyPr/>
    <a:lstStyle/>
    <a:p>
      <a:pPr>
        <a:defRPr>
          <a:solidFill>
            <a:sysClr val="windowText" lastClr="000000"/>
          </a:solidFill>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t>Industry Aggregate Lines O&amp;M Unit Costs (2017-2021)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'Variable Trends'!$B$1</c:f>
              <c:strCache>
                <c:ptCount val="1"/>
                <c:pt idx="0">
                  <c:v>Lines O&amp;M</c:v>
                </c:pt>
              </c:strCache>
            </c:strRef>
          </c:tx>
          <c:spPr>
            <a:ln w="9525" cap="rnd">
              <a:solidFill>
                <a:schemeClr val="accent1"/>
              </a:solidFill>
              <a:prstDash val="solid"/>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ash"/>
              </a:ln>
              <a:effectLst/>
            </c:spPr>
            <c:trendlineType val="linear"/>
            <c:dispRSqr val="0"/>
            <c:dispEq val="0"/>
          </c:trendline>
          <c:cat>
            <c:numRef>
              <c:f>'Variable Trends'!$A$2:$A$4</c:f>
              <c:numCache>
                <c:formatCode>General</c:formatCode>
                <c:ptCount val="3"/>
                <c:pt idx="0">
                  <c:v>2019</c:v>
                </c:pt>
                <c:pt idx="1">
                  <c:v>2020</c:v>
                </c:pt>
                <c:pt idx="2">
                  <c:v>2021</c:v>
                </c:pt>
              </c:numCache>
            </c:numRef>
          </c:cat>
          <c:val>
            <c:numRef>
              <c:f>'Variable Trends'!$B$2:$B$4</c:f>
              <c:numCache>
                <c:formatCode>_(* #,##0.00_);_(* \(#,##0.00\);_(* "-"??_);_(@_)</c:formatCode>
                <c:ptCount val="3"/>
                <c:pt idx="0">
                  <c:v>1029.9088085097906</c:v>
                </c:pt>
                <c:pt idx="1">
                  <c:v>1044.4609621372342</c:v>
                </c:pt>
                <c:pt idx="2">
                  <c:v>1051.9034383074822</c:v>
                </c:pt>
              </c:numCache>
            </c:numRef>
          </c:val>
          <c:smooth val="0"/>
          <c:extLst>
            <c:ext xmlns:c16="http://schemas.microsoft.com/office/drawing/2014/chart" uri="{C3380CC4-5D6E-409C-BE32-E72D297353CC}">
              <c16:uniqueId val="{00000001-618F-4A8D-AE7B-0B7F38BD775D}"/>
            </c:ext>
          </c:extLst>
        </c:ser>
        <c:dLbls>
          <c:showLegendKey val="0"/>
          <c:showVal val="0"/>
          <c:showCatName val="0"/>
          <c:showSerName val="0"/>
          <c:showPercent val="0"/>
          <c:showBubbleSize val="0"/>
        </c:dLbls>
        <c:marker val="1"/>
        <c:smooth val="0"/>
        <c:axId val="2072521232"/>
        <c:axId val="2072521648"/>
      </c:lineChart>
      <c:catAx>
        <c:axId val="2072521232"/>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72521648"/>
        <c:crosses val="autoZero"/>
        <c:auto val="1"/>
        <c:lblAlgn val="ctr"/>
        <c:lblOffset val="100"/>
        <c:noMultiLvlLbl val="0"/>
      </c:catAx>
      <c:valAx>
        <c:axId val="207252164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Unit Cost ($/km)</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72521232"/>
        <c:crosses val="autoZero"/>
        <c:crossBetween val="between"/>
      </c:valAx>
      <c:spPr>
        <a:noFill/>
        <a:ln>
          <a:noFill/>
        </a:ln>
        <a:effectLst/>
      </c:spPr>
    </c:plotArea>
    <c:plotVisOnly val="1"/>
    <c:dispBlanksAs val="gap"/>
    <c:showDLblsOverMax val="0"/>
    <c:extLst/>
  </c:chart>
  <c:spPr>
    <a:noFill/>
    <a:ln>
      <a:solidFill>
        <a:srgbClr val="5B9BD5"/>
      </a:solidFill>
    </a:ln>
    <a:effectLst/>
  </c:spPr>
  <c:txPr>
    <a:bodyPr/>
    <a:lstStyle/>
    <a:p>
      <a:pPr>
        <a:defRPr>
          <a:solidFill>
            <a:sysClr val="windowText" lastClr="000000"/>
          </a:solidFill>
        </a:defRPr>
      </a:pPr>
      <a:endParaRPr lang="en-US"/>
    </a:p>
  </c:txPr>
  <c:externalData r:id="rId4">
    <c:autoUpdate val="0"/>
  </c:externalData>
  <c:userShapes r:id="rId5"/>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t>2021 Lines O&amp;M Unit Costs</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Sheet1!$D$1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Sheet1!$C$2:$C$22</c:f>
              <c:strCache>
                <c:ptCount val="21"/>
                <c:pt idx="0">
                  <c:v>0 - 250</c:v>
                </c:pt>
                <c:pt idx="1">
                  <c:v>250 - 500</c:v>
                </c:pt>
                <c:pt idx="2">
                  <c:v>500 - 750</c:v>
                </c:pt>
                <c:pt idx="3">
                  <c:v>750 - 1000</c:v>
                </c:pt>
                <c:pt idx="4">
                  <c:v>1000 - 1250</c:v>
                </c:pt>
                <c:pt idx="5">
                  <c:v>1250 - 1500</c:v>
                </c:pt>
                <c:pt idx="6">
                  <c:v>1500 - 1750</c:v>
                </c:pt>
                <c:pt idx="7">
                  <c:v>1750 - 2000</c:v>
                </c:pt>
                <c:pt idx="8">
                  <c:v>2000 - 2250</c:v>
                </c:pt>
                <c:pt idx="9">
                  <c:v>2250 - 2500</c:v>
                </c:pt>
                <c:pt idx="10">
                  <c:v>2500 - 2750</c:v>
                </c:pt>
                <c:pt idx="11">
                  <c:v>2750 - 3000</c:v>
                </c:pt>
                <c:pt idx="12">
                  <c:v>3000 - 3250</c:v>
                </c:pt>
                <c:pt idx="13">
                  <c:v>3250 - 3500</c:v>
                </c:pt>
                <c:pt idx="14">
                  <c:v>3500 - 3750</c:v>
                </c:pt>
                <c:pt idx="15">
                  <c:v>3750 - 4000</c:v>
                </c:pt>
                <c:pt idx="16">
                  <c:v>4000 - 4250</c:v>
                </c:pt>
                <c:pt idx="17">
                  <c:v>4250 - 4500</c:v>
                </c:pt>
                <c:pt idx="18">
                  <c:v>4500 - 4750</c:v>
                </c:pt>
                <c:pt idx="19">
                  <c:v>4750 - 5000</c:v>
                </c:pt>
                <c:pt idx="20">
                  <c:v>&gt; 5000</c:v>
                </c:pt>
              </c:strCache>
            </c:strRef>
          </c:cat>
          <c:val>
            <c:numRef>
              <c:f>Sheet1!$D$2:$D$22</c:f>
              <c:numCache>
                <c:formatCode>General</c:formatCode>
                <c:ptCount val="21"/>
                <c:pt idx="0">
                  <c:v>0</c:v>
                </c:pt>
                <c:pt idx="1">
                  <c:v>1</c:v>
                </c:pt>
                <c:pt idx="2">
                  <c:v>4</c:v>
                </c:pt>
                <c:pt idx="3">
                  <c:v>9</c:v>
                </c:pt>
                <c:pt idx="4">
                  <c:v>7</c:v>
                </c:pt>
                <c:pt idx="5">
                  <c:v>8</c:v>
                </c:pt>
                <c:pt idx="6">
                  <c:v>5</c:v>
                </c:pt>
                <c:pt idx="7">
                  <c:v>4</c:v>
                </c:pt>
                <c:pt idx="8">
                  <c:v>1</c:v>
                </c:pt>
                <c:pt idx="9">
                  <c:v>7</c:v>
                </c:pt>
                <c:pt idx="10">
                  <c:v>0</c:v>
                </c:pt>
                <c:pt idx="11">
                  <c:v>3</c:v>
                </c:pt>
                <c:pt idx="12">
                  <c:v>2</c:v>
                </c:pt>
                <c:pt idx="13">
                  <c:v>3</c:v>
                </c:pt>
                <c:pt idx="14">
                  <c:v>0</c:v>
                </c:pt>
                <c:pt idx="15">
                  <c:v>1</c:v>
                </c:pt>
                <c:pt idx="16">
                  <c:v>0</c:v>
                </c:pt>
                <c:pt idx="17">
                  <c:v>0</c:v>
                </c:pt>
                <c:pt idx="18">
                  <c:v>0</c:v>
                </c:pt>
                <c:pt idx="19">
                  <c:v>2</c:v>
                </c:pt>
                <c:pt idx="20">
                  <c:v>0</c:v>
                </c:pt>
              </c:numCache>
            </c:numRef>
          </c:val>
          <c:extLst>
            <c:ext xmlns:c16="http://schemas.microsoft.com/office/drawing/2014/chart" uri="{C3380CC4-5D6E-409C-BE32-E72D297353CC}">
              <c16:uniqueId val="{00000000-9C71-4C9F-864E-C885094C9193}"/>
            </c:ext>
          </c:extLst>
        </c:ser>
        <c:dLbls>
          <c:showLegendKey val="0"/>
          <c:showVal val="0"/>
          <c:showCatName val="0"/>
          <c:showSerName val="0"/>
          <c:showPercent val="0"/>
          <c:showBubbleSize val="0"/>
        </c:dLbls>
        <c:gapWidth val="219"/>
        <c:overlap val="-27"/>
        <c:axId val="835594399"/>
        <c:axId val="835579007"/>
      </c:barChart>
      <c:catAx>
        <c:axId val="835594399"/>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Unit Cost ($/km)</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n-US"/>
          </a:p>
        </c:txPr>
        <c:crossAx val="835579007"/>
        <c:crosses val="autoZero"/>
        <c:auto val="1"/>
        <c:lblAlgn val="ctr"/>
        <c:lblOffset val="100"/>
        <c:noMultiLvlLbl val="0"/>
      </c:catAx>
      <c:valAx>
        <c:axId val="8355790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Number of Distributors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35594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5"/>
      </a:solidFill>
    </a:ln>
    <a:effectLst/>
  </c:spPr>
  <c:txPr>
    <a:bodyPr/>
    <a:lstStyle/>
    <a:p>
      <a:pPr>
        <a:defRPr>
          <a:solidFill>
            <a:sysClr val="windowText" lastClr="000000"/>
          </a:solidFill>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t>Industry Aggregate Poles, Towers and Fixtures Capital Expenditure Unit Costs (2017-2021)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'Variable Trends'!$B$1</c:f>
              <c:strCache>
                <c:ptCount val="1"/>
                <c:pt idx="0">
                  <c:v>Poles, Towers and Fixtures CAPEX</c:v>
                </c:pt>
              </c:strCache>
            </c:strRef>
          </c:tx>
          <c:spPr>
            <a:ln w="9525" cap="rnd">
              <a:solidFill>
                <a:schemeClr val="accent1"/>
              </a:solidFill>
              <a:prstDash val="solid"/>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ash"/>
              </a:ln>
              <a:effectLst/>
            </c:spPr>
            <c:trendlineType val="linear"/>
            <c:dispRSqr val="0"/>
            <c:dispEq val="0"/>
          </c:trendline>
          <c:cat>
            <c:numRef>
              <c:f>'Variable Trends'!$A$2:$A$6</c:f>
              <c:numCache>
                <c:formatCode>General</c:formatCode>
                <c:ptCount val="5"/>
                <c:pt idx="0">
                  <c:v>2017</c:v>
                </c:pt>
                <c:pt idx="1">
                  <c:v>2018</c:v>
                </c:pt>
                <c:pt idx="2">
                  <c:v>2019</c:v>
                </c:pt>
                <c:pt idx="3">
                  <c:v>2020</c:v>
                </c:pt>
                <c:pt idx="4">
                  <c:v>2021</c:v>
                </c:pt>
              </c:numCache>
            </c:numRef>
          </c:cat>
          <c:val>
            <c:numRef>
              <c:f>'Variable Trends'!$B$2:$B$6</c:f>
              <c:numCache>
                <c:formatCode>_(* #,##0_);_(* \(#,##0\);_(* "-"??_);_(@_)</c:formatCode>
                <c:ptCount val="5"/>
                <c:pt idx="0">
                  <c:v>7158.4875542687123</c:v>
                </c:pt>
                <c:pt idx="1">
                  <c:v>6917.9265092330288</c:v>
                </c:pt>
                <c:pt idx="2">
                  <c:v>8706.3546888685505</c:v>
                </c:pt>
                <c:pt idx="3">
                  <c:v>8976.1623908333349</c:v>
                </c:pt>
                <c:pt idx="4">
                  <c:v>9433.1515180060342</c:v>
                </c:pt>
              </c:numCache>
            </c:numRef>
          </c:val>
          <c:smooth val="0"/>
          <c:extLst>
            <c:ext xmlns:c16="http://schemas.microsoft.com/office/drawing/2014/chart" uri="{C3380CC4-5D6E-409C-BE32-E72D297353CC}">
              <c16:uniqueId val="{00000001-7686-4F9F-ACBA-903B57CF8A8C}"/>
            </c:ext>
          </c:extLst>
        </c:ser>
        <c:dLbls>
          <c:showLegendKey val="0"/>
          <c:showVal val="0"/>
          <c:showCatName val="0"/>
          <c:showSerName val="0"/>
          <c:showPercent val="0"/>
          <c:showBubbleSize val="0"/>
        </c:dLbls>
        <c:marker val="1"/>
        <c:smooth val="0"/>
        <c:axId val="2072521232"/>
        <c:axId val="2072521648"/>
      </c:lineChart>
      <c:catAx>
        <c:axId val="2072521232"/>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t>Year</a:t>
                </a:r>
              </a:p>
            </c:rich>
          </c:tx>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72521648"/>
        <c:crosses val="autoZero"/>
        <c:auto val="1"/>
        <c:lblAlgn val="ctr"/>
        <c:lblOffset val="100"/>
        <c:noMultiLvlLbl val="0"/>
      </c:catAx>
      <c:valAx>
        <c:axId val="207252164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t>Unit Cost ($ per pole)</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72521232"/>
        <c:crosses val="autoZero"/>
        <c:crossBetween val="between"/>
      </c:valAx>
      <c:spPr>
        <a:noFill/>
        <a:ln>
          <a:noFill/>
        </a:ln>
        <a:effectLst/>
      </c:spPr>
    </c:plotArea>
    <c:plotVisOnly val="1"/>
    <c:dispBlanksAs val="gap"/>
    <c:showDLblsOverMax val="0"/>
    <c:extLst/>
  </c:chart>
  <c:spPr>
    <a:noFill/>
    <a:ln>
      <a:solidFill>
        <a:srgbClr val="5B9BD5"/>
      </a:solidFill>
    </a:ln>
    <a:effectLst/>
  </c:spPr>
  <c:txPr>
    <a:bodyPr/>
    <a:lstStyle/>
    <a:p>
      <a:pPr>
        <a:defRPr>
          <a:solidFill>
            <a:sysClr val="windowText" lastClr="000000"/>
          </a:solidFill>
        </a:defRPr>
      </a:pPr>
      <a:endParaRPr lang="en-US"/>
    </a:p>
  </c:txPr>
  <c:externalData r:id="rId4">
    <c:autoUpdate val="0"/>
  </c:externalData>
  <c:userShapes r:id="rId5"/>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t>2021 </a:t>
            </a:r>
            <a:r>
              <a:rPr lang="en-CA"/>
              <a:t>Poles, Towers, &amp; Fixtures Capex </a:t>
            </a:r>
            <a:r>
              <a:rPr lang="en-US"/>
              <a:t>Unit Costs</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Sheet1!$D$1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Sheet1!$C$2:$C$28</c:f>
              <c:strCache>
                <c:ptCount val="27"/>
                <c:pt idx="0">
                  <c:v>0 - 2500</c:v>
                </c:pt>
                <c:pt idx="1">
                  <c:v>2500 - 5000</c:v>
                </c:pt>
                <c:pt idx="2">
                  <c:v>5000 - 7500</c:v>
                </c:pt>
                <c:pt idx="3">
                  <c:v>7500 - 10000</c:v>
                </c:pt>
                <c:pt idx="4">
                  <c:v>10000 - 12500</c:v>
                </c:pt>
                <c:pt idx="5">
                  <c:v>12500 - 15000</c:v>
                </c:pt>
                <c:pt idx="6">
                  <c:v>15000 - 17500</c:v>
                </c:pt>
                <c:pt idx="7">
                  <c:v>17500 - 20000</c:v>
                </c:pt>
                <c:pt idx="8">
                  <c:v>20000 - 22500</c:v>
                </c:pt>
                <c:pt idx="9">
                  <c:v>22500 - 25000</c:v>
                </c:pt>
                <c:pt idx="10">
                  <c:v>25000 - 27500</c:v>
                </c:pt>
                <c:pt idx="11">
                  <c:v>27500 - 30000</c:v>
                </c:pt>
                <c:pt idx="12">
                  <c:v>30000 - 32500</c:v>
                </c:pt>
                <c:pt idx="13">
                  <c:v>32500 - 35000</c:v>
                </c:pt>
                <c:pt idx="14">
                  <c:v>35000 - 37500</c:v>
                </c:pt>
                <c:pt idx="15">
                  <c:v>37500 - 40000</c:v>
                </c:pt>
                <c:pt idx="16">
                  <c:v>40000 - 42500</c:v>
                </c:pt>
                <c:pt idx="17">
                  <c:v>42500 - 45000</c:v>
                </c:pt>
                <c:pt idx="18">
                  <c:v>45000 - 47500</c:v>
                </c:pt>
                <c:pt idx="19">
                  <c:v>47500 - 50000</c:v>
                </c:pt>
                <c:pt idx="20">
                  <c:v>50000 - 52500</c:v>
                </c:pt>
                <c:pt idx="21">
                  <c:v>52500 - 55000</c:v>
                </c:pt>
                <c:pt idx="22">
                  <c:v>55000 - 57500</c:v>
                </c:pt>
                <c:pt idx="23">
                  <c:v>57500 - 60000</c:v>
                </c:pt>
                <c:pt idx="24">
                  <c:v>60000 - 62500</c:v>
                </c:pt>
                <c:pt idx="25">
                  <c:v>62500 - 65000</c:v>
                </c:pt>
                <c:pt idx="26">
                  <c:v>&gt; 65000</c:v>
                </c:pt>
              </c:strCache>
            </c:strRef>
          </c:cat>
          <c:val>
            <c:numRef>
              <c:f>Sheet1!$D$2:$D$28</c:f>
              <c:numCache>
                <c:formatCode>General</c:formatCode>
                <c:ptCount val="27"/>
                <c:pt idx="0">
                  <c:v>0</c:v>
                </c:pt>
                <c:pt idx="1">
                  <c:v>10</c:v>
                </c:pt>
                <c:pt idx="2">
                  <c:v>13</c:v>
                </c:pt>
                <c:pt idx="3">
                  <c:v>16</c:v>
                </c:pt>
                <c:pt idx="4">
                  <c:v>5</c:v>
                </c:pt>
                <c:pt idx="5">
                  <c:v>4</c:v>
                </c:pt>
                <c:pt idx="6">
                  <c:v>0</c:v>
                </c:pt>
                <c:pt idx="7">
                  <c:v>1</c:v>
                </c:pt>
                <c:pt idx="8">
                  <c:v>2</c:v>
                </c:pt>
                <c:pt idx="9">
                  <c:v>0</c:v>
                </c:pt>
                <c:pt idx="10">
                  <c:v>1</c:v>
                </c:pt>
                <c:pt idx="11">
                  <c:v>1</c:v>
                </c:pt>
                <c:pt idx="12">
                  <c:v>1</c:v>
                </c:pt>
                <c:pt idx="13">
                  <c:v>1</c:v>
                </c:pt>
                <c:pt idx="14">
                  <c:v>0</c:v>
                </c:pt>
                <c:pt idx="15">
                  <c:v>0</c:v>
                </c:pt>
                <c:pt idx="16">
                  <c:v>0</c:v>
                </c:pt>
                <c:pt idx="17">
                  <c:v>0</c:v>
                </c:pt>
                <c:pt idx="18">
                  <c:v>0</c:v>
                </c:pt>
                <c:pt idx="19">
                  <c:v>0</c:v>
                </c:pt>
                <c:pt idx="20">
                  <c:v>0</c:v>
                </c:pt>
                <c:pt idx="21">
                  <c:v>0</c:v>
                </c:pt>
                <c:pt idx="22">
                  <c:v>0</c:v>
                </c:pt>
                <c:pt idx="23">
                  <c:v>0</c:v>
                </c:pt>
                <c:pt idx="24">
                  <c:v>0</c:v>
                </c:pt>
                <c:pt idx="25">
                  <c:v>1</c:v>
                </c:pt>
                <c:pt idx="26">
                  <c:v>0</c:v>
                </c:pt>
              </c:numCache>
            </c:numRef>
          </c:val>
          <c:extLst>
            <c:ext xmlns:c16="http://schemas.microsoft.com/office/drawing/2014/chart" uri="{C3380CC4-5D6E-409C-BE32-E72D297353CC}">
              <c16:uniqueId val="{00000000-73AC-4238-B958-4C1D35495DAA}"/>
            </c:ext>
          </c:extLst>
        </c:ser>
        <c:dLbls>
          <c:showLegendKey val="0"/>
          <c:showVal val="0"/>
          <c:showCatName val="0"/>
          <c:showSerName val="0"/>
          <c:showPercent val="0"/>
          <c:showBubbleSize val="0"/>
        </c:dLbls>
        <c:gapWidth val="219"/>
        <c:overlap val="-27"/>
        <c:axId val="835594399"/>
        <c:axId val="835579007"/>
      </c:barChart>
      <c:catAx>
        <c:axId val="835594399"/>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CA" sz="1100"/>
                  <a:t>Unit Cost </a:t>
                </a:r>
                <a:r>
                  <a:rPr lang="en-US" sz="1100"/>
                  <a:t>($/pole)</a:t>
                </a:r>
              </a:p>
            </c:rich>
          </c:tx>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n-US"/>
          </a:p>
        </c:txPr>
        <c:crossAx val="835579007"/>
        <c:crosses val="autoZero"/>
        <c:auto val="1"/>
        <c:lblAlgn val="ctr"/>
        <c:lblOffset val="100"/>
        <c:noMultiLvlLbl val="0"/>
      </c:catAx>
      <c:valAx>
        <c:axId val="8355790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t>Number of Distributors</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35594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5"/>
      </a:solidFill>
    </a:ln>
    <a:effectLst/>
  </c:spPr>
  <c:txPr>
    <a:bodyPr/>
    <a:lstStyle/>
    <a:p>
      <a:pPr>
        <a:defRPr>
          <a:solidFill>
            <a:sysClr val="windowText" lastClr="000000"/>
          </a:solidFill>
        </a:defRPr>
      </a:pPr>
      <a:endParaRPr lang="en-US"/>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bg1">
                    <a:lumMod val="10000"/>
                  </a:schemeClr>
                </a:solidFill>
                <a:latin typeface="+mn-lt"/>
                <a:ea typeface="+mn-ea"/>
                <a:cs typeface="+mn-cs"/>
              </a:defRPr>
            </a:pPr>
            <a:r>
              <a:rPr lang="en-US" dirty="0">
                <a:latin typeface="Arial (Body)"/>
              </a:rPr>
              <a:t>Industry Aggregate Poles, Towers and Fixtures O&amp;M Unit Costs (2017-2021)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lumMod val="10000"/>
                </a:schemeClr>
              </a:solidFill>
              <a:latin typeface="+mn-lt"/>
              <a:ea typeface="+mn-ea"/>
              <a:cs typeface="+mn-cs"/>
            </a:defRPr>
          </a:pPr>
          <a:endParaRPr lang="en-US"/>
        </a:p>
      </c:txPr>
    </c:title>
    <c:autoTitleDeleted val="0"/>
    <c:plotArea>
      <c:layout/>
      <c:lineChart>
        <c:grouping val="standard"/>
        <c:varyColors val="0"/>
        <c:ser>
          <c:idx val="0"/>
          <c:order val="0"/>
          <c:tx>
            <c:strRef>
              <c:f>'Variable Trends'!$B$1</c:f>
              <c:strCache>
                <c:ptCount val="1"/>
                <c:pt idx="0">
                  <c:v>Billing O&amp;M</c:v>
                </c:pt>
              </c:strCache>
            </c:strRef>
          </c:tx>
          <c:spPr>
            <a:ln w="9525" cap="rnd">
              <a:solidFill>
                <a:schemeClr val="accent1"/>
              </a:solidFill>
              <a:prstDash val="solid"/>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ash"/>
              </a:ln>
              <a:effectLst/>
            </c:spPr>
            <c:trendlineType val="linear"/>
            <c:dispRSqr val="0"/>
            <c:dispEq val="0"/>
          </c:trendline>
          <c:cat>
            <c:numRef>
              <c:f>'Variable Trends'!$A$2:$A$6</c:f>
              <c:numCache>
                <c:formatCode>General</c:formatCode>
                <c:ptCount val="5"/>
                <c:pt idx="0">
                  <c:v>2017</c:v>
                </c:pt>
                <c:pt idx="1">
                  <c:v>2018</c:v>
                </c:pt>
                <c:pt idx="2">
                  <c:v>2019</c:v>
                </c:pt>
                <c:pt idx="3">
                  <c:v>2020</c:v>
                </c:pt>
                <c:pt idx="4">
                  <c:v>2021</c:v>
                </c:pt>
              </c:numCache>
            </c:numRef>
          </c:cat>
          <c:val>
            <c:numRef>
              <c:f>'Variable Trends'!$B$2:$B$6</c:f>
              <c:numCache>
                <c:formatCode>_(* #,##0.00_);_(* \(#,##0.00\);_(* "-"??_);_(@_)</c:formatCode>
                <c:ptCount val="5"/>
                <c:pt idx="0">
                  <c:v>10.221229794689146</c:v>
                </c:pt>
                <c:pt idx="1">
                  <c:v>10.877861381132051</c:v>
                </c:pt>
                <c:pt idx="2">
                  <c:v>12.211318496697659</c:v>
                </c:pt>
                <c:pt idx="3">
                  <c:v>12.535373488953146</c:v>
                </c:pt>
                <c:pt idx="4">
                  <c:v>12.437892502680912</c:v>
                </c:pt>
              </c:numCache>
            </c:numRef>
          </c:val>
          <c:smooth val="0"/>
          <c:extLst>
            <c:ext xmlns:c16="http://schemas.microsoft.com/office/drawing/2014/chart" uri="{C3380CC4-5D6E-409C-BE32-E72D297353CC}">
              <c16:uniqueId val="{00000001-B9D9-4C49-BBC0-7AAA953E5855}"/>
            </c:ext>
          </c:extLst>
        </c:ser>
        <c:dLbls>
          <c:showLegendKey val="0"/>
          <c:showVal val="0"/>
          <c:showCatName val="0"/>
          <c:showSerName val="0"/>
          <c:showPercent val="0"/>
          <c:showBubbleSize val="0"/>
        </c:dLbls>
        <c:marker val="1"/>
        <c:smooth val="0"/>
        <c:axId val="2072521232"/>
        <c:axId val="2072521648"/>
      </c:lineChart>
      <c:catAx>
        <c:axId val="2072521232"/>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bg1">
                        <a:lumMod val="10000"/>
                      </a:schemeClr>
                    </a:solidFill>
                    <a:latin typeface="+mn-lt"/>
                    <a:ea typeface="+mn-ea"/>
                    <a:cs typeface="+mn-cs"/>
                  </a:defRPr>
                </a:pPr>
                <a:r>
                  <a:rPr lang="en-US" sz="1100" dirty="0"/>
                  <a:t>Year</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bg1">
                      <a:lumMod val="1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10000"/>
                  </a:schemeClr>
                </a:solidFill>
                <a:latin typeface="+mn-lt"/>
                <a:ea typeface="+mn-ea"/>
                <a:cs typeface="+mn-cs"/>
              </a:defRPr>
            </a:pPr>
            <a:endParaRPr lang="en-US"/>
          </a:p>
        </c:txPr>
        <c:crossAx val="2072521648"/>
        <c:crosses val="autoZero"/>
        <c:auto val="1"/>
        <c:lblAlgn val="ctr"/>
        <c:lblOffset val="100"/>
        <c:noMultiLvlLbl val="0"/>
      </c:catAx>
      <c:valAx>
        <c:axId val="207252164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bg1">
                        <a:lumMod val="10000"/>
                      </a:schemeClr>
                    </a:solidFill>
                    <a:latin typeface="+mn-lt"/>
                    <a:ea typeface="+mn-ea"/>
                    <a:cs typeface="+mn-cs"/>
                  </a:defRPr>
                </a:pPr>
                <a:r>
                  <a:rPr lang="en-US" sz="1100"/>
                  <a:t>Unit Cost ($ per pole)</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bg1">
                      <a:lumMod val="10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10000"/>
                  </a:schemeClr>
                </a:solidFill>
                <a:latin typeface="+mn-lt"/>
                <a:ea typeface="+mn-ea"/>
                <a:cs typeface="+mn-cs"/>
              </a:defRPr>
            </a:pPr>
            <a:endParaRPr lang="en-US"/>
          </a:p>
        </c:txPr>
        <c:crossAx val="2072521232"/>
        <c:crosses val="autoZero"/>
        <c:crossBetween val="between"/>
      </c:valAx>
      <c:spPr>
        <a:noFill/>
        <a:ln>
          <a:noFill/>
        </a:ln>
        <a:effectLst/>
      </c:spPr>
    </c:plotArea>
    <c:plotVisOnly val="1"/>
    <c:dispBlanksAs val="gap"/>
    <c:showDLblsOverMax val="0"/>
    <c:extLst/>
  </c:chart>
  <c:spPr>
    <a:noFill/>
    <a:ln>
      <a:solidFill>
        <a:srgbClr val="5B9BD5"/>
      </a:solidFill>
    </a:ln>
    <a:effectLst/>
  </c:spPr>
  <c:txPr>
    <a:bodyPr/>
    <a:lstStyle/>
    <a:p>
      <a:pPr>
        <a:defRPr>
          <a:solidFill>
            <a:schemeClr val="bg1">
              <a:lumMod val="10000"/>
            </a:schemeClr>
          </a:solidFill>
          <a:latin typeface="+mn-lt"/>
        </a:defRPr>
      </a:pPr>
      <a:endParaRPr lang="en-US"/>
    </a:p>
  </c:txPr>
  <c:externalData r:id="rId4">
    <c:autoUpdate val="0"/>
  </c:externalData>
  <c:userShapes r:id="rId5"/>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dirty="0"/>
              <a:t>2021 </a:t>
            </a:r>
            <a:r>
              <a:rPr lang="en-CA" dirty="0"/>
              <a:t>Poles, Towers, &amp; Fixtures O&amp;M </a:t>
            </a:r>
            <a:r>
              <a:rPr lang="en-US" dirty="0"/>
              <a:t>Unit Costs</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Sheet1!$D$1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Sheet1!$C$2:$C$14</c:f>
              <c:strCache>
                <c:ptCount val="13"/>
                <c:pt idx="0">
                  <c:v>0 - 5</c:v>
                </c:pt>
                <c:pt idx="1">
                  <c:v>5 - 10</c:v>
                </c:pt>
                <c:pt idx="2">
                  <c:v>10 - 15</c:v>
                </c:pt>
                <c:pt idx="3">
                  <c:v>15 - 20</c:v>
                </c:pt>
                <c:pt idx="4">
                  <c:v>20 - 25</c:v>
                </c:pt>
                <c:pt idx="5">
                  <c:v>25 - 30</c:v>
                </c:pt>
                <c:pt idx="6">
                  <c:v>30 - 35</c:v>
                </c:pt>
                <c:pt idx="7">
                  <c:v>35 - 40</c:v>
                </c:pt>
                <c:pt idx="8">
                  <c:v>40 - 45</c:v>
                </c:pt>
                <c:pt idx="9">
                  <c:v>45 - 50</c:v>
                </c:pt>
                <c:pt idx="10">
                  <c:v>50 - 55</c:v>
                </c:pt>
                <c:pt idx="11">
                  <c:v>55 - 60</c:v>
                </c:pt>
                <c:pt idx="12">
                  <c:v>&gt; 60</c:v>
                </c:pt>
              </c:strCache>
            </c:strRef>
          </c:cat>
          <c:val>
            <c:numRef>
              <c:f>Sheet1!$D$2:$D$14</c:f>
              <c:numCache>
                <c:formatCode>General</c:formatCode>
                <c:ptCount val="13"/>
                <c:pt idx="0">
                  <c:v>18</c:v>
                </c:pt>
                <c:pt idx="1">
                  <c:v>15</c:v>
                </c:pt>
                <c:pt idx="2">
                  <c:v>14</c:v>
                </c:pt>
                <c:pt idx="3">
                  <c:v>3</c:v>
                </c:pt>
                <c:pt idx="4">
                  <c:v>1</c:v>
                </c:pt>
                <c:pt idx="5">
                  <c:v>3</c:v>
                </c:pt>
                <c:pt idx="6">
                  <c:v>0</c:v>
                </c:pt>
                <c:pt idx="7">
                  <c:v>0</c:v>
                </c:pt>
                <c:pt idx="8">
                  <c:v>0</c:v>
                </c:pt>
                <c:pt idx="9">
                  <c:v>1</c:v>
                </c:pt>
                <c:pt idx="10">
                  <c:v>0</c:v>
                </c:pt>
                <c:pt idx="11">
                  <c:v>0</c:v>
                </c:pt>
                <c:pt idx="12">
                  <c:v>1</c:v>
                </c:pt>
              </c:numCache>
            </c:numRef>
          </c:val>
          <c:extLst>
            <c:ext xmlns:c16="http://schemas.microsoft.com/office/drawing/2014/chart" uri="{C3380CC4-5D6E-409C-BE32-E72D297353CC}">
              <c16:uniqueId val="{00000000-43B0-4CC5-AB8F-3E1D28CA475C}"/>
            </c:ext>
          </c:extLst>
        </c:ser>
        <c:dLbls>
          <c:showLegendKey val="0"/>
          <c:showVal val="0"/>
          <c:showCatName val="0"/>
          <c:showSerName val="0"/>
          <c:showPercent val="0"/>
          <c:showBubbleSize val="0"/>
        </c:dLbls>
        <c:gapWidth val="219"/>
        <c:overlap val="-27"/>
        <c:axId val="835594399"/>
        <c:axId val="835579007"/>
      </c:barChart>
      <c:catAx>
        <c:axId val="835594399"/>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CA" sz="1100"/>
                  <a:t>Unit Cost </a:t>
                </a:r>
                <a:r>
                  <a:rPr lang="en-US" sz="1100"/>
                  <a:t>($/pole)</a:t>
                </a:r>
              </a:p>
            </c:rich>
          </c:tx>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n-US"/>
          </a:p>
        </c:txPr>
        <c:crossAx val="835579007"/>
        <c:crosses val="autoZero"/>
        <c:auto val="1"/>
        <c:lblAlgn val="ctr"/>
        <c:lblOffset val="100"/>
        <c:noMultiLvlLbl val="0"/>
      </c:catAx>
      <c:valAx>
        <c:axId val="8355790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t>Number of Distributors</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35594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5"/>
      </a:solidFill>
    </a:ln>
    <a:effectLst/>
  </c:spPr>
  <c:txPr>
    <a:bodyPr/>
    <a:lstStyle/>
    <a:p>
      <a:pPr>
        <a:defRPr>
          <a:solidFill>
            <a:sysClr val="windowText" lastClr="000000"/>
          </a:solidFill>
          <a:latin typeface="+mn-lt"/>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400" b="0" i="0" u="none" strike="noStrike" baseline="0" dirty="0">
                <a:effectLst/>
              </a:rPr>
              <a:t>Industry Aggregate </a:t>
            </a:r>
            <a:r>
              <a:rPr lang="en-US" dirty="0"/>
              <a:t>Distribution Station Equipment Capex Unit Costs (2017-2021)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'Variable Trends'!$B$1</c:f>
              <c:strCache>
                <c:ptCount val="1"/>
                <c:pt idx="0">
                  <c:v>Unit Cost</c:v>
                </c:pt>
              </c:strCache>
            </c:strRef>
          </c:tx>
          <c:spPr>
            <a:ln w="9525" cap="rnd">
              <a:solidFill>
                <a:schemeClr val="accent1"/>
              </a:solidFill>
              <a:prstDash val="solid"/>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ash"/>
              </a:ln>
              <a:effectLst/>
            </c:spPr>
            <c:trendlineType val="linear"/>
            <c:dispRSqr val="0"/>
            <c:dispEq val="0"/>
          </c:trendline>
          <c:cat>
            <c:numRef>
              <c:f>'Variable Trends'!$A$2:$A$6</c:f>
              <c:numCache>
                <c:formatCode>General</c:formatCode>
                <c:ptCount val="5"/>
                <c:pt idx="0">
                  <c:v>2017</c:v>
                </c:pt>
                <c:pt idx="1">
                  <c:v>2018</c:v>
                </c:pt>
                <c:pt idx="2">
                  <c:v>2019</c:v>
                </c:pt>
                <c:pt idx="3">
                  <c:v>2020</c:v>
                </c:pt>
                <c:pt idx="4">
                  <c:v>2021</c:v>
                </c:pt>
              </c:numCache>
            </c:numRef>
          </c:cat>
          <c:val>
            <c:numRef>
              <c:f>'Variable Trends'!$B$2:$B$6</c:f>
              <c:numCache>
                <c:formatCode>_(* #,##0.00_);_(* \(#,##0.00\);_(* "-"??_);_(@_)</c:formatCode>
                <c:ptCount val="5"/>
                <c:pt idx="0">
                  <c:v>1632.5030070338505</c:v>
                </c:pt>
                <c:pt idx="1">
                  <c:v>1178.4842540681582</c:v>
                </c:pt>
                <c:pt idx="2">
                  <c:v>1315.3075644169128</c:v>
                </c:pt>
                <c:pt idx="3">
                  <c:v>447.27869270928153</c:v>
                </c:pt>
                <c:pt idx="4">
                  <c:v>1078.73837003975</c:v>
                </c:pt>
              </c:numCache>
            </c:numRef>
          </c:val>
          <c:smooth val="0"/>
          <c:extLst>
            <c:ext xmlns:c16="http://schemas.microsoft.com/office/drawing/2014/chart" uri="{C3380CC4-5D6E-409C-BE32-E72D297353CC}">
              <c16:uniqueId val="{00000001-270B-42C2-AB1B-631DA281166A}"/>
            </c:ext>
          </c:extLst>
        </c:ser>
        <c:dLbls>
          <c:showLegendKey val="0"/>
          <c:showVal val="0"/>
          <c:showCatName val="0"/>
          <c:showSerName val="0"/>
          <c:showPercent val="0"/>
          <c:showBubbleSize val="0"/>
        </c:dLbls>
        <c:marker val="1"/>
        <c:smooth val="0"/>
        <c:axId val="2072521232"/>
        <c:axId val="2072521648"/>
      </c:lineChart>
      <c:catAx>
        <c:axId val="2072521232"/>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t>Year</a:t>
                </a:r>
              </a:p>
            </c:rich>
          </c:tx>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72521648"/>
        <c:crosses val="autoZero"/>
        <c:auto val="1"/>
        <c:lblAlgn val="ctr"/>
        <c:lblOffset val="100"/>
        <c:noMultiLvlLbl val="0"/>
      </c:catAx>
      <c:valAx>
        <c:axId val="207252164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dirty="0"/>
                  <a:t>Unit Cost ($/MVA)</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72521232"/>
        <c:crosses val="autoZero"/>
        <c:crossBetween val="between"/>
      </c:valAx>
      <c:spPr>
        <a:noFill/>
        <a:ln>
          <a:noFill/>
        </a:ln>
        <a:effectLst/>
      </c:spPr>
    </c:plotArea>
    <c:plotVisOnly val="1"/>
    <c:dispBlanksAs val="gap"/>
    <c:showDLblsOverMax val="0"/>
    <c:extLst/>
  </c:chart>
  <c:spPr>
    <a:noFill/>
    <a:ln>
      <a:solidFill>
        <a:srgbClr val="5B9BD5"/>
      </a:solidFill>
    </a:ln>
    <a:effectLst/>
  </c:spPr>
  <c:txPr>
    <a:bodyPr/>
    <a:lstStyle/>
    <a:p>
      <a:pPr>
        <a:defRPr>
          <a:solidFill>
            <a:sysClr val="windowText" lastClr="000000"/>
          </a:solidFill>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t>2021 Distribution Station Equipment O&amp;M Unit Costs</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Sheet1!$D$1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Sheet1!$C$2:$C$17</c:f>
              <c:strCache>
                <c:ptCount val="16"/>
                <c:pt idx="0">
                  <c:v>0 - 500</c:v>
                </c:pt>
                <c:pt idx="1">
                  <c:v>500 - 1000</c:v>
                </c:pt>
                <c:pt idx="2">
                  <c:v>1000 - 1500</c:v>
                </c:pt>
                <c:pt idx="3">
                  <c:v>1500 - 2000</c:v>
                </c:pt>
                <c:pt idx="4">
                  <c:v>2000 - 2500</c:v>
                </c:pt>
                <c:pt idx="5">
                  <c:v>2500 - 3000</c:v>
                </c:pt>
                <c:pt idx="6">
                  <c:v>3000 - 3500</c:v>
                </c:pt>
                <c:pt idx="7">
                  <c:v>3500 - 4000</c:v>
                </c:pt>
                <c:pt idx="8">
                  <c:v>4000 - 4500</c:v>
                </c:pt>
                <c:pt idx="9">
                  <c:v>4500 - 5000</c:v>
                </c:pt>
                <c:pt idx="10">
                  <c:v>5000 - 5500</c:v>
                </c:pt>
                <c:pt idx="11">
                  <c:v>5500 - 6000</c:v>
                </c:pt>
                <c:pt idx="12">
                  <c:v>6000 - 6500</c:v>
                </c:pt>
                <c:pt idx="13">
                  <c:v>6500 - 7000</c:v>
                </c:pt>
                <c:pt idx="14">
                  <c:v>7000 - 7500</c:v>
                </c:pt>
                <c:pt idx="15">
                  <c:v>&gt; 7500</c:v>
                </c:pt>
              </c:strCache>
            </c:strRef>
          </c:cat>
          <c:val>
            <c:numRef>
              <c:f>Sheet1!$D$2:$D$17</c:f>
              <c:numCache>
                <c:formatCode>General</c:formatCode>
                <c:ptCount val="16"/>
                <c:pt idx="0">
                  <c:v>20</c:v>
                </c:pt>
                <c:pt idx="1">
                  <c:v>5</c:v>
                </c:pt>
                <c:pt idx="2">
                  <c:v>2</c:v>
                </c:pt>
                <c:pt idx="3">
                  <c:v>2</c:v>
                </c:pt>
                <c:pt idx="4">
                  <c:v>3</c:v>
                </c:pt>
                <c:pt idx="5">
                  <c:v>1</c:v>
                </c:pt>
                <c:pt idx="6">
                  <c:v>2</c:v>
                </c:pt>
                <c:pt idx="7">
                  <c:v>1</c:v>
                </c:pt>
                <c:pt idx="8">
                  <c:v>0</c:v>
                </c:pt>
                <c:pt idx="9">
                  <c:v>2</c:v>
                </c:pt>
                <c:pt idx="10">
                  <c:v>2</c:v>
                </c:pt>
                <c:pt idx="11">
                  <c:v>1</c:v>
                </c:pt>
                <c:pt idx="12">
                  <c:v>1</c:v>
                </c:pt>
                <c:pt idx="13">
                  <c:v>0</c:v>
                </c:pt>
                <c:pt idx="14">
                  <c:v>2</c:v>
                </c:pt>
                <c:pt idx="15">
                  <c:v>1</c:v>
                </c:pt>
              </c:numCache>
            </c:numRef>
          </c:val>
          <c:extLst>
            <c:ext xmlns:c16="http://schemas.microsoft.com/office/drawing/2014/chart" uri="{C3380CC4-5D6E-409C-BE32-E72D297353CC}">
              <c16:uniqueId val="{00000000-7750-4948-AF37-C6C69AC424FD}"/>
            </c:ext>
          </c:extLst>
        </c:ser>
        <c:dLbls>
          <c:showLegendKey val="0"/>
          <c:showVal val="0"/>
          <c:showCatName val="0"/>
          <c:showSerName val="0"/>
          <c:showPercent val="0"/>
          <c:showBubbleSize val="0"/>
        </c:dLbls>
        <c:gapWidth val="219"/>
        <c:overlap val="-27"/>
        <c:axId val="835594399"/>
        <c:axId val="835579007"/>
      </c:barChart>
      <c:catAx>
        <c:axId val="835594399"/>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dirty="0"/>
                  <a:t>Unit Cost ($/MVA)</a:t>
                </a:r>
              </a:p>
            </c:rich>
          </c:tx>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n-US"/>
          </a:p>
        </c:txPr>
        <c:crossAx val="835579007"/>
        <c:crosses val="autoZero"/>
        <c:auto val="1"/>
        <c:lblAlgn val="ctr"/>
        <c:lblOffset val="100"/>
        <c:noMultiLvlLbl val="0"/>
      </c:catAx>
      <c:valAx>
        <c:axId val="8355790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t>Number of Distributors</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35594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5"/>
      </a:solidFill>
    </a:ln>
    <a:effectLst/>
  </c:spPr>
  <c:txPr>
    <a:bodyPr/>
    <a:lstStyle/>
    <a:p>
      <a:pPr>
        <a:defRPr>
          <a:solidFill>
            <a:sysClr val="windowText" lastClr="000000"/>
          </a:solidFill>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bg1">
                    <a:lumMod val="10000"/>
                  </a:schemeClr>
                </a:solidFill>
                <a:latin typeface="+mn-lt"/>
                <a:ea typeface="+mn-ea"/>
                <a:cs typeface="+mn-cs"/>
              </a:defRPr>
            </a:pPr>
            <a:r>
              <a:rPr lang="en-US" dirty="0">
                <a:solidFill>
                  <a:schemeClr val="bg1">
                    <a:lumMod val="10000"/>
                  </a:schemeClr>
                </a:solidFill>
              </a:rPr>
              <a:t>Industry Aggregate</a:t>
            </a:r>
            <a:r>
              <a:rPr lang="en-US" baseline="0" dirty="0">
                <a:solidFill>
                  <a:schemeClr val="bg1">
                    <a:lumMod val="10000"/>
                  </a:schemeClr>
                </a:solidFill>
              </a:rPr>
              <a:t> </a:t>
            </a:r>
            <a:r>
              <a:rPr lang="en-US" dirty="0">
                <a:solidFill>
                  <a:schemeClr val="bg1">
                    <a:lumMod val="10000"/>
                  </a:schemeClr>
                </a:solidFill>
              </a:rPr>
              <a:t>Distribution Station</a:t>
            </a:r>
            <a:r>
              <a:rPr lang="en-US" baseline="0" dirty="0">
                <a:solidFill>
                  <a:schemeClr val="bg1">
                    <a:lumMod val="10000"/>
                  </a:schemeClr>
                </a:solidFill>
              </a:rPr>
              <a:t> Equipment</a:t>
            </a:r>
            <a:r>
              <a:rPr lang="en-US" dirty="0">
                <a:solidFill>
                  <a:schemeClr val="bg1">
                    <a:lumMod val="10000"/>
                  </a:schemeClr>
                </a:solidFill>
              </a:rPr>
              <a:t> O&amp;M Unit Costs (2017-2021)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lumMod val="10000"/>
                </a:schemeClr>
              </a:solidFill>
              <a:latin typeface="+mn-lt"/>
              <a:ea typeface="+mn-ea"/>
              <a:cs typeface="+mn-cs"/>
            </a:defRPr>
          </a:pPr>
          <a:endParaRPr lang="en-US"/>
        </a:p>
      </c:txPr>
    </c:title>
    <c:autoTitleDeleted val="0"/>
    <c:plotArea>
      <c:layout/>
      <c:lineChart>
        <c:grouping val="standard"/>
        <c:varyColors val="0"/>
        <c:ser>
          <c:idx val="0"/>
          <c:order val="0"/>
          <c:tx>
            <c:strRef>
              <c:f>'Variable Trends'!$B$1</c:f>
              <c:strCache>
                <c:ptCount val="1"/>
                <c:pt idx="0">
                  <c:v>Unit Cost</c:v>
                </c:pt>
              </c:strCache>
            </c:strRef>
          </c:tx>
          <c:spPr>
            <a:ln w="9525" cap="rnd">
              <a:solidFill>
                <a:schemeClr val="accent1"/>
              </a:solidFill>
              <a:prstDash val="solid"/>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ash"/>
              </a:ln>
              <a:effectLst/>
            </c:spPr>
            <c:trendlineType val="linear"/>
            <c:dispRSqr val="0"/>
            <c:dispEq val="0"/>
          </c:trendline>
          <c:cat>
            <c:numRef>
              <c:f>'Variable Trends'!$A$2:$A$6</c:f>
              <c:numCache>
                <c:formatCode>General</c:formatCode>
                <c:ptCount val="5"/>
                <c:pt idx="0">
                  <c:v>2017</c:v>
                </c:pt>
                <c:pt idx="1">
                  <c:v>2018</c:v>
                </c:pt>
                <c:pt idx="2">
                  <c:v>2019</c:v>
                </c:pt>
                <c:pt idx="3">
                  <c:v>2020</c:v>
                </c:pt>
                <c:pt idx="4">
                  <c:v>2021</c:v>
                </c:pt>
              </c:numCache>
            </c:numRef>
          </c:cat>
          <c:val>
            <c:numRef>
              <c:f>'Variable Trends'!$B$2:$B$6</c:f>
              <c:numCache>
                <c:formatCode>_(* #,##0.00_);_(* \(#,##0.00\);_(* "-"??_);_(@_)</c:formatCode>
                <c:ptCount val="5"/>
                <c:pt idx="0">
                  <c:v>3079159.2109680916</c:v>
                </c:pt>
                <c:pt idx="1">
                  <c:v>2586073.8670690022</c:v>
                </c:pt>
                <c:pt idx="2">
                  <c:v>2529346.8325006054</c:v>
                </c:pt>
                <c:pt idx="3">
                  <c:v>2636951.7098092125</c:v>
                </c:pt>
                <c:pt idx="4">
                  <c:v>2864104.2509389436</c:v>
                </c:pt>
              </c:numCache>
            </c:numRef>
          </c:val>
          <c:smooth val="0"/>
          <c:extLst>
            <c:ext xmlns:c16="http://schemas.microsoft.com/office/drawing/2014/chart" uri="{C3380CC4-5D6E-409C-BE32-E72D297353CC}">
              <c16:uniqueId val="{00000001-4238-4477-B0D2-83246FFC064D}"/>
            </c:ext>
          </c:extLst>
        </c:ser>
        <c:dLbls>
          <c:showLegendKey val="0"/>
          <c:showVal val="0"/>
          <c:showCatName val="0"/>
          <c:showSerName val="0"/>
          <c:showPercent val="0"/>
          <c:showBubbleSize val="0"/>
        </c:dLbls>
        <c:marker val="1"/>
        <c:smooth val="0"/>
        <c:axId val="2072521232"/>
        <c:axId val="2072521648"/>
      </c:lineChart>
      <c:catAx>
        <c:axId val="2072521232"/>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i="0" u="none" strike="noStrike" baseline="0">
                    <a:effectLst/>
                  </a:rPr>
                  <a:t>Year</a:t>
                </a:r>
                <a:endParaRPr lang="en-US" sz="1100"/>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2521648"/>
        <c:crosses val="autoZero"/>
        <c:auto val="1"/>
        <c:lblAlgn val="ctr"/>
        <c:lblOffset val="100"/>
        <c:noMultiLvlLbl val="0"/>
      </c:catAx>
      <c:valAx>
        <c:axId val="207252164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a:t>Unit Cost ($/MVA/Station)</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accent1"/>
                </a:solidFill>
                <a:latin typeface="+mn-lt"/>
                <a:ea typeface="+mn-ea"/>
                <a:cs typeface="+mn-cs"/>
              </a:defRPr>
            </a:pPr>
            <a:endParaRPr lang="en-US"/>
          </a:p>
        </c:txPr>
        <c:crossAx val="2072521232"/>
        <c:crosses val="autoZero"/>
        <c:crossBetween val="between"/>
      </c:valAx>
      <c:spPr>
        <a:noFill/>
        <a:ln>
          <a:noFill/>
        </a:ln>
        <a:effectLst/>
      </c:spPr>
    </c:plotArea>
    <c:plotVisOnly val="1"/>
    <c:dispBlanksAs val="gap"/>
    <c:showDLblsOverMax val="0"/>
    <c:extLst/>
  </c:chart>
  <c:spPr>
    <a:noFill/>
    <a:ln>
      <a:solidFill>
        <a:srgbClr val="5B9BD5"/>
      </a:solidFill>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t>2021 Distribution Station Equipment O&amp;M Unit Costs</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Sheet1!$D$1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Sheet1!$C$2:$C$16</c:f>
              <c:strCache>
                <c:ptCount val="15"/>
                <c:pt idx="0">
                  <c:v>0 - 5000</c:v>
                </c:pt>
                <c:pt idx="1">
                  <c:v>5000 - 10000</c:v>
                </c:pt>
                <c:pt idx="2">
                  <c:v>10000 - 15000</c:v>
                </c:pt>
                <c:pt idx="3">
                  <c:v>15000 - 20000</c:v>
                </c:pt>
                <c:pt idx="4">
                  <c:v>20000 - 25000</c:v>
                </c:pt>
                <c:pt idx="5">
                  <c:v>25000 - 30000</c:v>
                </c:pt>
                <c:pt idx="6">
                  <c:v>30000 - 35000</c:v>
                </c:pt>
                <c:pt idx="7">
                  <c:v>35000 - 40000</c:v>
                </c:pt>
                <c:pt idx="8">
                  <c:v>40000 - 45000</c:v>
                </c:pt>
                <c:pt idx="9">
                  <c:v>45000 - 50000</c:v>
                </c:pt>
                <c:pt idx="10">
                  <c:v>50000 - 55000</c:v>
                </c:pt>
                <c:pt idx="11">
                  <c:v>55000 - 60000</c:v>
                </c:pt>
                <c:pt idx="12">
                  <c:v>60000 - 65000</c:v>
                </c:pt>
                <c:pt idx="13">
                  <c:v>65000 - 70000</c:v>
                </c:pt>
                <c:pt idx="14">
                  <c:v>&gt; 70000</c:v>
                </c:pt>
              </c:strCache>
            </c:strRef>
          </c:cat>
          <c:val>
            <c:numRef>
              <c:f>Sheet1!$D$2:$D$16</c:f>
              <c:numCache>
                <c:formatCode>General</c:formatCode>
                <c:ptCount val="15"/>
                <c:pt idx="0">
                  <c:v>7</c:v>
                </c:pt>
                <c:pt idx="1">
                  <c:v>8</c:v>
                </c:pt>
                <c:pt idx="2">
                  <c:v>8</c:v>
                </c:pt>
                <c:pt idx="3">
                  <c:v>4</c:v>
                </c:pt>
                <c:pt idx="4">
                  <c:v>1</c:v>
                </c:pt>
                <c:pt idx="5">
                  <c:v>2</c:v>
                </c:pt>
                <c:pt idx="6">
                  <c:v>2</c:v>
                </c:pt>
                <c:pt idx="7">
                  <c:v>0</c:v>
                </c:pt>
                <c:pt idx="8">
                  <c:v>2</c:v>
                </c:pt>
                <c:pt idx="9">
                  <c:v>0</c:v>
                </c:pt>
                <c:pt idx="10">
                  <c:v>1</c:v>
                </c:pt>
                <c:pt idx="11">
                  <c:v>3</c:v>
                </c:pt>
                <c:pt idx="12">
                  <c:v>1</c:v>
                </c:pt>
                <c:pt idx="13">
                  <c:v>0</c:v>
                </c:pt>
                <c:pt idx="14">
                  <c:v>5</c:v>
                </c:pt>
              </c:numCache>
            </c:numRef>
          </c:val>
          <c:extLst>
            <c:ext xmlns:c16="http://schemas.microsoft.com/office/drawing/2014/chart" uri="{C3380CC4-5D6E-409C-BE32-E72D297353CC}">
              <c16:uniqueId val="{00000000-EB2E-4719-ACB5-35FC3097AD54}"/>
            </c:ext>
          </c:extLst>
        </c:ser>
        <c:dLbls>
          <c:showLegendKey val="0"/>
          <c:showVal val="0"/>
          <c:showCatName val="0"/>
          <c:showSerName val="0"/>
          <c:showPercent val="0"/>
          <c:showBubbleSize val="0"/>
        </c:dLbls>
        <c:gapWidth val="219"/>
        <c:overlap val="-27"/>
        <c:axId val="835594399"/>
        <c:axId val="835579007"/>
      </c:barChart>
      <c:catAx>
        <c:axId val="835594399"/>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Unit Cost ($/MVA/Station)</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n-US"/>
          </a:p>
        </c:txPr>
        <c:crossAx val="835579007"/>
        <c:crosses val="autoZero"/>
        <c:auto val="1"/>
        <c:lblAlgn val="ctr"/>
        <c:lblOffset val="100"/>
        <c:noMultiLvlLbl val="0"/>
      </c:catAx>
      <c:valAx>
        <c:axId val="8355790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Number of Distributors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35594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5"/>
      </a:solidFill>
    </a:ln>
    <a:effectLst/>
  </c:spPr>
  <c:txPr>
    <a:bodyPr/>
    <a:lstStyle/>
    <a:p>
      <a:pPr>
        <a:defRPr>
          <a:solidFill>
            <a:sysClr val="windowText" lastClr="000000"/>
          </a:solidFill>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bg1">
                    <a:lumMod val="10000"/>
                  </a:schemeClr>
                </a:solidFill>
                <a:latin typeface="+mn-lt"/>
                <a:ea typeface="+mn-ea"/>
                <a:cs typeface="+mn-cs"/>
              </a:defRPr>
            </a:pPr>
            <a:r>
              <a:rPr lang="en-US" dirty="0">
                <a:solidFill>
                  <a:schemeClr val="bg1">
                    <a:lumMod val="10000"/>
                  </a:schemeClr>
                </a:solidFill>
              </a:rPr>
              <a:t>Industry</a:t>
            </a:r>
            <a:r>
              <a:rPr lang="en-US" baseline="0" dirty="0">
                <a:solidFill>
                  <a:schemeClr val="bg1">
                    <a:lumMod val="10000"/>
                  </a:schemeClr>
                </a:solidFill>
              </a:rPr>
              <a:t> Aggregate </a:t>
            </a:r>
            <a:r>
              <a:rPr lang="en-US" dirty="0">
                <a:solidFill>
                  <a:schemeClr val="bg1">
                    <a:lumMod val="10000"/>
                  </a:schemeClr>
                </a:solidFill>
              </a:rPr>
              <a:t>Distribution Station</a:t>
            </a:r>
            <a:r>
              <a:rPr lang="en-US" baseline="0" dirty="0">
                <a:solidFill>
                  <a:schemeClr val="bg1">
                    <a:lumMod val="10000"/>
                  </a:schemeClr>
                </a:solidFill>
              </a:rPr>
              <a:t> Equipment</a:t>
            </a:r>
            <a:r>
              <a:rPr lang="en-US" dirty="0">
                <a:solidFill>
                  <a:schemeClr val="bg1">
                    <a:lumMod val="10000"/>
                  </a:schemeClr>
                </a:solidFill>
              </a:rPr>
              <a:t> O&amp;M Unit Costs (2017-2021)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lumMod val="10000"/>
                </a:schemeClr>
              </a:solidFill>
              <a:latin typeface="+mn-lt"/>
              <a:ea typeface="+mn-ea"/>
              <a:cs typeface="+mn-cs"/>
            </a:defRPr>
          </a:pPr>
          <a:endParaRPr lang="en-US"/>
        </a:p>
      </c:txPr>
    </c:title>
    <c:autoTitleDeleted val="0"/>
    <c:plotArea>
      <c:layout/>
      <c:lineChart>
        <c:grouping val="standard"/>
        <c:varyColors val="0"/>
        <c:ser>
          <c:idx val="0"/>
          <c:order val="0"/>
          <c:tx>
            <c:strRef>
              <c:f>'Variable Trends'!$B$1</c:f>
              <c:strCache>
                <c:ptCount val="1"/>
                <c:pt idx="0">
                  <c:v>Unit Cost</c:v>
                </c:pt>
              </c:strCache>
            </c:strRef>
          </c:tx>
          <c:spPr>
            <a:ln w="9525" cap="rnd">
              <a:solidFill>
                <a:schemeClr val="accent1"/>
              </a:solidFill>
              <a:prstDash val="solid"/>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ash"/>
              </a:ln>
              <a:effectLst/>
            </c:spPr>
            <c:trendlineType val="linear"/>
            <c:dispRSqr val="0"/>
            <c:dispEq val="0"/>
          </c:trendline>
          <c:cat>
            <c:numRef>
              <c:f>'Variable Trends'!$A$2:$A$6</c:f>
              <c:numCache>
                <c:formatCode>General</c:formatCode>
                <c:ptCount val="5"/>
                <c:pt idx="0">
                  <c:v>2017</c:v>
                </c:pt>
                <c:pt idx="1">
                  <c:v>2018</c:v>
                </c:pt>
                <c:pt idx="2">
                  <c:v>2019</c:v>
                </c:pt>
                <c:pt idx="3">
                  <c:v>2020</c:v>
                </c:pt>
                <c:pt idx="4">
                  <c:v>2021</c:v>
                </c:pt>
              </c:numCache>
            </c:numRef>
          </c:cat>
          <c:val>
            <c:numRef>
              <c:f>'Variable Trends'!$B$2:$B$6</c:f>
              <c:numCache>
                <c:formatCode>_(* #,##0.00_);_(* \(#,##0.00\);_(* "-"??_);_(@_)</c:formatCode>
                <c:ptCount val="5"/>
                <c:pt idx="0">
                  <c:v>1166.2467806648801</c:v>
                </c:pt>
                <c:pt idx="1">
                  <c:v>983.00353322162607</c:v>
                </c:pt>
                <c:pt idx="2">
                  <c:v>957.60430761878183</c:v>
                </c:pt>
                <c:pt idx="3">
                  <c:v>935.55998858461101</c:v>
                </c:pt>
                <c:pt idx="4">
                  <c:v>1051.2611896663727</c:v>
                </c:pt>
              </c:numCache>
            </c:numRef>
          </c:val>
          <c:smooth val="0"/>
          <c:extLst>
            <c:ext xmlns:c16="http://schemas.microsoft.com/office/drawing/2014/chart" uri="{C3380CC4-5D6E-409C-BE32-E72D297353CC}">
              <c16:uniqueId val="{00000001-4238-4477-B0D2-83246FFC064D}"/>
            </c:ext>
          </c:extLst>
        </c:ser>
        <c:dLbls>
          <c:showLegendKey val="0"/>
          <c:showVal val="0"/>
          <c:showCatName val="0"/>
          <c:showSerName val="0"/>
          <c:showPercent val="0"/>
          <c:showBubbleSize val="0"/>
        </c:dLbls>
        <c:marker val="1"/>
        <c:smooth val="0"/>
        <c:axId val="2072521232"/>
        <c:axId val="2072521648"/>
      </c:lineChart>
      <c:catAx>
        <c:axId val="2072521232"/>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i="0" u="none" strike="noStrike" baseline="0">
                    <a:effectLst/>
                  </a:rPr>
                  <a:t>Year</a:t>
                </a:r>
                <a:endParaRPr lang="en-US" sz="1100"/>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2521648"/>
        <c:crosses val="autoZero"/>
        <c:auto val="1"/>
        <c:lblAlgn val="ctr"/>
        <c:lblOffset val="100"/>
        <c:noMultiLvlLbl val="0"/>
      </c:catAx>
      <c:valAx>
        <c:axId val="207252164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dirty="0"/>
                  <a:t>Unit Cost ($/MVA)</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accent1"/>
                </a:solidFill>
                <a:latin typeface="+mn-lt"/>
                <a:ea typeface="+mn-ea"/>
                <a:cs typeface="+mn-cs"/>
              </a:defRPr>
            </a:pPr>
            <a:endParaRPr lang="en-US"/>
          </a:p>
        </c:txPr>
        <c:crossAx val="2072521232"/>
        <c:crosses val="autoZero"/>
        <c:crossBetween val="between"/>
      </c:valAx>
      <c:spPr>
        <a:noFill/>
        <a:ln>
          <a:noFill/>
        </a:ln>
        <a:effectLst/>
      </c:spPr>
    </c:plotArea>
    <c:plotVisOnly val="1"/>
    <c:dispBlanksAs val="gap"/>
    <c:showDLblsOverMax val="0"/>
    <c:extLst/>
  </c:chart>
  <c:spPr>
    <a:noFill/>
    <a:ln>
      <a:solidFill>
        <a:srgbClr val="5B9BD5"/>
      </a:solidFill>
    </a:ln>
    <a:effectLst/>
  </c:spPr>
  <c:txPr>
    <a:bodyPr/>
    <a:lstStyle/>
    <a:p>
      <a:pPr>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t>2021 Distribution Station Equipment O&amp;M Unit Costs</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Sheet1!$D$1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Sheet1!$C$2:$C$16</c:f>
              <c:strCache>
                <c:ptCount val="15"/>
                <c:pt idx="0">
                  <c:v>0 - 500</c:v>
                </c:pt>
                <c:pt idx="1">
                  <c:v>500 - 1000</c:v>
                </c:pt>
                <c:pt idx="2">
                  <c:v>1000 - 1500</c:v>
                </c:pt>
                <c:pt idx="3">
                  <c:v>1500 - 2000</c:v>
                </c:pt>
                <c:pt idx="4">
                  <c:v>2000 - 2500</c:v>
                </c:pt>
                <c:pt idx="5">
                  <c:v>2500 - 3000</c:v>
                </c:pt>
                <c:pt idx="6">
                  <c:v>3000 - 3500</c:v>
                </c:pt>
                <c:pt idx="7">
                  <c:v>3500 - 4000</c:v>
                </c:pt>
                <c:pt idx="8">
                  <c:v>4000 - 4500</c:v>
                </c:pt>
                <c:pt idx="9">
                  <c:v>4500 - 5000</c:v>
                </c:pt>
                <c:pt idx="10">
                  <c:v>5000 - 5500</c:v>
                </c:pt>
                <c:pt idx="11">
                  <c:v>5500 - 6000</c:v>
                </c:pt>
                <c:pt idx="12">
                  <c:v>6000 - 6500</c:v>
                </c:pt>
                <c:pt idx="13">
                  <c:v>6500 - 7000</c:v>
                </c:pt>
                <c:pt idx="14">
                  <c:v>&gt; 7000</c:v>
                </c:pt>
              </c:strCache>
            </c:strRef>
          </c:cat>
          <c:val>
            <c:numRef>
              <c:f>Sheet1!$D$2:$D$16</c:f>
              <c:numCache>
                <c:formatCode>General</c:formatCode>
                <c:ptCount val="15"/>
                <c:pt idx="0">
                  <c:v>6</c:v>
                </c:pt>
                <c:pt idx="1">
                  <c:v>11</c:v>
                </c:pt>
                <c:pt idx="2">
                  <c:v>10</c:v>
                </c:pt>
                <c:pt idx="3">
                  <c:v>7</c:v>
                </c:pt>
                <c:pt idx="4">
                  <c:v>3</c:v>
                </c:pt>
                <c:pt idx="5">
                  <c:v>3</c:v>
                </c:pt>
                <c:pt idx="6">
                  <c:v>0</c:v>
                </c:pt>
                <c:pt idx="7">
                  <c:v>1</c:v>
                </c:pt>
                <c:pt idx="8">
                  <c:v>1</c:v>
                </c:pt>
                <c:pt idx="9">
                  <c:v>0</c:v>
                </c:pt>
                <c:pt idx="10">
                  <c:v>0</c:v>
                </c:pt>
                <c:pt idx="11">
                  <c:v>0</c:v>
                </c:pt>
                <c:pt idx="12">
                  <c:v>0</c:v>
                </c:pt>
                <c:pt idx="13">
                  <c:v>1</c:v>
                </c:pt>
                <c:pt idx="14">
                  <c:v>2</c:v>
                </c:pt>
              </c:numCache>
            </c:numRef>
          </c:val>
          <c:extLst>
            <c:ext xmlns:c16="http://schemas.microsoft.com/office/drawing/2014/chart" uri="{C3380CC4-5D6E-409C-BE32-E72D297353CC}">
              <c16:uniqueId val="{00000000-EB2E-4719-ACB5-35FC3097AD54}"/>
            </c:ext>
          </c:extLst>
        </c:ser>
        <c:dLbls>
          <c:showLegendKey val="0"/>
          <c:showVal val="0"/>
          <c:showCatName val="0"/>
          <c:showSerName val="0"/>
          <c:showPercent val="0"/>
          <c:showBubbleSize val="0"/>
        </c:dLbls>
        <c:gapWidth val="219"/>
        <c:overlap val="-27"/>
        <c:axId val="835594399"/>
        <c:axId val="835579007"/>
      </c:barChart>
      <c:catAx>
        <c:axId val="835594399"/>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a:t>Unit Cost ($/MVA)</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n-US"/>
          </a:p>
        </c:txPr>
        <c:crossAx val="835579007"/>
        <c:crosses val="autoZero"/>
        <c:auto val="1"/>
        <c:lblAlgn val="ctr"/>
        <c:lblOffset val="100"/>
        <c:noMultiLvlLbl val="0"/>
      </c:catAx>
      <c:valAx>
        <c:axId val="8355790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Number of Distributors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35594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5"/>
      </a:solidFill>
    </a:ln>
    <a:effectLst/>
  </c:spPr>
  <c:txPr>
    <a:bodyPr/>
    <a:lstStyle/>
    <a:p>
      <a:pPr>
        <a:defRPr>
          <a:solidFill>
            <a:sysClr val="windowText" lastClr="000000"/>
          </a:solidFill>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t>Industry Aggregate Vegetation Management O&amp;M Unit Costs (2017-2021)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'Variable Trends'!$B$1</c:f>
              <c:strCache>
                <c:ptCount val="1"/>
                <c:pt idx="0">
                  <c:v>Billing O&amp;M</c:v>
                </c:pt>
              </c:strCache>
            </c:strRef>
          </c:tx>
          <c:spPr>
            <a:ln w="9525" cap="rnd">
              <a:solidFill>
                <a:schemeClr val="accent1"/>
              </a:solidFill>
              <a:prstDash val="solid"/>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ash"/>
              </a:ln>
              <a:effectLst/>
            </c:spPr>
            <c:trendlineType val="linear"/>
            <c:dispRSqr val="0"/>
            <c:dispEq val="0"/>
          </c:trendline>
          <c:cat>
            <c:numRef>
              <c:f>'Variable Trends'!$A$2:$A$6</c:f>
              <c:numCache>
                <c:formatCode>General</c:formatCode>
                <c:ptCount val="5"/>
                <c:pt idx="0">
                  <c:v>2017</c:v>
                </c:pt>
                <c:pt idx="1">
                  <c:v>2018</c:v>
                </c:pt>
                <c:pt idx="2">
                  <c:v>2019</c:v>
                </c:pt>
                <c:pt idx="3">
                  <c:v>2020</c:v>
                </c:pt>
                <c:pt idx="4">
                  <c:v>2021</c:v>
                </c:pt>
              </c:numCache>
            </c:numRef>
          </c:cat>
          <c:val>
            <c:numRef>
              <c:f>'Variable Trends'!$B$2:$B$6</c:f>
              <c:numCache>
                <c:formatCode>_(* #,##0.00_);_(* \(#,##0.00\);_(* "-"??_);_(@_)</c:formatCode>
                <c:ptCount val="5"/>
                <c:pt idx="0">
                  <c:v>64.067534048260555</c:v>
                </c:pt>
                <c:pt idx="1">
                  <c:v>66.08945185737835</c:v>
                </c:pt>
                <c:pt idx="2">
                  <c:v>74.802843312744116</c:v>
                </c:pt>
                <c:pt idx="3">
                  <c:v>65.565531267430529</c:v>
                </c:pt>
                <c:pt idx="4">
                  <c:v>68.462863955368036</c:v>
                </c:pt>
              </c:numCache>
            </c:numRef>
          </c:val>
          <c:smooth val="0"/>
          <c:extLst>
            <c:ext xmlns:c16="http://schemas.microsoft.com/office/drawing/2014/chart" uri="{C3380CC4-5D6E-409C-BE32-E72D297353CC}">
              <c16:uniqueId val="{00000001-F862-4A98-ABAC-D149B8F51849}"/>
            </c:ext>
          </c:extLst>
        </c:ser>
        <c:dLbls>
          <c:showLegendKey val="0"/>
          <c:showVal val="0"/>
          <c:showCatName val="0"/>
          <c:showSerName val="0"/>
          <c:showPercent val="0"/>
          <c:showBubbleSize val="0"/>
        </c:dLbls>
        <c:marker val="1"/>
        <c:smooth val="0"/>
        <c:axId val="2072521232"/>
        <c:axId val="2072521648"/>
      </c:lineChart>
      <c:catAx>
        <c:axId val="2072521232"/>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72521648"/>
        <c:crosses val="autoZero"/>
        <c:auto val="1"/>
        <c:lblAlgn val="ctr"/>
        <c:lblOffset val="100"/>
        <c:noMultiLvlLbl val="0"/>
      </c:catAx>
      <c:valAx>
        <c:axId val="207252164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Unit Cost ($/Pole)</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72521232"/>
        <c:crosses val="autoZero"/>
        <c:crossBetween val="between"/>
      </c:valAx>
      <c:spPr>
        <a:noFill/>
        <a:ln>
          <a:noFill/>
        </a:ln>
        <a:effectLst/>
      </c:spPr>
    </c:plotArea>
    <c:plotVisOnly val="1"/>
    <c:dispBlanksAs val="gap"/>
    <c:showDLblsOverMax val="0"/>
    <c:extLst/>
  </c:chart>
  <c:spPr>
    <a:noFill/>
    <a:ln>
      <a:solidFill>
        <a:srgbClr val="5B9BD5"/>
      </a:solidFill>
    </a:ln>
    <a:effectLst/>
  </c:spPr>
  <c:txPr>
    <a:bodyPr/>
    <a:lstStyle/>
    <a:p>
      <a:pPr>
        <a:defRPr>
          <a:solidFill>
            <a:sysClr val="windowText" lastClr="000000"/>
          </a:solidFill>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0.20956</cdr:x>
      <cdr:y>0.56026</cdr:y>
    </cdr:from>
    <cdr:to>
      <cdr:x>0.65809</cdr:x>
      <cdr:y>0.66331</cdr:y>
    </cdr:to>
    <cdr:sp macro="" textlink="">
      <cdr:nvSpPr>
        <cdr:cNvPr id="3" name="Text Box 2"/>
        <cdr:cNvSpPr txBox="1">
          <a:spLocks xmlns:a="http://schemas.openxmlformats.org/drawingml/2006/main" noChangeArrowheads="1"/>
        </cdr:cNvSpPr>
      </cdr:nvSpPr>
      <cdr:spPr bwMode="auto">
        <a:xfrm xmlns:a="http://schemas.openxmlformats.org/drawingml/2006/main">
          <a:off x="996433" y="1793061"/>
          <a:ext cx="2132706" cy="3298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nSpc>
              <a:spcPct val="115000"/>
            </a:lnSpc>
            <a:spcBef>
              <a:spcPts val="0"/>
            </a:spcBef>
            <a:spcAft>
              <a:spcPts val="0"/>
            </a:spcAft>
          </a:pPr>
          <a:r>
            <a:rPr lang="en-CA" sz="1100" b="1" dirty="0">
              <a:solidFill>
                <a:srgbClr val="4F81BD"/>
              </a:solidFill>
              <a:effectLst/>
              <a:latin typeface="+mn-lt"/>
              <a:ea typeface="Calibri" panose="020F0502020204030204" pitchFamily="34" charset="0"/>
              <a:cs typeface="Times New Roman" panose="02020603050405020304" pitchFamily="18" charset="0"/>
            </a:rPr>
            <a:t>Trend = </a:t>
          </a:r>
          <a:r>
            <a:rPr lang="en-CA" sz="1100" b="1" dirty="0">
              <a:solidFill>
                <a:srgbClr val="4F81BD"/>
              </a:solidFill>
              <a:effectLst/>
              <a:latin typeface="Calibri" panose="020F0502020204030204" pitchFamily="34" charset="0"/>
              <a:ea typeface="Calibri" panose="020F0502020204030204" pitchFamily="34" charset="0"/>
              <a:cs typeface="Calibri" panose="020F0502020204030204" pitchFamily="34" charset="0"/>
            </a:rPr>
            <a:t>↓</a:t>
          </a:r>
          <a:r>
            <a:rPr lang="en-CA" sz="1100" b="1" dirty="0">
              <a:solidFill>
                <a:srgbClr val="4F81BD"/>
              </a:solidFill>
              <a:effectLst/>
              <a:latin typeface="+mn-lt"/>
              <a:ea typeface="Calibri" panose="020F0502020204030204" pitchFamily="34" charset="0"/>
              <a:cs typeface="Times New Roman" panose="02020603050405020304" pitchFamily="18" charset="0"/>
            </a:rPr>
            <a:t> $2M/MVA/Station/Yr</a:t>
          </a:r>
          <a:endParaRPr lang="en-US" sz="1200" dirty="0">
            <a:effectLst/>
            <a:latin typeface="+mn-lt"/>
            <a:ea typeface="Calibri" panose="020F0502020204030204" pitchFamily="34" charset="0"/>
            <a:cs typeface="Times New Roman" panose="02020603050405020304" pitchFamily="18"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0.45466</cdr:x>
      <cdr:y>0.15014</cdr:y>
    </cdr:from>
    <cdr:to>
      <cdr:x>0.45466</cdr:x>
      <cdr:y>0.76972</cdr:y>
    </cdr:to>
    <cdr:cxnSp macro="">
      <cdr:nvCxnSpPr>
        <cdr:cNvPr id="2" name="Straight Connector 1">
          <a:extLst xmlns:a="http://schemas.openxmlformats.org/drawingml/2006/main">
            <a:ext uri="{FF2B5EF4-FFF2-40B4-BE49-F238E27FC236}">
              <a16:creationId xmlns:a16="http://schemas.microsoft.com/office/drawing/2014/main" id="{2B6D9A8F-F934-4976-9722-5405DD2E5292}"/>
            </a:ext>
          </a:extLst>
        </cdr:cNvPr>
        <cdr:cNvCxnSpPr/>
      </cdr:nvCxnSpPr>
      <cdr:spPr>
        <a:xfrm xmlns:a="http://schemas.openxmlformats.org/drawingml/2006/main">
          <a:off x="2494423" y="480519"/>
          <a:ext cx="0" cy="1982904"/>
        </a:xfrm>
        <a:prstGeom xmlns:a="http://schemas.openxmlformats.org/drawingml/2006/main" prst="line">
          <a:avLst/>
        </a:prstGeom>
        <a:ln xmlns:a="http://schemas.openxmlformats.org/drawingml/2006/main">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0.51883</cdr:x>
      <cdr:y>0.14993</cdr:y>
    </cdr:from>
    <cdr:to>
      <cdr:x>0.51883</cdr:x>
      <cdr:y>0.76395</cdr:y>
    </cdr:to>
    <cdr:cxnSp macro="">
      <cdr:nvCxnSpPr>
        <cdr:cNvPr id="3" name="Straight Connector 2">
          <a:extLst xmlns:a="http://schemas.openxmlformats.org/drawingml/2006/main">
            <a:ext uri="{FF2B5EF4-FFF2-40B4-BE49-F238E27FC236}">
              <a16:creationId xmlns:a16="http://schemas.microsoft.com/office/drawing/2014/main" id="{7528A777-EE88-410F-B16F-FD157B7D95F5}"/>
            </a:ext>
          </a:extLst>
        </cdr:cNvPr>
        <cdr:cNvCxnSpPr/>
      </cdr:nvCxnSpPr>
      <cdr:spPr>
        <a:xfrm xmlns:a="http://schemas.openxmlformats.org/drawingml/2006/main">
          <a:off x="2846533" y="479830"/>
          <a:ext cx="0" cy="1965109"/>
        </a:xfrm>
        <a:prstGeom xmlns:a="http://schemas.openxmlformats.org/drawingml/2006/main" prst="line">
          <a:avLst/>
        </a:prstGeom>
        <a:ln xmlns:a="http://schemas.openxmlformats.org/drawingml/2006/main">
          <a:solidFill>
            <a:srgbClr val="00B05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0.35355</cdr:x>
      <cdr:y>0.19326</cdr:y>
    </cdr:from>
    <cdr:to>
      <cdr:x>0.54522</cdr:x>
      <cdr:y>0.27421</cdr:y>
    </cdr:to>
    <cdr:sp macro="" textlink="">
      <cdr:nvSpPr>
        <cdr:cNvPr id="4" name="Text Box 2"/>
        <cdr:cNvSpPr txBox="1">
          <a:spLocks xmlns:a="http://schemas.openxmlformats.org/drawingml/2006/main" noChangeArrowheads="1"/>
        </cdr:cNvSpPr>
      </cdr:nvSpPr>
      <cdr:spPr bwMode="auto">
        <a:xfrm xmlns:a="http://schemas.openxmlformats.org/drawingml/2006/main">
          <a:off x="1939730" y="618506"/>
          <a:ext cx="1051578" cy="2590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nSpc>
              <a:spcPct val="115000"/>
            </a:lnSpc>
            <a:spcBef>
              <a:spcPts val="0"/>
            </a:spcBef>
            <a:spcAft>
              <a:spcPts val="0"/>
            </a:spcAft>
          </a:pPr>
          <a:r>
            <a:rPr lang="en-CA" sz="9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Median = 31.69</a:t>
          </a:r>
          <a:endParaRPr lang="en-US" sz="1200">
            <a:effectLst/>
            <a:latin typeface="Arial" panose="020B060402020202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0.40998</cdr:x>
      <cdr:y>0.13207</cdr:y>
    </cdr:from>
    <cdr:to>
      <cdr:x>0.61136</cdr:x>
      <cdr:y>0.21303</cdr:y>
    </cdr:to>
    <cdr:sp macro="" textlink="">
      <cdr:nvSpPr>
        <cdr:cNvPr id="5" name="Text Box 2"/>
        <cdr:cNvSpPr txBox="1">
          <a:spLocks xmlns:a="http://schemas.openxmlformats.org/drawingml/2006/main" noChangeArrowheads="1"/>
        </cdr:cNvSpPr>
      </cdr:nvSpPr>
      <cdr:spPr bwMode="auto">
        <a:xfrm xmlns:a="http://schemas.openxmlformats.org/drawingml/2006/main">
          <a:off x="2249309" y="422672"/>
          <a:ext cx="1104852" cy="25910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nSpc>
              <a:spcPct val="115000"/>
            </a:lnSpc>
            <a:spcBef>
              <a:spcPts val="0"/>
            </a:spcBef>
            <a:spcAft>
              <a:spcPts val="0"/>
            </a:spcAft>
          </a:pPr>
          <a:r>
            <a:rPr lang="en-CA" sz="900" b="1">
              <a:solidFill>
                <a:srgbClr val="00B050"/>
              </a:solidFill>
              <a:effectLst/>
              <a:latin typeface="Arial" panose="020B0604020202020204" pitchFamily="34" charset="0"/>
              <a:ea typeface="Calibri" panose="020F0502020204030204" pitchFamily="34" charset="0"/>
              <a:cs typeface="Times New Roman" panose="02020603050405020304" pitchFamily="18" charset="0"/>
            </a:rPr>
            <a:t>Average = 35.99</a:t>
          </a:r>
          <a:endParaRPr lang="en-US" sz="1200">
            <a:effectLst/>
            <a:latin typeface="Arial" panose="020B0604020202020204" pitchFamily="34" charset="0"/>
            <a:ea typeface="Calibri" panose="020F0502020204030204" pitchFamily="34" charset="0"/>
            <a:cs typeface="Times New Roman" panose="02020603050405020304" pitchFamily="18"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0.20075</cdr:x>
      <cdr:y>0.57924</cdr:y>
    </cdr:from>
    <cdr:to>
      <cdr:x>0.55798</cdr:x>
      <cdr:y>0.69226</cdr:y>
    </cdr:to>
    <cdr:sp macro="" textlink="">
      <cdr:nvSpPr>
        <cdr:cNvPr id="3" name="Text Box 1"/>
        <cdr:cNvSpPr txBox="1">
          <a:spLocks xmlns:a="http://schemas.openxmlformats.org/drawingml/2006/main" noChangeArrowheads="1"/>
        </cdr:cNvSpPr>
      </cdr:nvSpPr>
      <cdr:spPr bwMode="auto">
        <a:xfrm xmlns:a="http://schemas.openxmlformats.org/drawingml/2006/main">
          <a:off x="1174849" y="1641930"/>
          <a:ext cx="2090528" cy="32037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nSpc>
              <a:spcPct val="115000"/>
            </a:lnSpc>
            <a:spcBef>
              <a:spcPts val="0"/>
            </a:spcBef>
            <a:spcAft>
              <a:spcPts val="0"/>
            </a:spcAft>
          </a:pPr>
          <a:r>
            <a:rPr lang="en-CA" sz="1100" b="1">
              <a:solidFill>
                <a:srgbClr val="4F81BD"/>
              </a:solidFill>
              <a:effectLst/>
              <a:latin typeface="+mn-lt"/>
              <a:ea typeface="Calibri" panose="020F0502020204030204" pitchFamily="34" charset="0"/>
              <a:cs typeface="Times New Roman" panose="02020603050405020304" pitchFamily="18" charset="0"/>
            </a:rPr>
            <a:t>Trend = </a:t>
          </a:r>
          <a:r>
            <a:rPr lang="en-CA" sz="1100" b="1">
              <a:solidFill>
                <a:srgbClr val="4F81BD"/>
              </a:solidFill>
              <a:effectLst/>
              <a:latin typeface="Calibri" panose="020F0502020204030204" pitchFamily="34" charset="0"/>
              <a:ea typeface="Calibri" panose="020F0502020204030204" pitchFamily="34" charset="0"/>
              <a:cs typeface="Calibri" panose="020F0502020204030204" pitchFamily="34" charset="0"/>
            </a:rPr>
            <a:t>↓</a:t>
          </a:r>
          <a:r>
            <a:rPr lang="en-CA" sz="1100" b="1">
              <a:solidFill>
                <a:srgbClr val="4F81BD"/>
              </a:solidFill>
              <a:effectLst/>
              <a:latin typeface="+mn-lt"/>
              <a:ea typeface="Calibri" panose="020F0502020204030204" pitchFamily="34" charset="0"/>
              <a:cs typeface="Times New Roman" panose="02020603050405020304" pitchFamily="18" charset="0"/>
            </a:rPr>
            <a:t> $3.1/Meter/Yr</a:t>
          </a:r>
          <a:endParaRPr lang="en-US" sz="1200">
            <a:effectLst/>
            <a:latin typeface="+mn-lt"/>
            <a:ea typeface="Calibri" panose="020F0502020204030204" pitchFamily="34" charset="0"/>
            <a:cs typeface="Times New Roman" panose="02020603050405020304" pitchFamily="18"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0.19317</cdr:x>
      <cdr:y>0.15054</cdr:y>
    </cdr:from>
    <cdr:to>
      <cdr:x>0.19317</cdr:x>
      <cdr:y>0.7611</cdr:y>
    </cdr:to>
    <cdr:cxnSp macro="">
      <cdr:nvCxnSpPr>
        <cdr:cNvPr id="2" name="Straight Connector 1">
          <a:extLst xmlns:a="http://schemas.openxmlformats.org/drawingml/2006/main">
            <a:ext uri="{FF2B5EF4-FFF2-40B4-BE49-F238E27FC236}">
              <a16:creationId xmlns:a16="http://schemas.microsoft.com/office/drawing/2014/main" id="{4217279A-BA0D-40F8-8233-F895D2F40736}"/>
            </a:ext>
          </a:extLst>
        </cdr:cNvPr>
        <cdr:cNvCxnSpPr/>
      </cdr:nvCxnSpPr>
      <cdr:spPr>
        <a:xfrm xmlns:a="http://schemas.openxmlformats.org/drawingml/2006/main">
          <a:off x="1130462" y="454257"/>
          <a:ext cx="0" cy="1842376"/>
        </a:xfrm>
        <a:prstGeom xmlns:a="http://schemas.openxmlformats.org/drawingml/2006/main" prst="line">
          <a:avLst/>
        </a:prstGeom>
        <a:ln xmlns:a="http://schemas.openxmlformats.org/drawingml/2006/main">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0.25618</cdr:x>
      <cdr:y>0.14586</cdr:y>
    </cdr:from>
    <cdr:to>
      <cdr:x>0.25845</cdr:x>
      <cdr:y>0.75758</cdr:y>
    </cdr:to>
    <cdr:cxnSp macro="">
      <cdr:nvCxnSpPr>
        <cdr:cNvPr id="3" name="Straight Connector 2">
          <a:extLst xmlns:a="http://schemas.openxmlformats.org/drawingml/2006/main">
            <a:ext uri="{FF2B5EF4-FFF2-40B4-BE49-F238E27FC236}">
              <a16:creationId xmlns:a16="http://schemas.microsoft.com/office/drawing/2014/main" id="{391CFF3C-37CA-46AB-9F8D-A9D3B6DBEA8B}"/>
            </a:ext>
          </a:extLst>
        </cdr:cNvPr>
        <cdr:cNvCxnSpPr/>
      </cdr:nvCxnSpPr>
      <cdr:spPr>
        <a:xfrm xmlns:a="http://schemas.openxmlformats.org/drawingml/2006/main" flipH="1">
          <a:off x="1499190" y="440144"/>
          <a:ext cx="13306" cy="1845856"/>
        </a:xfrm>
        <a:prstGeom xmlns:a="http://schemas.openxmlformats.org/drawingml/2006/main" prst="line">
          <a:avLst/>
        </a:prstGeom>
        <a:ln xmlns:a="http://schemas.openxmlformats.org/drawingml/2006/main">
          <a:solidFill>
            <a:srgbClr val="00B05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0.08098</cdr:x>
      <cdr:y>0.08016</cdr:y>
    </cdr:from>
    <cdr:to>
      <cdr:x>0.27265</cdr:x>
      <cdr:y>0.16111</cdr:y>
    </cdr:to>
    <cdr:sp macro="" textlink="">
      <cdr:nvSpPr>
        <cdr:cNvPr id="4" name="Text Box 2"/>
        <cdr:cNvSpPr txBox="1">
          <a:spLocks xmlns:a="http://schemas.openxmlformats.org/drawingml/2006/main" noChangeArrowheads="1"/>
        </cdr:cNvSpPr>
      </cdr:nvSpPr>
      <cdr:spPr bwMode="auto">
        <a:xfrm xmlns:a="http://schemas.openxmlformats.org/drawingml/2006/main">
          <a:off x="444292" y="256559"/>
          <a:ext cx="1051578" cy="2590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nSpc>
              <a:spcPct val="115000"/>
            </a:lnSpc>
            <a:spcBef>
              <a:spcPts val="0"/>
            </a:spcBef>
            <a:spcAft>
              <a:spcPts val="0"/>
            </a:spcAft>
          </a:pPr>
          <a:r>
            <a:rPr lang="en-CA" sz="9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Median = 7.4</a:t>
          </a:r>
          <a:endParaRPr lang="en-US" sz="1200">
            <a:effectLst/>
            <a:latin typeface="Arial" panose="020B060402020202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0.25772</cdr:x>
      <cdr:y>0.1649</cdr:y>
    </cdr:from>
    <cdr:to>
      <cdr:x>0.45911</cdr:x>
      <cdr:y>0.23961</cdr:y>
    </cdr:to>
    <cdr:sp macro="" textlink="">
      <cdr:nvSpPr>
        <cdr:cNvPr id="5" name="Text Box 2"/>
        <cdr:cNvSpPr txBox="1">
          <a:spLocks xmlns:a="http://schemas.openxmlformats.org/drawingml/2006/main" noChangeArrowheads="1"/>
        </cdr:cNvSpPr>
      </cdr:nvSpPr>
      <cdr:spPr bwMode="auto">
        <a:xfrm xmlns:a="http://schemas.openxmlformats.org/drawingml/2006/main">
          <a:off x="1508205" y="497582"/>
          <a:ext cx="1178566" cy="22543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nSpc>
              <a:spcPct val="115000"/>
            </a:lnSpc>
            <a:spcBef>
              <a:spcPts val="0"/>
            </a:spcBef>
            <a:spcAft>
              <a:spcPts val="0"/>
            </a:spcAft>
          </a:pPr>
          <a:r>
            <a:rPr lang="en-CA" sz="900" b="1">
              <a:solidFill>
                <a:srgbClr val="00B050"/>
              </a:solidFill>
              <a:effectLst/>
              <a:latin typeface="Arial" panose="020B0604020202020204" pitchFamily="34" charset="0"/>
              <a:ea typeface="Calibri" panose="020F0502020204030204" pitchFamily="34" charset="0"/>
              <a:cs typeface="Times New Roman" panose="02020603050405020304" pitchFamily="18" charset="0"/>
            </a:rPr>
            <a:t>Average = 10.1</a:t>
          </a:r>
          <a:endParaRPr lang="en-US" sz="1200">
            <a:effectLst/>
            <a:latin typeface="Arial" panose="020B0604020202020204" pitchFamily="34" charset="0"/>
            <a:ea typeface="Calibri" panose="020F0502020204030204" pitchFamily="34" charset="0"/>
            <a:cs typeface="Times New Roman" panose="02020603050405020304" pitchFamily="18"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0.34126</cdr:x>
      <cdr:y>0.14365</cdr:y>
    </cdr:from>
    <cdr:to>
      <cdr:x>0.34126</cdr:x>
      <cdr:y>0.76323</cdr:y>
    </cdr:to>
    <cdr:cxnSp macro="">
      <cdr:nvCxnSpPr>
        <cdr:cNvPr id="2" name="Straight Connector 1">
          <a:extLst xmlns:a="http://schemas.openxmlformats.org/drawingml/2006/main">
            <a:ext uri="{FF2B5EF4-FFF2-40B4-BE49-F238E27FC236}">
              <a16:creationId xmlns:a16="http://schemas.microsoft.com/office/drawing/2014/main" id="{4DF62CF8-7072-4BA7-9FAD-FAD45D69F465}"/>
            </a:ext>
          </a:extLst>
        </cdr:cNvPr>
        <cdr:cNvCxnSpPr/>
      </cdr:nvCxnSpPr>
      <cdr:spPr>
        <a:xfrm xmlns:a="http://schemas.openxmlformats.org/drawingml/2006/main">
          <a:off x="2028327" y="459737"/>
          <a:ext cx="0" cy="1982904"/>
        </a:xfrm>
        <a:prstGeom xmlns:a="http://schemas.openxmlformats.org/drawingml/2006/main" prst="line">
          <a:avLst/>
        </a:prstGeom>
        <a:ln xmlns:a="http://schemas.openxmlformats.org/drawingml/2006/main">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0.34678</cdr:x>
      <cdr:y>0.14722</cdr:y>
    </cdr:from>
    <cdr:to>
      <cdr:x>0.34678</cdr:x>
      <cdr:y>0.76124</cdr:y>
    </cdr:to>
    <cdr:cxnSp macro="">
      <cdr:nvCxnSpPr>
        <cdr:cNvPr id="3" name="Straight Connector 2">
          <a:extLst xmlns:a="http://schemas.openxmlformats.org/drawingml/2006/main">
            <a:ext uri="{FF2B5EF4-FFF2-40B4-BE49-F238E27FC236}">
              <a16:creationId xmlns:a16="http://schemas.microsoft.com/office/drawing/2014/main" id="{D1C3FCB4-AA10-426D-BEBA-38D95CD8587C}"/>
            </a:ext>
          </a:extLst>
        </cdr:cNvPr>
        <cdr:cNvCxnSpPr/>
      </cdr:nvCxnSpPr>
      <cdr:spPr>
        <a:xfrm xmlns:a="http://schemas.openxmlformats.org/drawingml/2006/main">
          <a:off x="2061106" y="471171"/>
          <a:ext cx="0" cy="1965109"/>
        </a:xfrm>
        <a:prstGeom xmlns:a="http://schemas.openxmlformats.org/drawingml/2006/main" prst="line">
          <a:avLst/>
        </a:prstGeom>
        <a:ln xmlns:a="http://schemas.openxmlformats.org/drawingml/2006/main">
          <a:solidFill>
            <a:srgbClr val="00B05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0.15532</cdr:x>
      <cdr:y>0.14564</cdr:y>
    </cdr:from>
    <cdr:to>
      <cdr:x>0.34699</cdr:x>
      <cdr:y>0.22659</cdr:y>
    </cdr:to>
    <cdr:sp macro="" textlink="">
      <cdr:nvSpPr>
        <cdr:cNvPr id="4" name="Text Box 2"/>
        <cdr:cNvSpPr txBox="1">
          <a:spLocks xmlns:a="http://schemas.openxmlformats.org/drawingml/2006/main" noChangeArrowheads="1"/>
        </cdr:cNvSpPr>
      </cdr:nvSpPr>
      <cdr:spPr bwMode="auto">
        <a:xfrm xmlns:a="http://schemas.openxmlformats.org/drawingml/2006/main">
          <a:off x="852162" y="466104"/>
          <a:ext cx="1051578" cy="2590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nSpc>
              <a:spcPct val="115000"/>
            </a:lnSpc>
            <a:spcBef>
              <a:spcPts val="0"/>
            </a:spcBef>
            <a:spcAft>
              <a:spcPts val="0"/>
            </a:spcAft>
          </a:pPr>
          <a:r>
            <a:rPr lang="en-CA" sz="9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Median = 18.92</a:t>
          </a:r>
          <a:endParaRPr lang="en-US" sz="1200">
            <a:effectLst/>
            <a:latin typeface="Arial" panose="020B060402020202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0.34306</cdr:x>
      <cdr:y>0.14722</cdr:y>
    </cdr:from>
    <cdr:to>
      <cdr:x>0.54444</cdr:x>
      <cdr:y>0.22818</cdr:y>
    </cdr:to>
    <cdr:sp macro="" textlink="">
      <cdr:nvSpPr>
        <cdr:cNvPr id="5" name="Text Box 2"/>
        <cdr:cNvSpPr txBox="1">
          <a:spLocks xmlns:a="http://schemas.openxmlformats.org/drawingml/2006/main" noChangeArrowheads="1"/>
        </cdr:cNvSpPr>
      </cdr:nvSpPr>
      <cdr:spPr bwMode="auto">
        <a:xfrm xmlns:a="http://schemas.openxmlformats.org/drawingml/2006/main">
          <a:off x="1882162" y="471161"/>
          <a:ext cx="1104852" cy="259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nSpc>
              <a:spcPct val="115000"/>
            </a:lnSpc>
            <a:spcBef>
              <a:spcPts val="0"/>
            </a:spcBef>
            <a:spcAft>
              <a:spcPts val="0"/>
            </a:spcAft>
          </a:pPr>
          <a:r>
            <a:rPr lang="en-CA" sz="900" b="1">
              <a:solidFill>
                <a:srgbClr val="00B050"/>
              </a:solidFill>
              <a:effectLst/>
              <a:latin typeface="Arial" panose="020B0604020202020204" pitchFamily="34" charset="0"/>
              <a:ea typeface="Calibri" panose="020F0502020204030204" pitchFamily="34" charset="0"/>
              <a:cs typeface="Times New Roman" panose="02020603050405020304" pitchFamily="18" charset="0"/>
            </a:rPr>
            <a:t>Average = 19.69</a:t>
          </a:r>
          <a:endParaRPr lang="en-US" sz="1200">
            <a:effectLst/>
            <a:latin typeface="Arial" panose="020B0604020202020204" pitchFamily="34" charset="0"/>
            <a:ea typeface="Calibri" panose="020F0502020204030204" pitchFamily="34" charset="0"/>
            <a:cs typeface="Times New Roman" panose="02020603050405020304" pitchFamily="18"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0.4676</cdr:x>
      <cdr:y>0.14464</cdr:y>
    </cdr:from>
    <cdr:to>
      <cdr:x>0.4676</cdr:x>
      <cdr:y>0.76422</cdr:y>
    </cdr:to>
    <cdr:cxnSp macro="">
      <cdr:nvCxnSpPr>
        <cdr:cNvPr id="2" name="Straight Connector 1">
          <a:extLst xmlns:a="http://schemas.openxmlformats.org/drawingml/2006/main">
            <a:ext uri="{FF2B5EF4-FFF2-40B4-BE49-F238E27FC236}">
              <a16:creationId xmlns:a16="http://schemas.microsoft.com/office/drawing/2014/main" id="{72A7B8B9-5EDD-49E3-AE04-53F10DB0C51A}"/>
            </a:ext>
          </a:extLst>
        </cdr:cNvPr>
        <cdr:cNvCxnSpPr/>
      </cdr:nvCxnSpPr>
      <cdr:spPr>
        <a:xfrm xmlns:a="http://schemas.openxmlformats.org/drawingml/2006/main">
          <a:off x="2565416" y="462918"/>
          <a:ext cx="0" cy="1982904"/>
        </a:xfrm>
        <a:prstGeom xmlns:a="http://schemas.openxmlformats.org/drawingml/2006/main" prst="line">
          <a:avLst/>
        </a:prstGeom>
        <a:ln xmlns:a="http://schemas.openxmlformats.org/drawingml/2006/main">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0.6007</cdr:x>
      <cdr:y>0.14226</cdr:y>
    </cdr:from>
    <cdr:to>
      <cdr:x>0.6007</cdr:x>
      <cdr:y>0.75628</cdr:y>
    </cdr:to>
    <cdr:cxnSp macro="">
      <cdr:nvCxnSpPr>
        <cdr:cNvPr id="3" name="Straight Connector 2">
          <a:extLst xmlns:a="http://schemas.openxmlformats.org/drawingml/2006/main">
            <a:ext uri="{FF2B5EF4-FFF2-40B4-BE49-F238E27FC236}">
              <a16:creationId xmlns:a16="http://schemas.microsoft.com/office/drawing/2014/main" id="{1127799C-1942-44BF-992C-D71EFA2E3EBD}"/>
            </a:ext>
          </a:extLst>
        </cdr:cNvPr>
        <cdr:cNvCxnSpPr/>
      </cdr:nvCxnSpPr>
      <cdr:spPr>
        <a:xfrm xmlns:a="http://schemas.openxmlformats.org/drawingml/2006/main">
          <a:off x="3295668" y="455301"/>
          <a:ext cx="0" cy="1965110"/>
        </a:xfrm>
        <a:prstGeom xmlns:a="http://schemas.openxmlformats.org/drawingml/2006/main" prst="line">
          <a:avLst/>
        </a:prstGeom>
        <a:ln xmlns:a="http://schemas.openxmlformats.org/drawingml/2006/main">
          <a:solidFill>
            <a:srgbClr val="00B05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0.3978</cdr:x>
      <cdr:y>0.08116</cdr:y>
    </cdr:from>
    <cdr:to>
      <cdr:x>0.58947</cdr:x>
      <cdr:y>0.16211</cdr:y>
    </cdr:to>
    <cdr:sp macro="" textlink="">
      <cdr:nvSpPr>
        <cdr:cNvPr id="4" name="Text Box 2"/>
        <cdr:cNvSpPr txBox="1">
          <a:spLocks xmlns:a="http://schemas.openxmlformats.org/drawingml/2006/main" noChangeArrowheads="1"/>
        </cdr:cNvSpPr>
      </cdr:nvSpPr>
      <cdr:spPr bwMode="auto">
        <a:xfrm xmlns:a="http://schemas.openxmlformats.org/drawingml/2006/main">
          <a:off x="2182487" y="259729"/>
          <a:ext cx="1051578" cy="2590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nSpc>
              <a:spcPct val="115000"/>
            </a:lnSpc>
            <a:spcBef>
              <a:spcPts val="0"/>
            </a:spcBef>
            <a:spcAft>
              <a:spcPts val="0"/>
            </a:spcAft>
          </a:pPr>
          <a:r>
            <a:rPr lang="en-CA" sz="9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Median = 27.53</a:t>
          </a:r>
          <a:endParaRPr lang="en-US" sz="1200">
            <a:effectLst/>
            <a:latin typeface="Arial" panose="020B060402020202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0.5919</cdr:x>
      <cdr:y>0.15912</cdr:y>
    </cdr:from>
    <cdr:to>
      <cdr:x>0.79328</cdr:x>
      <cdr:y>0.24008</cdr:y>
    </cdr:to>
    <cdr:sp macro="" textlink="">
      <cdr:nvSpPr>
        <cdr:cNvPr id="5" name="Text Box 2"/>
        <cdr:cNvSpPr txBox="1">
          <a:spLocks xmlns:a="http://schemas.openxmlformats.org/drawingml/2006/main" noChangeArrowheads="1"/>
        </cdr:cNvSpPr>
      </cdr:nvSpPr>
      <cdr:spPr bwMode="auto">
        <a:xfrm xmlns:a="http://schemas.openxmlformats.org/drawingml/2006/main">
          <a:off x="3247412" y="509261"/>
          <a:ext cx="1104852" cy="259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nSpc>
              <a:spcPct val="115000"/>
            </a:lnSpc>
            <a:spcBef>
              <a:spcPts val="0"/>
            </a:spcBef>
            <a:spcAft>
              <a:spcPts val="0"/>
            </a:spcAft>
          </a:pPr>
          <a:r>
            <a:rPr lang="en-CA" sz="900" b="1">
              <a:solidFill>
                <a:srgbClr val="00B050"/>
              </a:solidFill>
              <a:effectLst/>
              <a:latin typeface="Arial" panose="020B0604020202020204" pitchFamily="34" charset="0"/>
              <a:ea typeface="Calibri" panose="020F0502020204030204" pitchFamily="34" charset="0"/>
              <a:cs typeface="Times New Roman" panose="02020603050405020304" pitchFamily="18" charset="0"/>
            </a:rPr>
            <a:t>Average = 36.02</a:t>
          </a:r>
          <a:endParaRPr lang="en-US" sz="1200">
            <a:effectLst/>
            <a:latin typeface="Arial" panose="020B0604020202020204" pitchFamily="34" charset="0"/>
            <a:ea typeface="Calibri" panose="020F0502020204030204" pitchFamily="34" charset="0"/>
            <a:cs typeface="Times New Roman" panose="02020603050405020304" pitchFamily="18"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0.54749</cdr:x>
      <cdr:y>0.13891</cdr:y>
    </cdr:from>
    <cdr:to>
      <cdr:x>0.54749</cdr:x>
      <cdr:y>0.75849</cdr:y>
    </cdr:to>
    <cdr:cxnSp macro="">
      <cdr:nvCxnSpPr>
        <cdr:cNvPr id="2" name="Straight Connector 1">
          <a:extLst xmlns:a="http://schemas.openxmlformats.org/drawingml/2006/main">
            <a:ext uri="{FF2B5EF4-FFF2-40B4-BE49-F238E27FC236}">
              <a16:creationId xmlns:a16="http://schemas.microsoft.com/office/drawing/2014/main" id="{72A7B8B9-5EDD-49E3-AE04-53F10DB0C51A}"/>
            </a:ext>
          </a:extLst>
        </cdr:cNvPr>
        <cdr:cNvCxnSpPr/>
      </cdr:nvCxnSpPr>
      <cdr:spPr>
        <a:xfrm xmlns:a="http://schemas.openxmlformats.org/drawingml/2006/main">
          <a:off x="3103882" y="444567"/>
          <a:ext cx="0" cy="1982904"/>
        </a:xfrm>
        <a:prstGeom xmlns:a="http://schemas.openxmlformats.org/drawingml/2006/main" prst="line">
          <a:avLst/>
        </a:prstGeom>
        <a:ln xmlns:a="http://schemas.openxmlformats.org/drawingml/2006/main">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0.68511</cdr:x>
      <cdr:y>0.13959</cdr:y>
    </cdr:from>
    <cdr:to>
      <cdr:x>0.68511</cdr:x>
      <cdr:y>0.75361</cdr:y>
    </cdr:to>
    <cdr:cxnSp macro="">
      <cdr:nvCxnSpPr>
        <cdr:cNvPr id="3" name="Straight Connector 2">
          <a:extLst xmlns:a="http://schemas.openxmlformats.org/drawingml/2006/main">
            <a:ext uri="{FF2B5EF4-FFF2-40B4-BE49-F238E27FC236}">
              <a16:creationId xmlns:a16="http://schemas.microsoft.com/office/drawing/2014/main" id="{1127799C-1942-44BF-992C-D71EFA2E3EBD}"/>
            </a:ext>
          </a:extLst>
        </cdr:cNvPr>
        <cdr:cNvCxnSpPr/>
      </cdr:nvCxnSpPr>
      <cdr:spPr>
        <a:xfrm xmlns:a="http://schemas.openxmlformats.org/drawingml/2006/main">
          <a:off x="3884100" y="446744"/>
          <a:ext cx="0" cy="1965110"/>
        </a:xfrm>
        <a:prstGeom xmlns:a="http://schemas.openxmlformats.org/drawingml/2006/main" prst="line">
          <a:avLst/>
        </a:prstGeom>
        <a:ln xmlns:a="http://schemas.openxmlformats.org/drawingml/2006/main">
          <a:solidFill>
            <a:srgbClr val="00B05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0.3958</cdr:x>
      <cdr:y>0.06677</cdr:y>
    </cdr:from>
    <cdr:to>
      <cdr:x>0.58747</cdr:x>
      <cdr:y>0.14772</cdr:y>
    </cdr:to>
    <cdr:sp macro="" textlink="">
      <cdr:nvSpPr>
        <cdr:cNvPr id="4" name="Text Box 2"/>
        <cdr:cNvSpPr txBox="1">
          <a:spLocks xmlns:a="http://schemas.openxmlformats.org/drawingml/2006/main" noChangeArrowheads="1"/>
        </cdr:cNvSpPr>
      </cdr:nvSpPr>
      <cdr:spPr bwMode="auto">
        <a:xfrm xmlns:a="http://schemas.openxmlformats.org/drawingml/2006/main">
          <a:off x="2243874" y="213683"/>
          <a:ext cx="1086630" cy="2590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nSpc>
              <a:spcPct val="115000"/>
            </a:lnSpc>
            <a:spcBef>
              <a:spcPts val="0"/>
            </a:spcBef>
            <a:spcAft>
              <a:spcPts val="0"/>
            </a:spcAft>
          </a:pPr>
          <a:r>
            <a:rPr lang="en-CA" sz="9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Median = 36.35</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0.59757</cdr:x>
      <cdr:y>0.07341</cdr:y>
    </cdr:from>
    <cdr:to>
      <cdr:x>0.79895</cdr:x>
      <cdr:y>0.15437</cdr:y>
    </cdr:to>
    <cdr:sp macro="" textlink="">
      <cdr:nvSpPr>
        <cdr:cNvPr id="5" name="Text Box 2"/>
        <cdr:cNvSpPr txBox="1">
          <a:spLocks xmlns:a="http://schemas.openxmlformats.org/drawingml/2006/main" noChangeArrowheads="1"/>
        </cdr:cNvSpPr>
      </cdr:nvSpPr>
      <cdr:spPr bwMode="auto">
        <a:xfrm xmlns:a="http://schemas.openxmlformats.org/drawingml/2006/main">
          <a:off x="3387782" y="234937"/>
          <a:ext cx="1141679" cy="25910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nSpc>
              <a:spcPct val="115000"/>
            </a:lnSpc>
            <a:spcBef>
              <a:spcPts val="0"/>
            </a:spcBef>
            <a:spcAft>
              <a:spcPts val="0"/>
            </a:spcAft>
          </a:pPr>
          <a:r>
            <a:rPr lang="en-CA" sz="9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Average = 46.81</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0.20075</cdr:x>
      <cdr:y>0.57924</cdr:y>
    </cdr:from>
    <cdr:to>
      <cdr:x>0.70707</cdr:x>
      <cdr:y>0.69226</cdr:y>
    </cdr:to>
    <cdr:sp macro="" textlink="">
      <cdr:nvSpPr>
        <cdr:cNvPr id="3" name="Text Box 1"/>
        <cdr:cNvSpPr txBox="1">
          <a:spLocks xmlns:a="http://schemas.openxmlformats.org/drawingml/2006/main" noChangeArrowheads="1"/>
        </cdr:cNvSpPr>
      </cdr:nvSpPr>
      <cdr:spPr bwMode="auto">
        <a:xfrm xmlns:a="http://schemas.openxmlformats.org/drawingml/2006/main">
          <a:off x="1174821" y="1641937"/>
          <a:ext cx="2963070" cy="32037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nSpc>
              <a:spcPct val="115000"/>
            </a:lnSpc>
            <a:spcBef>
              <a:spcPts val="0"/>
            </a:spcBef>
            <a:spcAft>
              <a:spcPts val="0"/>
            </a:spcAft>
          </a:pPr>
          <a:r>
            <a:rPr lang="en-CA" sz="1100" b="1">
              <a:solidFill>
                <a:srgbClr val="4F81BD"/>
              </a:solidFill>
              <a:effectLst/>
              <a:latin typeface="+mn-lt"/>
              <a:ea typeface="Calibri" panose="020F0502020204030204" pitchFamily="34" charset="0"/>
              <a:cs typeface="Times New Roman" panose="02020603050405020304" pitchFamily="18" charset="0"/>
            </a:rPr>
            <a:t>Trend = ↑ $640/Line Transfomer/Yr</a:t>
          </a:r>
          <a:endParaRPr lang="en-US" sz="1200">
            <a:effectLst/>
            <a:latin typeface="+mn-lt"/>
            <a:ea typeface="Calibri" panose="020F0502020204030204" pitchFamily="34" charset="0"/>
            <a:cs typeface="Times New Roman" panose="02020603050405020304" pitchFamily="18"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0.19317</cdr:x>
      <cdr:y>0.15054</cdr:y>
    </cdr:from>
    <cdr:to>
      <cdr:x>0.19437</cdr:x>
      <cdr:y>0.63945</cdr:y>
    </cdr:to>
    <cdr:cxnSp macro="">
      <cdr:nvCxnSpPr>
        <cdr:cNvPr id="2" name="Straight Connector 1">
          <a:extLst xmlns:a="http://schemas.openxmlformats.org/drawingml/2006/main">
            <a:ext uri="{FF2B5EF4-FFF2-40B4-BE49-F238E27FC236}">
              <a16:creationId xmlns:a16="http://schemas.microsoft.com/office/drawing/2014/main" id="{7C9552F6-84D0-4A47-B7F0-AC0E1DC10DCA}"/>
            </a:ext>
          </a:extLst>
        </cdr:cNvPr>
        <cdr:cNvCxnSpPr/>
      </cdr:nvCxnSpPr>
      <cdr:spPr>
        <a:xfrm xmlns:a="http://schemas.openxmlformats.org/drawingml/2006/main">
          <a:off x="1130472" y="454255"/>
          <a:ext cx="7023" cy="1475295"/>
        </a:xfrm>
        <a:prstGeom xmlns:a="http://schemas.openxmlformats.org/drawingml/2006/main" prst="line">
          <a:avLst/>
        </a:prstGeom>
        <a:ln xmlns:a="http://schemas.openxmlformats.org/drawingml/2006/main">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0.21848</cdr:x>
      <cdr:y>0.15291</cdr:y>
    </cdr:from>
    <cdr:to>
      <cdr:x>0.21848</cdr:x>
      <cdr:y>0.64834</cdr:y>
    </cdr:to>
    <cdr:cxnSp macro="">
      <cdr:nvCxnSpPr>
        <cdr:cNvPr id="3" name="Straight Connector 2">
          <a:extLst xmlns:a="http://schemas.openxmlformats.org/drawingml/2006/main">
            <a:ext uri="{FF2B5EF4-FFF2-40B4-BE49-F238E27FC236}">
              <a16:creationId xmlns:a16="http://schemas.microsoft.com/office/drawing/2014/main" id="{65386E22-60B9-4CB7-82B9-5EF6989856AC}"/>
            </a:ext>
          </a:extLst>
        </cdr:cNvPr>
        <cdr:cNvCxnSpPr/>
      </cdr:nvCxnSpPr>
      <cdr:spPr>
        <a:xfrm xmlns:a="http://schemas.openxmlformats.org/drawingml/2006/main">
          <a:off x="1278580" y="461409"/>
          <a:ext cx="0" cy="1494982"/>
        </a:xfrm>
        <a:prstGeom xmlns:a="http://schemas.openxmlformats.org/drawingml/2006/main" prst="line">
          <a:avLst/>
        </a:prstGeom>
        <a:ln xmlns:a="http://schemas.openxmlformats.org/drawingml/2006/main">
          <a:solidFill>
            <a:srgbClr val="00B05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0.08098</cdr:x>
      <cdr:y>0.08016</cdr:y>
    </cdr:from>
    <cdr:to>
      <cdr:x>0.27265</cdr:x>
      <cdr:y>0.16111</cdr:y>
    </cdr:to>
    <cdr:sp macro="" textlink="">
      <cdr:nvSpPr>
        <cdr:cNvPr id="4" name="Text Box 2"/>
        <cdr:cNvSpPr txBox="1">
          <a:spLocks xmlns:a="http://schemas.openxmlformats.org/drawingml/2006/main" noChangeArrowheads="1"/>
        </cdr:cNvSpPr>
      </cdr:nvSpPr>
      <cdr:spPr bwMode="auto">
        <a:xfrm xmlns:a="http://schemas.openxmlformats.org/drawingml/2006/main">
          <a:off x="444292" y="256559"/>
          <a:ext cx="1051578" cy="2590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nSpc>
              <a:spcPct val="115000"/>
            </a:lnSpc>
            <a:spcBef>
              <a:spcPts val="0"/>
            </a:spcBef>
            <a:spcAft>
              <a:spcPts val="0"/>
            </a:spcAft>
          </a:pPr>
          <a:r>
            <a:rPr lang="en-CA" sz="9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Median = 8,593</a:t>
          </a:r>
          <a:endParaRPr lang="en-US" sz="1200">
            <a:effectLst/>
            <a:latin typeface="Arial" panose="020B060402020202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0.21593</cdr:x>
      <cdr:y>0.19661</cdr:y>
    </cdr:from>
    <cdr:to>
      <cdr:x>0.41732</cdr:x>
      <cdr:y>0.27757</cdr:y>
    </cdr:to>
    <cdr:sp macro="" textlink="">
      <cdr:nvSpPr>
        <cdr:cNvPr id="5" name="Text Box 2"/>
        <cdr:cNvSpPr txBox="1">
          <a:spLocks xmlns:a="http://schemas.openxmlformats.org/drawingml/2006/main" noChangeArrowheads="1"/>
        </cdr:cNvSpPr>
      </cdr:nvSpPr>
      <cdr:spPr bwMode="auto">
        <a:xfrm xmlns:a="http://schemas.openxmlformats.org/drawingml/2006/main">
          <a:off x="1263682" y="611251"/>
          <a:ext cx="1178567" cy="25170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nSpc>
              <a:spcPct val="115000"/>
            </a:lnSpc>
            <a:spcBef>
              <a:spcPts val="0"/>
            </a:spcBef>
            <a:spcAft>
              <a:spcPts val="0"/>
            </a:spcAft>
          </a:pPr>
          <a:r>
            <a:rPr lang="en-CA" sz="900" b="1">
              <a:solidFill>
                <a:srgbClr val="00B050"/>
              </a:solidFill>
              <a:effectLst/>
              <a:latin typeface="Arial" panose="020B0604020202020204" pitchFamily="34" charset="0"/>
              <a:ea typeface="Calibri" panose="020F0502020204030204" pitchFamily="34" charset="0"/>
              <a:cs typeface="Times New Roman" panose="02020603050405020304" pitchFamily="18" charset="0"/>
            </a:rPr>
            <a:t>Average = 10,038</a:t>
          </a:r>
          <a:endParaRPr lang="en-US" sz="1200">
            <a:effectLst/>
            <a:latin typeface="Arial" panose="020B0604020202020204" pitchFamily="34" charset="0"/>
            <a:ea typeface="Calibri" panose="020F0502020204030204" pitchFamily="34" charset="0"/>
            <a:cs typeface="Times New Roman" panose="02020603050405020304" pitchFamily="18" charset="0"/>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0.19248</cdr:x>
      <cdr:y>0.36891</cdr:y>
    </cdr:from>
    <cdr:to>
      <cdr:x>0.5497</cdr:x>
      <cdr:y>0.47196</cdr:y>
    </cdr:to>
    <cdr:sp macro="" textlink="">
      <cdr:nvSpPr>
        <cdr:cNvPr id="3" name="Text Box 1"/>
        <cdr:cNvSpPr txBox="1">
          <a:spLocks xmlns:a="http://schemas.openxmlformats.org/drawingml/2006/main" noChangeArrowheads="1"/>
        </cdr:cNvSpPr>
      </cdr:nvSpPr>
      <cdr:spPr bwMode="auto">
        <a:xfrm xmlns:a="http://schemas.openxmlformats.org/drawingml/2006/main">
          <a:off x="1126412" y="1146926"/>
          <a:ext cx="2090528" cy="32037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nSpc>
              <a:spcPct val="115000"/>
            </a:lnSpc>
            <a:spcBef>
              <a:spcPts val="0"/>
            </a:spcBef>
            <a:spcAft>
              <a:spcPts val="0"/>
            </a:spcAft>
          </a:pPr>
          <a:r>
            <a:rPr lang="en-CA" sz="1100" b="1">
              <a:solidFill>
                <a:srgbClr val="4F81BD"/>
              </a:solidFill>
              <a:effectLst/>
              <a:latin typeface="+mn-lt"/>
              <a:ea typeface="Calibri" panose="020F0502020204030204" pitchFamily="34" charset="0"/>
              <a:cs typeface="Times New Roman" panose="02020603050405020304" pitchFamily="18" charset="0"/>
            </a:rPr>
            <a:t>Trend = ↑ $11/Circuit km/Yr</a:t>
          </a:r>
          <a:endParaRPr lang="en-US" sz="1200">
            <a:effectLst/>
            <a:latin typeface="+mn-lt"/>
            <a:ea typeface="Calibri" panose="020F0502020204030204" pitchFamily="34" charset="0"/>
            <a:cs typeface="Times New Roman" panose="02020603050405020304" pitchFamily="18" charset="0"/>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0.32967</cdr:x>
      <cdr:y>0.14719</cdr:y>
    </cdr:from>
    <cdr:to>
      <cdr:x>0.32967</cdr:x>
      <cdr:y>0.69396</cdr:y>
    </cdr:to>
    <cdr:cxnSp macro="">
      <cdr:nvCxnSpPr>
        <cdr:cNvPr id="2" name="Straight Connector 1">
          <a:extLst xmlns:a="http://schemas.openxmlformats.org/drawingml/2006/main">
            <a:ext uri="{FF2B5EF4-FFF2-40B4-BE49-F238E27FC236}">
              <a16:creationId xmlns:a16="http://schemas.microsoft.com/office/drawing/2014/main" id="{CDFDDED2-4686-4E5B-80EA-4C9B349CB97B}"/>
            </a:ext>
          </a:extLst>
        </cdr:cNvPr>
        <cdr:cNvCxnSpPr/>
      </cdr:nvCxnSpPr>
      <cdr:spPr>
        <a:xfrm xmlns:a="http://schemas.openxmlformats.org/drawingml/2006/main">
          <a:off x="1929265" y="457608"/>
          <a:ext cx="0" cy="1699886"/>
        </a:xfrm>
        <a:prstGeom xmlns:a="http://schemas.openxmlformats.org/drawingml/2006/main" prst="line">
          <a:avLst/>
        </a:prstGeom>
        <a:ln xmlns:a="http://schemas.openxmlformats.org/drawingml/2006/main">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0.4123</cdr:x>
      <cdr:y>0.14502</cdr:y>
    </cdr:from>
    <cdr:to>
      <cdr:x>0.41367</cdr:x>
      <cdr:y>0.69036</cdr:y>
    </cdr:to>
    <cdr:cxnSp macro="">
      <cdr:nvCxnSpPr>
        <cdr:cNvPr id="3" name="Straight Connector 2">
          <a:extLst xmlns:a="http://schemas.openxmlformats.org/drawingml/2006/main">
            <a:ext uri="{FF2B5EF4-FFF2-40B4-BE49-F238E27FC236}">
              <a16:creationId xmlns:a16="http://schemas.microsoft.com/office/drawing/2014/main" id="{1FF44F3D-ABBD-4F8B-A2FF-FBC7425A2394}"/>
            </a:ext>
          </a:extLst>
        </cdr:cNvPr>
        <cdr:cNvCxnSpPr/>
      </cdr:nvCxnSpPr>
      <cdr:spPr>
        <a:xfrm xmlns:a="http://schemas.openxmlformats.org/drawingml/2006/main" flipH="1">
          <a:off x="2262034" y="464122"/>
          <a:ext cx="7516" cy="1745306"/>
        </a:xfrm>
        <a:prstGeom xmlns:a="http://schemas.openxmlformats.org/drawingml/2006/main" prst="line">
          <a:avLst/>
        </a:prstGeom>
        <a:ln xmlns:a="http://schemas.openxmlformats.org/drawingml/2006/main">
          <a:solidFill>
            <a:srgbClr val="00B05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0.23469</cdr:x>
      <cdr:y>0.08287</cdr:y>
    </cdr:from>
    <cdr:to>
      <cdr:x>0.45541</cdr:x>
      <cdr:y>0.16382</cdr:y>
    </cdr:to>
    <cdr:sp macro="" textlink="">
      <cdr:nvSpPr>
        <cdr:cNvPr id="4" name="Text Box 2"/>
        <cdr:cNvSpPr txBox="1">
          <a:spLocks xmlns:a="http://schemas.openxmlformats.org/drawingml/2006/main" noChangeArrowheads="1"/>
        </cdr:cNvSpPr>
      </cdr:nvSpPr>
      <cdr:spPr bwMode="auto">
        <a:xfrm xmlns:a="http://schemas.openxmlformats.org/drawingml/2006/main">
          <a:off x="1287612" y="265220"/>
          <a:ext cx="1210959" cy="2590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nSpc>
              <a:spcPct val="115000"/>
            </a:lnSpc>
            <a:spcBef>
              <a:spcPts val="0"/>
            </a:spcBef>
            <a:spcAft>
              <a:spcPts val="0"/>
            </a:spcAft>
          </a:pPr>
          <a:r>
            <a:rPr lang="en-CA" sz="9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Median = 1,485</a:t>
          </a:r>
          <a:endParaRPr lang="en-US" sz="1200">
            <a:effectLst/>
            <a:latin typeface="Arial" panose="020B060402020202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0.40556</cdr:x>
      <cdr:y>0.1364</cdr:y>
    </cdr:from>
    <cdr:to>
      <cdr:x>0.60694</cdr:x>
      <cdr:y>0.21736</cdr:y>
    </cdr:to>
    <cdr:sp macro="" textlink="">
      <cdr:nvSpPr>
        <cdr:cNvPr id="5" name="Text Box 2"/>
        <cdr:cNvSpPr txBox="1">
          <a:spLocks xmlns:a="http://schemas.openxmlformats.org/drawingml/2006/main" noChangeArrowheads="1"/>
        </cdr:cNvSpPr>
      </cdr:nvSpPr>
      <cdr:spPr bwMode="auto">
        <a:xfrm xmlns:a="http://schemas.openxmlformats.org/drawingml/2006/main">
          <a:off x="2225064" y="436535"/>
          <a:ext cx="1104852" cy="25910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nSpc>
              <a:spcPct val="115000"/>
            </a:lnSpc>
            <a:spcBef>
              <a:spcPts val="0"/>
            </a:spcBef>
            <a:spcAft>
              <a:spcPts val="0"/>
            </a:spcAft>
          </a:pPr>
          <a:r>
            <a:rPr lang="en-CA" sz="900" b="1">
              <a:solidFill>
                <a:srgbClr val="00B050"/>
              </a:solidFill>
              <a:effectLst/>
              <a:latin typeface="Arial" panose="020B0604020202020204" pitchFamily="34" charset="0"/>
              <a:ea typeface="Calibri" panose="020F0502020204030204" pitchFamily="34" charset="0"/>
              <a:cs typeface="Times New Roman" panose="02020603050405020304" pitchFamily="18" charset="0"/>
            </a:rPr>
            <a:t>Average = 1,796</a:t>
          </a:r>
          <a:endParaRPr lang="en-US" sz="1200">
            <a:effectLst/>
            <a:latin typeface="Arial" panose="020B0604020202020204" pitchFamily="34" charset="0"/>
            <a:ea typeface="Calibri" panose="020F0502020204030204" pitchFamily="34"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0.35917</cdr:x>
      <cdr:y>0.14305</cdr:y>
    </cdr:from>
    <cdr:to>
      <cdr:x>0.35917</cdr:x>
      <cdr:y>0.63453</cdr:y>
    </cdr:to>
    <cdr:cxnSp macro="">
      <cdr:nvCxnSpPr>
        <cdr:cNvPr id="2" name="Straight Connector 1">
          <a:extLst xmlns:a="http://schemas.openxmlformats.org/drawingml/2006/main">
            <a:ext uri="{FF2B5EF4-FFF2-40B4-BE49-F238E27FC236}">
              <a16:creationId xmlns:a16="http://schemas.microsoft.com/office/drawing/2014/main" id="{034E0280-973F-4E6D-BD00-EAF818225739}"/>
            </a:ext>
          </a:extLst>
        </cdr:cNvPr>
        <cdr:cNvCxnSpPr/>
      </cdr:nvCxnSpPr>
      <cdr:spPr>
        <a:xfrm xmlns:a="http://schemas.openxmlformats.org/drawingml/2006/main">
          <a:off x="2036235" y="457805"/>
          <a:ext cx="0" cy="1572945"/>
        </a:xfrm>
        <a:prstGeom xmlns:a="http://schemas.openxmlformats.org/drawingml/2006/main" prst="line">
          <a:avLst/>
        </a:prstGeom>
        <a:ln xmlns:a="http://schemas.openxmlformats.org/drawingml/2006/main">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0.56135</cdr:x>
      <cdr:y>0.14305</cdr:y>
    </cdr:from>
    <cdr:to>
      <cdr:x>0.56135</cdr:x>
      <cdr:y>0.64542</cdr:y>
    </cdr:to>
    <cdr:cxnSp macro="">
      <cdr:nvCxnSpPr>
        <cdr:cNvPr id="3" name="Straight Connector 2">
          <a:extLst xmlns:a="http://schemas.openxmlformats.org/drawingml/2006/main">
            <a:ext uri="{FF2B5EF4-FFF2-40B4-BE49-F238E27FC236}">
              <a16:creationId xmlns:a16="http://schemas.microsoft.com/office/drawing/2014/main" id="{F3610EC1-8752-4B48-A272-F25762276D04}"/>
            </a:ext>
          </a:extLst>
        </cdr:cNvPr>
        <cdr:cNvCxnSpPr/>
      </cdr:nvCxnSpPr>
      <cdr:spPr>
        <a:xfrm xmlns:a="http://schemas.openxmlformats.org/drawingml/2006/main">
          <a:off x="3182450" y="457805"/>
          <a:ext cx="0" cy="1607797"/>
        </a:xfrm>
        <a:prstGeom xmlns:a="http://schemas.openxmlformats.org/drawingml/2006/main" prst="line">
          <a:avLst/>
        </a:prstGeom>
        <a:ln xmlns:a="http://schemas.openxmlformats.org/drawingml/2006/main">
          <a:solidFill>
            <a:srgbClr val="00B05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0.18717</cdr:x>
      <cdr:y>0.14151</cdr:y>
    </cdr:from>
    <cdr:to>
      <cdr:x>0.37884</cdr:x>
      <cdr:y>0.22246</cdr:y>
    </cdr:to>
    <cdr:sp macro="" textlink="">
      <cdr:nvSpPr>
        <cdr:cNvPr id="4" name="Text Box 2"/>
        <cdr:cNvSpPr txBox="1">
          <a:spLocks xmlns:a="http://schemas.openxmlformats.org/drawingml/2006/main" noChangeArrowheads="1"/>
        </cdr:cNvSpPr>
      </cdr:nvSpPr>
      <cdr:spPr bwMode="auto">
        <a:xfrm xmlns:a="http://schemas.openxmlformats.org/drawingml/2006/main">
          <a:off x="1095356" y="439958"/>
          <a:ext cx="1121684" cy="25167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nSpc>
              <a:spcPct val="115000"/>
            </a:lnSpc>
            <a:spcBef>
              <a:spcPts val="0"/>
            </a:spcBef>
            <a:spcAft>
              <a:spcPts val="0"/>
            </a:spcAft>
          </a:pPr>
          <a:r>
            <a:rPr lang="en-CA" sz="9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Median = 3,655</a:t>
          </a:r>
          <a:endParaRPr lang="en-US" sz="1200">
            <a:effectLst/>
            <a:latin typeface="Arial" panose="020B060402020202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0.56334</cdr:x>
      <cdr:y>0.14024</cdr:y>
    </cdr:from>
    <cdr:to>
      <cdr:x>0.76472</cdr:x>
      <cdr:y>0.2212</cdr:y>
    </cdr:to>
    <cdr:sp macro="" textlink="">
      <cdr:nvSpPr>
        <cdr:cNvPr id="5" name="Text Box 2"/>
        <cdr:cNvSpPr txBox="1">
          <a:spLocks xmlns:a="http://schemas.openxmlformats.org/drawingml/2006/main" noChangeArrowheads="1"/>
        </cdr:cNvSpPr>
      </cdr:nvSpPr>
      <cdr:spPr bwMode="auto">
        <a:xfrm xmlns:a="http://schemas.openxmlformats.org/drawingml/2006/main">
          <a:off x="3296743" y="435990"/>
          <a:ext cx="1178508" cy="25170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nSpc>
              <a:spcPct val="115000"/>
            </a:lnSpc>
            <a:spcBef>
              <a:spcPts val="0"/>
            </a:spcBef>
            <a:spcAft>
              <a:spcPts val="0"/>
            </a:spcAft>
          </a:pPr>
          <a:r>
            <a:rPr lang="en-CA" sz="9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Average = 40,837</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0.18481</cdr:x>
      <cdr:y>0.53131</cdr:y>
    </cdr:from>
    <cdr:to>
      <cdr:x>0.54203</cdr:x>
      <cdr:y>0.64433</cdr:y>
    </cdr:to>
    <cdr:sp macro="" textlink="">
      <cdr:nvSpPr>
        <cdr:cNvPr id="3" name="Text Box 1"/>
        <cdr:cNvSpPr txBox="1">
          <a:spLocks xmlns:a="http://schemas.openxmlformats.org/drawingml/2006/main" noChangeArrowheads="1"/>
        </cdr:cNvSpPr>
      </cdr:nvSpPr>
      <cdr:spPr bwMode="auto">
        <a:xfrm xmlns:a="http://schemas.openxmlformats.org/drawingml/2006/main">
          <a:off x="1081519" y="1506070"/>
          <a:ext cx="2090528" cy="32037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nSpc>
              <a:spcPct val="115000"/>
            </a:lnSpc>
            <a:spcBef>
              <a:spcPts val="0"/>
            </a:spcBef>
            <a:spcAft>
              <a:spcPts val="0"/>
            </a:spcAft>
          </a:pPr>
          <a:r>
            <a:rPr lang="en-CA" sz="1100" b="1">
              <a:solidFill>
                <a:srgbClr val="4F81BD"/>
              </a:solidFill>
              <a:effectLst/>
              <a:latin typeface="+mn-lt"/>
              <a:ea typeface="Calibri" panose="020F0502020204030204" pitchFamily="34" charset="0"/>
              <a:cs typeface="Times New Roman" panose="02020603050405020304" pitchFamily="18" charset="0"/>
            </a:rPr>
            <a:t>Trend = ↑ $661/Pole/Yr</a:t>
          </a:r>
          <a:endParaRPr lang="en-US" sz="1200">
            <a:effectLst/>
            <a:latin typeface="+mn-lt"/>
            <a:ea typeface="Calibri" panose="020F0502020204030204" pitchFamily="34" charset="0"/>
            <a:cs typeface="Times New Roman" panose="02020603050405020304" pitchFamily="18" charset="0"/>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0.17682</cdr:x>
      <cdr:y>0.16111</cdr:y>
    </cdr:from>
    <cdr:to>
      <cdr:x>0.17802</cdr:x>
      <cdr:y>0.65002</cdr:y>
    </cdr:to>
    <cdr:cxnSp macro="">
      <cdr:nvCxnSpPr>
        <cdr:cNvPr id="2" name="Straight Connector 1">
          <a:extLst xmlns:a="http://schemas.openxmlformats.org/drawingml/2006/main">
            <a:ext uri="{FF2B5EF4-FFF2-40B4-BE49-F238E27FC236}">
              <a16:creationId xmlns:a16="http://schemas.microsoft.com/office/drawing/2014/main" id="{93A74345-7EDB-496D-A83E-A1FD9CAFB3D3}"/>
            </a:ext>
          </a:extLst>
        </cdr:cNvPr>
        <cdr:cNvCxnSpPr>
          <a:stCxn xmlns:a="http://schemas.openxmlformats.org/drawingml/2006/main" id="4" idx="2"/>
        </cdr:cNvCxnSpPr>
      </cdr:nvCxnSpPr>
      <cdr:spPr>
        <a:xfrm xmlns:a="http://schemas.openxmlformats.org/drawingml/2006/main">
          <a:off x="1034750" y="500885"/>
          <a:ext cx="7029" cy="1520005"/>
        </a:xfrm>
        <a:prstGeom xmlns:a="http://schemas.openxmlformats.org/drawingml/2006/main" prst="line">
          <a:avLst/>
        </a:prstGeom>
        <a:ln xmlns:a="http://schemas.openxmlformats.org/drawingml/2006/main">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0.21848</cdr:x>
      <cdr:y>0.15291</cdr:y>
    </cdr:from>
    <cdr:to>
      <cdr:x>0.21848</cdr:x>
      <cdr:y>0.76693</cdr:y>
    </cdr:to>
    <cdr:cxnSp macro="">
      <cdr:nvCxnSpPr>
        <cdr:cNvPr id="3" name="Straight Connector 2">
          <a:extLst xmlns:a="http://schemas.openxmlformats.org/drawingml/2006/main">
            <a:ext uri="{FF2B5EF4-FFF2-40B4-BE49-F238E27FC236}">
              <a16:creationId xmlns:a16="http://schemas.microsoft.com/office/drawing/2014/main" id="{B3D3EAD0-014E-43B8-98F0-1AF86B783948}"/>
            </a:ext>
          </a:extLst>
        </cdr:cNvPr>
        <cdr:cNvCxnSpPr/>
      </cdr:nvCxnSpPr>
      <cdr:spPr>
        <a:xfrm xmlns:a="http://schemas.openxmlformats.org/drawingml/2006/main">
          <a:off x="1198684" y="489361"/>
          <a:ext cx="0" cy="1965110"/>
        </a:xfrm>
        <a:prstGeom xmlns:a="http://schemas.openxmlformats.org/drawingml/2006/main" prst="line">
          <a:avLst/>
        </a:prstGeom>
        <a:ln xmlns:a="http://schemas.openxmlformats.org/drawingml/2006/main">
          <a:solidFill>
            <a:srgbClr val="00B05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0.08098</cdr:x>
      <cdr:y>0.08016</cdr:y>
    </cdr:from>
    <cdr:to>
      <cdr:x>0.27265</cdr:x>
      <cdr:y>0.16111</cdr:y>
    </cdr:to>
    <cdr:sp macro="" textlink="">
      <cdr:nvSpPr>
        <cdr:cNvPr id="4" name="Text Box 2"/>
        <cdr:cNvSpPr txBox="1">
          <a:spLocks xmlns:a="http://schemas.openxmlformats.org/drawingml/2006/main" noChangeArrowheads="1"/>
        </cdr:cNvSpPr>
      </cdr:nvSpPr>
      <cdr:spPr bwMode="auto">
        <a:xfrm xmlns:a="http://schemas.openxmlformats.org/drawingml/2006/main">
          <a:off x="444292" y="256559"/>
          <a:ext cx="1051578" cy="2590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nSpc>
              <a:spcPct val="115000"/>
            </a:lnSpc>
            <a:spcBef>
              <a:spcPts val="0"/>
            </a:spcBef>
            <a:spcAft>
              <a:spcPts val="0"/>
            </a:spcAft>
          </a:pPr>
          <a:r>
            <a:rPr lang="en-CA" sz="9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Median = 7,771</a:t>
          </a:r>
          <a:endParaRPr lang="en-US" sz="1200">
            <a:effectLst/>
            <a:latin typeface="Arial" panose="020B060402020202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0.21593</cdr:x>
      <cdr:y>0.19661</cdr:y>
    </cdr:from>
    <cdr:to>
      <cdr:x>0.41732</cdr:x>
      <cdr:y>0.27757</cdr:y>
    </cdr:to>
    <cdr:sp macro="" textlink="">
      <cdr:nvSpPr>
        <cdr:cNvPr id="5" name="Text Box 2"/>
        <cdr:cNvSpPr txBox="1">
          <a:spLocks xmlns:a="http://schemas.openxmlformats.org/drawingml/2006/main" noChangeArrowheads="1"/>
        </cdr:cNvSpPr>
      </cdr:nvSpPr>
      <cdr:spPr bwMode="auto">
        <a:xfrm xmlns:a="http://schemas.openxmlformats.org/drawingml/2006/main">
          <a:off x="1263682" y="611251"/>
          <a:ext cx="1178567" cy="25170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nSpc>
              <a:spcPct val="115000"/>
            </a:lnSpc>
            <a:spcBef>
              <a:spcPts val="0"/>
            </a:spcBef>
            <a:spcAft>
              <a:spcPts val="0"/>
            </a:spcAft>
          </a:pPr>
          <a:r>
            <a:rPr lang="en-CA" sz="900" b="1">
              <a:solidFill>
                <a:srgbClr val="00B050"/>
              </a:solidFill>
              <a:effectLst/>
              <a:latin typeface="Arial" panose="020B0604020202020204" pitchFamily="34" charset="0"/>
              <a:ea typeface="Calibri" panose="020F0502020204030204" pitchFamily="34" charset="0"/>
              <a:cs typeface="Times New Roman" panose="02020603050405020304" pitchFamily="18" charset="0"/>
            </a:rPr>
            <a:t>Average = 10,978</a:t>
          </a:r>
          <a:endParaRPr lang="en-US" sz="1200">
            <a:effectLst/>
            <a:latin typeface="Arial" panose="020B0604020202020204" pitchFamily="34" charset="0"/>
            <a:ea typeface="Calibri" panose="020F0502020204030204" pitchFamily="34" charset="0"/>
            <a:cs typeface="Times New Roman" panose="02020603050405020304" pitchFamily="18" charset="0"/>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0.26141</cdr:x>
      <cdr:y>0.47423</cdr:y>
    </cdr:from>
    <cdr:to>
      <cdr:x>0.61863</cdr:x>
      <cdr:y>0.57728</cdr:y>
    </cdr:to>
    <cdr:sp macro="" textlink="">
      <cdr:nvSpPr>
        <cdr:cNvPr id="3" name="Text Box 1"/>
        <cdr:cNvSpPr txBox="1">
          <a:spLocks xmlns:a="http://schemas.openxmlformats.org/drawingml/2006/main" noChangeArrowheads="1"/>
        </cdr:cNvSpPr>
      </cdr:nvSpPr>
      <cdr:spPr bwMode="auto">
        <a:xfrm xmlns:a="http://schemas.openxmlformats.org/drawingml/2006/main">
          <a:off x="1242963" y="1517739"/>
          <a:ext cx="1698538" cy="32980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nSpc>
              <a:spcPct val="115000"/>
            </a:lnSpc>
            <a:spcBef>
              <a:spcPts val="0"/>
            </a:spcBef>
            <a:spcAft>
              <a:spcPts val="0"/>
            </a:spcAft>
          </a:pPr>
          <a:r>
            <a:rPr lang="en-CA" sz="1100" b="1" dirty="0">
              <a:solidFill>
                <a:srgbClr val="4F81BD"/>
              </a:solidFill>
              <a:effectLst/>
              <a:latin typeface="+mn-lt"/>
              <a:ea typeface="Calibri" panose="020F0502020204030204" pitchFamily="34" charset="0"/>
              <a:cs typeface="Times New Roman" panose="02020603050405020304" pitchFamily="18" charset="0"/>
            </a:rPr>
            <a:t>Trend = ↑ $0.61/Pole/Yr</a:t>
          </a:r>
          <a:endParaRPr lang="en-US" sz="1200" dirty="0">
            <a:effectLst/>
            <a:latin typeface="+mn-lt"/>
            <a:ea typeface="Calibri" panose="020F0502020204030204" pitchFamily="34" charset="0"/>
            <a:cs typeface="Times New Roman" panose="02020603050405020304" pitchFamily="18" charset="0"/>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0.15258</cdr:x>
      <cdr:y>0.15014</cdr:y>
    </cdr:from>
    <cdr:to>
      <cdr:x>0.15258</cdr:x>
      <cdr:y>0.76972</cdr:y>
    </cdr:to>
    <cdr:cxnSp macro="">
      <cdr:nvCxnSpPr>
        <cdr:cNvPr id="2" name="Straight Connector 1">
          <a:extLst xmlns:a="http://schemas.openxmlformats.org/drawingml/2006/main">
            <a:ext uri="{FF2B5EF4-FFF2-40B4-BE49-F238E27FC236}">
              <a16:creationId xmlns:a16="http://schemas.microsoft.com/office/drawing/2014/main" id="{51F47E8B-D247-463C-9441-3F471688DB28}"/>
            </a:ext>
          </a:extLst>
        </cdr:cNvPr>
        <cdr:cNvCxnSpPr/>
      </cdr:nvCxnSpPr>
      <cdr:spPr>
        <a:xfrm xmlns:a="http://schemas.openxmlformats.org/drawingml/2006/main">
          <a:off x="837097" y="480508"/>
          <a:ext cx="0" cy="1982904"/>
        </a:xfrm>
        <a:prstGeom xmlns:a="http://schemas.openxmlformats.org/drawingml/2006/main" prst="line">
          <a:avLst/>
        </a:prstGeom>
        <a:ln xmlns:a="http://schemas.openxmlformats.org/drawingml/2006/main">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0.21848</cdr:x>
      <cdr:y>0.15291</cdr:y>
    </cdr:from>
    <cdr:to>
      <cdr:x>0.21848</cdr:x>
      <cdr:y>0.76693</cdr:y>
    </cdr:to>
    <cdr:cxnSp macro="">
      <cdr:nvCxnSpPr>
        <cdr:cNvPr id="3" name="Straight Connector 2">
          <a:extLst xmlns:a="http://schemas.openxmlformats.org/drawingml/2006/main">
            <a:ext uri="{FF2B5EF4-FFF2-40B4-BE49-F238E27FC236}">
              <a16:creationId xmlns:a16="http://schemas.microsoft.com/office/drawing/2014/main" id="{7A84CE5A-16AD-410D-B83F-D3A4798991C3}"/>
            </a:ext>
          </a:extLst>
        </cdr:cNvPr>
        <cdr:cNvCxnSpPr/>
      </cdr:nvCxnSpPr>
      <cdr:spPr>
        <a:xfrm xmlns:a="http://schemas.openxmlformats.org/drawingml/2006/main">
          <a:off x="1198684" y="489361"/>
          <a:ext cx="0" cy="1965110"/>
        </a:xfrm>
        <a:prstGeom xmlns:a="http://schemas.openxmlformats.org/drawingml/2006/main" prst="line">
          <a:avLst/>
        </a:prstGeom>
        <a:ln xmlns:a="http://schemas.openxmlformats.org/drawingml/2006/main">
          <a:solidFill>
            <a:srgbClr val="00B05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0.08098</cdr:x>
      <cdr:y>0.08016</cdr:y>
    </cdr:from>
    <cdr:to>
      <cdr:x>0.27265</cdr:x>
      <cdr:y>0.16111</cdr:y>
    </cdr:to>
    <cdr:sp macro="" textlink="">
      <cdr:nvSpPr>
        <cdr:cNvPr id="4" name="Text Box 2"/>
        <cdr:cNvSpPr txBox="1">
          <a:spLocks xmlns:a="http://schemas.openxmlformats.org/drawingml/2006/main" noChangeArrowheads="1"/>
        </cdr:cNvSpPr>
      </cdr:nvSpPr>
      <cdr:spPr bwMode="auto">
        <a:xfrm xmlns:a="http://schemas.openxmlformats.org/drawingml/2006/main">
          <a:off x="444292" y="256559"/>
          <a:ext cx="1051578" cy="2590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nSpc>
              <a:spcPct val="115000"/>
            </a:lnSpc>
            <a:spcBef>
              <a:spcPts val="0"/>
            </a:spcBef>
            <a:spcAft>
              <a:spcPts val="0"/>
            </a:spcAft>
          </a:pPr>
          <a:r>
            <a:rPr lang="en-CA" sz="9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Median = 6.95</a:t>
          </a:r>
          <a:endParaRPr lang="en-US" sz="1200">
            <a:effectLst/>
            <a:latin typeface="Arial" panose="020B060402020202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0.20685</cdr:x>
      <cdr:y>0.13505</cdr:y>
    </cdr:from>
    <cdr:to>
      <cdr:x>0.40824</cdr:x>
      <cdr:y>0.21601</cdr:y>
    </cdr:to>
    <cdr:sp macro="" textlink="">
      <cdr:nvSpPr>
        <cdr:cNvPr id="5" name="Text Box 2"/>
        <cdr:cNvSpPr txBox="1">
          <a:spLocks xmlns:a="http://schemas.openxmlformats.org/drawingml/2006/main" noChangeArrowheads="1"/>
        </cdr:cNvSpPr>
      </cdr:nvSpPr>
      <cdr:spPr bwMode="auto">
        <a:xfrm xmlns:a="http://schemas.openxmlformats.org/drawingml/2006/main">
          <a:off x="1134889" y="432202"/>
          <a:ext cx="1104852" cy="25910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nSpc>
              <a:spcPct val="115000"/>
            </a:lnSpc>
            <a:spcBef>
              <a:spcPts val="0"/>
            </a:spcBef>
            <a:spcAft>
              <a:spcPts val="0"/>
            </a:spcAft>
          </a:pPr>
          <a:r>
            <a:rPr lang="en-CA" sz="900" b="1">
              <a:solidFill>
                <a:srgbClr val="00B050"/>
              </a:solidFill>
              <a:effectLst/>
              <a:latin typeface="Arial" panose="020B0604020202020204" pitchFamily="34" charset="0"/>
              <a:ea typeface="Calibri" panose="020F0502020204030204" pitchFamily="34" charset="0"/>
              <a:cs typeface="Times New Roman" panose="02020603050405020304" pitchFamily="18" charset="0"/>
            </a:rPr>
            <a:t>Average = 10.33</a:t>
          </a:r>
          <a:endParaRPr lang="en-US" sz="1200">
            <a:effectLst/>
            <a:latin typeface="Arial" panose="020B0604020202020204" pitchFamily="34" charset="0"/>
            <a:ea typeface="Calibri" panose="020F0502020204030204" pitchFamily="34" charset="0"/>
            <a:cs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0.20956</cdr:x>
      <cdr:y>0.56026</cdr:y>
    </cdr:from>
    <cdr:to>
      <cdr:x>0.65809</cdr:x>
      <cdr:y>0.66331</cdr:y>
    </cdr:to>
    <cdr:sp macro="" textlink="">
      <cdr:nvSpPr>
        <cdr:cNvPr id="3" name="Text Box 2"/>
        <cdr:cNvSpPr txBox="1">
          <a:spLocks xmlns:a="http://schemas.openxmlformats.org/drawingml/2006/main" noChangeArrowheads="1"/>
        </cdr:cNvSpPr>
      </cdr:nvSpPr>
      <cdr:spPr bwMode="auto">
        <a:xfrm xmlns:a="http://schemas.openxmlformats.org/drawingml/2006/main">
          <a:off x="996433" y="1793061"/>
          <a:ext cx="2132706" cy="3298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nSpc>
              <a:spcPct val="115000"/>
            </a:lnSpc>
            <a:spcBef>
              <a:spcPts val="0"/>
            </a:spcBef>
            <a:spcAft>
              <a:spcPts val="0"/>
            </a:spcAft>
          </a:pPr>
          <a:r>
            <a:rPr lang="en-CA" sz="1100" b="1" dirty="0">
              <a:solidFill>
                <a:srgbClr val="4F81BD"/>
              </a:solidFill>
              <a:effectLst/>
              <a:latin typeface="+mn-lt"/>
              <a:ea typeface="Calibri" panose="020F0502020204030204" pitchFamily="34" charset="0"/>
              <a:cs typeface="Times New Roman" panose="02020603050405020304" pitchFamily="18" charset="0"/>
            </a:rPr>
            <a:t>Trend = </a:t>
          </a:r>
          <a:r>
            <a:rPr lang="en-CA" sz="1100" b="1" dirty="0">
              <a:solidFill>
                <a:srgbClr val="4F81BD"/>
              </a:solidFill>
              <a:effectLst/>
              <a:latin typeface="Calibri" panose="020F0502020204030204" pitchFamily="34" charset="0"/>
              <a:ea typeface="Calibri" panose="020F0502020204030204" pitchFamily="34" charset="0"/>
              <a:cs typeface="Calibri" panose="020F0502020204030204" pitchFamily="34" charset="0"/>
            </a:rPr>
            <a:t>↓</a:t>
          </a:r>
          <a:r>
            <a:rPr lang="en-CA" sz="1100" b="1" dirty="0">
              <a:solidFill>
                <a:srgbClr val="4F81BD"/>
              </a:solidFill>
              <a:effectLst/>
              <a:latin typeface="+mn-lt"/>
              <a:ea typeface="Calibri" panose="020F0502020204030204" pitchFamily="34" charset="0"/>
              <a:cs typeface="Times New Roman" panose="02020603050405020304" pitchFamily="18" charset="0"/>
            </a:rPr>
            <a:t> 184/MVA/Yr</a:t>
          </a:r>
          <a:endParaRPr lang="en-US" sz="1200" dirty="0">
            <a:effectLst/>
            <a:latin typeface="+mn-lt"/>
            <a:ea typeface="Calibri" panose="020F0502020204030204" pitchFamily="34" charset="0"/>
            <a:cs typeface="Times New Roman" panose="02020603050405020304"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0.18281</cdr:x>
      <cdr:y>0.13561</cdr:y>
    </cdr:from>
    <cdr:to>
      <cdr:x>0.18281</cdr:x>
      <cdr:y>0.67847</cdr:y>
    </cdr:to>
    <cdr:cxnSp macro="">
      <cdr:nvCxnSpPr>
        <cdr:cNvPr id="2" name="Straight Connector 1">
          <a:extLst xmlns:a="http://schemas.openxmlformats.org/drawingml/2006/main">
            <a:ext uri="{FF2B5EF4-FFF2-40B4-BE49-F238E27FC236}">
              <a16:creationId xmlns:a16="http://schemas.microsoft.com/office/drawing/2014/main" id="{034E0280-973F-4E6D-BD00-EAF818225739}"/>
            </a:ext>
          </a:extLst>
        </cdr:cNvPr>
        <cdr:cNvCxnSpPr/>
      </cdr:nvCxnSpPr>
      <cdr:spPr>
        <a:xfrm xmlns:a="http://schemas.openxmlformats.org/drawingml/2006/main">
          <a:off x="1036377" y="434013"/>
          <a:ext cx="0" cy="1737360"/>
        </a:xfrm>
        <a:prstGeom xmlns:a="http://schemas.openxmlformats.org/drawingml/2006/main" prst="line">
          <a:avLst/>
        </a:prstGeom>
        <a:ln xmlns:a="http://schemas.openxmlformats.org/drawingml/2006/main">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0.34831</cdr:x>
      <cdr:y>0.13839</cdr:y>
    </cdr:from>
    <cdr:to>
      <cdr:x>0.35032</cdr:x>
      <cdr:y>0.67746</cdr:y>
    </cdr:to>
    <cdr:cxnSp macro="">
      <cdr:nvCxnSpPr>
        <cdr:cNvPr id="3" name="Straight Connector 2">
          <a:extLst xmlns:a="http://schemas.openxmlformats.org/drawingml/2006/main">
            <a:ext uri="{FF2B5EF4-FFF2-40B4-BE49-F238E27FC236}">
              <a16:creationId xmlns:a16="http://schemas.microsoft.com/office/drawing/2014/main" id="{F3610EC1-8752-4B48-A272-F25762276D04}"/>
            </a:ext>
          </a:extLst>
        </cdr:cNvPr>
        <cdr:cNvCxnSpPr/>
      </cdr:nvCxnSpPr>
      <cdr:spPr>
        <a:xfrm xmlns:a="http://schemas.openxmlformats.org/drawingml/2006/main">
          <a:off x="1974644" y="442912"/>
          <a:ext cx="11395" cy="1725239"/>
        </a:xfrm>
        <a:prstGeom xmlns:a="http://schemas.openxmlformats.org/drawingml/2006/main" prst="line">
          <a:avLst/>
        </a:prstGeom>
        <a:ln xmlns:a="http://schemas.openxmlformats.org/drawingml/2006/main">
          <a:solidFill>
            <a:srgbClr val="00B05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0.10935</cdr:x>
      <cdr:y>0.06941</cdr:y>
    </cdr:from>
    <cdr:to>
      <cdr:x>0.30102</cdr:x>
      <cdr:y>0.15036</cdr:y>
    </cdr:to>
    <cdr:sp macro="" textlink="">
      <cdr:nvSpPr>
        <cdr:cNvPr id="4" name="Text Box 2"/>
        <cdr:cNvSpPr txBox="1">
          <a:spLocks xmlns:a="http://schemas.openxmlformats.org/drawingml/2006/main" noChangeArrowheads="1"/>
        </cdr:cNvSpPr>
      </cdr:nvSpPr>
      <cdr:spPr bwMode="auto">
        <a:xfrm xmlns:a="http://schemas.openxmlformats.org/drawingml/2006/main">
          <a:off x="619943" y="222152"/>
          <a:ext cx="1086631" cy="25907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nSpc>
              <a:spcPct val="115000"/>
            </a:lnSpc>
            <a:spcBef>
              <a:spcPts val="0"/>
            </a:spcBef>
            <a:spcAft>
              <a:spcPts val="0"/>
            </a:spcAft>
          </a:pPr>
          <a:r>
            <a:rPr lang="en-CA" sz="9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Median = 666</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0.28505</cdr:x>
      <cdr:y>0.06704</cdr:y>
    </cdr:from>
    <cdr:to>
      <cdr:x>0.48643</cdr:x>
      <cdr:y>0.148</cdr:y>
    </cdr:to>
    <cdr:sp macro="" textlink="">
      <cdr:nvSpPr>
        <cdr:cNvPr id="5" name="Text Box 2"/>
        <cdr:cNvSpPr txBox="1">
          <a:spLocks xmlns:a="http://schemas.openxmlformats.org/drawingml/2006/main" noChangeArrowheads="1"/>
        </cdr:cNvSpPr>
      </cdr:nvSpPr>
      <cdr:spPr bwMode="auto">
        <a:xfrm xmlns:a="http://schemas.openxmlformats.org/drawingml/2006/main">
          <a:off x="1616048" y="214559"/>
          <a:ext cx="1141680" cy="25910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nSpc>
              <a:spcPct val="115000"/>
            </a:lnSpc>
            <a:spcBef>
              <a:spcPts val="0"/>
            </a:spcBef>
            <a:spcAft>
              <a:spcPts val="0"/>
            </a:spcAft>
          </a:pPr>
          <a:r>
            <a:rPr lang="en-CA" sz="9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Average = 2,374</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0.162</cdr:x>
      <cdr:y>0.43123</cdr:y>
    </cdr:from>
    <cdr:to>
      <cdr:x>0.61053</cdr:x>
      <cdr:y>0.53428</cdr:y>
    </cdr:to>
    <cdr:sp macro="" textlink="">
      <cdr:nvSpPr>
        <cdr:cNvPr id="3" name="Text Box 2"/>
        <cdr:cNvSpPr txBox="1">
          <a:spLocks xmlns:a="http://schemas.openxmlformats.org/drawingml/2006/main" noChangeArrowheads="1"/>
        </cdr:cNvSpPr>
      </cdr:nvSpPr>
      <cdr:spPr bwMode="auto">
        <a:xfrm xmlns:a="http://schemas.openxmlformats.org/drawingml/2006/main">
          <a:off x="948050" y="1340677"/>
          <a:ext cx="2624883" cy="3203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nSpc>
              <a:spcPct val="115000"/>
            </a:lnSpc>
            <a:spcBef>
              <a:spcPts val="0"/>
            </a:spcBef>
            <a:spcAft>
              <a:spcPts val="0"/>
            </a:spcAft>
          </a:pPr>
          <a:r>
            <a:rPr lang="en-CA" sz="1100" b="1">
              <a:solidFill>
                <a:srgbClr val="4F81BD"/>
              </a:solidFill>
              <a:effectLst/>
              <a:latin typeface="+mn-lt"/>
              <a:ea typeface="Calibri" panose="020F0502020204030204" pitchFamily="34" charset="0"/>
              <a:cs typeface="Times New Roman" panose="02020603050405020304" pitchFamily="18" charset="0"/>
            </a:rPr>
            <a:t>Trend = </a:t>
          </a:r>
          <a:r>
            <a:rPr lang="en-CA" sz="1100" b="1">
              <a:solidFill>
                <a:srgbClr val="4F81BD"/>
              </a:solidFill>
              <a:effectLst/>
              <a:latin typeface="Calibri" panose="020F0502020204030204" pitchFamily="34" charset="0"/>
              <a:ea typeface="Calibri" panose="020F0502020204030204" pitchFamily="34" charset="0"/>
              <a:cs typeface="Calibri" panose="020F0502020204030204" pitchFamily="34" charset="0"/>
            </a:rPr>
            <a:t>↓</a:t>
          </a:r>
          <a:r>
            <a:rPr lang="en-CA" sz="1100" b="1">
              <a:solidFill>
                <a:srgbClr val="4F81BD"/>
              </a:solidFill>
              <a:effectLst/>
              <a:latin typeface="+mn-lt"/>
              <a:ea typeface="Calibri" panose="020F0502020204030204" pitchFamily="34" charset="0"/>
              <a:cs typeface="Times New Roman" panose="02020603050405020304" pitchFamily="18" charset="0"/>
            </a:rPr>
            <a:t> $38K/MVA/Station/Yr</a:t>
          </a:r>
          <a:endParaRPr lang="en-US" sz="1200">
            <a:effectLst/>
            <a:latin typeface="+mn-lt"/>
            <a:ea typeface="Calibri" panose="020F0502020204030204" pitchFamily="34" charset="0"/>
            <a:cs typeface="Times New Roman" panose="02020603050405020304" pitchFamily="18"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0.23186</cdr:x>
      <cdr:y>0.10112</cdr:y>
    </cdr:from>
    <cdr:to>
      <cdr:x>0.23186</cdr:x>
      <cdr:y>0.64542</cdr:y>
    </cdr:to>
    <cdr:cxnSp macro="">
      <cdr:nvCxnSpPr>
        <cdr:cNvPr id="2" name="Straight Connector 1">
          <a:extLst xmlns:a="http://schemas.openxmlformats.org/drawingml/2006/main">
            <a:ext uri="{FF2B5EF4-FFF2-40B4-BE49-F238E27FC236}">
              <a16:creationId xmlns:a16="http://schemas.microsoft.com/office/drawing/2014/main" id="{318FF359-BEAF-4365-A874-1C4C5C199C96}"/>
            </a:ext>
          </a:extLst>
        </cdr:cNvPr>
        <cdr:cNvCxnSpPr/>
      </cdr:nvCxnSpPr>
      <cdr:spPr>
        <a:xfrm xmlns:a="http://schemas.openxmlformats.org/drawingml/2006/main">
          <a:off x="1356876" y="314379"/>
          <a:ext cx="0" cy="1692221"/>
        </a:xfrm>
        <a:prstGeom xmlns:a="http://schemas.openxmlformats.org/drawingml/2006/main" prst="line">
          <a:avLst/>
        </a:prstGeom>
        <a:ln xmlns:a="http://schemas.openxmlformats.org/drawingml/2006/main">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0.78069</cdr:x>
      <cdr:y>0.1118</cdr:y>
    </cdr:from>
    <cdr:to>
      <cdr:x>0.7827</cdr:x>
      <cdr:y>0.65087</cdr:y>
    </cdr:to>
    <cdr:cxnSp macro="">
      <cdr:nvCxnSpPr>
        <cdr:cNvPr id="3" name="Straight Connector 2">
          <a:extLst xmlns:a="http://schemas.openxmlformats.org/drawingml/2006/main">
            <a:ext uri="{FF2B5EF4-FFF2-40B4-BE49-F238E27FC236}">
              <a16:creationId xmlns:a16="http://schemas.microsoft.com/office/drawing/2014/main" id="{99AC900E-5536-4625-A158-48935AEBD39A}"/>
            </a:ext>
          </a:extLst>
        </cdr:cNvPr>
        <cdr:cNvCxnSpPr/>
      </cdr:nvCxnSpPr>
      <cdr:spPr>
        <a:xfrm xmlns:a="http://schemas.openxmlformats.org/drawingml/2006/main">
          <a:off x="4568743" y="347592"/>
          <a:ext cx="11724" cy="1675941"/>
        </a:xfrm>
        <a:prstGeom xmlns:a="http://schemas.openxmlformats.org/drawingml/2006/main" prst="line">
          <a:avLst/>
        </a:prstGeom>
        <a:ln xmlns:a="http://schemas.openxmlformats.org/drawingml/2006/main">
          <a:solidFill>
            <a:srgbClr val="00B05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0.06275</cdr:x>
      <cdr:y>0.08977</cdr:y>
    </cdr:from>
    <cdr:to>
      <cdr:x>0.25442</cdr:x>
      <cdr:y>0.17072</cdr:y>
    </cdr:to>
    <cdr:sp macro="" textlink="">
      <cdr:nvSpPr>
        <cdr:cNvPr id="4" name="Text Box 2"/>
        <cdr:cNvSpPr txBox="1">
          <a:spLocks xmlns:a="http://schemas.openxmlformats.org/drawingml/2006/main" noChangeArrowheads="1"/>
        </cdr:cNvSpPr>
      </cdr:nvSpPr>
      <cdr:spPr bwMode="auto">
        <a:xfrm xmlns:a="http://schemas.openxmlformats.org/drawingml/2006/main">
          <a:off x="367231" y="279104"/>
          <a:ext cx="1121684" cy="2516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nSpc>
              <a:spcPct val="115000"/>
            </a:lnSpc>
            <a:spcBef>
              <a:spcPts val="0"/>
            </a:spcBef>
            <a:spcAft>
              <a:spcPts val="0"/>
            </a:spcAft>
          </a:pPr>
          <a:r>
            <a:rPr lang="en-CA" sz="9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Median = 10,752</a:t>
          </a:r>
          <a:endParaRPr lang="en-US" sz="1200">
            <a:effectLst/>
            <a:latin typeface="Arial" panose="020B060402020202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0.59806</cdr:x>
      <cdr:y>0.14296</cdr:y>
    </cdr:from>
    <cdr:to>
      <cdr:x>0.79944</cdr:x>
      <cdr:y>0.22392</cdr:y>
    </cdr:to>
    <cdr:sp macro="" textlink="">
      <cdr:nvSpPr>
        <cdr:cNvPr id="5" name="Text Box 2"/>
        <cdr:cNvSpPr txBox="1">
          <a:spLocks xmlns:a="http://schemas.openxmlformats.org/drawingml/2006/main" noChangeArrowheads="1"/>
        </cdr:cNvSpPr>
      </cdr:nvSpPr>
      <cdr:spPr bwMode="auto">
        <a:xfrm xmlns:a="http://schemas.openxmlformats.org/drawingml/2006/main">
          <a:off x="3499936" y="444466"/>
          <a:ext cx="1178508" cy="2517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nSpc>
              <a:spcPct val="115000"/>
            </a:lnSpc>
            <a:spcBef>
              <a:spcPts val="0"/>
            </a:spcBef>
            <a:spcAft>
              <a:spcPts val="0"/>
            </a:spcAft>
          </a:pPr>
          <a:r>
            <a:rPr lang="en-CA" sz="900" b="1">
              <a:solidFill>
                <a:srgbClr val="00B050"/>
              </a:solidFill>
              <a:effectLst/>
              <a:latin typeface="Arial" panose="020B0604020202020204" pitchFamily="34" charset="0"/>
              <a:ea typeface="Calibri" panose="020F0502020204030204" pitchFamily="34" charset="0"/>
              <a:cs typeface="Times New Roman" panose="02020603050405020304" pitchFamily="18" charset="0"/>
            </a:rPr>
            <a:t>Average = 60,912</a:t>
          </a:r>
          <a:endParaRPr lang="en-US" sz="1200">
            <a:effectLst/>
            <a:latin typeface="Arial" panose="020B0604020202020204" pitchFamily="34" charset="0"/>
            <a:ea typeface="Calibri" panose="020F0502020204030204" pitchFamily="34" charset="0"/>
            <a:cs typeface="Times New Roman" panose="02020603050405020304" pitchFamily="18"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0.162</cdr:x>
      <cdr:y>0.43123</cdr:y>
    </cdr:from>
    <cdr:to>
      <cdr:x>0.61053</cdr:x>
      <cdr:y>0.53428</cdr:y>
    </cdr:to>
    <cdr:sp macro="" textlink="">
      <cdr:nvSpPr>
        <cdr:cNvPr id="3" name="Text Box 2"/>
        <cdr:cNvSpPr txBox="1">
          <a:spLocks xmlns:a="http://schemas.openxmlformats.org/drawingml/2006/main" noChangeArrowheads="1"/>
        </cdr:cNvSpPr>
      </cdr:nvSpPr>
      <cdr:spPr bwMode="auto">
        <a:xfrm xmlns:a="http://schemas.openxmlformats.org/drawingml/2006/main">
          <a:off x="948050" y="1340677"/>
          <a:ext cx="2624883" cy="3203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nSpc>
              <a:spcPct val="115000"/>
            </a:lnSpc>
            <a:spcBef>
              <a:spcPts val="0"/>
            </a:spcBef>
            <a:spcAft>
              <a:spcPts val="0"/>
            </a:spcAft>
          </a:pPr>
          <a:r>
            <a:rPr lang="en-CA" sz="1100" b="1" dirty="0">
              <a:solidFill>
                <a:srgbClr val="4F81BD"/>
              </a:solidFill>
              <a:effectLst/>
              <a:latin typeface="+mn-lt"/>
              <a:ea typeface="Calibri" panose="020F0502020204030204" pitchFamily="34" charset="0"/>
              <a:cs typeface="Times New Roman" panose="02020603050405020304" pitchFamily="18" charset="0"/>
            </a:rPr>
            <a:t>Trend = </a:t>
          </a:r>
          <a:r>
            <a:rPr lang="en-CA" sz="1100" b="1" dirty="0">
              <a:solidFill>
                <a:srgbClr val="4F81BD"/>
              </a:solidFill>
              <a:effectLst/>
              <a:latin typeface="Calibri" panose="020F0502020204030204" pitchFamily="34" charset="0"/>
              <a:ea typeface="Calibri" panose="020F0502020204030204" pitchFamily="34" charset="0"/>
              <a:cs typeface="Calibri" panose="020F0502020204030204" pitchFamily="34" charset="0"/>
            </a:rPr>
            <a:t>↓</a:t>
          </a:r>
          <a:r>
            <a:rPr lang="en-CA" sz="1100" b="1" dirty="0">
              <a:solidFill>
                <a:srgbClr val="4F81BD"/>
              </a:solidFill>
              <a:effectLst/>
              <a:latin typeface="+mn-lt"/>
              <a:ea typeface="Calibri" panose="020F0502020204030204" pitchFamily="34" charset="0"/>
              <a:cs typeface="Times New Roman" panose="02020603050405020304" pitchFamily="18" charset="0"/>
            </a:rPr>
            <a:t> $28/MVA/Yr</a:t>
          </a:r>
          <a:endParaRPr lang="en-US" sz="1200" dirty="0">
            <a:effectLst/>
            <a:latin typeface="+mn-lt"/>
            <a:ea typeface="Calibri" panose="020F0502020204030204" pitchFamily="34" charset="0"/>
            <a:cs typeface="Times New Roman" panose="02020603050405020304" pitchFamily="18"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0.21012</cdr:x>
      <cdr:y>0.14918</cdr:y>
    </cdr:from>
    <cdr:to>
      <cdr:x>0.21012</cdr:x>
      <cdr:y>0.69348</cdr:y>
    </cdr:to>
    <cdr:cxnSp macro="">
      <cdr:nvCxnSpPr>
        <cdr:cNvPr id="2" name="Straight Connector 1">
          <a:extLst xmlns:a="http://schemas.openxmlformats.org/drawingml/2006/main">
            <a:ext uri="{FF2B5EF4-FFF2-40B4-BE49-F238E27FC236}">
              <a16:creationId xmlns:a16="http://schemas.microsoft.com/office/drawing/2014/main" id="{318FF359-BEAF-4365-A874-1C4C5C199C96}"/>
            </a:ext>
          </a:extLst>
        </cdr:cNvPr>
        <cdr:cNvCxnSpPr/>
      </cdr:nvCxnSpPr>
      <cdr:spPr>
        <a:xfrm xmlns:a="http://schemas.openxmlformats.org/drawingml/2006/main">
          <a:off x="1191217" y="477449"/>
          <a:ext cx="0" cy="1741978"/>
        </a:xfrm>
        <a:prstGeom xmlns:a="http://schemas.openxmlformats.org/drawingml/2006/main" prst="line">
          <a:avLst/>
        </a:prstGeom>
        <a:ln xmlns:a="http://schemas.openxmlformats.org/drawingml/2006/main">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0.30888</cdr:x>
      <cdr:y>0.14918</cdr:y>
    </cdr:from>
    <cdr:to>
      <cdr:x>0.31089</cdr:x>
      <cdr:y>0.68825</cdr:y>
    </cdr:to>
    <cdr:cxnSp macro="">
      <cdr:nvCxnSpPr>
        <cdr:cNvPr id="3" name="Straight Connector 2">
          <a:extLst xmlns:a="http://schemas.openxmlformats.org/drawingml/2006/main">
            <a:ext uri="{FF2B5EF4-FFF2-40B4-BE49-F238E27FC236}">
              <a16:creationId xmlns:a16="http://schemas.microsoft.com/office/drawing/2014/main" id="{99AC900E-5536-4625-A158-48935AEBD39A}"/>
            </a:ext>
          </a:extLst>
        </cdr:cNvPr>
        <cdr:cNvCxnSpPr/>
      </cdr:nvCxnSpPr>
      <cdr:spPr>
        <a:xfrm xmlns:a="http://schemas.openxmlformats.org/drawingml/2006/main">
          <a:off x="1751116" y="477446"/>
          <a:ext cx="11395" cy="1725239"/>
        </a:xfrm>
        <a:prstGeom xmlns:a="http://schemas.openxmlformats.org/drawingml/2006/main" prst="line">
          <a:avLst/>
        </a:prstGeom>
        <a:ln xmlns:a="http://schemas.openxmlformats.org/drawingml/2006/main">
          <a:solidFill>
            <a:srgbClr val="00B05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0.07258</cdr:x>
      <cdr:y>0.07479</cdr:y>
    </cdr:from>
    <cdr:to>
      <cdr:x>0.26425</cdr:x>
      <cdr:y>0.15574</cdr:y>
    </cdr:to>
    <cdr:sp macro="" textlink="">
      <cdr:nvSpPr>
        <cdr:cNvPr id="4" name="Text Box 2"/>
        <cdr:cNvSpPr txBox="1">
          <a:spLocks xmlns:a="http://schemas.openxmlformats.org/drawingml/2006/main" noChangeArrowheads="1"/>
        </cdr:cNvSpPr>
      </cdr:nvSpPr>
      <cdr:spPr bwMode="auto">
        <a:xfrm xmlns:a="http://schemas.openxmlformats.org/drawingml/2006/main">
          <a:off x="411480" y="239364"/>
          <a:ext cx="1086631" cy="25907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nSpc>
              <a:spcPct val="115000"/>
            </a:lnSpc>
            <a:spcBef>
              <a:spcPts val="0"/>
            </a:spcBef>
            <a:spcAft>
              <a:spcPts val="0"/>
            </a:spcAft>
          </a:pPr>
          <a:r>
            <a:rPr lang="en-CA" sz="9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Median = 1,289</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0.25287</cdr:x>
      <cdr:y>0.07479</cdr:y>
    </cdr:from>
    <cdr:to>
      <cdr:x>0.45425</cdr:x>
      <cdr:y>0.15575</cdr:y>
    </cdr:to>
    <cdr:sp macro="" textlink="">
      <cdr:nvSpPr>
        <cdr:cNvPr id="5" name="Text Box 2"/>
        <cdr:cNvSpPr txBox="1">
          <a:spLocks xmlns:a="http://schemas.openxmlformats.org/drawingml/2006/main" noChangeArrowheads="1"/>
        </cdr:cNvSpPr>
      </cdr:nvSpPr>
      <cdr:spPr bwMode="auto">
        <a:xfrm xmlns:a="http://schemas.openxmlformats.org/drawingml/2006/main">
          <a:off x="1433584" y="239347"/>
          <a:ext cx="1141679" cy="259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nSpc>
              <a:spcPct val="115000"/>
            </a:lnSpc>
            <a:spcBef>
              <a:spcPts val="0"/>
            </a:spcBef>
            <a:spcAft>
              <a:spcPts val="0"/>
            </a:spcAft>
          </a:pPr>
          <a:r>
            <a:rPr lang="en-CA" sz="9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Average = 1,872</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0.23644</cdr:x>
      <cdr:y>0.36124</cdr:y>
    </cdr:from>
    <cdr:to>
      <cdr:x>0.59366</cdr:x>
      <cdr:y>0.46429</cdr:y>
    </cdr:to>
    <cdr:sp macro="" textlink="">
      <cdr:nvSpPr>
        <cdr:cNvPr id="3" name="Text Box 2"/>
        <cdr:cNvSpPr txBox="1">
          <a:spLocks xmlns:a="http://schemas.openxmlformats.org/drawingml/2006/main" noChangeArrowheads="1"/>
        </cdr:cNvSpPr>
      </cdr:nvSpPr>
      <cdr:spPr bwMode="auto">
        <a:xfrm xmlns:a="http://schemas.openxmlformats.org/drawingml/2006/main">
          <a:off x="1124252" y="1123073"/>
          <a:ext cx="1698538" cy="3203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nSpc>
              <a:spcPct val="115000"/>
            </a:lnSpc>
            <a:spcBef>
              <a:spcPts val="0"/>
            </a:spcBef>
            <a:spcAft>
              <a:spcPts val="0"/>
            </a:spcAft>
          </a:pPr>
          <a:r>
            <a:rPr lang="en-CA" sz="1100" b="1" dirty="0">
              <a:solidFill>
                <a:srgbClr val="4F81BD"/>
              </a:solidFill>
              <a:effectLst/>
              <a:latin typeface="+mn-lt"/>
              <a:ea typeface="Calibri" panose="020F0502020204030204" pitchFamily="34" charset="0"/>
              <a:cs typeface="Times New Roman" panose="02020603050405020304" pitchFamily="18" charset="0"/>
            </a:rPr>
            <a:t>Trend = ↑ $0.83/Pole/Yr</a:t>
          </a:r>
          <a:endParaRPr lang="en-US" sz="1200" dirty="0">
            <a:effectLst/>
            <a:latin typeface="+mn-lt"/>
            <a:ea typeface="Calibri" panose="020F0502020204030204" pitchFamily="34"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BAA9B-9A08-4F91-848A-931A2B9AE089}" type="datetimeFigureOut">
              <a:rPr lang="en-US" smtClean="0"/>
              <a:t>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8DD41-99F2-4A96-926A-3CCFE6A69B14}" type="slidenum">
              <a:rPr lang="en-US" smtClean="0"/>
              <a:t>‹#›</a:t>
            </a:fld>
            <a:endParaRPr lang="en-US"/>
          </a:p>
        </p:txBody>
      </p:sp>
    </p:spTree>
    <p:extLst>
      <p:ext uri="{BB962C8B-B14F-4D97-AF65-F5344CB8AC3E}">
        <p14:creationId xmlns:p14="http://schemas.microsoft.com/office/powerpoint/2010/main" val="429441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8DD41-99F2-4A96-926A-3CCFE6A69B14}" type="slidenum">
              <a:rPr lang="en-US" smtClean="0"/>
              <a:t>3</a:t>
            </a:fld>
            <a:endParaRPr lang="en-US"/>
          </a:p>
        </p:txBody>
      </p:sp>
    </p:spTree>
    <p:extLst>
      <p:ext uri="{BB962C8B-B14F-4D97-AF65-F5344CB8AC3E}">
        <p14:creationId xmlns:p14="http://schemas.microsoft.com/office/powerpoint/2010/main" val="2980892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8DD41-99F2-4A96-926A-3CCFE6A69B14}" type="slidenum">
              <a:rPr lang="en-US" smtClean="0"/>
              <a:t>38</a:t>
            </a:fld>
            <a:endParaRPr lang="en-US"/>
          </a:p>
        </p:txBody>
      </p:sp>
    </p:spTree>
    <p:extLst>
      <p:ext uri="{BB962C8B-B14F-4D97-AF65-F5344CB8AC3E}">
        <p14:creationId xmlns:p14="http://schemas.microsoft.com/office/powerpoint/2010/main" val="2842430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8DD41-99F2-4A96-926A-3CCFE6A69B14}" type="slidenum">
              <a:rPr lang="en-US" smtClean="0"/>
              <a:t>42</a:t>
            </a:fld>
            <a:endParaRPr lang="en-US"/>
          </a:p>
        </p:txBody>
      </p:sp>
    </p:spTree>
    <p:extLst>
      <p:ext uri="{BB962C8B-B14F-4D97-AF65-F5344CB8AC3E}">
        <p14:creationId xmlns:p14="http://schemas.microsoft.com/office/powerpoint/2010/main" val="1546681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8DD41-99F2-4A96-926A-3CCFE6A69B14}" type="slidenum">
              <a:rPr lang="en-US" smtClean="0"/>
              <a:t>44</a:t>
            </a:fld>
            <a:endParaRPr lang="en-US"/>
          </a:p>
        </p:txBody>
      </p:sp>
    </p:spTree>
    <p:extLst>
      <p:ext uri="{BB962C8B-B14F-4D97-AF65-F5344CB8AC3E}">
        <p14:creationId xmlns:p14="http://schemas.microsoft.com/office/powerpoint/2010/main" val="152657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8DD41-99F2-4A96-926A-3CCFE6A69B14}" type="slidenum">
              <a:rPr lang="en-US" smtClean="0"/>
              <a:t>10</a:t>
            </a:fld>
            <a:endParaRPr lang="en-US"/>
          </a:p>
        </p:txBody>
      </p:sp>
    </p:spTree>
    <p:extLst>
      <p:ext uri="{BB962C8B-B14F-4D97-AF65-F5344CB8AC3E}">
        <p14:creationId xmlns:p14="http://schemas.microsoft.com/office/powerpoint/2010/main" val="2398296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8DD41-99F2-4A96-926A-3CCFE6A69B14}" type="slidenum">
              <a:rPr lang="en-US" smtClean="0"/>
              <a:t>11</a:t>
            </a:fld>
            <a:endParaRPr lang="en-US"/>
          </a:p>
        </p:txBody>
      </p:sp>
    </p:spTree>
    <p:extLst>
      <p:ext uri="{BB962C8B-B14F-4D97-AF65-F5344CB8AC3E}">
        <p14:creationId xmlns:p14="http://schemas.microsoft.com/office/powerpoint/2010/main" val="3887021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8DD41-99F2-4A96-926A-3CCFE6A69B14}" type="slidenum">
              <a:rPr lang="en-US" smtClean="0"/>
              <a:t>14</a:t>
            </a:fld>
            <a:endParaRPr lang="en-US"/>
          </a:p>
        </p:txBody>
      </p:sp>
    </p:spTree>
    <p:extLst>
      <p:ext uri="{BB962C8B-B14F-4D97-AF65-F5344CB8AC3E}">
        <p14:creationId xmlns:p14="http://schemas.microsoft.com/office/powerpoint/2010/main" val="1964275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8DD41-99F2-4A96-926A-3CCFE6A69B14}" type="slidenum">
              <a:rPr lang="en-US" smtClean="0"/>
              <a:t>15</a:t>
            </a:fld>
            <a:endParaRPr lang="en-US"/>
          </a:p>
        </p:txBody>
      </p:sp>
    </p:spTree>
    <p:extLst>
      <p:ext uri="{BB962C8B-B14F-4D97-AF65-F5344CB8AC3E}">
        <p14:creationId xmlns:p14="http://schemas.microsoft.com/office/powerpoint/2010/main" val="832709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8DD41-99F2-4A96-926A-3CCFE6A69B14}" type="slidenum">
              <a:rPr lang="en-US" smtClean="0"/>
              <a:t>19</a:t>
            </a:fld>
            <a:endParaRPr lang="en-US"/>
          </a:p>
        </p:txBody>
      </p:sp>
    </p:spTree>
    <p:extLst>
      <p:ext uri="{BB962C8B-B14F-4D97-AF65-F5344CB8AC3E}">
        <p14:creationId xmlns:p14="http://schemas.microsoft.com/office/powerpoint/2010/main" val="3212228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8DD41-99F2-4A96-926A-3CCFE6A69B14}" type="slidenum">
              <a:rPr lang="en-US" smtClean="0"/>
              <a:t>22</a:t>
            </a:fld>
            <a:endParaRPr lang="en-US"/>
          </a:p>
        </p:txBody>
      </p:sp>
    </p:spTree>
    <p:extLst>
      <p:ext uri="{BB962C8B-B14F-4D97-AF65-F5344CB8AC3E}">
        <p14:creationId xmlns:p14="http://schemas.microsoft.com/office/powerpoint/2010/main" val="602958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8DD41-99F2-4A96-926A-3CCFE6A69B14}" type="slidenum">
              <a:rPr lang="en-US" smtClean="0"/>
              <a:t>23</a:t>
            </a:fld>
            <a:endParaRPr lang="en-US"/>
          </a:p>
        </p:txBody>
      </p:sp>
    </p:spTree>
    <p:extLst>
      <p:ext uri="{BB962C8B-B14F-4D97-AF65-F5344CB8AC3E}">
        <p14:creationId xmlns:p14="http://schemas.microsoft.com/office/powerpoint/2010/main" val="2740896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8DD41-99F2-4A96-926A-3CCFE6A69B14}" type="slidenum">
              <a:rPr lang="en-US" smtClean="0"/>
              <a:t>26</a:t>
            </a:fld>
            <a:endParaRPr lang="en-US"/>
          </a:p>
        </p:txBody>
      </p:sp>
    </p:spTree>
    <p:extLst>
      <p:ext uri="{BB962C8B-B14F-4D97-AF65-F5344CB8AC3E}">
        <p14:creationId xmlns:p14="http://schemas.microsoft.com/office/powerpoint/2010/main" val="1875519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Master Titl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67C5A8-1284-084D-94E3-076C845CABD9}"/>
              </a:ext>
            </a:extLst>
          </p:cNvPr>
          <p:cNvSpPr/>
          <p:nvPr/>
        </p:nvSpPr>
        <p:spPr>
          <a:xfrm>
            <a:off x="0" y="0"/>
            <a:ext cx="12192000" cy="6858000"/>
          </a:xfrm>
          <a:prstGeom prst="rect">
            <a:avLst/>
          </a:prstGeom>
          <a:solidFill>
            <a:srgbClr val="B41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7" name="Freeform 16">
            <a:extLst>
              <a:ext uri="{FF2B5EF4-FFF2-40B4-BE49-F238E27FC236}">
                <a16:creationId xmlns:a16="http://schemas.microsoft.com/office/drawing/2014/main" id="{5312F57E-0D24-C143-A562-DC43F0FFCB80}"/>
              </a:ext>
            </a:extLst>
          </p:cNvPr>
          <p:cNvSpPr/>
          <p:nvPr/>
        </p:nvSpPr>
        <p:spPr>
          <a:xfrm>
            <a:off x="6558455" y="0"/>
            <a:ext cx="5633545" cy="6858000"/>
          </a:xfrm>
          <a:custGeom>
            <a:avLst/>
            <a:gdLst>
              <a:gd name="connsiteX0" fmla="*/ 2404093 w 5633545"/>
              <a:gd name="connsiteY0" fmla="*/ 0 h 6858000"/>
              <a:gd name="connsiteX1" fmla="*/ 5633545 w 5633545"/>
              <a:gd name="connsiteY1" fmla="*/ 0 h 6858000"/>
              <a:gd name="connsiteX2" fmla="*/ 5633545 w 5633545"/>
              <a:gd name="connsiteY2" fmla="*/ 6858000 h 6858000"/>
              <a:gd name="connsiteX3" fmla="*/ 338057 w 5633545"/>
              <a:gd name="connsiteY3" fmla="*/ 6858000 h 6858000"/>
              <a:gd name="connsiteX4" fmla="*/ 274493 w 5633545"/>
              <a:gd name="connsiteY4" fmla="*/ 6670144 h 6858000"/>
              <a:gd name="connsiteX5" fmla="*/ 0 w 5633545"/>
              <a:gd name="connsiteY5" fmla="*/ 4854544 h 6858000"/>
              <a:gd name="connsiteX6" fmla="*/ 2221848 w 5633545"/>
              <a:gd name="connsiteY6" fmla="*/ 143217 h 6858000"/>
              <a:gd name="connsiteX7" fmla="*/ 2404093 w 563354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3545" h="6858000">
                <a:moveTo>
                  <a:pt x="2404093" y="0"/>
                </a:moveTo>
                <a:lnTo>
                  <a:pt x="5633545" y="0"/>
                </a:lnTo>
                <a:lnTo>
                  <a:pt x="5633545" y="6858000"/>
                </a:lnTo>
                <a:lnTo>
                  <a:pt x="338057" y="6858000"/>
                </a:lnTo>
                <a:lnTo>
                  <a:pt x="274493" y="6670144"/>
                </a:lnTo>
                <a:cubicBezTo>
                  <a:pt x="96101" y="6096596"/>
                  <a:pt x="0" y="5486793"/>
                  <a:pt x="0" y="4854544"/>
                </a:cubicBezTo>
                <a:cubicBezTo>
                  <a:pt x="0" y="2957798"/>
                  <a:pt x="864910" y="1263061"/>
                  <a:pt x="2221848" y="143217"/>
                </a:cubicBezTo>
                <a:lnTo>
                  <a:pt x="2404093" y="0"/>
                </a:lnTo>
                <a:close/>
              </a:path>
            </a:pathLst>
          </a:custGeom>
          <a:solidFill>
            <a:srgbClr val="8E1A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Arial" panose="020B0604020202020204" pitchFamily="34" charset="0"/>
            </a:endParaRPr>
          </a:p>
        </p:txBody>
      </p:sp>
      <p:pic>
        <p:nvPicPr>
          <p:cNvPr id="13" name="Picture 12">
            <a:extLst>
              <a:ext uri="{FF2B5EF4-FFF2-40B4-BE49-F238E27FC236}">
                <a16:creationId xmlns:a16="http://schemas.microsoft.com/office/drawing/2014/main" id="{A08A7608-B5A8-094C-BC07-7FAA68AFBE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98" y="960857"/>
            <a:ext cx="1756496" cy="818706"/>
          </a:xfrm>
          <a:prstGeom prst="rect">
            <a:avLst/>
          </a:prstGeom>
        </p:spPr>
      </p:pic>
      <p:sp>
        <p:nvSpPr>
          <p:cNvPr id="14" name="Rectangle 13">
            <a:extLst>
              <a:ext uri="{FF2B5EF4-FFF2-40B4-BE49-F238E27FC236}">
                <a16:creationId xmlns:a16="http://schemas.microsoft.com/office/drawing/2014/main" id="{AA36B885-0F63-5F46-B0C6-7D67DF7F541A}"/>
              </a:ext>
            </a:extLst>
          </p:cNvPr>
          <p:cNvSpPr/>
          <p:nvPr/>
        </p:nvSpPr>
        <p:spPr>
          <a:xfrm>
            <a:off x="1097280" y="4169350"/>
            <a:ext cx="9852425" cy="93351"/>
          </a:xfrm>
          <a:prstGeom prst="rect">
            <a:avLst/>
          </a:prstGeom>
          <a:gradFill>
            <a:gsLst>
              <a:gs pos="0">
                <a:schemeClr val="accent3"/>
              </a:gs>
              <a:gs pos="5200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7" name="Text Placeholder 17">
            <a:extLst>
              <a:ext uri="{FF2B5EF4-FFF2-40B4-BE49-F238E27FC236}">
                <a16:creationId xmlns:a16="http://schemas.microsoft.com/office/drawing/2014/main" id="{22B5143B-B6B3-0943-8DFD-73C31532846F}"/>
              </a:ext>
            </a:extLst>
          </p:cNvPr>
          <p:cNvSpPr>
            <a:spLocks noGrp="1"/>
          </p:cNvSpPr>
          <p:nvPr>
            <p:ph type="body" sz="quarter" idx="11" hasCustomPrompt="1"/>
          </p:nvPr>
        </p:nvSpPr>
        <p:spPr>
          <a:xfrm>
            <a:off x="5599747" y="4410222"/>
            <a:ext cx="5352508" cy="676275"/>
          </a:xfrm>
          <a:prstGeom prst="rect">
            <a:avLst/>
          </a:prstGeom>
        </p:spPr>
        <p:txBody>
          <a:bodyPr>
            <a:normAutofit/>
          </a:bodyPr>
          <a:lstStyle>
            <a:lvl1pPr marL="0" indent="0" algn="r">
              <a:buNone/>
              <a:defRPr sz="2400" b="0" i="0">
                <a:solidFill>
                  <a:schemeClr val="bg1"/>
                </a:solidFill>
                <a:latin typeface="Arial" panose="020B0604020202020204" pitchFamily="34" charset="0"/>
              </a:defRPr>
            </a:lvl1pPr>
          </a:lstStyle>
          <a:p>
            <a:pPr lvl="0"/>
            <a:r>
              <a:rPr lang="en-US" dirty="0"/>
              <a:t>Click Master subtitle</a:t>
            </a:r>
          </a:p>
        </p:txBody>
      </p:sp>
      <p:sp>
        <p:nvSpPr>
          <p:cNvPr id="8" name="Title 23">
            <a:extLst>
              <a:ext uri="{FF2B5EF4-FFF2-40B4-BE49-F238E27FC236}">
                <a16:creationId xmlns:a16="http://schemas.microsoft.com/office/drawing/2014/main" id="{E736768B-89BF-8246-91F7-F1490DAB1C23}"/>
              </a:ext>
            </a:extLst>
          </p:cNvPr>
          <p:cNvSpPr>
            <a:spLocks noGrp="1"/>
          </p:cNvSpPr>
          <p:nvPr>
            <p:ph type="title" hasCustomPrompt="1"/>
          </p:nvPr>
        </p:nvSpPr>
        <p:spPr>
          <a:xfrm>
            <a:off x="1024421" y="3020995"/>
            <a:ext cx="10515600" cy="1262326"/>
          </a:xfrm>
          <a:prstGeom prst="rect">
            <a:avLst/>
          </a:prstGeom>
        </p:spPr>
        <p:txBody>
          <a:bodyPr anchor="b">
            <a:noAutofit/>
          </a:bodyPr>
          <a:lstStyle>
            <a:lvl1pPr>
              <a:defRPr sz="8800" b="1" i="0">
                <a:solidFill>
                  <a:schemeClr val="bg1"/>
                </a:solidFill>
                <a:latin typeface="Arial Black" panose="020B0604020202020204" pitchFamily="34" charset="0"/>
                <a:cs typeface="Arial Black" panose="020B0604020202020204" pitchFamily="34" charset="0"/>
              </a:defRPr>
            </a:lvl1pPr>
          </a:lstStyle>
          <a:p>
            <a:r>
              <a:rPr lang="en-US" dirty="0"/>
              <a:t>MASTER TITLE</a:t>
            </a:r>
          </a:p>
        </p:txBody>
      </p:sp>
      <p:sp>
        <p:nvSpPr>
          <p:cNvPr id="9" name="Text Placeholder 17">
            <a:extLst>
              <a:ext uri="{FF2B5EF4-FFF2-40B4-BE49-F238E27FC236}">
                <a16:creationId xmlns:a16="http://schemas.microsoft.com/office/drawing/2014/main" id="{E4351E65-AC3B-3C44-800D-4D92CA4BF09D}"/>
              </a:ext>
            </a:extLst>
          </p:cNvPr>
          <p:cNvSpPr>
            <a:spLocks noGrp="1"/>
          </p:cNvSpPr>
          <p:nvPr>
            <p:ph type="body" sz="quarter" idx="10" hasCustomPrompt="1"/>
          </p:nvPr>
        </p:nvSpPr>
        <p:spPr>
          <a:xfrm>
            <a:off x="1097280" y="2473026"/>
            <a:ext cx="6602598" cy="558905"/>
          </a:xfrm>
          <a:prstGeom prst="rect">
            <a:avLst/>
          </a:prstGeom>
        </p:spPr>
        <p:txBody>
          <a:bodyPr>
            <a:noAutofit/>
          </a:bodyPr>
          <a:lstStyle>
            <a:lvl1pPr marL="0" indent="0">
              <a:buNone/>
              <a:defRPr sz="3600" b="0" i="0">
                <a:solidFill>
                  <a:schemeClr val="bg1"/>
                </a:solidFill>
                <a:latin typeface="Arial" panose="020B0604020202020204" pitchFamily="34" charset="0"/>
              </a:defRPr>
            </a:lvl1pPr>
          </a:lstStyle>
          <a:p>
            <a:pPr lvl="0"/>
            <a:r>
              <a:rPr lang="en-US" dirty="0"/>
              <a:t>Click Master intro style</a:t>
            </a:r>
          </a:p>
        </p:txBody>
      </p:sp>
    </p:spTree>
    <p:extLst>
      <p:ext uri="{BB962C8B-B14F-4D97-AF65-F5344CB8AC3E}">
        <p14:creationId xmlns:p14="http://schemas.microsoft.com/office/powerpoint/2010/main" val="538681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3995B2B-9138-42B7-94AF-C0C18B82ABD7}"/>
              </a:ext>
            </a:extLst>
          </p:cNvPr>
          <p:cNvSpPr>
            <a:spLocks noGrp="1"/>
          </p:cNvSpPr>
          <p:nvPr>
            <p:ph type="sldNum" sz="quarter" idx="4"/>
          </p:nvPr>
        </p:nvSpPr>
        <p:spPr>
          <a:xfrm>
            <a:off x="5572760" y="6356351"/>
            <a:ext cx="1046480" cy="365124"/>
          </a:xfrm>
          <a:prstGeom prst="rect">
            <a:avLst/>
          </a:prstGeom>
        </p:spPr>
        <p:txBody>
          <a:bodyPr vert="horz" lIns="91440" tIns="45720" rIns="91440" bIns="45720" rtlCol="0" anchor="ctr"/>
          <a:lstStyle>
            <a:lvl1pPr algn="ctr">
              <a:defRPr sz="1200">
                <a:solidFill>
                  <a:schemeClr val="bg1">
                    <a:lumMod val="25000"/>
                  </a:schemeClr>
                </a:solidFill>
              </a:defRPr>
            </a:lvl1pPr>
          </a:lstStyle>
          <a:p>
            <a:fld id="{A213ADC0-72BD-4342-B523-2CEC86468CA0}" type="slidenum">
              <a:rPr lang="en-US" smtClean="0"/>
              <a:t>‹#›</a:t>
            </a:fld>
            <a:endParaRPr lang="en-US"/>
          </a:p>
        </p:txBody>
      </p:sp>
    </p:spTree>
    <p:extLst>
      <p:ext uri="{BB962C8B-B14F-4D97-AF65-F5344CB8AC3E}">
        <p14:creationId xmlns:p14="http://schemas.microsoft.com/office/powerpoint/2010/main" val="4080544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3DAA6-4B98-4DE9-B06D-EAFCF1B56C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D06894-8339-486C-8A13-8F9A26C9F6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8504A294-A320-4036-8F33-26BD0DD49B7A}"/>
              </a:ext>
            </a:extLst>
          </p:cNvPr>
          <p:cNvSpPr>
            <a:spLocks noGrp="1"/>
          </p:cNvSpPr>
          <p:nvPr>
            <p:ph type="sldNum" sz="quarter" idx="4"/>
          </p:nvPr>
        </p:nvSpPr>
        <p:spPr>
          <a:xfrm>
            <a:off x="5572760" y="6356351"/>
            <a:ext cx="1046480" cy="365124"/>
          </a:xfrm>
          <a:prstGeom prst="rect">
            <a:avLst/>
          </a:prstGeom>
        </p:spPr>
        <p:txBody>
          <a:bodyPr vert="horz" lIns="91440" tIns="45720" rIns="91440" bIns="45720" rtlCol="0" anchor="ctr"/>
          <a:lstStyle>
            <a:lvl1pPr algn="ctr">
              <a:defRPr sz="1200">
                <a:solidFill>
                  <a:schemeClr val="bg1">
                    <a:lumMod val="25000"/>
                  </a:schemeClr>
                </a:solidFill>
              </a:defRPr>
            </a:lvl1pPr>
          </a:lstStyle>
          <a:p>
            <a:fld id="{A213ADC0-72BD-4342-B523-2CEC86468CA0}" type="slidenum">
              <a:rPr lang="en-US" smtClean="0"/>
              <a:t>‹#›</a:t>
            </a:fld>
            <a:endParaRPr lang="en-US"/>
          </a:p>
        </p:txBody>
      </p:sp>
    </p:spTree>
    <p:extLst>
      <p:ext uri="{BB962C8B-B14F-4D97-AF65-F5344CB8AC3E}">
        <p14:creationId xmlns:p14="http://schemas.microsoft.com/office/powerpoint/2010/main" val="2105765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0347C-4F13-4C88-8E23-FA8CF33FBCC3}"/>
              </a:ext>
            </a:extLst>
          </p:cNvPr>
          <p:cNvSpPr>
            <a:spLocks noGrp="1"/>
          </p:cNvSpPr>
          <p:nvPr>
            <p:ph type="title" hasCustomPrompt="1"/>
          </p:nvPr>
        </p:nvSpPr>
        <p:spPr>
          <a:xfrm>
            <a:off x="838200" y="365126"/>
            <a:ext cx="10515600" cy="768350"/>
          </a:xfrm>
        </p:spPr>
        <p:txBody>
          <a:bodyPr>
            <a:normAutofit/>
          </a:bodyPr>
          <a:lstStyle>
            <a:lvl1pPr>
              <a:defRPr sz="3600" b="0"/>
            </a:lvl1pPr>
          </a:lstStyle>
          <a:p>
            <a:r>
              <a:rPr lang="en-US" dirty="0"/>
              <a:t>Agenda</a:t>
            </a:r>
          </a:p>
        </p:txBody>
      </p:sp>
      <p:sp>
        <p:nvSpPr>
          <p:cNvPr id="9" name="Content Placeholder 2">
            <a:extLst>
              <a:ext uri="{FF2B5EF4-FFF2-40B4-BE49-F238E27FC236}">
                <a16:creationId xmlns:a16="http://schemas.microsoft.com/office/drawing/2014/main" id="{D1C90CE1-E0FB-4F13-A98E-6DBC3E2FE79F}"/>
              </a:ext>
            </a:extLst>
          </p:cNvPr>
          <p:cNvSpPr>
            <a:spLocks noGrp="1"/>
          </p:cNvSpPr>
          <p:nvPr>
            <p:ph idx="13"/>
          </p:nvPr>
        </p:nvSpPr>
        <p:spPr>
          <a:xfrm>
            <a:off x="5715000" y="1451782"/>
            <a:ext cx="5400040" cy="4351338"/>
          </a:xfrm>
        </p:spPr>
        <p:txBody>
          <a:bodyPr/>
          <a:lstStyle>
            <a:lvl1pPr>
              <a:defRPr>
                <a:solidFill>
                  <a:schemeClr val="bg1">
                    <a:lumMod val="10000"/>
                  </a:schemeClr>
                </a:solidFill>
              </a:defRPr>
            </a:lvl1pPr>
            <a:lvl2pPr>
              <a:defRPr>
                <a:solidFill>
                  <a:schemeClr val="bg1">
                    <a:lumMod val="10000"/>
                  </a:schemeClr>
                </a:solidFill>
              </a:defRPr>
            </a:lvl2pPr>
            <a:lvl3pPr>
              <a:defRPr>
                <a:solidFill>
                  <a:schemeClr val="bg1">
                    <a:lumMod val="10000"/>
                  </a:schemeClr>
                </a:solidFill>
              </a:defRPr>
            </a:lvl3pPr>
            <a:lvl4pPr>
              <a:defRPr>
                <a:solidFill>
                  <a:schemeClr val="bg1">
                    <a:lumMod val="10000"/>
                  </a:schemeClr>
                </a:solidFill>
              </a:defRPr>
            </a:lvl4pPr>
            <a:lvl5pPr>
              <a:defRPr>
                <a:solidFill>
                  <a:schemeClr val="bg1">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6F73B7A1-BE01-410D-8459-A8DE71E7D442}"/>
              </a:ext>
            </a:extLst>
          </p:cNvPr>
          <p:cNvCxnSpPr>
            <a:cxnSpLocks/>
          </p:cNvCxnSpPr>
          <p:nvPr/>
        </p:nvCxnSpPr>
        <p:spPr>
          <a:xfrm>
            <a:off x="922667" y="1173961"/>
            <a:ext cx="10431133"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C15D48E-DD66-4871-9558-764802E3B0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5505" y="1444796"/>
            <a:ext cx="4386313" cy="4756652"/>
          </a:xfrm>
          <a:prstGeom prst="rect">
            <a:avLst/>
          </a:prstGeom>
        </p:spPr>
      </p:pic>
      <p:sp>
        <p:nvSpPr>
          <p:cNvPr id="8" name="Slide Number Placeholder 5">
            <a:extLst>
              <a:ext uri="{FF2B5EF4-FFF2-40B4-BE49-F238E27FC236}">
                <a16:creationId xmlns:a16="http://schemas.microsoft.com/office/drawing/2014/main" id="{268F9226-0BA5-401B-A747-E33750A64228}"/>
              </a:ext>
            </a:extLst>
          </p:cNvPr>
          <p:cNvSpPr>
            <a:spLocks noGrp="1"/>
          </p:cNvSpPr>
          <p:nvPr>
            <p:ph type="sldNum" sz="quarter" idx="4"/>
          </p:nvPr>
        </p:nvSpPr>
        <p:spPr>
          <a:xfrm>
            <a:off x="5572760" y="6356351"/>
            <a:ext cx="1046480" cy="365124"/>
          </a:xfrm>
          <a:prstGeom prst="rect">
            <a:avLst/>
          </a:prstGeom>
        </p:spPr>
        <p:txBody>
          <a:bodyPr vert="horz" lIns="91440" tIns="45720" rIns="91440" bIns="45720" rtlCol="0" anchor="ctr"/>
          <a:lstStyle>
            <a:lvl1pPr algn="ctr">
              <a:defRPr sz="1200">
                <a:solidFill>
                  <a:schemeClr val="bg1">
                    <a:lumMod val="25000"/>
                  </a:schemeClr>
                </a:solidFill>
              </a:defRPr>
            </a:lvl1pPr>
          </a:lstStyle>
          <a:p>
            <a:fld id="{A213ADC0-72BD-4342-B523-2CEC86468CA0}" type="slidenum">
              <a:rPr lang="en-US" smtClean="0"/>
              <a:t>‹#›</a:t>
            </a:fld>
            <a:endParaRPr lang="en-US"/>
          </a:p>
        </p:txBody>
      </p:sp>
    </p:spTree>
    <p:extLst>
      <p:ext uri="{BB962C8B-B14F-4D97-AF65-F5344CB8AC3E}">
        <p14:creationId xmlns:p14="http://schemas.microsoft.com/office/powerpoint/2010/main" val="239776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53560-40FB-4734-A740-E39EDD77BCCF}"/>
              </a:ext>
            </a:extLst>
          </p:cNvPr>
          <p:cNvSpPr>
            <a:spLocks noGrp="1"/>
          </p:cNvSpPr>
          <p:nvPr>
            <p:ph type="title"/>
          </p:nvPr>
        </p:nvSpPr>
        <p:spPr>
          <a:xfrm>
            <a:off x="838200" y="365126"/>
            <a:ext cx="10515600" cy="945514"/>
          </a:xfrm>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6269120-8557-436E-9315-C98D36E3D273}"/>
              </a:ext>
            </a:extLst>
          </p:cNvPr>
          <p:cNvSpPr>
            <a:spLocks noGrp="1"/>
          </p:cNvSpPr>
          <p:nvPr>
            <p:ph idx="1"/>
          </p:nvPr>
        </p:nvSpPr>
        <p:spPr/>
        <p:txBody>
          <a:bodyPr/>
          <a:lstStyle>
            <a:lvl1pPr>
              <a:defRPr>
                <a:solidFill>
                  <a:schemeClr val="bg1">
                    <a:lumMod val="10000"/>
                  </a:schemeClr>
                </a:solidFill>
              </a:defRPr>
            </a:lvl1pPr>
            <a:lvl2pPr>
              <a:defRPr>
                <a:solidFill>
                  <a:schemeClr val="bg1">
                    <a:lumMod val="10000"/>
                  </a:schemeClr>
                </a:solidFill>
              </a:defRPr>
            </a:lvl2pPr>
            <a:lvl3pPr>
              <a:defRPr>
                <a:solidFill>
                  <a:schemeClr val="bg1">
                    <a:lumMod val="10000"/>
                  </a:schemeClr>
                </a:solidFill>
              </a:defRPr>
            </a:lvl3pPr>
            <a:lvl4pPr>
              <a:defRPr>
                <a:solidFill>
                  <a:schemeClr val="bg1">
                    <a:lumMod val="10000"/>
                  </a:schemeClr>
                </a:solidFill>
              </a:defRPr>
            </a:lvl4pPr>
            <a:lvl5pPr>
              <a:defRPr>
                <a:solidFill>
                  <a:schemeClr val="bg1">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67D012FA-C855-4534-8E19-EC2C57B6EA61}"/>
              </a:ext>
            </a:extLst>
          </p:cNvPr>
          <p:cNvCxnSpPr>
            <a:cxnSpLocks/>
          </p:cNvCxnSpPr>
          <p:nvPr/>
        </p:nvCxnSpPr>
        <p:spPr>
          <a:xfrm>
            <a:off x="922667" y="1173961"/>
            <a:ext cx="10431133"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8F605C5E-9B4D-4D7D-810E-C154063AEE9C}"/>
              </a:ext>
            </a:extLst>
          </p:cNvPr>
          <p:cNvSpPr>
            <a:spLocks noGrp="1"/>
          </p:cNvSpPr>
          <p:nvPr>
            <p:ph type="sldNum" sz="quarter" idx="4"/>
          </p:nvPr>
        </p:nvSpPr>
        <p:spPr>
          <a:xfrm>
            <a:off x="5572760" y="6356351"/>
            <a:ext cx="1046480" cy="365124"/>
          </a:xfrm>
          <a:prstGeom prst="rect">
            <a:avLst/>
          </a:prstGeom>
        </p:spPr>
        <p:txBody>
          <a:bodyPr vert="horz" lIns="91440" tIns="45720" rIns="91440" bIns="45720" rtlCol="0" anchor="ctr"/>
          <a:lstStyle>
            <a:lvl1pPr algn="ctr">
              <a:defRPr sz="1200">
                <a:solidFill>
                  <a:schemeClr val="bg1">
                    <a:lumMod val="25000"/>
                  </a:schemeClr>
                </a:solidFill>
              </a:defRPr>
            </a:lvl1pPr>
          </a:lstStyle>
          <a:p>
            <a:fld id="{A213ADC0-72BD-4342-B523-2CEC86468CA0}" type="slidenum">
              <a:rPr lang="en-US" smtClean="0"/>
              <a:t>‹#›</a:t>
            </a:fld>
            <a:endParaRPr lang="en-US"/>
          </a:p>
        </p:txBody>
      </p:sp>
    </p:spTree>
    <p:extLst>
      <p:ext uri="{BB962C8B-B14F-4D97-AF65-F5344CB8AC3E}">
        <p14:creationId xmlns:p14="http://schemas.microsoft.com/office/powerpoint/2010/main" val="57132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ew Sectio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49F904-58CC-4FCC-B7EB-32BF3C46EC4F}"/>
              </a:ext>
            </a:extLst>
          </p:cNvPr>
          <p:cNvSpPr/>
          <p:nvPr/>
        </p:nvSpPr>
        <p:spPr>
          <a:xfrm>
            <a:off x="0" y="0"/>
            <a:ext cx="12192000" cy="6858000"/>
          </a:xfrm>
          <a:prstGeom prst="rect">
            <a:avLst/>
          </a:prstGeom>
          <a:solidFill>
            <a:srgbClr val="B41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Freeform 9">
            <a:extLst>
              <a:ext uri="{FF2B5EF4-FFF2-40B4-BE49-F238E27FC236}">
                <a16:creationId xmlns:a16="http://schemas.microsoft.com/office/drawing/2014/main" id="{3E39EE26-2495-46A7-87E8-FEAB433994E3}"/>
              </a:ext>
            </a:extLst>
          </p:cNvPr>
          <p:cNvSpPr/>
          <p:nvPr/>
        </p:nvSpPr>
        <p:spPr>
          <a:xfrm>
            <a:off x="6558455" y="0"/>
            <a:ext cx="5633545" cy="6858000"/>
          </a:xfrm>
          <a:custGeom>
            <a:avLst/>
            <a:gdLst>
              <a:gd name="connsiteX0" fmla="*/ 2404093 w 5633545"/>
              <a:gd name="connsiteY0" fmla="*/ 0 h 6858000"/>
              <a:gd name="connsiteX1" fmla="*/ 5633545 w 5633545"/>
              <a:gd name="connsiteY1" fmla="*/ 0 h 6858000"/>
              <a:gd name="connsiteX2" fmla="*/ 5633545 w 5633545"/>
              <a:gd name="connsiteY2" fmla="*/ 6858000 h 6858000"/>
              <a:gd name="connsiteX3" fmla="*/ 338057 w 5633545"/>
              <a:gd name="connsiteY3" fmla="*/ 6858000 h 6858000"/>
              <a:gd name="connsiteX4" fmla="*/ 274493 w 5633545"/>
              <a:gd name="connsiteY4" fmla="*/ 6670144 h 6858000"/>
              <a:gd name="connsiteX5" fmla="*/ 0 w 5633545"/>
              <a:gd name="connsiteY5" fmla="*/ 4854544 h 6858000"/>
              <a:gd name="connsiteX6" fmla="*/ 2221848 w 5633545"/>
              <a:gd name="connsiteY6" fmla="*/ 143217 h 6858000"/>
              <a:gd name="connsiteX7" fmla="*/ 2404093 w 563354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3545" h="6858000">
                <a:moveTo>
                  <a:pt x="2404093" y="0"/>
                </a:moveTo>
                <a:lnTo>
                  <a:pt x="5633545" y="0"/>
                </a:lnTo>
                <a:lnTo>
                  <a:pt x="5633545" y="6858000"/>
                </a:lnTo>
                <a:lnTo>
                  <a:pt x="338057" y="6858000"/>
                </a:lnTo>
                <a:lnTo>
                  <a:pt x="274493" y="6670144"/>
                </a:lnTo>
                <a:cubicBezTo>
                  <a:pt x="96101" y="6096596"/>
                  <a:pt x="0" y="5486793"/>
                  <a:pt x="0" y="4854544"/>
                </a:cubicBezTo>
                <a:cubicBezTo>
                  <a:pt x="0" y="2957798"/>
                  <a:pt x="864910" y="1263061"/>
                  <a:pt x="2221848" y="143217"/>
                </a:cubicBezTo>
                <a:lnTo>
                  <a:pt x="2404093" y="0"/>
                </a:lnTo>
                <a:close/>
              </a:path>
            </a:pathLst>
          </a:custGeom>
          <a:solidFill>
            <a:srgbClr val="8E1A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Arial" panose="020B0604020202020204" pitchFamily="34" charset="0"/>
            </a:endParaRPr>
          </a:p>
        </p:txBody>
      </p:sp>
      <p:sp>
        <p:nvSpPr>
          <p:cNvPr id="10" name="Content Placeholder 2">
            <a:extLst>
              <a:ext uri="{FF2B5EF4-FFF2-40B4-BE49-F238E27FC236}">
                <a16:creationId xmlns:a16="http://schemas.microsoft.com/office/drawing/2014/main" id="{10337433-3DEF-4A5A-ABB6-5500473F78A9}"/>
              </a:ext>
            </a:extLst>
          </p:cNvPr>
          <p:cNvSpPr>
            <a:spLocks noGrp="1"/>
          </p:cNvSpPr>
          <p:nvPr>
            <p:ph idx="1"/>
          </p:nvPr>
        </p:nvSpPr>
        <p:spPr>
          <a:xfrm>
            <a:off x="838200" y="1825625"/>
            <a:ext cx="10515600" cy="2123658"/>
          </a:xfrm>
        </p:spPr>
        <p:txBody>
          <a:bodyPr>
            <a:noAutofit/>
          </a:bodyPr>
          <a:lstStyle>
            <a:lvl1pPr>
              <a:defRPr sz="4400">
                <a:solidFill>
                  <a:schemeClr val="bg1"/>
                </a:solidFill>
              </a:defRPr>
            </a:lvl1pPr>
            <a:lvl2pPr>
              <a:defRPr sz="4000">
                <a:solidFill>
                  <a:schemeClr val="bg1"/>
                </a:solidFill>
              </a:defRPr>
            </a:lvl2pPr>
            <a:lvl3pPr>
              <a:defRPr sz="36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39654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A86B1-4A18-4F01-8022-15F1AF3E7F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640152-A31D-4021-BCE0-334A4134CF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19F7DCBB-6E4F-43F4-9764-AC3A957CCAEF}"/>
              </a:ext>
            </a:extLst>
          </p:cNvPr>
          <p:cNvSpPr>
            <a:spLocks noGrp="1"/>
          </p:cNvSpPr>
          <p:nvPr>
            <p:ph type="sldNum" sz="quarter" idx="4"/>
          </p:nvPr>
        </p:nvSpPr>
        <p:spPr>
          <a:xfrm>
            <a:off x="5572760" y="6356351"/>
            <a:ext cx="1046480" cy="365124"/>
          </a:xfrm>
          <a:prstGeom prst="rect">
            <a:avLst/>
          </a:prstGeom>
        </p:spPr>
        <p:txBody>
          <a:bodyPr vert="horz" lIns="91440" tIns="45720" rIns="91440" bIns="45720" rtlCol="0" anchor="ctr"/>
          <a:lstStyle>
            <a:lvl1pPr algn="ctr">
              <a:defRPr sz="1200">
                <a:solidFill>
                  <a:schemeClr val="bg1">
                    <a:lumMod val="25000"/>
                  </a:schemeClr>
                </a:solidFill>
              </a:defRPr>
            </a:lvl1pPr>
          </a:lstStyle>
          <a:p>
            <a:fld id="{A213ADC0-72BD-4342-B523-2CEC86468CA0}" type="slidenum">
              <a:rPr lang="en-US" smtClean="0"/>
              <a:t>‹#›</a:t>
            </a:fld>
            <a:endParaRPr lang="en-US"/>
          </a:p>
        </p:txBody>
      </p:sp>
    </p:spTree>
    <p:extLst>
      <p:ext uri="{BB962C8B-B14F-4D97-AF65-F5344CB8AC3E}">
        <p14:creationId xmlns:p14="http://schemas.microsoft.com/office/powerpoint/2010/main" val="2612045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0C7C6-317A-42C5-A76E-C48824695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80A4DE-7011-46E0-99B5-521E996379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AD0A44-D294-4367-930A-0632CA949B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E9611A13-3022-46A0-8197-E9F41ACDD637}"/>
              </a:ext>
            </a:extLst>
          </p:cNvPr>
          <p:cNvSpPr>
            <a:spLocks noGrp="1"/>
          </p:cNvSpPr>
          <p:nvPr>
            <p:ph type="sldNum" sz="quarter" idx="4"/>
          </p:nvPr>
        </p:nvSpPr>
        <p:spPr>
          <a:xfrm>
            <a:off x="5572760" y="6356351"/>
            <a:ext cx="1046480" cy="365124"/>
          </a:xfrm>
          <a:prstGeom prst="rect">
            <a:avLst/>
          </a:prstGeom>
        </p:spPr>
        <p:txBody>
          <a:bodyPr vert="horz" lIns="91440" tIns="45720" rIns="91440" bIns="45720" rtlCol="0" anchor="ctr"/>
          <a:lstStyle>
            <a:lvl1pPr algn="ctr">
              <a:defRPr sz="1200">
                <a:solidFill>
                  <a:schemeClr val="bg1">
                    <a:lumMod val="25000"/>
                  </a:schemeClr>
                </a:solidFill>
              </a:defRPr>
            </a:lvl1pPr>
          </a:lstStyle>
          <a:p>
            <a:fld id="{A213ADC0-72BD-4342-B523-2CEC86468CA0}" type="slidenum">
              <a:rPr lang="en-US" smtClean="0"/>
              <a:t>‹#›</a:t>
            </a:fld>
            <a:endParaRPr lang="en-US"/>
          </a:p>
        </p:txBody>
      </p:sp>
    </p:spTree>
    <p:extLst>
      <p:ext uri="{BB962C8B-B14F-4D97-AF65-F5344CB8AC3E}">
        <p14:creationId xmlns:p14="http://schemas.microsoft.com/office/powerpoint/2010/main" val="3665679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0347C-4F13-4C88-8E23-FA8CF33FBCC3}"/>
              </a:ext>
            </a:extLst>
          </p:cNvPr>
          <p:cNvSpPr>
            <a:spLocks noGrp="1"/>
          </p:cNvSpPr>
          <p:nvPr>
            <p:ph type="title" hasCustomPrompt="1"/>
          </p:nvPr>
        </p:nvSpPr>
        <p:spPr>
          <a:xfrm>
            <a:off x="838200" y="365126"/>
            <a:ext cx="10515600" cy="768350"/>
          </a:xfrm>
        </p:spPr>
        <p:txBody>
          <a:bodyPr>
            <a:normAutofit/>
          </a:bodyPr>
          <a:lstStyle>
            <a:lvl1pPr>
              <a:defRPr sz="3600" b="0"/>
            </a:lvl1pPr>
          </a:lstStyle>
          <a:p>
            <a:r>
              <a:rPr lang="en-US" dirty="0"/>
              <a:t>Question &amp; Answers</a:t>
            </a:r>
          </a:p>
        </p:txBody>
      </p:sp>
      <p:cxnSp>
        <p:nvCxnSpPr>
          <p:cNvPr id="10" name="Straight Connector 9">
            <a:extLst>
              <a:ext uri="{FF2B5EF4-FFF2-40B4-BE49-F238E27FC236}">
                <a16:creationId xmlns:a16="http://schemas.microsoft.com/office/drawing/2014/main" id="{6F73B7A1-BE01-410D-8459-A8DE71E7D442}"/>
              </a:ext>
            </a:extLst>
          </p:cNvPr>
          <p:cNvCxnSpPr>
            <a:cxnSpLocks/>
          </p:cNvCxnSpPr>
          <p:nvPr/>
        </p:nvCxnSpPr>
        <p:spPr>
          <a:xfrm>
            <a:off x="922667" y="1173961"/>
            <a:ext cx="10431133"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304CC31-26DC-405C-83DC-2BBED9AADC27}"/>
              </a:ext>
            </a:extLst>
          </p:cNvPr>
          <p:cNvPicPr>
            <a:picLocks noChangeAspect="1"/>
          </p:cNvPicPr>
          <p:nvPr/>
        </p:nvPicPr>
        <p:blipFill rotWithShape="1">
          <a:blip r:embed="rId2"/>
          <a:srcRect l="20611" t="26442" r="22486" b="20226"/>
          <a:stretch/>
        </p:blipFill>
        <p:spPr>
          <a:xfrm>
            <a:off x="2962275" y="1876425"/>
            <a:ext cx="6067426" cy="3514725"/>
          </a:xfrm>
          <a:prstGeom prst="rect">
            <a:avLst/>
          </a:prstGeom>
        </p:spPr>
      </p:pic>
      <p:sp>
        <p:nvSpPr>
          <p:cNvPr id="7" name="Slide Number Placeholder 5">
            <a:extLst>
              <a:ext uri="{FF2B5EF4-FFF2-40B4-BE49-F238E27FC236}">
                <a16:creationId xmlns:a16="http://schemas.microsoft.com/office/drawing/2014/main" id="{EF4BE9EF-30F2-4F1C-A6FA-FC961867A160}"/>
              </a:ext>
            </a:extLst>
          </p:cNvPr>
          <p:cNvSpPr>
            <a:spLocks noGrp="1"/>
          </p:cNvSpPr>
          <p:nvPr>
            <p:ph type="sldNum" sz="quarter" idx="4"/>
          </p:nvPr>
        </p:nvSpPr>
        <p:spPr>
          <a:xfrm>
            <a:off x="5572760" y="6356351"/>
            <a:ext cx="1046480" cy="365124"/>
          </a:xfrm>
          <a:prstGeom prst="rect">
            <a:avLst/>
          </a:prstGeom>
        </p:spPr>
        <p:txBody>
          <a:bodyPr vert="horz" lIns="91440" tIns="45720" rIns="91440" bIns="45720" rtlCol="0" anchor="ctr"/>
          <a:lstStyle>
            <a:lvl1pPr algn="ctr">
              <a:defRPr sz="1200">
                <a:solidFill>
                  <a:schemeClr val="bg1">
                    <a:lumMod val="25000"/>
                  </a:schemeClr>
                </a:solidFill>
              </a:defRPr>
            </a:lvl1pPr>
          </a:lstStyle>
          <a:p>
            <a:fld id="{A213ADC0-72BD-4342-B523-2CEC86468CA0}" type="slidenum">
              <a:rPr lang="en-US" smtClean="0"/>
              <a:t>‹#›</a:t>
            </a:fld>
            <a:endParaRPr lang="en-US"/>
          </a:p>
        </p:txBody>
      </p:sp>
    </p:spTree>
    <p:extLst>
      <p:ext uri="{BB962C8B-B14F-4D97-AF65-F5344CB8AC3E}">
        <p14:creationId xmlns:p14="http://schemas.microsoft.com/office/powerpoint/2010/main" val="4275789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0AA4903-6315-4432-8B9C-F7C1BBC7E6FC}"/>
              </a:ext>
            </a:extLst>
          </p:cNvPr>
          <p:cNvSpPr>
            <a:spLocks noGrp="1"/>
          </p:cNvSpPr>
          <p:nvPr>
            <p:ph type="sldNum" sz="quarter" idx="4"/>
          </p:nvPr>
        </p:nvSpPr>
        <p:spPr>
          <a:xfrm>
            <a:off x="5572760" y="6356351"/>
            <a:ext cx="1046480" cy="365124"/>
          </a:xfrm>
          <a:prstGeom prst="rect">
            <a:avLst/>
          </a:prstGeom>
        </p:spPr>
        <p:txBody>
          <a:bodyPr vert="horz" lIns="91440" tIns="45720" rIns="91440" bIns="45720" rtlCol="0" anchor="ctr"/>
          <a:lstStyle>
            <a:lvl1pPr algn="ctr">
              <a:defRPr sz="1200">
                <a:solidFill>
                  <a:schemeClr val="bg1">
                    <a:lumMod val="25000"/>
                  </a:schemeClr>
                </a:solidFill>
              </a:defRPr>
            </a:lvl1pPr>
          </a:lstStyle>
          <a:p>
            <a:fld id="{A213ADC0-72BD-4342-B523-2CEC86468CA0}" type="slidenum">
              <a:rPr lang="en-US" smtClean="0"/>
              <a:t>‹#›</a:t>
            </a:fld>
            <a:endParaRPr lang="en-US"/>
          </a:p>
        </p:txBody>
      </p:sp>
    </p:spTree>
    <p:extLst>
      <p:ext uri="{BB962C8B-B14F-4D97-AF65-F5344CB8AC3E}">
        <p14:creationId xmlns:p14="http://schemas.microsoft.com/office/powerpoint/2010/main" val="85958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17DB0-BC41-4478-8264-7FCEF777F8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1461BC9-566D-4CCB-840D-73C9C72239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04B08F7-1281-4ECF-A54A-DCDBDB90402D}"/>
              </a:ext>
            </a:extLst>
          </p:cNvPr>
          <p:cNvSpPr>
            <a:spLocks noGrp="1"/>
          </p:cNvSpPr>
          <p:nvPr>
            <p:ph type="sldNum" sz="quarter" idx="4"/>
          </p:nvPr>
        </p:nvSpPr>
        <p:spPr>
          <a:xfrm>
            <a:off x="5572760" y="6356351"/>
            <a:ext cx="1046480" cy="365124"/>
          </a:xfrm>
          <a:prstGeom prst="rect">
            <a:avLst/>
          </a:prstGeom>
        </p:spPr>
        <p:txBody>
          <a:bodyPr vert="horz" lIns="91440" tIns="45720" rIns="91440" bIns="45720" rtlCol="0" anchor="ctr"/>
          <a:lstStyle>
            <a:lvl1pPr algn="ctr">
              <a:defRPr sz="1200">
                <a:solidFill>
                  <a:schemeClr val="bg1">
                    <a:lumMod val="25000"/>
                  </a:schemeClr>
                </a:solidFill>
              </a:defRPr>
            </a:lvl1pPr>
          </a:lstStyle>
          <a:p>
            <a:fld id="{A213ADC0-72BD-4342-B523-2CEC86468CA0}" type="slidenum">
              <a:rPr lang="en-US" smtClean="0"/>
              <a:t>‹#›</a:t>
            </a:fld>
            <a:endParaRPr lang="en-US"/>
          </a:p>
        </p:txBody>
      </p:sp>
      <p:pic>
        <p:nvPicPr>
          <p:cNvPr id="8" name="Picture 7" descr="A picture containing icon&#10;&#10;Description automatically generated">
            <a:extLst>
              <a:ext uri="{FF2B5EF4-FFF2-40B4-BE49-F238E27FC236}">
                <a16:creationId xmlns:a16="http://schemas.microsoft.com/office/drawing/2014/main" id="{60F297A6-53D6-475C-8784-672C21ACC73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73360" y="6247087"/>
            <a:ext cx="1017016" cy="474387"/>
          </a:xfrm>
          <a:prstGeom prst="rect">
            <a:avLst/>
          </a:prstGeom>
        </p:spPr>
      </p:pic>
    </p:spTree>
    <p:extLst>
      <p:ext uri="{BB962C8B-B14F-4D97-AF65-F5344CB8AC3E}">
        <p14:creationId xmlns:p14="http://schemas.microsoft.com/office/powerpoint/2010/main" val="2318943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914400" rtl="0" eaLnBrk="1" latinLnBrk="0" hangingPunct="1">
        <a:lnSpc>
          <a:spcPct val="90000"/>
        </a:lnSpc>
        <a:spcBef>
          <a:spcPct val="0"/>
        </a:spcBef>
        <a:buNone/>
        <a:defRPr sz="4400" kern="1200">
          <a:solidFill>
            <a:schemeClr val="bg1">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8E1A60"/>
        </a:buClr>
        <a:buFont typeface="Arial" panose="020B0604020202020204" pitchFamily="34" charset="0"/>
        <a:buChar char="•"/>
        <a:defRPr sz="2800" kern="1200">
          <a:solidFill>
            <a:schemeClr val="bg1">
              <a:lumMod val="25000"/>
            </a:schemeClr>
          </a:solidFill>
          <a:latin typeface="+mn-lt"/>
          <a:ea typeface="+mn-ea"/>
          <a:cs typeface="+mn-cs"/>
        </a:defRPr>
      </a:lvl1pPr>
      <a:lvl2pPr marL="685800" indent="-228600" algn="l" defTabSz="914400" rtl="0" eaLnBrk="1" latinLnBrk="0" hangingPunct="1">
        <a:lnSpc>
          <a:spcPct val="90000"/>
        </a:lnSpc>
        <a:spcBef>
          <a:spcPts val="500"/>
        </a:spcBef>
        <a:buClr>
          <a:srgbClr val="8E1A60"/>
        </a:buClr>
        <a:buFont typeface="Arial" panose="020B0604020202020204" pitchFamily="34" charset="0"/>
        <a:buChar char="•"/>
        <a:defRPr sz="2400" kern="1200">
          <a:solidFill>
            <a:schemeClr val="bg1">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8E1A60"/>
        </a:buClr>
        <a:buFont typeface="Wingdings" panose="05000000000000000000" pitchFamily="2" charset="2"/>
        <a:buChar char="ü"/>
        <a:defRPr sz="2000" kern="1200">
          <a:solidFill>
            <a:schemeClr val="bg1">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8E1A60"/>
        </a:buClr>
        <a:buFont typeface="Wingdings" panose="05000000000000000000" pitchFamily="2" charset="2"/>
        <a:buChar char="ü"/>
        <a:defRPr sz="1800" kern="1200">
          <a:solidFill>
            <a:schemeClr val="bg1">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8E1A60"/>
        </a:buClr>
        <a:buFont typeface="Wingdings" panose="05000000000000000000" pitchFamily="2" charset="2"/>
        <a:buChar char="ü"/>
        <a:defRPr sz="1800" kern="1200">
          <a:solidFill>
            <a:schemeClr val="bg1">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3.xml"/><Relationship Id="rId1" Type="http://schemas.openxmlformats.org/officeDocument/2006/relationships/slideLayout" Target="../slideLayouts/slideLayout4.xml"/><Relationship Id="rId4" Type="http://schemas.openxmlformats.org/officeDocument/2006/relationships/chart" Target="../charts/char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chart" Target="../charts/char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chart" Target="../charts/chart2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hyperlink" Target="https://www.oeb.ca/sites/default/files/OEB-2022-2025-business-plan.pd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chart" Target="../charts/char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chart" Target="../charts/char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gagewithus.oeb.ca/activity-and-program-based-benchmarking-initiative" TargetMode="External"/><Relationship Id="rId2" Type="http://schemas.openxmlformats.org/officeDocument/2006/relationships/hyperlink" Target="https://engagewithus.oeb.ca/activity-and-program-based-benchmarking-initiative/"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9026DC18-1ED1-574C-100A-A90D86A10DF8}"/>
              </a:ext>
            </a:extLst>
          </p:cNvPr>
          <p:cNvSpPr>
            <a:spLocks noGrp="1"/>
          </p:cNvSpPr>
          <p:nvPr>
            <p:ph type="body" sz="quarter" idx="11"/>
          </p:nvPr>
        </p:nvSpPr>
        <p:spPr>
          <a:xfrm>
            <a:off x="5599747" y="4410222"/>
            <a:ext cx="5352508" cy="676275"/>
          </a:xfrm>
        </p:spPr>
        <p:txBody>
          <a:bodyPr>
            <a:normAutofit fontScale="70000" lnSpcReduction="20000"/>
          </a:bodyPr>
          <a:lstStyle/>
          <a:p>
            <a:r>
              <a:rPr lang="en-US" sz="3100" dirty="0"/>
              <a:t>Stakeholder Consultation</a:t>
            </a:r>
          </a:p>
          <a:p>
            <a:r>
              <a:rPr lang="en-US" dirty="0"/>
              <a:t>EB-2018-0278</a:t>
            </a:r>
          </a:p>
        </p:txBody>
      </p:sp>
      <p:sp>
        <p:nvSpPr>
          <p:cNvPr id="10" name="Title 2">
            <a:extLst>
              <a:ext uri="{FF2B5EF4-FFF2-40B4-BE49-F238E27FC236}">
                <a16:creationId xmlns:a16="http://schemas.microsoft.com/office/drawing/2014/main" id="{239B0174-608A-EC97-6D51-5A1AC207E71D}"/>
              </a:ext>
            </a:extLst>
          </p:cNvPr>
          <p:cNvSpPr>
            <a:spLocks noGrp="1"/>
          </p:cNvSpPr>
          <p:nvPr>
            <p:ph type="title"/>
          </p:nvPr>
        </p:nvSpPr>
        <p:spPr>
          <a:xfrm>
            <a:off x="1024421" y="3020995"/>
            <a:ext cx="10515600" cy="1262326"/>
          </a:xfrm>
        </p:spPr>
        <p:txBody>
          <a:bodyPr/>
          <a:lstStyle/>
          <a:p>
            <a:r>
              <a:rPr lang="en-US" sz="4800" dirty="0"/>
              <a:t>Activity and Program-based Benchmarking (APB)</a:t>
            </a:r>
          </a:p>
        </p:txBody>
      </p:sp>
      <p:sp>
        <p:nvSpPr>
          <p:cNvPr id="7" name="Text Placeholder 1">
            <a:extLst>
              <a:ext uri="{FF2B5EF4-FFF2-40B4-BE49-F238E27FC236}">
                <a16:creationId xmlns:a16="http://schemas.microsoft.com/office/drawing/2014/main" id="{78E3C083-9DCC-4354-B32C-8CBEA3B9CBB5}"/>
              </a:ext>
            </a:extLst>
          </p:cNvPr>
          <p:cNvSpPr txBox="1">
            <a:spLocks/>
          </p:cNvSpPr>
          <p:nvPr/>
        </p:nvSpPr>
        <p:spPr>
          <a:xfrm>
            <a:off x="5599747" y="5987231"/>
            <a:ext cx="5352508" cy="676275"/>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Clr>
                <a:srgbClr val="8E1A60"/>
              </a:buClr>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rgbClr val="8E1A60"/>
              </a:buClr>
              <a:buFont typeface="Arial" panose="020B0604020202020204" pitchFamily="34" charset="0"/>
              <a:buChar char="•"/>
              <a:defRPr sz="2400" kern="1200">
                <a:solidFill>
                  <a:schemeClr val="bg1">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8E1A60"/>
              </a:buClr>
              <a:buFont typeface="Wingdings" panose="05000000000000000000" pitchFamily="2" charset="2"/>
              <a:buChar char="ü"/>
              <a:defRPr sz="2000" kern="1200">
                <a:solidFill>
                  <a:schemeClr val="bg1">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8E1A60"/>
              </a:buClr>
              <a:buFont typeface="Wingdings" panose="05000000000000000000" pitchFamily="2" charset="2"/>
              <a:buChar char="ü"/>
              <a:defRPr sz="1800" kern="1200">
                <a:solidFill>
                  <a:schemeClr val="bg1">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8E1A60"/>
              </a:buClr>
              <a:buFont typeface="Wingdings" panose="05000000000000000000" pitchFamily="2" charset="2"/>
              <a:buChar char="ü"/>
              <a:defRPr sz="1800" kern="1200">
                <a:solidFill>
                  <a:schemeClr val="bg1">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November 30, 2022</a:t>
            </a:r>
          </a:p>
        </p:txBody>
      </p:sp>
    </p:spTree>
    <p:extLst>
      <p:ext uri="{BB962C8B-B14F-4D97-AF65-F5344CB8AC3E}">
        <p14:creationId xmlns:p14="http://schemas.microsoft.com/office/powerpoint/2010/main" val="1603917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3826E-4D7C-4D0C-85F4-50034C6F4539}"/>
              </a:ext>
            </a:extLst>
          </p:cNvPr>
          <p:cNvSpPr>
            <a:spLocks noGrp="1"/>
          </p:cNvSpPr>
          <p:nvPr>
            <p:ph type="ctrTitle"/>
          </p:nvPr>
        </p:nvSpPr>
        <p:spPr>
          <a:xfrm>
            <a:off x="1524000" y="1135781"/>
            <a:ext cx="9144000" cy="3134578"/>
          </a:xfrm>
        </p:spPr>
        <p:txBody>
          <a:bodyPr>
            <a:normAutofit fontScale="90000"/>
          </a:bodyPr>
          <a:lstStyle/>
          <a:p>
            <a:r>
              <a:rPr lang="en-US" dirty="0"/>
              <a:t>2021 Unit Cost Results,</a:t>
            </a:r>
            <a:br>
              <a:rPr lang="en-US" dirty="0"/>
            </a:br>
            <a:r>
              <a:rPr lang="en-US" dirty="0"/>
              <a:t>Stakeholder Feedback,</a:t>
            </a:r>
            <a:br>
              <a:rPr lang="en-US" dirty="0"/>
            </a:br>
            <a:r>
              <a:rPr lang="en-US" dirty="0"/>
              <a:t>&amp;</a:t>
            </a:r>
            <a:br>
              <a:rPr lang="en-US" dirty="0"/>
            </a:br>
            <a:r>
              <a:rPr lang="en-US" dirty="0"/>
              <a:t>Potential Improvements</a:t>
            </a:r>
          </a:p>
        </p:txBody>
      </p:sp>
      <p:sp>
        <p:nvSpPr>
          <p:cNvPr id="4" name="Rectangle 3">
            <a:extLst>
              <a:ext uri="{FF2B5EF4-FFF2-40B4-BE49-F238E27FC236}">
                <a16:creationId xmlns:a16="http://schemas.microsoft.com/office/drawing/2014/main" id="{B1B5E246-82BD-4BDF-A075-B9C592FA7835}"/>
              </a:ext>
            </a:extLst>
          </p:cNvPr>
          <p:cNvSpPr/>
          <p:nvPr/>
        </p:nvSpPr>
        <p:spPr>
          <a:xfrm>
            <a:off x="1838425" y="4764505"/>
            <a:ext cx="8643487"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A606259-6B4B-4AAB-AD8E-D260E5B7AA93}"/>
              </a:ext>
            </a:extLst>
          </p:cNvPr>
          <p:cNvSpPr>
            <a:spLocks noGrp="1"/>
          </p:cNvSpPr>
          <p:nvPr>
            <p:ph type="sldNum" sz="quarter" idx="4"/>
          </p:nvPr>
        </p:nvSpPr>
        <p:spPr/>
        <p:txBody>
          <a:bodyPr/>
          <a:lstStyle/>
          <a:p>
            <a:fld id="{A213ADC0-72BD-4342-B523-2CEC86468CA0}" type="slidenum">
              <a:rPr lang="en-US" smtClean="0"/>
              <a:t>10</a:t>
            </a:fld>
            <a:endParaRPr lang="en-US"/>
          </a:p>
        </p:txBody>
      </p:sp>
    </p:spTree>
    <p:extLst>
      <p:ext uri="{BB962C8B-B14F-4D97-AF65-F5344CB8AC3E}">
        <p14:creationId xmlns:p14="http://schemas.microsoft.com/office/powerpoint/2010/main" val="3978329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054D1-CC98-4137-ACCF-67425974E6BC}"/>
              </a:ext>
            </a:extLst>
          </p:cNvPr>
          <p:cNvSpPr>
            <a:spLocks noGrp="1"/>
          </p:cNvSpPr>
          <p:nvPr>
            <p:ph type="title"/>
          </p:nvPr>
        </p:nvSpPr>
        <p:spPr>
          <a:xfrm>
            <a:off x="838200" y="162996"/>
            <a:ext cx="10515600" cy="945514"/>
          </a:xfrm>
        </p:spPr>
        <p:txBody>
          <a:bodyPr>
            <a:noAutofit/>
          </a:bodyPr>
          <a:lstStyle/>
          <a:p>
            <a:r>
              <a:rPr lang="en-US" sz="3200" dirty="0">
                <a:solidFill>
                  <a:schemeClr val="tx2"/>
                </a:solidFill>
              </a:rPr>
              <a:t>Q:</a:t>
            </a:r>
            <a:r>
              <a:rPr lang="en-US" sz="3200" dirty="0"/>
              <a:t> </a:t>
            </a:r>
            <a:r>
              <a:rPr lang="en-US" sz="3200" dirty="0">
                <a:solidFill>
                  <a:schemeClr val="bg1">
                    <a:lumMod val="10000"/>
                  </a:schemeClr>
                </a:solidFill>
              </a:rPr>
              <a:t>In your opinion, which of the following 10 O&amp;M and CapEx programs should be enhanced in the near term?</a:t>
            </a:r>
          </a:p>
        </p:txBody>
      </p:sp>
      <p:graphicFrame>
        <p:nvGraphicFramePr>
          <p:cNvPr id="7" name="Table 6">
            <a:extLst>
              <a:ext uri="{FF2B5EF4-FFF2-40B4-BE49-F238E27FC236}">
                <a16:creationId xmlns:a16="http://schemas.microsoft.com/office/drawing/2014/main" id="{1E26A565-B8FF-4BB4-B3B5-7E8F5196F1EA}"/>
              </a:ext>
            </a:extLst>
          </p:cNvPr>
          <p:cNvGraphicFramePr>
            <a:graphicFrameLocks noGrp="1"/>
          </p:cNvGraphicFramePr>
          <p:nvPr>
            <p:extLst>
              <p:ext uri="{D42A27DB-BD31-4B8C-83A1-F6EECF244321}">
                <p14:modId xmlns:p14="http://schemas.microsoft.com/office/powerpoint/2010/main" val="2882549359"/>
              </p:ext>
            </p:extLst>
          </p:nvPr>
        </p:nvGraphicFramePr>
        <p:xfrm>
          <a:off x="2425567" y="2269077"/>
          <a:ext cx="6728058" cy="2815590"/>
        </p:xfrm>
        <a:graphic>
          <a:graphicData uri="http://schemas.openxmlformats.org/drawingml/2006/table">
            <a:tbl>
              <a:tblPr>
                <a:tableStyleId>{EB344D84-9AFB-497E-A393-DC336BA19D2E}</a:tableStyleId>
              </a:tblPr>
              <a:tblGrid>
                <a:gridCol w="4273143">
                  <a:extLst>
                    <a:ext uri="{9D8B030D-6E8A-4147-A177-3AD203B41FA5}">
                      <a16:colId xmlns:a16="http://schemas.microsoft.com/office/drawing/2014/main" val="1912479965"/>
                    </a:ext>
                  </a:extLst>
                </a:gridCol>
                <a:gridCol w="2454915">
                  <a:extLst>
                    <a:ext uri="{9D8B030D-6E8A-4147-A177-3AD203B41FA5}">
                      <a16:colId xmlns:a16="http://schemas.microsoft.com/office/drawing/2014/main" val="4012906172"/>
                    </a:ext>
                  </a:extLst>
                </a:gridCol>
              </a:tblGrid>
              <a:tr h="200025">
                <a:tc>
                  <a:txBody>
                    <a:bodyPr/>
                    <a:lstStyle/>
                    <a:p>
                      <a:pPr marL="115888" lvl="0" indent="0" algn="l" fontAlgn="ctr"/>
                      <a:r>
                        <a:rPr lang="en-US" sz="1800" b="0" u="none" strike="noStrike" dirty="0">
                          <a:solidFill>
                            <a:srgbClr val="000000"/>
                          </a:solidFill>
                          <a:effectLst/>
                        </a:rPr>
                        <a:t>Program</a:t>
                      </a:r>
                      <a:endParaRPr lang="en-US" sz="1800" b="0" i="0" u="none" strike="noStrike" dirty="0">
                        <a:solidFill>
                          <a:srgbClr val="000000"/>
                        </a:solidFill>
                        <a:effectLst/>
                        <a:latin typeface="Calibri" panose="020F0502020204030204" pitchFamily="34" charset="0"/>
                      </a:endParaRPr>
                    </a:p>
                  </a:txBody>
                  <a:tcPr marL="137160" marR="7620" marT="7620" marB="0" anchor="ctr"/>
                </a:tc>
                <a:tc>
                  <a:txBody>
                    <a:bodyPr/>
                    <a:lstStyle/>
                    <a:p>
                      <a:pPr algn="ctr" fontAlgn="b"/>
                      <a:r>
                        <a:rPr lang="en-US" sz="1800" b="0" u="none" strike="noStrike" dirty="0">
                          <a:solidFill>
                            <a:srgbClr val="000000"/>
                          </a:solidFill>
                          <a:effectLst/>
                        </a:rPr>
                        <a:t>Number of Responses</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07861218"/>
                  </a:ext>
                </a:extLst>
              </a:tr>
              <a:tr h="200025">
                <a:tc>
                  <a:txBody>
                    <a:bodyPr/>
                    <a:lstStyle/>
                    <a:p>
                      <a:pPr lvl="1" algn="l" fontAlgn="b"/>
                      <a:r>
                        <a:rPr lang="en-US" sz="1600" b="0" i="0" u="none" strike="noStrike" dirty="0">
                          <a:solidFill>
                            <a:schemeClr val="tx1"/>
                          </a:solidFill>
                          <a:effectLst/>
                          <a:latin typeface="+mn-lt"/>
                        </a:rPr>
                        <a:t>Distribution station equipment CapEx</a:t>
                      </a:r>
                    </a:p>
                  </a:txBody>
                  <a:tcPr marL="9525" marR="9525" marT="9525" marB="0" anchor="b"/>
                </a:tc>
                <a:tc>
                  <a:txBody>
                    <a:bodyPr/>
                    <a:lstStyle/>
                    <a:p>
                      <a:pPr algn="ctr" fontAlgn="b"/>
                      <a:r>
                        <a:rPr lang="en-US" sz="1600" b="0" i="0" u="none" strike="noStrike" dirty="0">
                          <a:solidFill>
                            <a:schemeClr val="tx1"/>
                          </a:solidFill>
                          <a:effectLst/>
                          <a:latin typeface="+mn-lt"/>
                        </a:rPr>
                        <a:t>6</a:t>
                      </a:r>
                    </a:p>
                  </a:txBody>
                  <a:tcPr marL="9525" marR="9525" marT="9525" marB="0" anchor="b"/>
                </a:tc>
                <a:extLst>
                  <a:ext uri="{0D108BD9-81ED-4DB2-BD59-A6C34878D82A}">
                    <a16:rowId xmlns:a16="http://schemas.microsoft.com/office/drawing/2014/main" val="4099598547"/>
                  </a:ext>
                </a:extLst>
              </a:tr>
              <a:tr h="200025">
                <a:tc>
                  <a:txBody>
                    <a:bodyPr/>
                    <a:lstStyle/>
                    <a:p>
                      <a:pPr lvl="1" algn="l" fontAlgn="b"/>
                      <a:r>
                        <a:rPr lang="en-US" sz="1600" b="0" i="0" u="none" strike="noStrike" dirty="0">
                          <a:solidFill>
                            <a:schemeClr val="tx1"/>
                          </a:solidFill>
                          <a:effectLst/>
                          <a:latin typeface="+mn-lt"/>
                        </a:rPr>
                        <a:t>Distribution station equipment O&amp;M</a:t>
                      </a:r>
                    </a:p>
                  </a:txBody>
                  <a:tcPr marL="9525" marR="9525" marT="9525" marB="0" anchor="b"/>
                </a:tc>
                <a:tc>
                  <a:txBody>
                    <a:bodyPr/>
                    <a:lstStyle/>
                    <a:p>
                      <a:pPr algn="ctr" fontAlgn="b"/>
                      <a:r>
                        <a:rPr lang="en-US" sz="1600" b="0" i="0" u="none" strike="noStrike" dirty="0">
                          <a:solidFill>
                            <a:schemeClr val="tx1"/>
                          </a:solidFill>
                          <a:effectLst/>
                          <a:latin typeface="+mn-lt"/>
                        </a:rPr>
                        <a:t>5</a:t>
                      </a:r>
                    </a:p>
                  </a:txBody>
                  <a:tcPr marL="9525" marR="9525" marT="9525" marB="0" anchor="b"/>
                </a:tc>
                <a:extLst>
                  <a:ext uri="{0D108BD9-81ED-4DB2-BD59-A6C34878D82A}">
                    <a16:rowId xmlns:a16="http://schemas.microsoft.com/office/drawing/2014/main" val="1335423013"/>
                  </a:ext>
                </a:extLst>
              </a:tr>
              <a:tr h="200025">
                <a:tc>
                  <a:txBody>
                    <a:bodyPr/>
                    <a:lstStyle/>
                    <a:p>
                      <a:pPr lvl="1" algn="l" fontAlgn="b"/>
                      <a:r>
                        <a:rPr lang="en-US" sz="1600" b="0" i="0" u="none" strike="noStrike" dirty="0">
                          <a:solidFill>
                            <a:schemeClr val="tx1"/>
                          </a:solidFill>
                          <a:effectLst/>
                          <a:latin typeface="+mn-lt"/>
                        </a:rPr>
                        <a:t>Line transformers CapEx</a:t>
                      </a:r>
                    </a:p>
                  </a:txBody>
                  <a:tcPr marL="9525" marR="9525" marT="9525" marB="0" anchor="b"/>
                </a:tc>
                <a:tc>
                  <a:txBody>
                    <a:bodyPr/>
                    <a:lstStyle/>
                    <a:p>
                      <a:pPr algn="ctr" fontAlgn="b"/>
                      <a:r>
                        <a:rPr lang="en-US" sz="1600" b="0" i="0" u="none" strike="noStrike" dirty="0">
                          <a:solidFill>
                            <a:schemeClr val="tx1"/>
                          </a:solidFill>
                          <a:effectLst/>
                          <a:latin typeface="+mn-lt"/>
                        </a:rPr>
                        <a:t>5</a:t>
                      </a:r>
                    </a:p>
                  </a:txBody>
                  <a:tcPr marL="9525" marR="9525" marT="9525" marB="0" anchor="b"/>
                </a:tc>
                <a:extLst>
                  <a:ext uri="{0D108BD9-81ED-4DB2-BD59-A6C34878D82A}">
                    <a16:rowId xmlns:a16="http://schemas.microsoft.com/office/drawing/2014/main" val="4052910598"/>
                  </a:ext>
                </a:extLst>
              </a:tr>
              <a:tr h="200025">
                <a:tc>
                  <a:txBody>
                    <a:bodyPr/>
                    <a:lstStyle/>
                    <a:p>
                      <a:pPr lvl="1" algn="l" fontAlgn="b"/>
                      <a:r>
                        <a:rPr lang="en-US" sz="1600" b="0" i="0" u="none" strike="noStrike" dirty="0">
                          <a:solidFill>
                            <a:schemeClr val="tx1"/>
                          </a:solidFill>
                          <a:effectLst/>
                          <a:latin typeface="+mn-lt"/>
                        </a:rPr>
                        <a:t>Vegetation management O&amp;M</a:t>
                      </a:r>
                    </a:p>
                  </a:txBody>
                  <a:tcPr marL="9525" marR="9525" marT="9525" marB="0" anchor="b"/>
                </a:tc>
                <a:tc>
                  <a:txBody>
                    <a:bodyPr/>
                    <a:lstStyle/>
                    <a:p>
                      <a:pPr algn="ctr" fontAlgn="b"/>
                      <a:r>
                        <a:rPr lang="en-US" sz="1600" b="0" i="0" u="none" strike="noStrike" dirty="0">
                          <a:solidFill>
                            <a:schemeClr val="tx1"/>
                          </a:solidFill>
                          <a:effectLst/>
                          <a:latin typeface="+mn-lt"/>
                        </a:rPr>
                        <a:t>3</a:t>
                      </a:r>
                    </a:p>
                  </a:txBody>
                  <a:tcPr marL="9525" marR="9525" marT="9525" marB="0" anchor="b"/>
                </a:tc>
                <a:extLst>
                  <a:ext uri="{0D108BD9-81ED-4DB2-BD59-A6C34878D82A}">
                    <a16:rowId xmlns:a16="http://schemas.microsoft.com/office/drawing/2014/main" val="3194804818"/>
                  </a:ext>
                </a:extLst>
              </a:tr>
              <a:tr h="200025">
                <a:tc>
                  <a:txBody>
                    <a:bodyPr/>
                    <a:lstStyle/>
                    <a:p>
                      <a:pPr lvl="1" algn="l" fontAlgn="b"/>
                      <a:r>
                        <a:rPr lang="en-US" sz="1600" b="0" i="0" u="none" strike="noStrike" dirty="0">
                          <a:solidFill>
                            <a:schemeClr val="tx1"/>
                          </a:solidFill>
                          <a:effectLst/>
                          <a:latin typeface="+mn-lt"/>
                        </a:rPr>
                        <a:t>Meters CapEx</a:t>
                      </a:r>
                    </a:p>
                  </a:txBody>
                  <a:tcPr marL="9525" marR="9525" marT="9525" marB="0" anchor="b"/>
                </a:tc>
                <a:tc>
                  <a:txBody>
                    <a:bodyPr/>
                    <a:lstStyle/>
                    <a:p>
                      <a:pPr algn="ctr" fontAlgn="b"/>
                      <a:r>
                        <a:rPr lang="en-US" sz="1600" b="0" i="0" u="none" strike="noStrike" dirty="0">
                          <a:solidFill>
                            <a:schemeClr val="tx1"/>
                          </a:solidFill>
                          <a:effectLst/>
                          <a:latin typeface="+mn-lt"/>
                        </a:rPr>
                        <a:t>3</a:t>
                      </a:r>
                    </a:p>
                  </a:txBody>
                  <a:tcPr marL="9525" marR="9525" marT="9525" marB="0" anchor="b"/>
                </a:tc>
                <a:extLst>
                  <a:ext uri="{0D108BD9-81ED-4DB2-BD59-A6C34878D82A}">
                    <a16:rowId xmlns:a16="http://schemas.microsoft.com/office/drawing/2014/main" val="2688975056"/>
                  </a:ext>
                </a:extLst>
              </a:tr>
              <a:tr h="200025">
                <a:tc>
                  <a:txBody>
                    <a:bodyPr/>
                    <a:lstStyle/>
                    <a:p>
                      <a:pPr lvl="1" algn="l" fontAlgn="b"/>
                      <a:r>
                        <a:rPr lang="en-US" sz="1600" b="0" i="0" u="none" strike="noStrike" dirty="0">
                          <a:solidFill>
                            <a:schemeClr val="tx1"/>
                          </a:solidFill>
                          <a:effectLst/>
                          <a:latin typeface="+mn-lt"/>
                        </a:rPr>
                        <a:t>Meters O&amp;M</a:t>
                      </a:r>
                    </a:p>
                  </a:txBody>
                  <a:tcPr marL="9525" marR="9525" marT="9525" marB="0" anchor="b"/>
                </a:tc>
                <a:tc>
                  <a:txBody>
                    <a:bodyPr/>
                    <a:lstStyle/>
                    <a:p>
                      <a:pPr algn="ctr" fontAlgn="b"/>
                      <a:r>
                        <a:rPr lang="en-US" sz="1600" b="0" i="0" u="none" strike="noStrike" dirty="0">
                          <a:solidFill>
                            <a:schemeClr val="tx1"/>
                          </a:solidFill>
                          <a:effectLst/>
                          <a:latin typeface="+mn-lt"/>
                        </a:rPr>
                        <a:t>2</a:t>
                      </a:r>
                    </a:p>
                  </a:txBody>
                  <a:tcPr marL="9525" marR="9525" marT="9525" marB="0" anchor="b"/>
                </a:tc>
                <a:extLst>
                  <a:ext uri="{0D108BD9-81ED-4DB2-BD59-A6C34878D82A}">
                    <a16:rowId xmlns:a16="http://schemas.microsoft.com/office/drawing/2014/main" val="3084348786"/>
                  </a:ext>
                </a:extLst>
              </a:tr>
              <a:tr h="200025">
                <a:tc>
                  <a:txBody>
                    <a:bodyPr/>
                    <a:lstStyle/>
                    <a:p>
                      <a:pPr lvl="1" algn="l" fontAlgn="b"/>
                      <a:r>
                        <a:rPr lang="en-US" sz="1600" b="0" i="0" u="none" strike="noStrike" dirty="0">
                          <a:solidFill>
                            <a:schemeClr val="tx1"/>
                          </a:solidFill>
                          <a:effectLst/>
                          <a:latin typeface="+mn-lt"/>
                        </a:rPr>
                        <a:t>Poles, towers and fixtures CapEx</a:t>
                      </a:r>
                    </a:p>
                  </a:txBody>
                  <a:tcPr marL="9525" marR="9525" marT="9525" marB="0" anchor="b"/>
                </a:tc>
                <a:tc>
                  <a:txBody>
                    <a:bodyPr/>
                    <a:lstStyle/>
                    <a:p>
                      <a:pPr algn="ctr" fontAlgn="b"/>
                      <a:r>
                        <a:rPr lang="en-US" sz="1600" b="0" i="0" u="none" strike="noStrike" dirty="0">
                          <a:solidFill>
                            <a:schemeClr val="tx1"/>
                          </a:solidFill>
                          <a:effectLst/>
                          <a:latin typeface="+mn-lt"/>
                        </a:rPr>
                        <a:t>3</a:t>
                      </a:r>
                    </a:p>
                  </a:txBody>
                  <a:tcPr marL="9525" marR="9525" marT="9525" marB="0" anchor="b"/>
                </a:tc>
                <a:extLst>
                  <a:ext uri="{0D108BD9-81ED-4DB2-BD59-A6C34878D82A}">
                    <a16:rowId xmlns:a16="http://schemas.microsoft.com/office/drawing/2014/main" val="3478507082"/>
                  </a:ext>
                </a:extLst>
              </a:tr>
              <a:tr h="200025">
                <a:tc>
                  <a:txBody>
                    <a:bodyPr/>
                    <a:lstStyle/>
                    <a:p>
                      <a:pPr lvl="1" algn="l" fontAlgn="b"/>
                      <a:r>
                        <a:rPr lang="en-US" sz="1600" b="0" i="0" u="none" strike="noStrike" dirty="0">
                          <a:solidFill>
                            <a:schemeClr val="tx1"/>
                          </a:solidFill>
                          <a:effectLst/>
                          <a:latin typeface="+mn-lt"/>
                        </a:rPr>
                        <a:t>Poles, towers and fixtures O&amp;M</a:t>
                      </a:r>
                    </a:p>
                  </a:txBody>
                  <a:tcPr marL="9525" marR="9525" marT="9525" marB="0" anchor="b"/>
                </a:tc>
                <a:tc>
                  <a:txBody>
                    <a:bodyPr/>
                    <a:lstStyle/>
                    <a:p>
                      <a:pPr algn="ctr" fontAlgn="b"/>
                      <a:r>
                        <a:rPr lang="en-US" sz="1600" b="0" i="0" u="none" strike="noStrike" dirty="0">
                          <a:solidFill>
                            <a:schemeClr val="tx1"/>
                          </a:solidFill>
                          <a:effectLst/>
                          <a:latin typeface="+mn-lt"/>
                        </a:rPr>
                        <a:t>3</a:t>
                      </a:r>
                    </a:p>
                  </a:txBody>
                  <a:tcPr marL="9525" marR="9525" marT="9525" marB="0" anchor="b"/>
                </a:tc>
                <a:extLst>
                  <a:ext uri="{0D108BD9-81ED-4DB2-BD59-A6C34878D82A}">
                    <a16:rowId xmlns:a16="http://schemas.microsoft.com/office/drawing/2014/main" val="3339458706"/>
                  </a:ext>
                </a:extLst>
              </a:tr>
              <a:tr h="200025">
                <a:tc>
                  <a:txBody>
                    <a:bodyPr/>
                    <a:lstStyle/>
                    <a:p>
                      <a:pPr lvl="1" algn="l" fontAlgn="b"/>
                      <a:r>
                        <a:rPr lang="en-US" sz="1600" b="0" i="0" u="none" strike="noStrike" dirty="0">
                          <a:solidFill>
                            <a:schemeClr val="tx1"/>
                          </a:solidFill>
                          <a:effectLst/>
                          <a:latin typeface="+mn-lt"/>
                        </a:rPr>
                        <a:t>Billing O&amp;M</a:t>
                      </a:r>
                    </a:p>
                  </a:txBody>
                  <a:tcPr marL="9525" marR="9525" marT="9525" marB="0" anchor="b"/>
                </a:tc>
                <a:tc>
                  <a:txBody>
                    <a:bodyPr/>
                    <a:lstStyle/>
                    <a:p>
                      <a:pPr algn="ctr" fontAlgn="b"/>
                      <a:r>
                        <a:rPr lang="en-US" sz="1600" b="0" i="0" u="none" strike="noStrike" dirty="0">
                          <a:solidFill>
                            <a:schemeClr val="tx1"/>
                          </a:solidFill>
                          <a:effectLst/>
                          <a:latin typeface="+mn-lt"/>
                        </a:rPr>
                        <a:t>3</a:t>
                      </a:r>
                    </a:p>
                  </a:txBody>
                  <a:tcPr marL="9525" marR="9525" marT="9525" marB="0" anchor="b"/>
                </a:tc>
                <a:extLst>
                  <a:ext uri="{0D108BD9-81ED-4DB2-BD59-A6C34878D82A}">
                    <a16:rowId xmlns:a16="http://schemas.microsoft.com/office/drawing/2014/main" val="4097939445"/>
                  </a:ext>
                </a:extLst>
              </a:tr>
              <a:tr h="200025">
                <a:tc>
                  <a:txBody>
                    <a:bodyPr/>
                    <a:lstStyle/>
                    <a:p>
                      <a:pPr lvl="1" algn="l" fontAlgn="b"/>
                      <a:r>
                        <a:rPr lang="en-US" sz="1600" b="0" i="0" u="none" strike="noStrike" dirty="0">
                          <a:solidFill>
                            <a:schemeClr val="tx1"/>
                          </a:solidFill>
                          <a:effectLst/>
                          <a:latin typeface="+mn-lt"/>
                        </a:rPr>
                        <a:t>Lines O&amp;M</a:t>
                      </a:r>
                    </a:p>
                  </a:txBody>
                  <a:tcPr marL="9525" marR="9525" marT="9525" marB="0" anchor="b"/>
                </a:tc>
                <a:tc>
                  <a:txBody>
                    <a:bodyPr/>
                    <a:lstStyle/>
                    <a:p>
                      <a:pPr algn="ctr" fontAlgn="b"/>
                      <a:r>
                        <a:rPr lang="en-US" sz="1600" b="0" i="0" u="none" strike="noStrike" dirty="0">
                          <a:solidFill>
                            <a:schemeClr val="tx1"/>
                          </a:solidFill>
                          <a:effectLst/>
                          <a:latin typeface="+mn-lt"/>
                        </a:rPr>
                        <a:t>1</a:t>
                      </a:r>
                    </a:p>
                  </a:txBody>
                  <a:tcPr marL="9525" marR="9525" marT="9525" marB="0" anchor="b"/>
                </a:tc>
                <a:extLst>
                  <a:ext uri="{0D108BD9-81ED-4DB2-BD59-A6C34878D82A}">
                    <a16:rowId xmlns:a16="http://schemas.microsoft.com/office/drawing/2014/main" val="4026030262"/>
                  </a:ext>
                </a:extLst>
              </a:tr>
            </a:tbl>
          </a:graphicData>
        </a:graphic>
      </p:graphicFrame>
      <p:sp>
        <p:nvSpPr>
          <p:cNvPr id="3" name="Slide Number Placeholder 2">
            <a:extLst>
              <a:ext uri="{FF2B5EF4-FFF2-40B4-BE49-F238E27FC236}">
                <a16:creationId xmlns:a16="http://schemas.microsoft.com/office/drawing/2014/main" id="{ECEE3562-6B75-4867-83B6-3C43B44BB4F1}"/>
              </a:ext>
            </a:extLst>
          </p:cNvPr>
          <p:cNvSpPr>
            <a:spLocks noGrp="1"/>
          </p:cNvSpPr>
          <p:nvPr>
            <p:ph type="sldNum" sz="quarter" idx="4"/>
          </p:nvPr>
        </p:nvSpPr>
        <p:spPr/>
        <p:txBody>
          <a:bodyPr/>
          <a:lstStyle/>
          <a:p>
            <a:fld id="{A213ADC0-72BD-4342-B523-2CEC86468CA0}" type="slidenum">
              <a:rPr lang="en-US" smtClean="0"/>
              <a:t>11</a:t>
            </a:fld>
            <a:endParaRPr lang="en-US"/>
          </a:p>
        </p:txBody>
      </p:sp>
    </p:spTree>
    <p:extLst>
      <p:ext uri="{BB962C8B-B14F-4D97-AF65-F5344CB8AC3E}">
        <p14:creationId xmlns:p14="http://schemas.microsoft.com/office/powerpoint/2010/main" val="1697294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5FFB-D4F0-4240-90C2-2A37542F9076}"/>
              </a:ext>
            </a:extLst>
          </p:cNvPr>
          <p:cNvSpPr>
            <a:spLocks noGrp="1"/>
          </p:cNvSpPr>
          <p:nvPr>
            <p:ph type="title"/>
          </p:nvPr>
        </p:nvSpPr>
        <p:spPr/>
        <p:txBody>
          <a:bodyPr/>
          <a:lstStyle/>
          <a:p>
            <a:r>
              <a:rPr lang="en-US" dirty="0"/>
              <a:t>General Feedback</a:t>
            </a:r>
          </a:p>
        </p:txBody>
      </p:sp>
      <p:sp>
        <p:nvSpPr>
          <p:cNvPr id="5" name="Content Placeholder 4">
            <a:extLst>
              <a:ext uri="{FF2B5EF4-FFF2-40B4-BE49-F238E27FC236}">
                <a16:creationId xmlns:a16="http://schemas.microsoft.com/office/drawing/2014/main" id="{F04588BA-BC70-4825-A115-6393B2619308}"/>
              </a:ext>
            </a:extLst>
          </p:cNvPr>
          <p:cNvSpPr>
            <a:spLocks noGrp="1"/>
          </p:cNvSpPr>
          <p:nvPr>
            <p:ph idx="1"/>
          </p:nvPr>
        </p:nvSpPr>
        <p:spPr/>
        <p:txBody>
          <a:bodyPr/>
          <a:lstStyle/>
          <a:p>
            <a:r>
              <a:rPr lang="en-US" dirty="0"/>
              <a:t>Reporting inconsistencies between the distributors data could make distributor to distributor comparison less effective</a:t>
            </a:r>
          </a:p>
          <a:p>
            <a:r>
              <a:rPr lang="en-US" dirty="0"/>
              <a:t>Capital expenditure corresponding to enhancement of the existing equipment or re-use of the equipment on another site</a:t>
            </a:r>
          </a:p>
          <a:p>
            <a:r>
              <a:rPr lang="en-US" dirty="0"/>
              <a:t>Annual detailed reporting by distributors on variances if the benchmark is exceeded</a:t>
            </a:r>
          </a:p>
          <a:p>
            <a:r>
              <a:rPr lang="en-US" dirty="0"/>
              <a:t>Annual survey would be valuable</a:t>
            </a:r>
          </a:p>
          <a:p>
            <a:endParaRPr lang="en-US" dirty="0"/>
          </a:p>
        </p:txBody>
      </p:sp>
      <p:sp>
        <p:nvSpPr>
          <p:cNvPr id="3" name="Slide Number Placeholder 2">
            <a:extLst>
              <a:ext uri="{FF2B5EF4-FFF2-40B4-BE49-F238E27FC236}">
                <a16:creationId xmlns:a16="http://schemas.microsoft.com/office/drawing/2014/main" id="{0C03A0E5-276A-464B-93C3-3378D3A59D9D}"/>
              </a:ext>
            </a:extLst>
          </p:cNvPr>
          <p:cNvSpPr>
            <a:spLocks noGrp="1"/>
          </p:cNvSpPr>
          <p:nvPr>
            <p:ph type="sldNum" sz="quarter" idx="4"/>
          </p:nvPr>
        </p:nvSpPr>
        <p:spPr/>
        <p:txBody>
          <a:bodyPr/>
          <a:lstStyle/>
          <a:p>
            <a:fld id="{A213ADC0-72BD-4342-B523-2CEC86468CA0}" type="slidenum">
              <a:rPr lang="en-US" smtClean="0"/>
              <a:t>12</a:t>
            </a:fld>
            <a:endParaRPr lang="en-US"/>
          </a:p>
        </p:txBody>
      </p:sp>
    </p:spTree>
    <p:extLst>
      <p:ext uri="{BB962C8B-B14F-4D97-AF65-F5344CB8AC3E}">
        <p14:creationId xmlns:p14="http://schemas.microsoft.com/office/powerpoint/2010/main" val="4141258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A2C99-61E9-4A6F-8E2D-729050927D24}"/>
              </a:ext>
            </a:extLst>
          </p:cNvPr>
          <p:cNvSpPr>
            <a:spLocks noGrp="1"/>
          </p:cNvSpPr>
          <p:nvPr>
            <p:ph type="title"/>
          </p:nvPr>
        </p:nvSpPr>
        <p:spPr/>
        <p:txBody>
          <a:bodyPr>
            <a:normAutofit/>
          </a:bodyPr>
          <a:lstStyle/>
          <a:p>
            <a:r>
              <a:rPr lang="en-US" dirty="0"/>
              <a:t>Distribution Station Equipment CapEx</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8AFCC3A-564D-4A8E-B03B-6D1D512614F0}"/>
                  </a:ext>
                </a:extLst>
              </p:cNvPr>
              <p:cNvSpPr txBox="1"/>
              <p:nvPr/>
            </p:nvSpPr>
            <p:spPr>
              <a:xfrm>
                <a:off x="3780425" y="4651483"/>
                <a:ext cx="6097604" cy="701410"/>
              </a:xfrm>
              <a:prstGeom prst="rect">
                <a:avLst/>
              </a:prstGeom>
              <a:noFill/>
            </p:spPr>
            <p:txBody>
              <a:bodyPr wrap="square">
                <a:spAutoFit/>
              </a:bodyPr>
              <a:lstStyle/>
              <a:p>
                <a:pPr marL="0" marR="0">
                  <a:lnSpc>
                    <a:spcPct val="115000"/>
                  </a:lnSpc>
                  <a:spcBef>
                    <a:spcPts val="0"/>
                  </a:spcBef>
                  <a:spcAft>
                    <a:spcPts val="0"/>
                  </a:spcAft>
                </a:pPr>
                <a14:m>
                  <m:oMath xmlns:m="http://schemas.openxmlformats.org/officeDocument/2006/math">
                    <m:r>
                      <m:rPr>
                        <m:sty m:val="p"/>
                      </m:rPr>
                      <a:rPr lang="en-CA" sz="1800" smtClean="0">
                        <a:effectLst/>
                        <a:latin typeface="Cambria Math" panose="02040503050406030204" pitchFamily="18" charset="0"/>
                        <a:ea typeface="Calibri" panose="020F0502020204030204" pitchFamily="34" charset="0"/>
                        <a:cs typeface="Calibri" panose="020F0502020204030204" pitchFamily="34" charset="0"/>
                      </a:rPr>
                      <m:t>Unit</m:t>
                    </m:r>
                    <m:r>
                      <a:rPr lang="en-CA" sz="1800" smtClean="0">
                        <a:effectLst/>
                        <a:latin typeface="Cambria Math" panose="02040503050406030204" pitchFamily="18" charset="0"/>
                        <a:ea typeface="Calibri" panose="020F0502020204030204" pitchFamily="34" charset="0"/>
                        <a:cs typeface="Calibri" panose="020F0502020204030204" pitchFamily="34" charset="0"/>
                      </a:rPr>
                      <m:t> </m:t>
                    </m:r>
                    <m:r>
                      <m:rPr>
                        <m:sty m:val="p"/>
                      </m:rPr>
                      <a:rPr lang="en-CA" sz="1800" smtClean="0">
                        <a:effectLst/>
                        <a:latin typeface="Cambria Math" panose="02040503050406030204" pitchFamily="18" charset="0"/>
                        <a:ea typeface="Calibri" panose="020F0502020204030204" pitchFamily="34" charset="0"/>
                        <a:cs typeface="Calibri" panose="020F0502020204030204" pitchFamily="34" charset="0"/>
                      </a:rPr>
                      <m:t>Cost</m:t>
                    </m:r>
                    <m:r>
                      <a:rPr lang="en-CA" sz="1800" smtClean="0">
                        <a:effectLst/>
                        <a:latin typeface="Cambria Math" panose="02040503050406030204" pitchFamily="18" charset="0"/>
                        <a:ea typeface="Calibri" panose="020F0502020204030204" pitchFamily="34" charset="0"/>
                        <a:cs typeface="Calibri" panose="020F0502020204030204" pitchFamily="34" charset="0"/>
                      </a:rPr>
                      <m:t> </m:t>
                    </m:r>
                    <m:d>
                      <m:dPr>
                        <m:ctrlPr>
                          <a:rPr lang="en-CA" sz="1800" i="1" smtClean="0">
                            <a:effectLst/>
                            <a:latin typeface="Cambria Math" panose="02040503050406030204" pitchFamily="18" charset="0"/>
                            <a:ea typeface="Calibri" panose="020F0502020204030204" pitchFamily="34" charset="0"/>
                            <a:cs typeface="Calibri" panose="020F0502020204030204" pitchFamily="34" charset="0"/>
                          </a:rPr>
                        </m:ctrlPr>
                      </m:dPr>
                      <m:e>
                        <m:f>
                          <m:fPr>
                            <m:ctrlPr>
                              <a:rPr lang="en-US" sz="1800" i="1">
                                <a:effectLst/>
                                <a:latin typeface="Cambria Math" panose="02040503050406030204" pitchFamily="18" charset="0"/>
                                <a:ea typeface="Calibri" panose="020F0502020204030204" pitchFamily="34" charset="0"/>
                                <a:cs typeface="Calibri" panose="020F0502020204030204" pitchFamily="34" charset="0"/>
                              </a:rPr>
                            </m:ctrlPr>
                          </m:fPr>
                          <m:num>
                            <m:r>
                              <a:rPr lang="en-CA" sz="1800">
                                <a:effectLst/>
                                <a:latin typeface="Cambria Math" panose="02040503050406030204" pitchFamily="18" charset="0"/>
                                <a:ea typeface="Calibri" panose="020F0502020204030204" pitchFamily="34" charset="0"/>
                                <a:cs typeface="Calibri" panose="020F0502020204030204" pitchFamily="34" charset="0"/>
                              </a:rPr>
                              <m:t>$</m:t>
                            </m:r>
                          </m:num>
                          <m:den>
                            <m:f>
                              <m:fPr>
                                <m:ctrlPr>
                                  <a:rPr lang="en-US" sz="1800" i="1">
                                    <a:effectLst/>
                                    <a:latin typeface="Cambria Math" panose="02040503050406030204" pitchFamily="18" charset="0"/>
                                    <a:ea typeface="Calibri" panose="020F0502020204030204" pitchFamily="34" charset="0"/>
                                    <a:cs typeface="Calibri" panose="020F0502020204030204" pitchFamily="34" charset="0"/>
                                  </a:rPr>
                                </m:ctrlPr>
                              </m:fPr>
                              <m:num>
                                <m:r>
                                  <m:rPr>
                                    <m:sty m:val="p"/>
                                  </m:rPr>
                                  <a:rPr lang="en-CA" sz="1800">
                                    <a:effectLst/>
                                    <a:latin typeface="Cambria Math" panose="02040503050406030204" pitchFamily="18" charset="0"/>
                                    <a:ea typeface="Calibri" panose="020F0502020204030204" pitchFamily="34" charset="0"/>
                                    <a:cs typeface="Calibri" panose="020F0502020204030204" pitchFamily="34" charset="0"/>
                                  </a:rPr>
                                  <m:t>MVA</m:t>
                                </m:r>
                              </m:num>
                              <m:den>
                                <m:r>
                                  <m:rPr>
                                    <m:sty m:val="p"/>
                                  </m:rPr>
                                  <a:rPr lang="en-CA" sz="1800">
                                    <a:effectLst/>
                                    <a:latin typeface="Cambria Math" panose="02040503050406030204" pitchFamily="18" charset="0"/>
                                    <a:ea typeface="Calibri" panose="020F0502020204030204" pitchFamily="34" charset="0"/>
                                    <a:cs typeface="Calibri" panose="020F0502020204030204" pitchFamily="34" charset="0"/>
                                  </a:rPr>
                                  <m:t>Station</m:t>
                                </m:r>
                              </m:den>
                            </m:f>
                          </m:den>
                        </m:f>
                      </m:e>
                    </m:d>
                    <m:r>
                      <a:rPr lang="en-CA" sz="1800">
                        <a:effectLst/>
                        <a:latin typeface="Cambria Math" panose="02040503050406030204" pitchFamily="18" charset="0"/>
                        <a:ea typeface="Calibri" panose="020F0502020204030204" pitchFamily="34" charset="0"/>
                        <a:cs typeface="Calibri" panose="020F0502020204030204" pitchFamily="34" charset="0"/>
                      </a:rPr>
                      <m:t>=</m:t>
                    </m:r>
                  </m:oMath>
                </a14:m>
                <a:r>
                  <a:rPr lang="en-CA" sz="2800" dirty="0">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Calibri" panose="020F0502020204030204" pitchFamily="34" charset="0"/>
                          </a:rPr>
                        </m:ctrlPr>
                      </m:fPr>
                      <m:num>
                        <m:r>
                          <m:rPr>
                            <m:sty m:val="p"/>
                          </m:rPr>
                          <a:rPr lang="en-CA" sz="2000">
                            <a:effectLst/>
                            <a:latin typeface="Cambria Math" panose="02040503050406030204" pitchFamily="18" charset="0"/>
                            <a:ea typeface="Calibri" panose="020F0502020204030204" pitchFamily="34" charset="0"/>
                            <a:cs typeface="Calibri" panose="020F0502020204030204" pitchFamily="34" charset="0"/>
                          </a:rPr>
                          <m:t>USoA</m:t>
                        </m:r>
                        <m:r>
                          <a:rPr lang="en-CA" sz="2000">
                            <a:effectLst/>
                            <a:latin typeface="Cambria Math" panose="02040503050406030204" pitchFamily="18" charset="0"/>
                            <a:ea typeface="Calibri" panose="020F0502020204030204" pitchFamily="34" charset="0"/>
                            <a:cs typeface="Calibri" panose="020F0502020204030204" pitchFamily="34" charset="0"/>
                          </a:rPr>
                          <m:t> [1820] ($)</m:t>
                        </m:r>
                      </m:num>
                      <m:den>
                        <m:r>
                          <m:rPr>
                            <m:sty m:val="p"/>
                          </m:rPr>
                          <a:rPr lang="en-CA" sz="2000">
                            <a:effectLst/>
                            <a:latin typeface="Cambria Math" panose="02040503050406030204" pitchFamily="18" charset="0"/>
                            <a:ea typeface="Calibri" panose="020F0502020204030204" pitchFamily="34" charset="0"/>
                            <a:cs typeface="Calibri" panose="020F0502020204030204" pitchFamily="34" charset="0"/>
                          </a:rPr>
                          <m:t>MV</m:t>
                        </m:r>
                        <m:r>
                          <m:rPr>
                            <m:sty m:val="p"/>
                          </m:rPr>
                          <a:rPr lang="en-US" sz="2000" b="0" i="0" smtClean="0">
                            <a:effectLst/>
                            <a:latin typeface="Cambria Math" panose="02040503050406030204" pitchFamily="18" charset="0"/>
                            <a:ea typeface="Calibri" panose="020F0502020204030204" pitchFamily="34" charset="0"/>
                            <a:cs typeface="Calibri" panose="020F0502020204030204" pitchFamily="34" charset="0"/>
                          </a:rPr>
                          <m:t>A</m:t>
                        </m:r>
                        <m:r>
                          <a:rPr lang="en-CA" sz="2000">
                            <a:effectLst/>
                            <a:latin typeface="Cambria Math" panose="02040503050406030204" pitchFamily="18" charset="0"/>
                            <a:ea typeface="Calibri" panose="020F0502020204030204" pitchFamily="34" charset="0"/>
                            <a:cs typeface="Calibri" panose="020F0502020204030204" pitchFamily="34" charset="0"/>
                          </a:rPr>
                          <m:t>/</m:t>
                        </m:r>
                        <m:r>
                          <m:rPr>
                            <m:sty m:val="p"/>
                          </m:rPr>
                          <a:rPr lang="en-CA" sz="2000">
                            <a:effectLst/>
                            <a:latin typeface="Cambria Math" panose="02040503050406030204" pitchFamily="18" charset="0"/>
                            <a:ea typeface="Calibri" panose="020F0502020204030204" pitchFamily="34" charset="0"/>
                            <a:cs typeface="Calibri" panose="020F0502020204030204" pitchFamily="34" charset="0"/>
                          </a:rPr>
                          <m:t>Station</m:t>
                        </m:r>
                      </m:den>
                    </m:f>
                  </m:oMath>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5" name="TextBox 4">
                <a:extLst>
                  <a:ext uri="{FF2B5EF4-FFF2-40B4-BE49-F238E27FC236}">
                    <a16:creationId xmlns:a16="http://schemas.microsoft.com/office/drawing/2014/main" id="{38AFCC3A-564D-4A8E-B03B-6D1D512614F0}"/>
                  </a:ext>
                </a:extLst>
              </p:cNvPr>
              <p:cNvSpPr txBox="1">
                <a:spLocks noRot="1" noChangeAspect="1" noMove="1" noResize="1" noEditPoints="1" noAdjustHandles="1" noChangeArrowheads="1" noChangeShapeType="1" noTextEdit="1"/>
              </p:cNvSpPr>
              <p:nvPr/>
            </p:nvSpPr>
            <p:spPr>
              <a:xfrm>
                <a:off x="3780425" y="4651483"/>
                <a:ext cx="6097604" cy="701410"/>
              </a:xfrm>
              <a:prstGeom prst="rect">
                <a:avLst/>
              </a:prstGeom>
              <a:blipFill>
                <a:blip r:embed="rId2"/>
                <a:stretch>
                  <a:fillRect b="-3478"/>
                </a:stretch>
              </a:blipFill>
            </p:spPr>
            <p:txBody>
              <a:bodyPr/>
              <a:lstStyle/>
              <a:p>
                <a:r>
                  <a:rPr lang="en-US">
                    <a:noFill/>
                  </a:rPr>
                  <a:t> </a:t>
                </a:r>
              </a:p>
            </p:txBody>
          </p:sp>
        </mc:Fallback>
      </mc:AlternateContent>
      <p:graphicFrame>
        <p:nvGraphicFramePr>
          <p:cNvPr id="6" name="Chart 5">
            <a:extLst>
              <a:ext uri="{FF2B5EF4-FFF2-40B4-BE49-F238E27FC236}">
                <a16:creationId xmlns:a16="http://schemas.microsoft.com/office/drawing/2014/main" id="{20F47257-569D-4034-9D04-0C792799C265}"/>
              </a:ext>
            </a:extLst>
          </p:cNvPr>
          <p:cNvGraphicFramePr/>
          <p:nvPr>
            <p:extLst>
              <p:ext uri="{D42A27DB-BD31-4B8C-83A1-F6EECF244321}">
                <p14:modId xmlns:p14="http://schemas.microsoft.com/office/powerpoint/2010/main" val="927130650"/>
              </p:ext>
            </p:extLst>
          </p:nvPr>
        </p:nvGraphicFramePr>
        <p:xfrm>
          <a:off x="911088" y="1321376"/>
          <a:ext cx="475488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63B324AB-147B-4A3D-90B6-2B49902B2861}"/>
              </a:ext>
            </a:extLst>
          </p:cNvPr>
          <p:cNvGraphicFramePr/>
          <p:nvPr>
            <p:extLst>
              <p:ext uri="{D42A27DB-BD31-4B8C-83A1-F6EECF244321}">
                <p14:modId xmlns:p14="http://schemas.microsoft.com/office/powerpoint/2010/main" val="3399068671"/>
              </p:ext>
            </p:extLst>
          </p:nvPr>
        </p:nvGraphicFramePr>
        <p:xfrm>
          <a:off x="5665968" y="1321376"/>
          <a:ext cx="566928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E9DADA9A-6038-4268-A568-9D647A64190E}"/>
              </a:ext>
            </a:extLst>
          </p:cNvPr>
          <p:cNvSpPr>
            <a:spLocks noGrp="1"/>
          </p:cNvSpPr>
          <p:nvPr>
            <p:ph type="sldNum" sz="quarter" idx="4"/>
          </p:nvPr>
        </p:nvSpPr>
        <p:spPr/>
        <p:txBody>
          <a:bodyPr/>
          <a:lstStyle/>
          <a:p>
            <a:fld id="{A213ADC0-72BD-4342-B523-2CEC86468CA0}" type="slidenum">
              <a:rPr lang="en-US" smtClean="0"/>
              <a:t>13</a:t>
            </a:fld>
            <a:endParaRPr lang="en-US"/>
          </a:p>
        </p:txBody>
      </p:sp>
    </p:spTree>
    <p:extLst>
      <p:ext uri="{BB962C8B-B14F-4D97-AF65-F5344CB8AC3E}">
        <p14:creationId xmlns:p14="http://schemas.microsoft.com/office/powerpoint/2010/main" val="2102944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AE80E-A8F4-4909-84BF-CB3EB5AD5EFD}"/>
              </a:ext>
            </a:extLst>
          </p:cNvPr>
          <p:cNvSpPr>
            <a:spLocks noGrp="1"/>
          </p:cNvSpPr>
          <p:nvPr>
            <p:ph type="title"/>
          </p:nvPr>
        </p:nvSpPr>
        <p:spPr/>
        <p:txBody>
          <a:bodyPr>
            <a:normAutofit/>
          </a:bodyPr>
          <a:lstStyle/>
          <a:p>
            <a:r>
              <a:rPr lang="en-US" dirty="0"/>
              <a:t>Distribution Station Equipment CapEx</a:t>
            </a:r>
          </a:p>
        </p:txBody>
      </p:sp>
      <p:sp>
        <p:nvSpPr>
          <p:cNvPr id="5" name="TextBox 4">
            <a:extLst>
              <a:ext uri="{FF2B5EF4-FFF2-40B4-BE49-F238E27FC236}">
                <a16:creationId xmlns:a16="http://schemas.microsoft.com/office/drawing/2014/main" id="{45070092-1267-444A-9243-5225A6BBA735}"/>
              </a:ext>
            </a:extLst>
          </p:cNvPr>
          <p:cNvSpPr txBox="1"/>
          <p:nvPr/>
        </p:nvSpPr>
        <p:spPr>
          <a:xfrm>
            <a:off x="838200" y="1310640"/>
            <a:ext cx="6097604" cy="461665"/>
          </a:xfrm>
          <a:prstGeom prst="rect">
            <a:avLst/>
          </a:prstGeom>
          <a:noFill/>
        </p:spPr>
        <p:txBody>
          <a:bodyPr wrap="square">
            <a:spAutoFit/>
          </a:bodyPr>
          <a:lstStyle/>
          <a:p>
            <a:r>
              <a:rPr lang="en-US" sz="2400" dirty="0"/>
              <a:t>Survey Results</a:t>
            </a:r>
          </a:p>
        </p:txBody>
      </p:sp>
      <p:sp>
        <p:nvSpPr>
          <p:cNvPr id="7" name="Content Placeholder 2">
            <a:extLst>
              <a:ext uri="{FF2B5EF4-FFF2-40B4-BE49-F238E27FC236}">
                <a16:creationId xmlns:a16="http://schemas.microsoft.com/office/drawing/2014/main" id="{F61A640E-C96C-4D9F-95AA-9A93D0B2B037}"/>
              </a:ext>
            </a:extLst>
          </p:cNvPr>
          <p:cNvSpPr>
            <a:spLocks noGrp="1"/>
          </p:cNvSpPr>
          <p:nvPr>
            <p:ph idx="1"/>
          </p:nvPr>
        </p:nvSpPr>
        <p:spPr>
          <a:xfrm>
            <a:off x="838200" y="1931503"/>
            <a:ext cx="10515600" cy="4351338"/>
          </a:xfrm>
        </p:spPr>
        <p:txBody>
          <a:bodyPr/>
          <a:lstStyle/>
          <a:p>
            <a:pPr marL="0" indent="0">
              <a:buNone/>
            </a:pPr>
            <a:r>
              <a:rPr lang="en-US" sz="2000" dirty="0">
                <a:solidFill>
                  <a:schemeClr val="tx1"/>
                </a:solidFill>
              </a:rPr>
              <a:t>Question: </a:t>
            </a:r>
            <a:r>
              <a:rPr lang="en-US" sz="2000" dirty="0"/>
              <a:t>What enhancement opportunities do you see?</a:t>
            </a:r>
          </a:p>
          <a:p>
            <a:pPr marL="0" indent="0">
              <a:buNone/>
            </a:pPr>
            <a:r>
              <a:rPr lang="en-US" sz="2000" dirty="0">
                <a:solidFill>
                  <a:schemeClr val="tx1"/>
                </a:solidFill>
              </a:rPr>
              <a:t>Responses: </a:t>
            </a:r>
          </a:p>
          <a:p>
            <a:pPr marL="404813" indent="-173038"/>
            <a:r>
              <a:rPr lang="en-US" sz="2000" dirty="0"/>
              <a:t>Total MVA in the denominator is normalized using total number of stations but the numerator is not normalized.</a:t>
            </a:r>
          </a:p>
          <a:p>
            <a:pPr marL="404813" indent="-173038"/>
            <a:r>
              <a:rPr lang="en-US" sz="2000" dirty="0"/>
              <a:t>Metric does not account for differences in configurations, age demographics or asset conditions.</a:t>
            </a:r>
          </a:p>
          <a:p>
            <a:pPr marL="404813" indent="-173038"/>
            <a:endParaRPr lang="en-US" sz="2000" dirty="0"/>
          </a:p>
        </p:txBody>
      </p:sp>
      <p:sp>
        <p:nvSpPr>
          <p:cNvPr id="6" name="TextBox 5">
            <a:extLst>
              <a:ext uri="{FF2B5EF4-FFF2-40B4-BE49-F238E27FC236}">
                <a16:creationId xmlns:a16="http://schemas.microsoft.com/office/drawing/2014/main" id="{E7102881-0F69-406E-A07B-FA21C586F96D}"/>
              </a:ext>
            </a:extLst>
          </p:cNvPr>
          <p:cNvSpPr txBox="1"/>
          <p:nvPr/>
        </p:nvSpPr>
        <p:spPr>
          <a:xfrm>
            <a:off x="838200" y="4614530"/>
            <a:ext cx="9548038" cy="400110"/>
          </a:xfrm>
          <a:prstGeom prst="rect">
            <a:avLst/>
          </a:prstGeom>
          <a:noFill/>
        </p:spPr>
        <p:txBody>
          <a:bodyPr wrap="square" rtlCol="0">
            <a:spAutoFit/>
          </a:bodyPr>
          <a:lstStyle/>
          <a:p>
            <a:r>
              <a:rPr lang="en-US" sz="2000" dirty="0">
                <a:solidFill>
                  <a:srgbClr val="0070C0"/>
                </a:solidFill>
              </a:rPr>
              <a:t>Discussion: </a:t>
            </a:r>
            <a:r>
              <a:rPr lang="en-US" dirty="0">
                <a:solidFill>
                  <a:schemeClr val="bg1">
                    <a:lumMod val="10000"/>
                  </a:schemeClr>
                </a:solidFill>
              </a:rPr>
              <a:t>What steps could be taken to enhance this unit cost metric? </a:t>
            </a:r>
          </a:p>
        </p:txBody>
      </p:sp>
      <p:sp>
        <p:nvSpPr>
          <p:cNvPr id="3" name="Slide Number Placeholder 2">
            <a:extLst>
              <a:ext uri="{FF2B5EF4-FFF2-40B4-BE49-F238E27FC236}">
                <a16:creationId xmlns:a16="http://schemas.microsoft.com/office/drawing/2014/main" id="{D7A7D260-1AD8-478A-9E14-F1565B2B6B07}"/>
              </a:ext>
            </a:extLst>
          </p:cNvPr>
          <p:cNvSpPr>
            <a:spLocks noGrp="1"/>
          </p:cNvSpPr>
          <p:nvPr>
            <p:ph type="sldNum" sz="quarter" idx="4"/>
          </p:nvPr>
        </p:nvSpPr>
        <p:spPr/>
        <p:txBody>
          <a:bodyPr/>
          <a:lstStyle/>
          <a:p>
            <a:fld id="{A213ADC0-72BD-4342-B523-2CEC86468CA0}" type="slidenum">
              <a:rPr lang="en-US" smtClean="0"/>
              <a:t>14</a:t>
            </a:fld>
            <a:endParaRPr lang="en-US"/>
          </a:p>
        </p:txBody>
      </p:sp>
    </p:spTree>
    <p:extLst>
      <p:ext uri="{BB962C8B-B14F-4D97-AF65-F5344CB8AC3E}">
        <p14:creationId xmlns:p14="http://schemas.microsoft.com/office/powerpoint/2010/main" val="4260093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AE80E-A8F4-4909-84BF-CB3EB5AD5EFD}"/>
              </a:ext>
            </a:extLst>
          </p:cNvPr>
          <p:cNvSpPr>
            <a:spLocks noGrp="1"/>
          </p:cNvSpPr>
          <p:nvPr>
            <p:ph type="title"/>
          </p:nvPr>
        </p:nvSpPr>
        <p:spPr/>
        <p:txBody>
          <a:bodyPr>
            <a:normAutofit/>
          </a:bodyPr>
          <a:lstStyle/>
          <a:p>
            <a:r>
              <a:rPr lang="en-US" dirty="0"/>
              <a:t>Distribution Station Equipment CapEx</a:t>
            </a:r>
          </a:p>
        </p:txBody>
      </p:sp>
      <p:sp>
        <p:nvSpPr>
          <p:cNvPr id="5" name="TextBox 4">
            <a:extLst>
              <a:ext uri="{FF2B5EF4-FFF2-40B4-BE49-F238E27FC236}">
                <a16:creationId xmlns:a16="http://schemas.microsoft.com/office/drawing/2014/main" id="{45070092-1267-444A-9243-5225A6BBA735}"/>
              </a:ext>
            </a:extLst>
          </p:cNvPr>
          <p:cNvSpPr txBox="1"/>
          <p:nvPr/>
        </p:nvSpPr>
        <p:spPr>
          <a:xfrm>
            <a:off x="838200" y="1310640"/>
            <a:ext cx="6097604" cy="461665"/>
          </a:xfrm>
          <a:prstGeom prst="rect">
            <a:avLst/>
          </a:prstGeom>
          <a:noFill/>
        </p:spPr>
        <p:txBody>
          <a:bodyPr wrap="square">
            <a:spAutoFit/>
          </a:bodyPr>
          <a:lstStyle/>
          <a:p>
            <a:r>
              <a:rPr lang="en-US" sz="2400" dirty="0"/>
              <a:t>Potential Improvements</a:t>
            </a:r>
          </a:p>
        </p:txBody>
      </p:sp>
      <p:sp>
        <p:nvSpPr>
          <p:cNvPr id="7" name="Content Placeholder 2">
            <a:extLst>
              <a:ext uri="{FF2B5EF4-FFF2-40B4-BE49-F238E27FC236}">
                <a16:creationId xmlns:a16="http://schemas.microsoft.com/office/drawing/2014/main" id="{F61A640E-C96C-4D9F-95AA-9A93D0B2B037}"/>
              </a:ext>
            </a:extLst>
          </p:cNvPr>
          <p:cNvSpPr>
            <a:spLocks noGrp="1"/>
          </p:cNvSpPr>
          <p:nvPr>
            <p:ph idx="1"/>
          </p:nvPr>
        </p:nvSpPr>
        <p:spPr>
          <a:xfrm>
            <a:off x="838200" y="1931503"/>
            <a:ext cx="10515600" cy="4351338"/>
          </a:xfrm>
        </p:spPr>
        <p:txBody>
          <a:bodyPr/>
          <a:lstStyle/>
          <a:p>
            <a:pPr marL="0" indent="0">
              <a:buNone/>
            </a:pPr>
            <a:r>
              <a:rPr lang="en-US" sz="2000" dirty="0"/>
              <a:t>New Formula:</a:t>
            </a:r>
          </a:p>
          <a:p>
            <a:pPr marL="0" indent="0">
              <a:buNone/>
            </a:pPr>
            <a:endParaRPr lang="en-US" sz="2000" dirty="0"/>
          </a:p>
          <a:p>
            <a:pPr marL="0" indent="0">
              <a:buNone/>
            </a:pPr>
            <a:endParaRPr lang="en-US" sz="2000" dirty="0"/>
          </a:p>
          <a:p>
            <a:pPr marL="0" indent="0">
              <a:buNone/>
            </a:pPr>
            <a:endParaRPr lang="en-US" sz="20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D5B11C5-9554-41E0-BFD3-40994C0F1D88}"/>
                  </a:ext>
                </a:extLst>
              </p:cNvPr>
              <p:cNvSpPr txBox="1"/>
              <p:nvPr/>
            </p:nvSpPr>
            <p:spPr>
              <a:xfrm>
                <a:off x="838200" y="2463759"/>
                <a:ext cx="6097604" cy="602216"/>
              </a:xfrm>
              <a:prstGeom prst="rect">
                <a:avLst/>
              </a:prstGeom>
              <a:noFill/>
            </p:spPr>
            <p:txBody>
              <a:bodyPr wrap="square">
                <a:spAutoFit/>
              </a:bodyPr>
              <a:lstStyle/>
              <a:p>
                <a:pPr marL="0" marR="0">
                  <a:lnSpc>
                    <a:spcPct val="115000"/>
                  </a:lnSpc>
                  <a:spcBef>
                    <a:spcPts val="0"/>
                  </a:spcBef>
                  <a:spcAft>
                    <a:spcPts val="0"/>
                  </a:spcAft>
                </a:pPr>
                <a14:m>
                  <m:oMath xmlns:m="http://schemas.openxmlformats.org/officeDocument/2006/math">
                    <m:r>
                      <m:rPr>
                        <m:sty m:val="p"/>
                      </m:rPr>
                      <a:rPr lang="en-CA" sz="1800" smtClean="0">
                        <a:effectLst/>
                        <a:latin typeface="Cambria Math" panose="02040503050406030204" pitchFamily="18" charset="0"/>
                        <a:ea typeface="Calibri" panose="020F0502020204030204" pitchFamily="34" charset="0"/>
                        <a:cs typeface="Calibri" panose="020F0502020204030204" pitchFamily="34" charset="0"/>
                      </a:rPr>
                      <m:t>Unit</m:t>
                    </m:r>
                    <m:r>
                      <a:rPr lang="en-CA" sz="1800" smtClean="0">
                        <a:effectLst/>
                        <a:latin typeface="Cambria Math" panose="02040503050406030204" pitchFamily="18" charset="0"/>
                        <a:ea typeface="Calibri" panose="020F0502020204030204" pitchFamily="34" charset="0"/>
                        <a:cs typeface="Calibri" panose="020F0502020204030204" pitchFamily="34" charset="0"/>
                      </a:rPr>
                      <m:t> </m:t>
                    </m:r>
                    <m:r>
                      <m:rPr>
                        <m:sty m:val="p"/>
                      </m:rPr>
                      <a:rPr lang="en-CA" sz="1800" smtClean="0">
                        <a:effectLst/>
                        <a:latin typeface="Cambria Math" panose="02040503050406030204" pitchFamily="18" charset="0"/>
                        <a:ea typeface="Calibri" panose="020F0502020204030204" pitchFamily="34" charset="0"/>
                        <a:cs typeface="Calibri" panose="020F0502020204030204" pitchFamily="34" charset="0"/>
                      </a:rPr>
                      <m:t>Cost</m:t>
                    </m:r>
                    <m:r>
                      <a:rPr lang="en-CA" sz="1800" smtClean="0">
                        <a:effectLst/>
                        <a:latin typeface="Cambria Math" panose="02040503050406030204" pitchFamily="18" charset="0"/>
                        <a:ea typeface="Calibri" panose="020F0502020204030204" pitchFamily="34" charset="0"/>
                        <a:cs typeface="Calibri" panose="020F0502020204030204" pitchFamily="34" charset="0"/>
                      </a:rPr>
                      <m:t> </m:t>
                    </m:r>
                    <m:d>
                      <m:dPr>
                        <m:ctrlPr>
                          <a:rPr lang="en-CA" sz="1800" i="1" smtClean="0">
                            <a:effectLst/>
                            <a:latin typeface="Cambria Math" panose="02040503050406030204" pitchFamily="18" charset="0"/>
                            <a:ea typeface="Calibri" panose="020F0502020204030204" pitchFamily="34" charset="0"/>
                            <a:cs typeface="Calibri" panose="020F0502020204030204" pitchFamily="34" charset="0"/>
                          </a:rPr>
                        </m:ctrlPr>
                      </m:dPr>
                      <m:e>
                        <m:f>
                          <m:fPr>
                            <m:ctrlPr>
                              <a:rPr lang="en-US" sz="1800" i="1">
                                <a:effectLst/>
                                <a:latin typeface="Cambria Math" panose="02040503050406030204" pitchFamily="18" charset="0"/>
                                <a:ea typeface="Calibri" panose="020F0502020204030204" pitchFamily="34" charset="0"/>
                                <a:cs typeface="Calibri" panose="020F0502020204030204" pitchFamily="34" charset="0"/>
                              </a:rPr>
                            </m:ctrlPr>
                          </m:fPr>
                          <m:num>
                            <m:r>
                              <a:rPr lang="en-CA" sz="1800">
                                <a:effectLst/>
                                <a:latin typeface="Cambria Math" panose="02040503050406030204" pitchFamily="18" charset="0"/>
                                <a:ea typeface="Calibri" panose="020F0502020204030204" pitchFamily="34" charset="0"/>
                                <a:cs typeface="Calibri" panose="020F0502020204030204" pitchFamily="34" charset="0"/>
                              </a:rPr>
                              <m:t>$</m:t>
                            </m:r>
                          </m:num>
                          <m:den>
                            <m:r>
                              <a:rPr lang="en-US" sz="1800" b="0" i="1" smtClean="0">
                                <a:effectLst/>
                                <a:latin typeface="Cambria Math" panose="02040503050406030204" pitchFamily="18" charset="0"/>
                                <a:ea typeface="Calibri" panose="020F0502020204030204" pitchFamily="34" charset="0"/>
                                <a:cs typeface="Calibri" panose="020F0502020204030204" pitchFamily="34" charset="0"/>
                              </a:rPr>
                              <m:t>𝑀𝑉𝐴</m:t>
                            </m:r>
                          </m:den>
                        </m:f>
                      </m:e>
                    </m:d>
                    <m:r>
                      <a:rPr lang="en-CA" sz="1800">
                        <a:effectLst/>
                        <a:latin typeface="Cambria Math" panose="02040503050406030204" pitchFamily="18" charset="0"/>
                        <a:ea typeface="Calibri" panose="020F0502020204030204" pitchFamily="34" charset="0"/>
                        <a:cs typeface="Calibri" panose="020F0502020204030204" pitchFamily="34" charset="0"/>
                      </a:rPr>
                      <m:t>=</m:t>
                    </m:r>
                  </m:oMath>
                </a14:m>
                <a:r>
                  <a:rPr lang="en-CA" sz="2800" dirty="0">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Calibri" panose="020F0502020204030204" pitchFamily="34" charset="0"/>
                          </a:rPr>
                        </m:ctrlPr>
                      </m:fPr>
                      <m:num>
                        <m:r>
                          <m:rPr>
                            <m:sty m:val="p"/>
                          </m:rPr>
                          <a:rPr lang="en-CA" sz="2000">
                            <a:effectLst/>
                            <a:latin typeface="Cambria Math" panose="02040503050406030204" pitchFamily="18" charset="0"/>
                            <a:ea typeface="Calibri" panose="020F0502020204030204" pitchFamily="34" charset="0"/>
                            <a:cs typeface="Calibri" panose="020F0502020204030204" pitchFamily="34" charset="0"/>
                          </a:rPr>
                          <m:t>USoA</m:t>
                        </m:r>
                        <m:r>
                          <a:rPr lang="en-CA" sz="2000">
                            <a:effectLst/>
                            <a:latin typeface="Cambria Math" panose="02040503050406030204" pitchFamily="18" charset="0"/>
                            <a:ea typeface="Calibri" panose="020F0502020204030204" pitchFamily="34" charset="0"/>
                            <a:cs typeface="Calibri" panose="020F0502020204030204" pitchFamily="34" charset="0"/>
                          </a:rPr>
                          <m:t> [1820] ($)</m:t>
                        </m:r>
                      </m:num>
                      <m:den>
                        <m:r>
                          <m:rPr>
                            <m:sty m:val="p"/>
                          </m:rPr>
                          <a:rPr lang="en-CA" sz="2000">
                            <a:effectLst/>
                            <a:latin typeface="Cambria Math" panose="02040503050406030204" pitchFamily="18" charset="0"/>
                            <a:ea typeface="Calibri" panose="020F0502020204030204" pitchFamily="34" charset="0"/>
                            <a:cs typeface="Calibri" panose="020F0502020204030204" pitchFamily="34" charset="0"/>
                          </a:rPr>
                          <m:t>MV</m:t>
                        </m:r>
                        <m:r>
                          <m:rPr>
                            <m:sty m:val="p"/>
                          </m:rPr>
                          <a:rPr lang="en-US" sz="2000" b="0" i="0" smtClean="0">
                            <a:effectLst/>
                            <a:latin typeface="Cambria Math" panose="02040503050406030204" pitchFamily="18" charset="0"/>
                            <a:ea typeface="Calibri" panose="020F0502020204030204" pitchFamily="34" charset="0"/>
                            <a:cs typeface="Calibri" panose="020F0502020204030204" pitchFamily="34" charset="0"/>
                          </a:rPr>
                          <m:t>A</m:t>
                        </m:r>
                      </m:den>
                    </m:f>
                  </m:oMath>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6" name="TextBox 5">
                <a:extLst>
                  <a:ext uri="{FF2B5EF4-FFF2-40B4-BE49-F238E27FC236}">
                    <a16:creationId xmlns:a16="http://schemas.microsoft.com/office/drawing/2014/main" id="{1D5B11C5-9554-41E0-BFD3-40994C0F1D88}"/>
                  </a:ext>
                </a:extLst>
              </p:cNvPr>
              <p:cNvSpPr txBox="1">
                <a:spLocks noRot="1" noChangeAspect="1" noMove="1" noResize="1" noEditPoints="1" noAdjustHandles="1" noChangeArrowheads="1" noChangeShapeType="1" noTextEdit="1"/>
              </p:cNvSpPr>
              <p:nvPr/>
            </p:nvSpPr>
            <p:spPr>
              <a:xfrm>
                <a:off x="838200" y="2463759"/>
                <a:ext cx="6097604" cy="602216"/>
              </a:xfrm>
              <a:prstGeom prst="rect">
                <a:avLst/>
              </a:prstGeom>
              <a:blipFill>
                <a:blip r:embed="rId3"/>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A2861801-C0DD-4CC1-8FFC-882503018AAE}"/>
              </a:ext>
            </a:extLst>
          </p:cNvPr>
          <p:cNvSpPr>
            <a:spLocks noGrp="1"/>
          </p:cNvSpPr>
          <p:nvPr>
            <p:ph type="sldNum" sz="quarter" idx="4"/>
          </p:nvPr>
        </p:nvSpPr>
        <p:spPr/>
        <p:txBody>
          <a:bodyPr/>
          <a:lstStyle/>
          <a:p>
            <a:fld id="{A213ADC0-72BD-4342-B523-2CEC86468CA0}" type="slidenum">
              <a:rPr lang="en-US" smtClean="0"/>
              <a:t>15</a:t>
            </a:fld>
            <a:endParaRPr lang="en-US"/>
          </a:p>
        </p:txBody>
      </p:sp>
    </p:spTree>
    <p:extLst>
      <p:ext uri="{BB962C8B-B14F-4D97-AF65-F5344CB8AC3E}">
        <p14:creationId xmlns:p14="http://schemas.microsoft.com/office/powerpoint/2010/main" val="4209929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A2C99-61E9-4A6F-8E2D-729050927D24}"/>
              </a:ext>
            </a:extLst>
          </p:cNvPr>
          <p:cNvSpPr>
            <a:spLocks noGrp="1"/>
          </p:cNvSpPr>
          <p:nvPr>
            <p:ph type="title"/>
          </p:nvPr>
        </p:nvSpPr>
        <p:spPr/>
        <p:txBody>
          <a:bodyPr>
            <a:normAutofit/>
          </a:bodyPr>
          <a:lstStyle/>
          <a:p>
            <a:r>
              <a:rPr lang="en-US" dirty="0"/>
              <a:t>Distribution Station Equipment CapEx</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8AFCC3A-564D-4A8E-B03B-6D1D512614F0}"/>
                  </a:ext>
                </a:extLst>
              </p:cNvPr>
              <p:cNvSpPr txBox="1"/>
              <p:nvPr/>
            </p:nvSpPr>
            <p:spPr>
              <a:xfrm>
                <a:off x="3780425" y="4651483"/>
                <a:ext cx="6097604" cy="602216"/>
              </a:xfrm>
              <a:prstGeom prst="rect">
                <a:avLst/>
              </a:prstGeom>
              <a:noFill/>
            </p:spPr>
            <p:txBody>
              <a:bodyPr wrap="square">
                <a:spAutoFit/>
              </a:bodyPr>
              <a:lstStyle/>
              <a:p>
                <a:pPr marL="0" marR="0">
                  <a:lnSpc>
                    <a:spcPct val="115000"/>
                  </a:lnSpc>
                  <a:spcBef>
                    <a:spcPts val="0"/>
                  </a:spcBef>
                  <a:spcAft>
                    <a:spcPts val="0"/>
                  </a:spcAft>
                </a:pPr>
                <a14:m>
                  <m:oMath xmlns:m="http://schemas.openxmlformats.org/officeDocument/2006/math">
                    <m:r>
                      <m:rPr>
                        <m:sty m:val="p"/>
                      </m:rPr>
                      <a:rPr lang="en-CA" sz="1800" smtClean="0">
                        <a:effectLst/>
                        <a:latin typeface="Cambria Math" panose="02040503050406030204" pitchFamily="18" charset="0"/>
                        <a:ea typeface="Calibri" panose="020F0502020204030204" pitchFamily="34" charset="0"/>
                        <a:cs typeface="Calibri" panose="020F0502020204030204" pitchFamily="34" charset="0"/>
                      </a:rPr>
                      <m:t>Unit</m:t>
                    </m:r>
                    <m:r>
                      <a:rPr lang="en-CA" sz="1800" smtClean="0">
                        <a:effectLst/>
                        <a:latin typeface="Cambria Math" panose="02040503050406030204" pitchFamily="18" charset="0"/>
                        <a:ea typeface="Calibri" panose="020F0502020204030204" pitchFamily="34" charset="0"/>
                        <a:cs typeface="Calibri" panose="020F0502020204030204" pitchFamily="34" charset="0"/>
                      </a:rPr>
                      <m:t> </m:t>
                    </m:r>
                    <m:r>
                      <m:rPr>
                        <m:sty m:val="p"/>
                      </m:rPr>
                      <a:rPr lang="en-CA" sz="1800" smtClean="0">
                        <a:effectLst/>
                        <a:latin typeface="Cambria Math" panose="02040503050406030204" pitchFamily="18" charset="0"/>
                        <a:ea typeface="Calibri" panose="020F0502020204030204" pitchFamily="34" charset="0"/>
                        <a:cs typeface="Calibri" panose="020F0502020204030204" pitchFamily="34" charset="0"/>
                      </a:rPr>
                      <m:t>Cost</m:t>
                    </m:r>
                    <m:r>
                      <a:rPr lang="en-CA" sz="1800" smtClean="0">
                        <a:effectLst/>
                        <a:latin typeface="Cambria Math" panose="02040503050406030204" pitchFamily="18" charset="0"/>
                        <a:ea typeface="Calibri" panose="020F0502020204030204" pitchFamily="34" charset="0"/>
                        <a:cs typeface="Calibri" panose="020F0502020204030204" pitchFamily="34" charset="0"/>
                      </a:rPr>
                      <m:t> </m:t>
                    </m:r>
                    <m:d>
                      <m:dPr>
                        <m:ctrlPr>
                          <a:rPr lang="en-CA" sz="1800" i="1" smtClean="0">
                            <a:effectLst/>
                            <a:latin typeface="Cambria Math" panose="02040503050406030204" pitchFamily="18" charset="0"/>
                            <a:ea typeface="Calibri" panose="020F0502020204030204" pitchFamily="34" charset="0"/>
                            <a:cs typeface="Calibri" panose="020F0502020204030204" pitchFamily="34" charset="0"/>
                          </a:rPr>
                        </m:ctrlPr>
                      </m:dPr>
                      <m:e>
                        <m:f>
                          <m:fPr>
                            <m:ctrlPr>
                              <a:rPr lang="en-US" sz="1800" i="1">
                                <a:effectLst/>
                                <a:latin typeface="Cambria Math" panose="02040503050406030204" pitchFamily="18" charset="0"/>
                                <a:ea typeface="Calibri" panose="020F0502020204030204" pitchFamily="34" charset="0"/>
                                <a:cs typeface="Calibri" panose="020F0502020204030204" pitchFamily="34" charset="0"/>
                              </a:rPr>
                            </m:ctrlPr>
                          </m:fPr>
                          <m:num>
                            <m:r>
                              <a:rPr lang="en-CA" sz="1800">
                                <a:effectLst/>
                                <a:latin typeface="Cambria Math" panose="02040503050406030204" pitchFamily="18" charset="0"/>
                                <a:ea typeface="Calibri" panose="020F0502020204030204" pitchFamily="34" charset="0"/>
                                <a:cs typeface="Calibri" panose="020F0502020204030204" pitchFamily="34" charset="0"/>
                              </a:rPr>
                              <m:t>$</m:t>
                            </m:r>
                          </m:num>
                          <m:den>
                            <m:r>
                              <a:rPr lang="en-US" sz="1800" i="1" smtClean="0">
                                <a:effectLst/>
                                <a:latin typeface="Cambria Math" panose="02040503050406030204" pitchFamily="18" charset="0"/>
                                <a:ea typeface="Calibri" panose="020F0502020204030204" pitchFamily="34" charset="0"/>
                                <a:cs typeface="Calibri" panose="020F0502020204030204" pitchFamily="34" charset="0"/>
                              </a:rPr>
                              <m:t>𝑀</m:t>
                            </m:r>
                            <m:r>
                              <a:rPr lang="en-US" sz="1800" b="0" i="1" smtClean="0">
                                <a:effectLst/>
                                <a:latin typeface="Cambria Math" panose="02040503050406030204" pitchFamily="18" charset="0"/>
                                <a:ea typeface="Calibri" panose="020F0502020204030204" pitchFamily="34" charset="0"/>
                                <a:cs typeface="Calibri" panose="020F0502020204030204" pitchFamily="34" charset="0"/>
                              </a:rPr>
                              <m:t>𝑉𝐴</m:t>
                            </m:r>
                          </m:den>
                        </m:f>
                      </m:e>
                    </m:d>
                    <m:r>
                      <a:rPr lang="en-CA" sz="1800">
                        <a:effectLst/>
                        <a:latin typeface="Cambria Math" panose="02040503050406030204" pitchFamily="18" charset="0"/>
                        <a:ea typeface="Calibri" panose="020F0502020204030204" pitchFamily="34" charset="0"/>
                        <a:cs typeface="Calibri" panose="020F0502020204030204" pitchFamily="34" charset="0"/>
                      </a:rPr>
                      <m:t>=</m:t>
                    </m:r>
                  </m:oMath>
                </a14:m>
                <a:r>
                  <a:rPr lang="en-CA" sz="2800" dirty="0">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Calibri" panose="020F0502020204030204" pitchFamily="34" charset="0"/>
                          </a:rPr>
                        </m:ctrlPr>
                      </m:fPr>
                      <m:num>
                        <m:r>
                          <m:rPr>
                            <m:sty m:val="p"/>
                          </m:rPr>
                          <a:rPr lang="en-CA" sz="2000">
                            <a:effectLst/>
                            <a:latin typeface="Cambria Math" panose="02040503050406030204" pitchFamily="18" charset="0"/>
                            <a:ea typeface="Calibri" panose="020F0502020204030204" pitchFamily="34" charset="0"/>
                            <a:cs typeface="Calibri" panose="020F0502020204030204" pitchFamily="34" charset="0"/>
                          </a:rPr>
                          <m:t>USoA</m:t>
                        </m:r>
                        <m:r>
                          <a:rPr lang="en-CA" sz="2000">
                            <a:effectLst/>
                            <a:latin typeface="Cambria Math" panose="02040503050406030204" pitchFamily="18" charset="0"/>
                            <a:ea typeface="Calibri" panose="020F0502020204030204" pitchFamily="34" charset="0"/>
                            <a:cs typeface="Calibri" panose="020F0502020204030204" pitchFamily="34" charset="0"/>
                          </a:rPr>
                          <m:t> [1820] ($)</m:t>
                        </m:r>
                      </m:num>
                      <m:den>
                        <m:r>
                          <m:rPr>
                            <m:sty m:val="p"/>
                          </m:rPr>
                          <a:rPr lang="en-CA" sz="2000">
                            <a:effectLst/>
                            <a:latin typeface="Cambria Math" panose="02040503050406030204" pitchFamily="18" charset="0"/>
                            <a:ea typeface="Calibri" panose="020F0502020204030204" pitchFamily="34" charset="0"/>
                            <a:cs typeface="Calibri" panose="020F0502020204030204" pitchFamily="34" charset="0"/>
                          </a:rPr>
                          <m:t>MV</m:t>
                        </m:r>
                        <m:r>
                          <m:rPr>
                            <m:sty m:val="p"/>
                          </m:rPr>
                          <a:rPr lang="en-US" sz="2000" b="0" i="0" smtClean="0">
                            <a:effectLst/>
                            <a:latin typeface="Cambria Math" panose="02040503050406030204" pitchFamily="18" charset="0"/>
                            <a:ea typeface="Calibri" panose="020F0502020204030204" pitchFamily="34" charset="0"/>
                            <a:cs typeface="Calibri" panose="020F0502020204030204" pitchFamily="34" charset="0"/>
                          </a:rPr>
                          <m:t>A</m:t>
                        </m:r>
                      </m:den>
                    </m:f>
                  </m:oMath>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5" name="TextBox 4">
                <a:extLst>
                  <a:ext uri="{FF2B5EF4-FFF2-40B4-BE49-F238E27FC236}">
                    <a16:creationId xmlns:a16="http://schemas.microsoft.com/office/drawing/2014/main" id="{38AFCC3A-564D-4A8E-B03B-6D1D512614F0}"/>
                  </a:ext>
                </a:extLst>
              </p:cNvPr>
              <p:cNvSpPr txBox="1">
                <a:spLocks noRot="1" noChangeAspect="1" noMove="1" noResize="1" noEditPoints="1" noAdjustHandles="1" noChangeArrowheads="1" noChangeShapeType="1" noTextEdit="1"/>
              </p:cNvSpPr>
              <p:nvPr/>
            </p:nvSpPr>
            <p:spPr>
              <a:xfrm>
                <a:off x="3780425" y="4651483"/>
                <a:ext cx="6097604" cy="602216"/>
              </a:xfrm>
              <a:prstGeom prst="rect">
                <a:avLst/>
              </a:prstGeom>
              <a:blipFill>
                <a:blip r:embed="rId2"/>
                <a:stretch>
                  <a:fillRect/>
                </a:stretch>
              </a:blipFill>
            </p:spPr>
            <p:txBody>
              <a:bodyPr/>
              <a:lstStyle/>
              <a:p>
                <a:r>
                  <a:rPr lang="en-US">
                    <a:noFill/>
                  </a:rPr>
                  <a:t> </a:t>
                </a:r>
              </a:p>
            </p:txBody>
          </p:sp>
        </mc:Fallback>
      </mc:AlternateContent>
      <p:graphicFrame>
        <p:nvGraphicFramePr>
          <p:cNvPr id="6" name="Chart 5">
            <a:extLst>
              <a:ext uri="{FF2B5EF4-FFF2-40B4-BE49-F238E27FC236}">
                <a16:creationId xmlns:a16="http://schemas.microsoft.com/office/drawing/2014/main" id="{20F47257-569D-4034-9D04-0C792799C265}"/>
              </a:ext>
            </a:extLst>
          </p:cNvPr>
          <p:cNvGraphicFramePr/>
          <p:nvPr>
            <p:extLst>
              <p:ext uri="{D42A27DB-BD31-4B8C-83A1-F6EECF244321}">
                <p14:modId xmlns:p14="http://schemas.microsoft.com/office/powerpoint/2010/main" val="895137077"/>
              </p:ext>
            </p:extLst>
          </p:nvPr>
        </p:nvGraphicFramePr>
        <p:xfrm>
          <a:off x="911088" y="1321376"/>
          <a:ext cx="475488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63B324AB-147B-4A3D-90B6-2B49902B2861}"/>
              </a:ext>
            </a:extLst>
          </p:cNvPr>
          <p:cNvGraphicFramePr/>
          <p:nvPr>
            <p:extLst>
              <p:ext uri="{D42A27DB-BD31-4B8C-83A1-F6EECF244321}">
                <p14:modId xmlns:p14="http://schemas.microsoft.com/office/powerpoint/2010/main" val="4110596238"/>
              </p:ext>
            </p:extLst>
          </p:nvPr>
        </p:nvGraphicFramePr>
        <p:xfrm>
          <a:off x="5665968" y="1321376"/>
          <a:ext cx="566928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1CCE6AF8-E9C0-4A9D-AD4B-F061F0ED3BEE}"/>
              </a:ext>
            </a:extLst>
          </p:cNvPr>
          <p:cNvSpPr txBox="1"/>
          <p:nvPr/>
        </p:nvSpPr>
        <p:spPr>
          <a:xfrm>
            <a:off x="1507244" y="4827747"/>
            <a:ext cx="2298819" cy="369332"/>
          </a:xfrm>
          <a:prstGeom prst="rect">
            <a:avLst/>
          </a:prstGeom>
          <a:noFill/>
        </p:spPr>
        <p:txBody>
          <a:bodyPr wrap="square" rtlCol="0">
            <a:spAutoFit/>
          </a:bodyPr>
          <a:lstStyle/>
          <a:p>
            <a:r>
              <a:rPr lang="en-US" dirty="0">
                <a:solidFill>
                  <a:schemeClr val="bg1">
                    <a:lumMod val="10000"/>
                  </a:schemeClr>
                </a:solidFill>
              </a:rPr>
              <a:t>New Formula:</a:t>
            </a:r>
          </a:p>
        </p:txBody>
      </p:sp>
      <p:sp>
        <p:nvSpPr>
          <p:cNvPr id="3" name="Slide Number Placeholder 2">
            <a:extLst>
              <a:ext uri="{FF2B5EF4-FFF2-40B4-BE49-F238E27FC236}">
                <a16:creationId xmlns:a16="http://schemas.microsoft.com/office/drawing/2014/main" id="{F898DAB4-5D8A-47D3-95EC-3CCEECB02934}"/>
              </a:ext>
            </a:extLst>
          </p:cNvPr>
          <p:cNvSpPr>
            <a:spLocks noGrp="1"/>
          </p:cNvSpPr>
          <p:nvPr>
            <p:ph type="sldNum" sz="quarter" idx="4"/>
          </p:nvPr>
        </p:nvSpPr>
        <p:spPr/>
        <p:txBody>
          <a:bodyPr/>
          <a:lstStyle/>
          <a:p>
            <a:fld id="{A213ADC0-72BD-4342-B523-2CEC86468CA0}" type="slidenum">
              <a:rPr lang="en-US" smtClean="0"/>
              <a:t>16</a:t>
            </a:fld>
            <a:endParaRPr lang="en-US"/>
          </a:p>
        </p:txBody>
      </p:sp>
    </p:spTree>
    <p:extLst>
      <p:ext uri="{BB962C8B-B14F-4D97-AF65-F5344CB8AC3E}">
        <p14:creationId xmlns:p14="http://schemas.microsoft.com/office/powerpoint/2010/main" val="4265877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A2C99-61E9-4A6F-8E2D-729050927D24}"/>
              </a:ext>
            </a:extLst>
          </p:cNvPr>
          <p:cNvSpPr>
            <a:spLocks noGrp="1"/>
          </p:cNvSpPr>
          <p:nvPr>
            <p:ph type="title"/>
          </p:nvPr>
        </p:nvSpPr>
        <p:spPr/>
        <p:txBody>
          <a:bodyPr/>
          <a:lstStyle/>
          <a:p>
            <a:r>
              <a:rPr lang="en-US" dirty="0"/>
              <a:t>Distribution Station Equipment O&amp;M</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315325-99FB-4726-9C06-8E5457F97866}"/>
                  </a:ext>
                </a:extLst>
              </p:cNvPr>
              <p:cNvSpPr txBox="1"/>
              <p:nvPr/>
            </p:nvSpPr>
            <p:spPr>
              <a:xfrm>
                <a:off x="3835487" y="4627283"/>
                <a:ext cx="6097604" cy="633891"/>
              </a:xfrm>
              <a:prstGeom prst="rect">
                <a:avLst/>
              </a:prstGeom>
              <a:noFill/>
            </p:spPr>
            <p:txBody>
              <a:bodyPr wrap="square">
                <a:spAutoFit/>
              </a:bodyPr>
              <a:lstStyle/>
              <a:p>
                <a:pPr marL="0" marR="0">
                  <a:lnSpc>
                    <a:spcPct val="115000"/>
                  </a:lnSpc>
                  <a:spcBef>
                    <a:spcPts val="0"/>
                  </a:spcBef>
                  <a:spcAft>
                    <a:spcPts val="0"/>
                  </a:spcAft>
                </a:pPr>
                <a14:m>
                  <m:oMath xmlns:m="http://schemas.openxmlformats.org/officeDocument/2006/math">
                    <m:r>
                      <m:rPr>
                        <m:sty m:val="p"/>
                      </m:rPr>
                      <a:rPr lang="en-CA" sz="1600" smtClean="0">
                        <a:effectLst/>
                        <a:latin typeface="Cambria Math" panose="02040503050406030204" pitchFamily="18" charset="0"/>
                        <a:ea typeface="Calibri" panose="020F0502020204030204" pitchFamily="34" charset="0"/>
                        <a:cs typeface="Calibri" panose="020F0502020204030204" pitchFamily="34" charset="0"/>
                      </a:rPr>
                      <m:t>Unit</m:t>
                    </m:r>
                    <m:r>
                      <a:rPr lang="en-CA" sz="1600" smtClean="0">
                        <a:effectLst/>
                        <a:latin typeface="Cambria Math" panose="02040503050406030204" pitchFamily="18" charset="0"/>
                        <a:ea typeface="Calibri" panose="020F0502020204030204" pitchFamily="34" charset="0"/>
                        <a:cs typeface="Calibri" panose="020F0502020204030204" pitchFamily="34" charset="0"/>
                      </a:rPr>
                      <m:t> </m:t>
                    </m:r>
                    <m:r>
                      <m:rPr>
                        <m:sty m:val="p"/>
                      </m:rPr>
                      <a:rPr lang="en-CA" sz="1600" smtClean="0">
                        <a:effectLst/>
                        <a:latin typeface="Cambria Math" panose="02040503050406030204" pitchFamily="18" charset="0"/>
                        <a:ea typeface="Calibri" panose="020F0502020204030204" pitchFamily="34" charset="0"/>
                        <a:cs typeface="Calibri" panose="020F0502020204030204" pitchFamily="34" charset="0"/>
                      </a:rPr>
                      <m:t>Cost</m:t>
                    </m:r>
                    <m:r>
                      <a:rPr lang="en-CA" sz="1600" smtClean="0">
                        <a:effectLst/>
                        <a:latin typeface="Cambria Math" panose="02040503050406030204" pitchFamily="18" charset="0"/>
                        <a:ea typeface="Calibri" panose="020F0502020204030204" pitchFamily="34" charset="0"/>
                        <a:cs typeface="Calibri" panose="020F0502020204030204" pitchFamily="34" charset="0"/>
                      </a:rPr>
                      <m:t> </m:t>
                    </m:r>
                    <m:d>
                      <m:dPr>
                        <m:ctrlPr>
                          <a:rPr lang="en-CA" sz="1600" i="1" smtClean="0">
                            <a:effectLst/>
                            <a:latin typeface="Cambria Math" panose="02040503050406030204" pitchFamily="18" charset="0"/>
                            <a:ea typeface="Calibri" panose="020F0502020204030204" pitchFamily="34" charset="0"/>
                            <a:cs typeface="Calibri" panose="020F0502020204030204" pitchFamily="34" charset="0"/>
                          </a:rPr>
                        </m:ctrlPr>
                      </m:dPr>
                      <m:e>
                        <m:f>
                          <m:fPr>
                            <m:ctrlPr>
                              <a:rPr lang="en-US" sz="1600" i="1">
                                <a:effectLst/>
                                <a:latin typeface="Cambria Math" panose="02040503050406030204" pitchFamily="18" charset="0"/>
                                <a:ea typeface="Calibri" panose="020F0502020204030204" pitchFamily="34" charset="0"/>
                                <a:cs typeface="Calibri" panose="020F0502020204030204" pitchFamily="34" charset="0"/>
                              </a:rPr>
                            </m:ctrlPr>
                          </m:fPr>
                          <m:num>
                            <m:r>
                              <a:rPr lang="en-CA" sz="1600">
                                <a:effectLst/>
                                <a:latin typeface="Cambria Math" panose="02040503050406030204" pitchFamily="18" charset="0"/>
                                <a:ea typeface="Calibri" panose="020F0502020204030204" pitchFamily="34" charset="0"/>
                                <a:cs typeface="Calibri" panose="020F0502020204030204" pitchFamily="34" charset="0"/>
                              </a:rPr>
                              <m:t>$</m:t>
                            </m:r>
                          </m:num>
                          <m:den>
                            <m:f>
                              <m:fPr>
                                <m:ctrlPr>
                                  <a:rPr lang="en-US" sz="1600" i="1">
                                    <a:effectLst/>
                                    <a:latin typeface="Cambria Math" panose="02040503050406030204" pitchFamily="18" charset="0"/>
                                    <a:ea typeface="Calibri" panose="020F0502020204030204" pitchFamily="34" charset="0"/>
                                    <a:cs typeface="Calibri" panose="020F0502020204030204" pitchFamily="34" charset="0"/>
                                  </a:rPr>
                                </m:ctrlPr>
                              </m:fPr>
                              <m:num>
                                <m:r>
                                  <m:rPr>
                                    <m:sty m:val="p"/>
                                  </m:rPr>
                                  <a:rPr lang="en-CA" sz="1600">
                                    <a:effectLst/>
                                    <a:latin typeface="Cambria Math" panose="02040503050406030204" pitchFamily="18" charset="0"/>
                                    <a:ea typeface="Calibri" panose="020F0502020204030204" pitchFamily="34" charset="0"/>
                                    <a:cs typeface="Calibri" panose="020F0502020204030204" pitchFamily="34" charset="0"/>
                                  </a:rPr>
                                  <m:t>MVA</m:t>
                                </m:r>
                              </m:num>
                              <m:den>
                                <m:r>
                                  <m:rPr>
                                    <m:sty m:val="p"/>
                                  </m:rPr>
                                  <a:rPr lang="en-CA" sz="1600">
                                    <a:effectLst/>
                                    <a:latin typeface="Cambria Math" panose="02040503050406030204" pitchFamily="18" charset="0"/>
                                    <a:ea typeface="Calibri" panose="020F0502020204030204" pitchFamily="34" charset="0"/>
                                    <a:cs typeface="Calibri" panose="020F0502020204030204" pitchFamily="34" charset="0"/>
                                  </a:rPr>
                                  <m:t>Station</m:t>
                                </m:r>
                              </m:den>
                            </m:f>
                          </m:den>
                        </m:f>
                      </m:e>
                    </m:d>
                    <m:r>
                      <a:rPr lang="en-CA" sz="1600">
                        <a:effectLst/>
                        <a:latin typeface="Cambria Math" panose="02040503050406030204" pitchFamily="18" charset="0"/>
                        <a:ea typeface="Calibri" panose="020F0502020204030204" pitchFamily="34" charset="0"/>
                        <a:cs typeface="Calibri" panose="020F0502020204030204" pitchFamily="34" charset="0"/>
                      </a:rPr>
                      <m:t>=</m:t>
                    </m:r>
                  </m:oMath>
                </a14:m>
                <a:r>
                  <a:rPr lang="en-CA" sz="2400" dirty="0">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US" sz="1800" i="1">
                            <a:effectLst/>
                            <a:latin typeface="Cambria Math" panose="02040503050406030204" pitchFamily="18" charset="0"/>
                            <a:ea typeface="Calibri" panose="020F0502020204030204" pitchFamily="34" charset="0"/>
                            <a:cs typeface="Calibri" panose="020F0502020204030204" pitchFamily="34" charset="0"/>
                          </a:rPr>
                        </m:ctrlPr>
                      </m:fPr>
                      <m:num>
                        <m:r>
                          <m:rPr>
                            <m:sty m:val="p"/>
                          </m:rPr>
                          <a:rPr lang="en-CA" sz="1800">
                            <a:effectLst/>
                            <a:latin typeface="Cambria Math" panose="02040503050406030204" pitchFamily="18" charset="0"/>
                            <a:ea typeface="Calibri" panose="020F0502020204030204" pitchFamily="34" charset="0"/>
                            <a:cs typeface="Calibri" panose="020F0502020204030204" pitchFamily="34" charset="0"/>
                          </a:rPr>
                          <m:t>USoA</m:t>
                        </m:r>
                        <m:r>
                          <a:rPr lang="en-CA" sz="1800">
                            <a:effectLst/>
                            <a:latin typeface="Cambria Math" panose="02040503050406030204" pitchFamily="18" charset="0"/>
                            <a:ea typeface="Calibri" panose="020F0502020204030204" pitchFamily="34" charset="0"/>
                            <a:cs typeface="Calibri" panose="020F0502020204030204" pitchFamily="34" charset="0"/>
                          </a:rPr>
                          <m:t> [5016+5017+5114] ($)</m:t>
                        </m:r>
                      </m:num>
                      <m:den>
                        <m:r>
                          <m:rPr>
                            <m:sty m:val="p"/>
                          </m:rPr>
                          <a:rPr lang="en-CA" sz="1800">
                            <a:effectLst/>
                            <a:latin typeface="Cambria Math" panose="02040503050406030204" pitchFamily="18" charset="0"/>
                            <a:ea typeface="Calibri" panose="020F0502020204030204" pitchFamily="34" charset="0"/>
                            <a:cs typeface="Calibri" panose="020F0502020204030204" pitchFamily="34" charset="0"/>
                          </a:rPr>
                          <m:t>MV</m:t>
                        </m:r>
                        <m:r>
                          <m:rPr>
                            <m:sty m:val="p"/>
                          </m:rPr>
                          <a:rPr lang="en-US" sz="1800" b="0" i="0" smtClean="0">
                            <a:effectLst/>
                            <a:latin typeface="Cambria Math" panose="02040503050406030204" pitchFamily="18" charset="0"/>
                            <a:ea typeface="Calibri" panose="020F0502020204030204" pitchFamily="34" charset="0"/>
                            <a:cs typeface="Calibri" panose="020F0502020204030204" pitchFamily="34" charset="0"/>
                          </a:rPr>
                          <m:t>A</m:t>
                        </m:r>
                        <m:r>
                          <a:rPr lang="en-CA" sz="1800">
                            <a:effectLst/>
                            <a:latin typeface="Cambria Math" panose="02040503050406030204" pitchFamily="18" charset="0"/>
                            <a:ea typeface="Calibri" panose="020F0502020204030204" pitchFamily="34" charset="0"/>
                            <a:cs typeface="Calibri" panose="020F0502020204030204" pitchFamily="34" charset="0"/>
                          </a:rPr>
                          <m:t>/</m:t>
                        </m:r>
                        <m:r>
                          <m:rPr>
                            <m:sty m:val="p"/>
                          </m:rPr>
                          <a:rPr lang="en-CA" sz="1800">
                            <a:effectLst/>
                            <a:latin typeface="Cambria Math" panose="02040503050406030204" pitchFamily="18" charset="0"/>
                            <a:ea typeface="Calibri" panose="020F0502020204030204" pitchFamily="34" charset="0"/>
                            <a:cs typeface="Calibri" panose="020F0502020204030204" pitchFamily="34" charset="0"/>
                          </a:rPr>
                          <m:t>Station</m:t>
                        </m:r>
                      </m:den>
                    </m:f>
                  </m:oMath>
                </a14:m>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5" name="TextBox 4">
                <a:extLst>
                  <a:ext uri="{FF2B5EF4-FFF2-40B4-BE49-F238E27FC236}">
                    <a16:creationId xmlns:a16="http://schemas.microsoft.com/office/drawing/2014/main" id="{C9315325-99FB-4726-9C06-8E5457F97866}"/>
                  </a:ext>
                </a:extLst>
              </p:cNvPr>
              <p:cNvSpPr txBox="1">
                <a:spLocks noRot="1" noChangeAspect="1" noMove="1" noResize="1" noEditPoints="1" noAdjustHandles="1" noChangeArrowheads="1" noChangeShapeType="1" noTextEdit="1"/>
              </p:cNvSpPr>
              <p:nvPr/>
            </p:nvSpPr>
            <p:spPr>
              <a:xfrm>
                <a:off x="3835487" y="4627283"/>
                <a:ext cx="6097604" cy="633891"/>
              </a:xfrm>
              <a:prstGeom prst="rect">
                <a:avLst/>
              </a:prstGeom>
              <a:blipFill>
                <a:blip r:embed="rId2"/>
                <a:stretch>
                  <a:fillRect b="-1923"/>
                </a:stretch>
              </a:blipFill>
            </p:spPr>
            <p:txBody>
              <a:bodyPr/>
              <a:lstStyle/>
              <a:p>
                <a:r>
                  <a:rPr lang="en-US">
                    <a:noFill/>
                  </a:rPr>
                  <a:t> </a:t>
                </a:r>
              </a:p>
            </p:txBody>
          </p:sp>
        </mc:Fallback>
      </mc:AlternateContent>
      <p:graphicFrame>
        <p:nvGraphicFramePr>
          <p:cNvPr id="6" name="Chart 5">
            <a:extLst>
              <a:ext uri="{FF2B5EF4-FFF2-40B4-BE49-F238E27FC236}">
                <a16:creationId xmlns:a16="http://schemas.microsoft.com/office/drawing/2014/main" id="{6646051C-B6BF-4823-86FE-C93BF8D7DC1D}"/>
              </a:ext>
            </a:extLst>
          </p:cNvPr>
          <p:cNvGraphicFramePr/>
          <p:nvPr>
            <p:extLst>
              <p:ext uri="{D42A27DB-BD31-4B8C-83A1-F6EECF244321}">
                <p14:modId xmlns:p14="http://schemas.microsoft.com/office/powerpoint/2010/main" val="1116095694"/>
              </p:ext>
            </p:extLst>
          </p:nvPr>
        </p:nvGraphicFramePr>
        <p:xfrm>
          <a:off x="926612" y="1310640"/>
          <a:ext cx="475488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56EBD513-0259-4C64-9145-60CDE19203F6}"/>
              </a:ext>
            </a:extLst>
          </p:cNvPr>
          <p:cNvGraphicFramePr/>
          <p:nvPr>
            <p:extLst>
              <p:ext uri="{D42A27DB-BD31-4B8C-83A1-F6EECF244321}">
                <p14:modId xmlns:p14="http://schemas.microsoft.com/office/powerpoint/2010/main" val="3560199245"/>
              </p:ext>
            </p:extLst>
          </p:nvPr>
        </p:nvGraphicFramePr>
        <p:xfrm>
          <a:off x="5684520" y="1310640"/>
          <a:ext cx="566928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B5981001-E72B-4CF0-BB9A-7FE137FFC8B8}"/>
              </a:ext>
            </a:extLst>
          </p:cNvPr>
          <p:cNvSpPr>
            <a:spLocks noGrp="1"/>
          </p:cNvSpPr>
          <p:nvPr>
            <p:ph type="sldNum" sz="quarter" idx="4"/>
          </p:nvPr>
        </p:nvSpPr>
        <p:spPr/>
        <p:txBody>
          <a:bodyPr/>
          <a:lstStyle/>
          <a:p>
            <a:fld id="{A213ADC0-72BD-4342-B523-2CEC86468CA0}" type="slidenum">
              <a:rPr lang="en-US" smtClean="0"/>
              <a:t>17</a:t>
            </a:fld>
            <a:endParaRPr lang="en-US"/>
          </a:p>
        </p:txBody>
      </p:sp>
    </p:spTree>
    <p:extLst>
      <p:ext uri="{BB962C8B-B14F-4D97-AF65-F5344CB8AC3E}">
        <p14:creationId xmlns:p14="http://schemas.microsoft.com/office/powerpoint/2010/main" val="3078955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AE80E-A8F4-4909-84BF-CB3EB5AD5EFD}"/>
              </a:ext>
            </a:extLst>
          </p:cNvPr>
          <p:cNvSpPr>
            <a:spLocks noGrp="1"/>
          </p:cNvSpPr>
          <p:nvPr>
            <p:ph type="title"/>
          </p:nvPr>
        </p:nvSpPr>
        <p:spPr/>
        <p:txBody>
          <a:bodyPr/>
          <a:lstStyle/>
          <a:p>
            <a:r>
              <a:rPr lang="en-US" dirty="0"/>
              <a:t>Distribution Station Equipment O&amp;M</a:t>
            </a:r>
          </a:p>
        </p:txBody>
      </p:sp>
      <p:sp>
        <p:nvSpPr>
          <p:cNvPr id="5" name="TextBox 4">
            <a:extLst>
              <a:ext uri="{FF2B5EF4-FFF2-40B4-BE49-F238E27FC236}">
                <a16:creationId xmlns:a16="http://schemas.microsoft.com/office/drawing/2014/main" id="{45070092-1267-444A-9243-5225A6BBA735}"/>
              </a:ext>
            </a:extLst>
          </p:cNvPr>
          <p:cNvSpPr txBox="1"/>
          <p:nvPr/>
        </p:nvSpPr>
        <p:spPr>
          <a:xfrm>
            <a:off x="838200" y="1310640"/>
            <a:ext cx="6097604" cy="461665"/>
          </a:xfrm>
          <a:prstGeom prst="rect">
            <a:avLst/>
          </a:prstGeom>
          <a:noFill/>
        </p:spPr>
        <p:txBody>
          <a:bodyPr wrap="square">
            <a:spAutoFit/>
          </a:bodyPr>
          <a:lstStyle/>
          <a:p>
            <a:r>
              <a:rPr lang="en-US" sz="2400" dirty="0"/>
              <a:t>Survey Results</a:t>
            </a:r>
          </a:p>
        </p:txBody>
      </p:sp>
      <p:sp>
        <p:nvSpPr>
          <p:cNvPr id="7" name="Content Placeholder 2">
            <a:extLst>
              <a:ext uri="{FF2B5EF4-FFF2-40B4-BE49-F238E27FC236}">
                <a16:creationId xmlns:a16="http://schemas.microsoft.com/office/drawing/2014/main" id="{F61A640E-C96C-4D9F-95AA-9A93D0B2B037}"/>
              </a:ext>
            </a:extLst>
          </p:cNvPr>
          <p:cNvSpPr>
            <a:spLocks noGrp="1"/>
          </p:cNvSpPr>
          <p:nvPr>
            <p:ph idx="1"/>
          </p:nvPr>
        </p:nvSpPr>
        <p:spPr>
          <a:xfrm>
            <a:off x="838200" y="1931503"/>
            <a:ext cx="10515600" cy="4351338"/>
          </a:xfrm>
        </p:spPr>
        <p:txBody>
          <a:bodyPr/>
          <a:lstStyle/>
          <a:p>
            <a:pPr marL="0" indent="0">
              <a:buNone/>
            </a:pPr>
            <a:r>
              <a:rPr lang="en-US" sz="2000" dirty="0">
                <a:solidFill>
                  <a:schemeClr val="tx1"/>
                </a:solidFill>
              </a:rPr>
              <a:t>Question: </a:t>
            </a:r>
            <a:r>
              <a:rPr lang="en-US" sz="2000" dirty="0"/>
              <a:t>What enhancement opportunities do you see?</a:t>
            </a:r>
          </a:p>
          <a:p>
            <a:pPr marL="0" indent="0">
              <a:buNone/>
            </a:pPr>
            <a:r>
              <a:rPr lang="en-US" sz="2000" dirty="0">
                <a:solidFill>
                  <a:schemeClr val="tx1"/>
                </a:solidFill>
              </a:rPr>
              <a:t>Responses: </a:t>
            </a:r>
          </a:p>
          <a:p>
            <a:pPr marL="404813" indent="-173038"/>
            <a:r>
              <a:rPr lang="en-US" sz="2000" dirty="0"/>
              <a:t>Does not account for differences in configurations</a:t>
            </a:r>
          </a:p>
          <a:p>
            <a:pPr marL="404813" indent="-173038"/>
            <a:r>
              <a:rPr lang="en-US" sz="2000" dirty="0"/>
              <a:t>Does not account for age demographics or asset condition</a:t>
            </a:r>
          </a:p>
          <a:p>
            <a:pPr marL="404813" indent="-173038"/>
            <a:r>
              <a:rPr lang="en-US" sz="2000" dirty="0"/>
              <a:t>Total MVA in the denominator normalized using total number of stations but the numerator is not normalized.</a:t>
            </a:r>
          </a:p>
          <a:p>
            <a:pPr marL="404813" indent="-173038"/>
            <a:endParaRPr lang="en-US" sz="2000" dirty="0"/>
          </a:p>
        </p:txBody>
      </p:sp>
      <p:sp>
        <p:nvSpPr>
          <p:cNvPr id="6" name="TextBox 5">
            <a:extLst>
              <a:ext uri="{FF2B5EF4-FFF2-40B4-BE49-F238E27FC236}">
                <a16:creationId xmlns:a16="http://schemas.microsoft.com/office/drawing/2014/main" id="{46EAC099-2951-4003-B9A3-328A478F61EA}"/>
              </a:ext>
            </a:extLst>
          </p:cNvPr>
          <p:cNvSpPr txBox="1"/>
          <p:nvPr/>
        </p:nvSpPr>
        <p:spPr>
          <a:xfrm>
            <a:off x="838200" y="4614530"/>
            <a:ext cx="9548038" cy="400110"/>
          </a:xfrm>
          <a:prstGeom prst="rect">
            <a:avLst/>
          </a:prstGeom>
          <a:noFill/>
        </p:spPr>
        <p:txBody>
          <a:bodyPr wrap="square" rtlCol="0">
            <a:spAutoFit/>
          </a:bodyPr>
          <a:lstStyle/>
          <a:p>
            <a:r>
              <a:rPr lang="en-US" sz="2000" dirty="0">
                <a:solidFill>
                  <a:srgbClr val="0070C0"/>
                </a:solidFill>
              </a:rPr>
              <a:t>Discussion: </a:t>
            </a:r>
            <a:r>
              <a:rPr lang="en-US" dirty="0">
                <a:solidFill>
                  <a:schemeClr val="bg1">
                    <a:lumMod val="10000"/>
                  </a:schemeClr>
                </a:solidFill>
              </a:rPr>
              <a:t>What steps could be taken to enhance this unit cost metric? </a:t>
            </a:r>
          </a:p>
        </p:txBody>
      </p:sp>
      <p:sp>
        <p:nvSpPr>
          <p:cNvPr id="3" name="Slide Number Placeholder 2">
            <a:extLst>
              <a:ext uri="{FF2B5EF4-FFF2-40B4-BE49-F238E27FC236}">
                <a16:creationId xmlns:a16="http://schemas.microsoft.com/office/drawing/2014/main" id="{FF21E21C-9651-4CAD-B93D-302FCACFAFA7}"/>
              </a:ext>
            </a:extLst>
          </p:cNvPr>
          <p:cNvSpPr>
            <a:spLocks noGrp="1"/>
          </p:cNvSpPr>
          <p:nvPr>
            <p:ph type="sldNum" sz="quarter" idx="4"/>
          </p:nvPr>
        </p:nvSpPr>
        <p:spPr/>
        <p:txBody>
          <a:bodyPr/>
          <a:lstStyle/>
          <a:p>
            <a:fld id="{A213ADC0-72BD-4342-B523-2CEC86468CA0}" type="slidenum">
              <a:rPr lang="en-US" smtClean="0"/>
              <a:t>18</a:t>
            </a:fld>
            <a:endParaRPr lang="en-US"/>
          </a:p>
        </p:txBody>
      </p:sp>
    </p:spTree>
    <p:extLst>
      <p:ext uri="{BB962C8B-B14F-4D97-AF65-F5344CB8AC3E}">
        <p14:creationId xmlns:p14="http://schemas.microsoft.com/office/powerpoint/2010/main" val="1787647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AE80E-A8F4-4909-84BF-CB3EB5AD5EFD}"/>
              </a:ext>
            </a:extLst>
          </p:cNvPr>
          <p:cNvSpPr>
            <a:spLocks noGrp="1"/>
          </p:cNvSpPr>
          <p:nvPr>
            <p:ph type="title"/>
          </p:nvPr>
        </p:nvSpPr>
        <p:spPr/>
        <p:txBody>
          <a:bodyPr>
            <a:normAutofit/>
          </a:bodyPr>
          <a:lstStyle/>
          <a:p>
            <a:r>
              <a:rPr lang="en-US" dirty="0"/>
              <a:t>Distribution Station Equipment O&amp;M</a:t>
            </a:r>
          </a:p>
        </p:txBody>
      </p:sp>
      <p:sp>
        <p:nvSpPr>
          <p:cNvPr id="5" name="TextBox 4">
            <a:extLst>
              <a:ext uri="{FF2B5EF4-FFF2-40B4-BE49-F238E27FC236}">
                <a16:creationId xmlns:a16="http://schemas.microsoft.com/office/drawing/2014/main" id="{45070092-1267-444A-9243-5225A6BBA735}"/>
              </a:ext>
            </a:extLst>
          </p:cNvPr>
          <p:cNvSpPr txBox="1"/>
          <p:nvPr/>
        </p:nvSpPr>
        <p:spPr>
          <a:xfrm>
            <a:off x="838200" y="1310640"/>
            <a:ext cx="6097604" cy="461665"/>
          </a:xfrm>
          <a:prstGeom prst="rect">
            <a:avLst/>
          </a:prstGeom>
          <a:noFill/>
        </p:spPr>
        <p:txBody>
          <a:bodyPr wrap="square">
            <a:spAutoFit/>
          </a:bodyPr>
          <a:lstStyle/>
          <a:p>
            <a:r>
              <a:rPr lang="en-US" sz="2400" dirty="0"/>
              <a:t>Potential Improvements</a:t>
            </a:r>
          </a:p>
        </p:txBody>
      </p:sp>
      <p:sp>
        <p:nvSpPr>
          <p:cNvPr id="7" name="Content Placeholder 2">
            <a:extLst>
              <a:ext uri="{FF2B5EF4-FFF2-40B4-BE49-F238E27FC236}">
                <a16:creationId xmlns:a16="http://schemas.microsoft.com/office/drawing/2014/main" id="{F61A640E-C96C-4D9F-95AA-9A93D0B2B037}"/>
              </a:ext>
            </a:extLst>
          </p:cNvPr>
          <p:cNvSpPr>
            <a:spLocks noGrp="1"/>
          </p:cNvSpPr>
          <p:nvPr>
            <p:ph idx="1"/>
          </p:nvPr>
        </p:nvSpPr>
        <p:spPr>
          <a:xfrm>
            <a:off x="838200" y="1931503"/>
            <a:ext cx="10515600" cy="4351338"/>
          </a:xfrm>
        </p:spPr>
        <p:txBody>
          <a:bodyPr/>
          <a:lstStyle/>
          <a:p>
            <a:pPr marL="0" indent="0">
              <a:buNone/>
            </a:pPr>
            <a:r>
              <a:rPr lang="en-US" sz="2000" dirty="0"/>
              <a:t>New Formula:</a:t>
            </a:r>
          </a:p>
          <a:p>
            <a:pPr marL="0" indent="0">
              <a:buNone/>
            </a:pPr>
            <a:endParaRPr lang="en-US" sz="20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D5B11C5-9554-41E0-BFD3-40994C0F1D88}"/>
                  </a:ext>
                </a:extLst>
              </p:cNvPr>
              <p:cNvSpPr txBox="1"/>
              <p:nvPr/>
            </p:nvSpPr>
            <p:spPr>
              <a:xfrm>
                <a:off x="838200" y="2463759"/>
                <a:ext cx="6097604" cy="602216"/>
              </a:xfrm>
              <a:prstGeom prst="rect">
                <a:avLst/>
              </a:prstGeom>
              <a:noFill/>
            </p:spPr>
            <p:txBody>
              <a:bodyPr wrap="square">
                <a:spAutoFit/>
              </a:bodyPr>
              <a:lstStyle/>
              <a:p>
                <a:pPr>
                  <a:lnSpc>
                    <a:spcPct val="115000"/>
                  </a:lnSpc>
                </a:pPr>
                <a14:m>
                  <m:oMath xmlns:m="http://schemas.openxmlformats.org/officeDocument/2006/math">
                    <m:r>
                      <m:rPr>
                        <m:sty m:val="p"/>
                      </m:rPr>
                      <a:rPr lang="en-CA" sz="1800" smtClean="0">
                        <a:effectLst/>
                        <a:latin typeface="Cambria Math" panose="02040503050406030204" pitchFamily="18" charset="0"/>
                        <a:ea typeface="Calibri" panose="020F0502020204030204" pitchFamily="34" charset="0"/>
                        <a:cs typeface="Calibri" panose="020F0502020204030204" pitchFamily="34" charset="0"/>
                      </a:rPr>
                      <m:t>Unit</m:t>
                    </m:r>
                    <m:r>
                      <a:rPr lang="en-CA" sz="1800" smtClean="0">
                        <a:effectLst/>
                        <a:latin typeface="Cambria Math" panose="02040503050406030204" pitchFamily="18" charset="0"/>
                        <a:ea typeface="Calibri" panose="020F0502020204030204" pitchFamily="34" charset="0"/>
                        <a:cs typeface="Calibri" panose="020F0502020204030204" pitchFamily="34" charset="0"/>
                      </a:rPr>
                      <m:t> </m:t>
                    </m:r>
                    <m:r>
                      <m:rPr>
                        <m:sty m:val="p"/>
                      </m:rPr>
                      <a:rPr lang="en-CA" sz="1800" smtClean="0">
                        <a:effectLst/>
                        <a:latin typeface="Cambria Math" panose="02040503050406030204" pitchFamily="18" charset="0"/>
                        <a:ea typeface="Calibri" panose="020F0502020204030204" pitchFamily="34" charset="0"/>
                        <a:cs typeface="Calibri" panose="020F0502020204030204" pitchFamily="34" charset="0"/>
                      </a:rPr>
                      <m:t>Cost</m:t>
                    </m:r>
                    <m:r>
                      <a:rPr lang="en-CA" sz="1800" smtClean="0">
                        <a:effectLst/>
                        <a:latin typeface="Cambria Math" panose="02040503050406030204" pitchFamily="18" charset="0"/>
                        <a:ea typeface="Calibri" panose="020F0502020204030204" pitchFamily="34" charset="0"/>
                        <a:cs typeface="Calibri" panose="020F0502020204030204" pitchFamily="34" charset="0"/>
                      </a:rPr>
                      <m:t> </m:t>
                    </m:r>
                    <m:d>
                      <m:dPr>
                        <m:ctrlPr>
                          <a:rPr lang="en-CA" sz="1800" i="1" smtClean="0">
                            <a:effectLst/>
                            <a:latin typeface="Cambria Math" panose="02040503050406030204" pitchFamily="18" charset="0"/>
                            <a:ea typeface="Calibri" panose="020F0502020204030204" pitchFamily="34" charset="0"/>
                            <a:cs typeface="Calibri" panose="020F0502020204030204" pitchFamily="34" charset="0"/>
                          </a:rPr>
                        </m:ctrlPr>
                      </m:dPr>
                      <m:e>
                        <m:f>
                          <m:fPr>
                            <m:ctrlPr>
                              <a:rPr lang="en-US" sz="1800" i="1">
                                <a:effectLst/>
                                <a:latin typeface="Cambria Math" panose="02040503050406030204" pitchFamily="18" charset="0"/>
                                <a:ea typeface="Calibri" panose="020F0502020204030204" pitchFamily="34" charset="0"/>
                                <a:cs typeface="Calibri" panose="020F0502020204030204" pitchFamily="34" charset="0"/>
                              </a:rPr>
                            </m:ctrlPr>
                          </m:fPr>
                          <m:num>
                            <m:r>
                              <a:rPr lang="en-CA" sz="1800">
                                <a:effectLst/>
                                <a:latin typeface="Cambria Math" panose="02040503050406030204" pitchFamily="18" charset="0"/>
                                <a:ea typeface="Calibri" panose="020F0502020204030204" pitchFamily="34" charset="0"/>
                                <a:cs typeface="Calibri" panose="020F0502020204030204" pitchFamily="34" charset="0"/>
                              </a:rPr>
                              <m:t>$</m:t>
                            </m:r>
                          </m:num>
                          <m:den>
                            <m:r>
                              <a:rPr lang="en-US" sz="1800" b="0" i="1" smtClean="0">
                                <a:effectLst/>
                                <a:latin typeface="Cambria Math" panose="02040503050406030204" pitchFamily="18" charset="0"/>
                                <a:ea typeface="Calibri" panose="020F0502020204030204" pitchFamily="34" charset="0"/>
                                <a:cs typeface="Calibri" panose="020F0502020204030204" pitchFamily="34" charset="0"/>
                              </a:rPr>
                              <m:t>𝑀𝑉𝐴</m:t>
                            </m:r>
                          </m:den>
                        </m:f>
                      </m:e>
                    </m:d>
                    <m:r>
                      <a:rPr lang="en-CA" sz="1800">
                        <a:effectLst/>
                        <a:latin typeface="Cambria Math" panose="02040503050406030204" pitchFamily="18" charset="0"/>
                        <a:ea typeface="Calibri" panose="020F0502020204030204" pitchFamily="34" charset="0"/>
                        <a:cs typeface="Calibri" panose="020F0502020204030204" pitchFamily="34" charset="0"/>
                      </a:rPr>
                      <m:t>=</m:t>
                    </m:r>
                  </m:oMath>
                </a14:m>
                <a:r>
                  <a:rPr lang="en-CA" sz="2800" dirty="0">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Calibri" panose="020F0502020204030204" pitchFamily="34" charset="0"/>
                          </a:rPr>
                        </m:ctrlPr>
                      </m:fPr>
                      <m:num>
                        <m:r>
                          <m:rPr>
                            <m:sty m:val="p"/>
                          </m:rPr>
                          <a:rPr lang="en-CA" sz="2000">
                            <a:latin typeface="Cambria Math" panose="02040503050406030204" pitchFamily="18" charset="0"/>
                            <a:ea typeface="Calibri" panose="020F0502020204030204" pitchFamily="34" charset="0"/>
                            <a:cs typeface="Calibri" panose="020F0502020204030204" pitchFamily="34" charset="0"/>
                          </a:rPr>
                          <m:t>USoA</m:t>
                        </m:r>
                        <m:r>
                          <a:rPr lang="en-CA" sz="2000">
                            <a:latin typeface="Cambria Math" panose="02040503050406030204" pitchFamily="18" charset="0"/>
                            <a:ea typeface="Calibri" panose="020F0502020204030204" pitchFamily="34" charset="0"/>
                            <a:cs typeface="Calibri" panose="020F0502020204030204" pitchFamily="34" charset="0"/>
                          </a:rPr>
                          <m:t> [5016+5017+5114] ($)</m:t>
                        </m:r>
                      </m:num>
                      <m:den>
                        <m:r>
                          <m:rPr>
                            <m:sty m:val="p"/>
                          </m:rPr>
                          <a:rPr lang="en-CA" sz="2000">
                            <a:effectLst/>
                            <a:latin typeface="Cambria Math" panose="02040503050406030204" pitchFamily="18" charset="0"/>
                            <a:ea typeface="Calibri" panose="020F0502020204030204" pitchFamily="34" charset="0"/>
                            <a:cs typeface="Calibri" panose="020F0502020204030204" pitchFamily="34" charset="0"/>
                          </a:rPr>
                          <m:t>MV</m:t>
                        </m:r>
                        <m:r>
                          <m:rPr>
                            <m:sty m:val="p"/>
                          </m:rPr>
                          <a:rPr lang="en-US" sz="2000" b="0" i="0" smtClean="0">
                            <a:effectLst/>
                            <a:latin typeface="Cambria Math" panose="02040503050406030204" pitchFamily="18" charset="0"/>
                            <a:ea typeface="Calibri" panose="020F0502020204030204" pitchFamily="34" charset="0"/>
                            <a:cs typeface="Calibri" panose="020F0502020204030204" pitchFamily="34" charset="0"/>
                          </a:rPr>
                          <m:t>A</m:t>
                        </m:r>
                      </m:den>
                    </m:f>
                  </m:oMath>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6" name="TextBox 5">
                <a:extLst>
                  <a:ext uri="{FF2B5EF4-FFF2-40B4-BE49-F238E27FC236}">
                    <a16:creationId xmlns:a16="http://schemas.microsoft.com/office/drawing/2014/main" id="{1D5B11C5-9554-41E0-BFD3-40994C0F1D88}"/>
                  </a:ext>
                </a:extLst>
              </p:cNvPr>
              <p:cNvSpPr txBox="1">
                <a:spLocks noRot="1" noChangeAspect="1" noMove="1" noResize="1" noEditPoints="1" noAdjustHandles="1" noChangeArrowheads="1" noChangeShapeType="1" noTextEdit="1"/>
              </p:cNvSpPr>
              <p:nvPr/>
            </p:nvSpPr>
            <p:spPr>
              <a:xfrm>
                <a:off x="838200" y="2463759"/>
                <a:ext cx="6097604" cy="602216"/>
              </a:xfrm>
              <a:prstGeom prst="rect">
                <a:avLst/>
              </a:prstGeom>
              <a:blipFill>
                <a:blip r:embed="rId3"/>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6E424B2-F124-47EB-9748-1E5049C11F18}"/>
              </a:ext>
            </a:extLst>
          </p:cNvPr>
          <p:cNvSpPr>
            <a:spLocks noGrp="1"/>
          </p:cNvSpPr>
          <p:nvPr>
            <p:ph type="sldNum" sz="quarter" idx="4"/>
          </p:nvPr>
        </p:nvSpPr>
        <p:spPr/>
        <p:txBody>
          <a:bodyPr/>
          <a:lstStyle/>
          <a:p>
            <a:fld id="{A213ADC0-72BD-4342-B523-2CEC86468CA0}" type="slidenum">
              <a:rPr lang="en-US" smtClean="0"/>
              <a:t>19</a:t>
            </a:fld>
            <a:endParaRPr lang="en-US"/>
          </a:p>
        </p:txBody>
      </p:sp>
    </p:spTree>
    <p:extLst>
      <p:ext uri="{BB962C8B-B14F-4D97-AF65-F5344CB8AC3E}">
        <p14:creationId xmlns:p14="http://schemas.microsoft.com/office/powerpoint/2010/main" val="399589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1E7BC-F5E1-4D87-A59E-00CAACF9E6A7}"/>
              </a:ext>
            </a:extLst>
          </p:cNvPr>
          <p:cNvSpPr>
            <a:spLocks noGrp="1"/>
          </p:cNvSpPr>
          <p:nvPr>
            <p:ph type="title"/>
          </p:nvPr>
        </p:nvSpPr>
        <p:spPr/>
        <p:txBody>
          <a:bodyPr/>
          <a:lstStyle/>
          <a:p>
            <a:r>
              <a:rPr lang="en-US" dirty="0"/>
              <a:t>Land Acknowledgement</a:t>
            </a:r>
          </a:p>
        </p:txBody>
      </p:sp>
      <p:sp>
        <p:nvSpPr>
          <p:cNvPr id="6" name="Content Placeholder 5">
            <a:extLst>
              <a:ext uri="{FF2B5EF4-FFF2-40B4-BE49-F238E27FC236}">
                <a16:creationId xmlns:a16="http://schemas.microsoft.com/office/drawing/2014/main" id="{92590EB7-7F4B-4BE6-9371-C16770FDBE5A}"/>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8E1A60"/>
              </a:buClr>
              <a:buFont typeface="Arial" panose="020B0604020202020204" pitchFamily="34" charset="0"/>
              <a:buChar char="•"/>
              <a:defRPr sz="2800" kern="1200">
                <a:solidFill>
                  <a:schemeClr val="bg1">
                    <a:lumMod val="10000"/>
                  </a:schemeClr>
                </a:solidFill>
                <a:latin typeface="+mn-lt"/>
                <a:ea typeface="+mn-ea"/>
                <a:cs typeface="+mn-cs"/>
              </a:defRPr>
            </a:lvl1pPr>
            <a:lvl2pPr marL="685800" indent="-228600" algn="l" defTabSz="914400" rtl="0" eaLnBrk="1" latinLnBrk="0" hangingPunct="1">
              <a:lnSpc>
                <a:spcPct val="90000"/>
              </a:lnSpc>
              <a:spcBef>
                <a:spcPts val="500"/>
              </a:spcBef>
              <a:buClr>
                <a:srgbClr val="8E1A60"/>
              </a:buClr>
              <a:buFont typeface="Arial" panose="020B0604020202020204" pitchFamily="34" charset="0"/>
              <a:buChar char="•"/>
              <a:defRPr sz="2400" kern="1200">
                <a:solidFill>
                  <a:schemeClr val="bg1">
                    <a:lumMod val="10000"/>
                  </a:schemeClr>
                </a:solidFill>
                <a:latin typeface="+mn-lt"/>
                <a:ea typeface="+mn-ea"/>
                <a:cs typeface="+mn-cs"/>
              </a:defRPr>
            </a:lvl2pPr>
            <a:lvl3pPr marL="1143000" indent="-228600" algn="l" defTabSz="914400" rtl="0" eaLnBrk="1" latinLnBrk="0" hangingPunct="1">
              <a:lnSpc>
                <a:spcPct val="90000"/>
              </a:lnSpc>
              <a:spcBef>
                <a:spcPts val="500"/>
              </a:spcBef>
              <a:buClr>
                <a:srgbClr val="8E1A60"/>
              </a:buClr>
              <a:buFont typeface="Wingdings" panose="05000000000000000000" pitchFamily="2" charset="2"/>
              <a:buChar char="ü"/>
              <a:defRPr sz="2000" kern="1200">
                <a:solidFill>
                  <a:schemeClr val="bg1">
                    <a:lumMod val="10000"/>
                  </a:schemeClr>
                </a:solidFill>
                <a:latin typeface="+mn-lt"/>
                <a:ea typeface="+mn-ea"/>
                <a:cs typeface="+mn-cs"/>
              </a:defRPr>
            </a:lvl3pPr>
            <a:lvl4pPr marL="1600200" indent="-228600" algn="l" defTabSz="914400" rtl="0" eaLnBrk="1" latinLnBrk="0" hangingPunct="1">
              <a:lnSpc>
                <a:spcPct val="90000"/>
              </a:lnSpc>
              <a:spcBef>
                <a:spcPts val="500"/>
              </a:spcBef>
              <a:buClr>
                <a:srgbClr val="8E1A60"/>
              </a:buClr>
              <a:buFont typeface="Wingdings" panose="05000000000000000000" pitchFamily="2" charset="2"/>
              <a:buChar char="ü"/>
              <a:defRPr sz="1800" kern="1200">
                <a:solidFill>
                  <a:schemeClr val="bg1">
                    <a:lumMod val="10000"/>
                  </a:schemeClr>
                </a:solidFill>
                <a:latin typeface="+mn-lt"/>
                <a:ea typeface="+mn-ea"/>
                <a:cs typeface="+mn-cs"/>
              </a:defRPr>
            </a:lvl4pPr>
            <a:lvl5pPr marL="2057400" indent="-228600" algn="l" defTabSz="914400" rtl="0" eaLnBrk="1" latinLnBrk="0" hangingPunct="1">
              <a:lnSpc>
                <a:spcPct val="90000"/>
              </a:lnSpc>
              <a:spcBef>
                <a:spcPts val="500"/>
              </a:spcBef>
              <a:buClr>
                <a:srgbClr val="8E1A60"/>
              </a:buClr>
              <a:buFont typeface="Wingdings" panose="05000000000000000000" pitchFamily="2" charset="2"/>
              <a:buChar char="ü"/>
              <a:defRPr sz="1800" kern="1200">
                <a:solidFill>
                  <a:schemeClr val="bg1">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Arial" panose="020B0604020202020204" pitchFamily="34" charset="0"/>
              <a:buNone/>
            </a:pPr>
            <a:r>
              <a:rPr lang="en-US" sz="2000" i="1" dirty="0">
                <a:solidFill>
                  <a:schemeClr val="bg1">
                    <a:lumMod val="25000"/>
                  </a:schemeClr>
                </a:solidFill>
              </a:rPr>
              <a:t>The Ontario Energy Board acknowledges that our headquarters in Toronto is located on the traditional territory of many nations including the Mississaugas of the Credit, the Anishnabeg, the Chippewa, the Haudenosaunee and the Wendat peoples. This area is now home to many diverse First Nations, Inuit and Métis peoples. We also acknowledge that Toronto is covered by Treaty 13 with the Mississaugas of the Credit. </a:t>
            </a:r>
          </a:p>
          <a:p>
            <a:pPr marL="0" indent="0">
              <a:lnSpc>
                <a:spcPct val="100000"/>
              </a:lnSpc>
              <a:spcBef>
                <a:spcPts val="0"/>
              </a:spcBef>
              <a:spcAft>
                <a:spcPts val="1200"/>
              </a:spcAft>
              <a:buFont typeface="Arial" panose="020B0604020202020204" pitchFamily="34" charset="0"/>
              <a:buNone/>
            </a:pPr>
            <a:r>
              <a:rPr lang="en-US" sz="2000" i="1" dirty="0">
                <a:solidFill>
                  <a:schemeClr val="bg1">
                    <a:lumMod val="25000"/>
                  </a:schemeClr>
                </a:solidFill>
              </a:rPr>
              <a:t>We are grateful for the opportunity to gather and work on this land and recognize our shared responsibility to support and be good stewards of it.</a:t>
            </a:r>
          </a:p>
        </p:txBody>
      </p:sp>
      <p:sp>
        <p:nvSpPr>
          <p:cNvPr id="3" name="Slide Number Placeholder 2">
            <a:extLst>
              <a:ext uri="{FF2B5EF4-FFF2-40B4-BE49-F238E27FC236}">
                <a16:creationId xmlns:a16="http://schemas.microsoft.com/office/drawing/2014/main" id="{CC43F3EA-E291-48E9-91D0-CA23E99F8214}"/>
              </a:ext>
            </a:extLst>
          </p:cNvPr>
          <p:cNvSpPr>
            <a:spLocks noGrp="1"/>
          </p:cNvSpPr>
          <p:nvPr>
            <p:ph type="sldNum" sz="quarter" idx="4"/>
          </p:nvPr>
        </p:nvSpPr>
        <p:spPr/>
        <p:txBody>
          <a:bodyPr/>
          <a:lstStyle/>
          <a:p>
            <a:fld id="{A213ADC0-72BD-4342-B523-2CEC86468CA0}" type="slidenum">
              <a:rPr lang="en-US" smtClean="0"/>
              <a:t>2</a:t>
            </a:fld>
            <a:endParaRPr lang="en-US"/>
          </a:p>
        </p:txBody>
      </p:sp>
    </p:spTree>
    <p:extLst>
      <p:ext uri="{BB962C8B-B14F-4D97-AF65-F5344CB8AC3E}">
        <p14:creationId xmlns:p14="http://schemas.microsoft.com/office/powerpoint/2010/main" val="233516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A2C99-61E9-4A6F-8E2D-729050927D24}"/>
              </a:ext>
            </a:extLst>
          </p:cNvPr>
          <p:cNvSpPr>
            <a:spLocks noGrp="1"/>
          </p:cNvSpPr>
          <p:nvPr>
            <p:ph type="title"/>
          </p:nvPr>
        </p:nvSpPr>
        <p:spPr/>
        <p:txBody>
          <a:bodyPr/>
          <a:lstStyle/>
          <a:p>
            <a:r>
              <a:rPr lang="en-US" dirty="0"/>
              <a:t>Distribution Station Equipment O&amp;M</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315325-99FB-4726-9C06-8E5457F97866}"/>
                  </a:ext>
                </a:extLst>
              </p:cNvPr>
              <p:cNvSpPr txBox="1"/>
              <p:nvPr/>
            </p:nvSpPr>
            <p:spPr>
              <a:xfrm>
                <a:off x="3835487" y="4627283"/>
                <a:ext cx="6097604" cy="551177"/>
              </a:xfrm>
              <a:prstGeom prst="rect">
                <a:avLst/>
              </a:prstGeom>
              <a:noFill/>
            </p:spPr>
            <p:txBody>
              <a:bodyPr wrap="square">
                <a:spAutoFit/>
              </a:bodyPr>
              <a:lstStyle/>
              <a:p>
                <a:pPr marL="0" marR="0">
                  <a:lnSpc>
                    <a:spcPct val="115000"/>
                  </a:lnSpc>
                  <a:spcBef>
                    <a:spcPts val="0"/>
                  </a:spcBef>
                  <a:spcAft>
                    <a:spcPts val="0"/>
                  </a:spcAft>
                </a:pPr>
                <a14:m>
                  <m:oMath xmlns:m="http://schemas.openxmlformats.org/officeDocument/2006/math">
                    <m:r>
                      <m:rPr>
                        <m:sty m:val="p"/>
                      </m:rPr>
                      <a:rPr lang="en-CA" sz="1600" smtClean="0">
                        <a:effectLst/>
                        <a:latin typeface="Cambria Math" panose="02040503050406030204" pitchFamily="18" charset="0"/>
                        <a:ea typeface="Calibri" panose="020F0502020204030204" pitchFamily="34" charset="0"/>
                        <a:cs typeface="Calibri" panose="020F0502020204030204" pitchFamily="34" charset="0"/>
                      </a:rPr>
                      <m:t>Unit</m:t>
                    </m:r>
                    <m:r>
                      <a:rPr lang="en-CA" sz="1600" smtClean="0">
                        <a:effectLst/>
                        <a:latin typeface="Cambria Math" panose="02040503050406030204" pitchFamily="18" charset="0"/>
                        <a:ea typeface="Calibri" panose="020F0502020204030204" pitchFamily="34" charset="0"/>
                        <a:cs typeface="Calibri" panose="020F0502020204030204" pitchFamily="34" charset="0"/>
                      </a:rPr>
                      <m:t> </m:t>
                    </m:r>
                    <m:r>
                      <m:rPr>
                        <m:sty m:val="p"/>
                      </m:rPr>
                      <a:rPr lang="en-CA" sz="1600" smtClean="0">
                        <a:effectLst/>
                        <a:latin typeface="Cambria Math" panose="02040503050406030204" pitchFamily="18" charset="0"/>
                        <a:ea typeface="Calibri" panose="020F0502020204030204" pitchFamily="34" charset="0"/>
                        <a:cs typeface="Calibri" panose="020F0502020204030204" pitchFamily="34" charset="0"/>
                      </a:rPr>
                      <m:t>Cost</m:t>
                    </m:r>
                    <m:r>
                      <a:rPr lang="en-CA" sz="1600" smtClean="0">
                        <a:effectLst/>
                        <a:latin typeface="Cambria Math" panose="02040503050406030204" pitchFamily="18" charset="0"/>
                        <a:ea typeface="Calibri" panose="020F0502020204030204" pitchFamily="34" charset="0"/>
                        <a:cs typeface="Calibri" panose="020F0502020204030204" pitchFamily="34" charset="0"/>
                      </a:rPr>
                      <m:t> </m:t>
                    </m:r>
                    <m:d>
                      <m:dPr>
                        <m:ctrlPr>
                          <a:rPr lang="en-CA" sz="1600" i="1" smtClean="0">
                            <a:effectLst/>
                            <a:latin typeface="Cambria Math" panose="02040503050406030204" pitchFamily="18" charset="0"/>
                            <a:ea typeface="Calibri" panose="020F0502020204030204" pitchFamily="34" charset="0"/>
                            <a:cs typeface="Calibri" panose="020F0502020204030204" pitchFamily="34" charset="0"/>
                          </a:rPr>
                        </m:ctrlPr>
                      </m:dPr>
                      <m:e>
                        <m:f>
                          <m:fPr>
                            <m:ctrlPr>
                              <a:rPr lang="en-US" sz="1600" i="1">
                                <a:effectLst/>
                                <a:latin typeface="Cambria Math" panose="02040503050406030204" pitchFamily="18" charset="0"/>
                                <a:ea typeface="Calibri" panose="020F0502020204030204" pitchFamily="34" charset="0"/>
                                <a:cs typeface="Calibri" panose="020F0502020204030204" pitchFamily="34" charset="0"/>
                              </a:rPr>
                            </m:ctrlPr>
                          </m:fPr>
                          <m:num>
                            <m:r>
                              <a:rPr lang="en-CA" sz="1600">
                                <a:effectLst/>
                                <a:latin typeface="Cambria Math" panose="02040503050406030204" pitchFamily="18" charset="0"/>
                                <a:ea typeface="Calibri" panose="020F0502020204030204" pitchFamily="34" charset="0"/>
                                <a:cs typeface="Calibri" panose="020F0502020204030204" pitchFamily="34" charset="0"/>
                              </a:rPr>
                              <m:t>$</m:t>
                            </m:r>
                          </m:num>
                          <m:den>
                            <m:r>
                              <a:rPr lang="en-US" sz="1600" b="0" i="1" smtClean="0">
                                <a:effectLst/>
                                <a:latin typeface="Cambria Math" panose="02040503050406030204" pitchFamily="18" charset="0"/>
                                <a:ea typeface="Calibri" panose="020F0502020204030204" pitchFamily="34" charset="0"/>
                                <a:cs typeface="Calibri" panose="020F0502020204030204" pitchFamily="34" charset="0"/>
                              </a:rPr>
                              <m:t>𝑀𝑉𝐴</m:t>
                            </m:r>
                          </m:den>
                        </m:f>
                      </m:e>
                    </m:d>
                    <m:r>
                      <a:rPr lang="en-CA" sz="1600">
                        <a:effectLst/>
                        <a:latin typeface="Cambria Math" panose="02040503050406030204" pitchFamily="18" charset="0"/>
                        <a:ea typeface="Calibri" panose="020F0502020204030204" pitchFamily="34" charset="0"/>
                        <a:cs typeface="Calibri" panose="020F0502020204030204" pitchFamily="34" charset="0"/>
                      </a:rPr>
                      <m:t>=</m:t>
                    </m:r>
                  </m:oMath>
                </a14:m>
                <a:r>
                  <a:rPr lang="en-CA" sz="2400" dirty="0">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US" sz="1800" i="1">
                            <a:effectLst/>
                            <a:latin typeface="Cambria Math" panose="02040503050406030204" pitchFamily="18" charset="0"/>
                            <a:ea typeface="Calibri" panose="020F0502020204030204" pitchFamily="34" charset="0"/>
                            <a:cs typeface="Calibri" panose="020F0502020204030204" pitchFamily="34" charset="0"/>
                          </a:rPr>
                        </m:ctrlPr>
                      </m:fPr>
                      <m:num>
                        <m:r>
                          <m:rPr>
                            <m:sty m:val="p"/>
                          </m:rPr>
                          <a:rPr lang="en-CA" sz="1800">
                            <a:effectLst/>
                            <a:latin typeface="Cambria Math" panose="02040503050406030204" pitchFamily="18" charset="0"/>
                            <a:ea typeface="Calibri" panose="020F0502020204030204" pitchFamily="34" charset="0"/>
                            <a:cs typeface="Calibri" panose="020F0502020204030204" pitchFamily="34" charset="0"/>
                          </a:rPr>
                          <m:t>USoA</m:t>
                        </m:r>
                        <m:r>
                          <a:rPr lang="en-CA" sz="1800">
                            <a:effectLst/>
                            <a:latin typeface="Cambria Math" panose="02040503050406030204" pitchFamily="18" charset="0"/>
                            <a:ea typeface="Calibri" panose="020F0502020204030204" pitchFamily="34" charset="0"/>
                            <a:cs typeface="Calibri" panose="020F0502020204030204" pitchFamily="34" charset="0"/>
                          </a:rPr>
                          <m:t> [5016+5017+5114] ($)</m:t>
                        </m:r>
                      </m:num>
                      <m:den>
                        <m:r>
                          <m:rPr>
                            <m:sty m:val="p"/>
                          </m:rPr>
                          <a:rPr lang="en-CA" sz="1800">
                            <a:effectLst/>
                            <a:latin typeface="Cambria Math" panose="02040503050406030204" pitchFamily="18" charset="0"/>
                            <a:ea typeface="Calibri" panose="020F0502020204030204" pitchFamily="34" charset="0"/>
                            <a:cs typeface="Calibri" panose="020F0502020204030204" pitchFamily="34" charset="0"/>
                          </a:rPr>
                          <m:t>MV</m:t>
                        </m:r>
                        <m:r>
                          <m:rPr>
                            <m:sty m:val="p"/>
                          </m:rPr>
                          <a:rPr lang="en-US" sz="1800" b="0" i="0" smtClean="0">
                            <a:effectLst/>
                            <a:latin typeface="Cambria Math" panose="02040503050406030204" pitchFamily="18" charset="0"/>
                            <a:ea typeface="Calibri" panose="020F0502020204030204" pitchFamily="34" charset="0"/>
                            <a:cs typeface="Calibri" panose="020F0502020204030204" pitchFamily="34" charset="0"/>
                          </a:rPr>
                          <m:t>A</m:t>
                        </m:r>
                      </m:den>
                    </m:f>
                  </m:oMath>
                </a14:m>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5" name="TextBox 4">
                <a:extLst>
                  <a:ext uri="{FF2B5EF4-FFF2-40B4-BE49-F238E27FC236}">
                    <a16:creationId xmlns:a16="http://schemas.microsoft.com/office/drawing/2014/main" id="{C9315325-99FB-4726-9C06-8E5457F97866}"/>
                  </a:ext>
                </a:extLst>
              </p:cNvPr>
              <p:cNvSpPr txBox="1">
                <a:spLocks noRot="1" noChangeAspect="1" noMove="1" noResize="1" noEditPoints="1" noAdjustHandles="1" noChangeArrowheads="1" noChangeShapeType="1" noTextEdit="1"/>
              </p:cNvSpPr>
              <p:nvPr/>
            </p:nvSpPr>
            <p:spPr>
              <a:xfrm>
                <a:off x="3835487" y="4627283"/>
                <a:ext cx="6097604" cy="551177"/>
              </a:xfrm>
              <a:prstGeom prst="rect">
                <a:avLst/>
              </a:prstGeom>
              <a:blipFill>
                <a:blip r:embed="rId2"/>
                <a:stretch>
                  <a:fillRect b="-2222"/>
                </a:stretch>
              </a:blipFill>
            </p:spPr>
            <p:txBody>
              <a:bodyPr/>
              <a:lstStyle/>
              <a:p>
                <a:r>
                  <a:rPr lang="en-US">
                    <a:noFill/>
                  </a:rPr>
                  <a:t> </a:t>
                </a:r>
              </a:p>
            </p:txBody>
          </p:sp>
        </mc:Fallback>
      </mc:AlternateContent>
      <p:graphicFrame>
        <p:nvGraphicFramePr>
          <p:cNvPr id="6" name="Chart 5">
            <a:extLst>
              <a:ext uri="{FF2B5EF4-FFF2-40B4-BE49-F238E27FC236}">
                <a16:creationId xmlns:a16="http://schemas.microsoft.com/office/drawing/2014/main" id="{6646051C-B6BF-4823-86FE-C93BF8D7DC1D}"/>
              </a:ext>
            </a:extLst>
          </p:cNvPr>
          <p:cNvGraphicFramePr/>
          <p:nvPr>
            <p:extLst>
              <p:ext uri="{D42A27DB-BD31-4B8C-83A1-F6EECF244321}">
                <p14:modId xmlns:p14="http://schemas.microsoft.com/office/powerpoint/2010/main" val="917078159"/>
              </p:ext>
            </p:extLst>
          </p:nvPr>
        </p:nvGraphicFramePr>
        <p:xfrm>
          <a:off x="926612" y="1310640"/>
          <a:ext cx="475488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56EBD513-0259-4C64-9145-60CDE19203F6}"/>
              </a:ext>
            </a:extLst>
          </p:cNvPr>
          <p:cNvGraphicFramePr/>
          <p:nvPr>
            <p:extLst>
              <p:ext uri="{D42A27DB-BD31-4B8C-83A1-F6EECF244321}">
                <p14:modId xmlns:p14="http://schemas.microsoft.com/office/powerpoint/2010/main" val="937057673"/>
              </p:ext>
            </p:extLst>
          </p:nvPr>
        </p:nvGraphicFramePr>
        <p:xfrm>
          <a:off x="5684520" y="1310640"/>
          <a:ext cx="566928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B2E09A7A-9E5D-42A1-AB17-554953A3424C}"/>
              </a:ext>
            </a:extLst>
          </p:cNvPr>
          <p:cNvSpPr txBox="1"/>
          <p:nvPr/>
        </p:nvSpPr>
        <p:spPr>
          <a:xfrm>
            <a:off x="1536668" y="4759562"/>
            <a:ext cx="2298819" cy="369332"/>
          </a:xfrm>
          <a:prstGeom prst="rect">
            <a:avLst/>
          </a:prstGeom>
          <a:noFill/>
        </p:spPr>
        <p:txBody>
          <a:bodyPr wrap="square" rtlCol="0">
            <a:spAutoFit/>
          </a:bodyPr>
          <a:lstStyle/>
          <a:p>
            <a:r>
              <a:rPr lang="en-US" dirty="0">
                <a:solidFill>
                  <a:schemeClr val="bg1">
                    <a:lumMod val="10000"/>
                  </a:schemeClr>
                </a:solidFill>
              </a:rPr>
              <a:t>New Formula:</a:t>
            </a:r>
          </a:p>
        </p:txBody>
      </p:sp>
      <p:sp>
        <p:nvSpPr>
          <p:cNvPr id="3" name="Slide Number Placeholder 2">
            <a:extLst>
              <a:ext uri="{FF2B5EF4-FFF2-40B4-BE49-F238E27FC236}">
                <a16:creationId xmlns:a16="http://schemas.microsoft.com/office/drawing/2014/main" id="{414C264B-D4F0-4529-8C2A-1043553C22AD}"/>
              </a:ext>
            </a:extLst>
          </p:cNvPr>
          <p:cNvSpPr>
            <a:spLocks noGrp="1"/>
          </p:cNvSpPr>
          <p:nvPr>
            <p:ph type="sldNum" sz="quarter" idx="4"/>
          </p:nvPr>
        </p:nvSpPr>
        <p:spPr/>
        <p:txBody>
          <a:bodyPr/>
          <a:lstStyle/>
          <a:p>
            <a:fld id="{A213ADC0-72BD-4342-B523-2CEC86468CA0}" type="slidenum">
              <a:rPr lang="en-US" smtClean="0"/>
              <a:t>20</a:t>
            </a:fld>
            <a:endParaRPr lang="en-US"/>
          </a:p>
        </p:txBody>
      </p:sp>
    </p:spTree>
    <p:extLst>
      <p:ext uri="{BB962C8B-B14F-4D97-AF65-F5344CB8AC3E}">
        <p14:creationId xmlns:p14="http://schemas.microsoft.com/office/powerpoint/2010/main" val="350680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1E7BC-F5E1-4D87-A59E-00CAACF9E6A7}"/>
              </a:ext>
            </a:extLst>
          </p:cNvPr>
          <p:cNvSpPr>
            <a:spLocks noGrp="1"/>
          </p:cNvSpPr>
          <p:nvPr>
            <p:ph type="title"/>
          </p:nvPr>
        </p:nvSpPr>
        <p:spPr/>
        <p:txBody>
          <a:bodyPr/>
          <a:lstStyle/>
          <a:p>
            <a:r>
              <a:rPr lang="fr-FR" dirty="0"/>
              <a:t>Vegetation Management O&amp;M</a:t>
            </a:r>
            <a:endParaRPr lang="en-US" dirty="0"/>
          </a:p>
        </p:txBody>
      </p:sp>
      <p:graphicFrame>
        <p:nvGraphicFramePr>
          <p:cNvPr id="4" name="Chart 3">
            <a:extLst>
              <a:ext uri="{FF2B5EF4-FFF2-40B4-BE49-F238E27FC236}">
                <a16:creationId xmlns:a16="http://schemas.microsoft.com/office/drawing/2014/main" id="{A2A24814-FC44-4570-8B6B-B7925CA121EA}"/>
              </a:ext>
            </a:extLst>
          </p:cNvPr>
          <p:cNvGraphicFramePr/>
          <p:nvPr>
            <p:extLst>
              <p:ext uri="{D42A27DB-BD31-4B8C-83A1-F6EECF244321}">
                <p14:modId xmlns:p14="http://schemas.microsoft.com/office/powerpoint/2010/main" val="328350186"/>
              </p:ext>
            </p:extLst>
          </p:nvPr>
        </p:nvGraphicFramePr>
        <p:xfrm>
          <a:off x="936031" y="1310640"/>
          <a:ext cx="4754880" cy="31089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49F956DC-1BE8-462A-9D36-9E0A5D9AD1FA}"/>
              </a:ext>
            </a:extLst>
          </p:cNvPr>
          <p:cNvGraphicFramePr/>
          <p:nvPr>
            <p:extLst>
              <p:ext uri="{D42A27DB-BD31-4B8C-83A1-F6EECF244321}">
                <p14:modId xmlns:p14="http://schemas.microsoft.com/office/powerpoint/2010/main" val="2363813716"/>
              </p:ext>
            </p:extLst>
          </p:nvPr>
        </p:nvGraphicFramePr>
        <p:xfrm>
          <a:off x="5697548" y="1310640"/>
          <a:ext cx="5669280" cy="310896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4FA1AFA-3DC5-4D17-AACB-615EACE3657C}"/>
                  </a:ext>
                </a:extLst>
              </p:cNvPr>
              <p:cNvSpPr txBox="1"/>
              <p:nvPr/>
            </p:nvSpPr>
            <p:spPr>
              <a:xfrm>
                <a:off x="3932877" y="4571458"/>
                <a:ext cx="6097604" cy="551177"/>
              </a:xfrm>
              <a:prstGeom prst="rect">
                <a:avLst/>
              </a:prstGeom>
              <a:noFill/>
            </p:spPr>
            <p:txBody>
              <a:bodyPr wrap="square">
                <a:spAutoFit/>
              </a:bodyPr>
              <a:lstStyle/>
              <a:p>
                <a:pPr marL="0" marR="0">
                  <a:lnSpc>
                    <a:spcPct val="115000"/>
                  </a:lnSpc>
                  <a:spcBef>
                    <a:spcPts val="0"/>
                  </a:spcBef>
                  <a:spcAft>
                    <a:spcPts val="0"/>
                  </a:spcAft>
                </a:pPr>
                <a14:m>
                  <m:oMath xmlns:m="http://schemas.openxmlformats.org/officeDocument/2006/math">
                    <m:r>
                      <m:rPr>
                        <m:sty m:val="p"/>
                      </m:rPr>
                      <a:rPr lang="en-CA" sz="1600" smtClean="0">
                        <a:effectLst/>
                        <a:latin typeface="Cambria Math" panose="02040503050406030204" pitchFamily="18" charset="0"/>
                        <a:ea typeface="Calibri" panose="020F0502020204030204" pitchFamily="34" charset="0"/>
                        <a:cs typeface="Calibri" panose="020F0502020204030204" pitchFamily="34" charset="0"/>
                      </a:rPr>
                      <m:t>Unit</m:t>
                    </m:r>
                    <m:r>
                      <a:rPr lang="en-CA" sz="1600" smtClean="0">
                        <a:effectLst/>
                        <a:latin typeface="Cambria Math" panose="02040503050406030204" pitchFamily="18" charset="0"/>
                        <a:ea typeface="Calibri" panose="020F0502020204030204" pitchFamily="34" charset="0"/>
                        <a:cs typeface="Calibri" panose="020F0502020204030204" pitchFamily="34" charset="0"/>
                      </a:rPr>
                      <m:t> </m:t>
                    </m:r>
                    <m:r>
                      <m:rPr>
                        <m:sty m:val="p"/>
                      </m:rPr>
                      <a:rPr lang="en-CA" sz="1600" smtClean="0">
                        <a:effectLst/>
                        <a:latin typeface="Cambria Math" panose="02040503050406030204" pitchFamily="18" charset="0"/>
                        <a:ea typeface="Calibri" panose="020F0502020204030204" pitchFamily="34" charset="0"/>
                        <a:cs typeface="Calibri" panose="020F0502020204030204" pitchFamily="34" charset="0"/>
                      </a:rPr>
                      <m:t>Cost</m:t>
                    </m:r>
                    <m:r>
                      <a:rPr lang="en-CA" sz="1600" smtClean="0">
                        <a:effectLst/>
                        <a:latin typeface="Cambria Math" panose="02040503050406030204" pitchFamily="18" charset="0"/>
                        <a:ea typeface="Calibri" panose="020F0502020204030204" pitchFamily="34" charset="0"/>
                        <a:cs typeface="Calibri" panose="020F0502020204030204" pitchFamily="34" charset="0"/>
                      </a:rPr>
                      <m:t> </m:t>
                    </m:r>
                    <m:d>
                      <m:dPr>
                        <m:ctrlPr>
                          <a:rPr lang="en-CA" sz="1600" i="1" smtClean="0">
                            <a:effectLst/>
                            <a:latin typeface="Cambria Math" panose="02040503050406030204" pitchFamily="18" charset="0"/>
                            <a:ea typeface="Calibri" panose="020F0502020204030204" pitchFamily="34" charset="0"/>
                            <a:cs typeface="Calibri" panose="020F0502020204030204" pitchFamily="34" charset="0"/>
                          </a:rPr>
                        </m:ctrlPr>
                      </m:dPr>
                      <m:e>
                        <m:f>
                          <m:fPr>
                            <m:ctrlPr>
                              <a:rPr lang="en-CA" sz="1600" i="1" smtClean="0">
                                <a:effectLst/>
                                <a:latin typeface="Cambria Math" panose="02040503050406030204" pitchFamily="18" charset="0"/>
                                <a:ea typeface="Calibri" panose="020F0502020204030204" pitchFamily="34" charset="0"/>
                                <a:cs typeface="Calibri" panose="020F0502020204030204" pitchFamily="34" charset="0"/>
                              </a:rPr>
                            </m:ctrlPr>
                          </m:fPr>
                          <m:num>
                            <m:r>
                              <a:rPr lang="en-CA" sz="1600" smtClean="0">
                                <a:effectLst/>
                                <a:latin typeface="Cambria Math" panose="02040503050406030204" pitchFamily="18" charset="0"/>
                                <a:ea typeface="Calibri" panose="020F0502020204030204" pitchFamily="34" charset="0"/>
                                <a:cs typeface="Calibri" panose="020F0502020204030204" pitchFamily="34" charset="0"/>
                              </a:rPr>
                              <m:t>$</m:t>
                            </m:r>
                          </m:num>
                          <m:den>
                            <m:r>
                              <m:rPr>
                                <m:sty m:val="p"/>
                              </m:rPr>
                              <a:rPr lang="en-CA" sz="1600" smtClean="0">
                                <a:effectLst/>
                                <a:latin typeface="Cambria Math" panose="02040503050406030204" pitchFamily="18" charset="0"/>
                                <a:ea typeface="Calibri" panose="020F0502020204030204" pitchFamily="34" charset="0"/>
                                <a:cs typeface="Calibri" panose="020F0502020204030204" pitchFamily="34" charset="0"/>
                              </a:rPr>
                              <m:t>Pole</m:t>
                            </m:r>
                          </m:den>
                        </m:f>
                      </m:e>
                    </m:d>
                    <m:r>
                      <a:rPr lang="en-CA" sz="1600" smtClean="0">
                        <a:effectLst/>
                        <a:latin typeface="Cambria Math" panose="02040503050406030204" pitchFamily="18" charset="0"/>
                        <a:ea typeface="Calibri" panose="020F0502020204030204" pitchFamily="34" charset="0"/>
                        <a:cs typeface="Calibri" panose="020F0502020204030204" pitchFamily="34" charset="0"/>
                      </a:rPr>
                      <m:t>=</m:t>
                    </m:r>
                  </m:oMath>
                </a14:m>
                <a:r>
                  <a:rPr lang="en-CA" sz="2400" dirty="0">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US" sz="1800" i="1">
                            <a:effectLst/>
                            <a:latin typeface="Cambria Math" panose="02040503050406030204" pitchFamily="18" charset="0"/>
                            <a:ea typeface="Calibri" panose="020F0502020204030204" pitchFamily="34" charset="0"/>
                            <a:cs typeface="Calibri" panose="020F0502020204030204" pitchFamily="34" charset="0"/>
                          </a:rPr>
                        </m:ctrlPr>
                      </m:fPr>
                      <m:num>
                        <m:r>
                          <m:rPr>
                            <m:sty m:val="p"/>
                          </m:rPr>
                          <a:rPr lang="en-CA" sz="1800">
                            <a:effectLst/>
                            <a:latin typeface="Cambria Math" panose="02040503050406030204" pitchFamily="18" charset="0"/>
                            <a:ea typeface="Calibri" panose="020F0502020204030204" pitchFamily="34" charset="0"/>
                            <a:cs typeface="Calibri" panose="020F0502020204030204" pitchFamily="34" charset="0"/>
                          </a:rPr>
                          <m:t>USoA</m:t>
                        </m:r>
                        <m:r>
                          <a:rPr lang="en-CA" sz="1800">
                            <a:effectLst/>
                            <a:latin typeface="Cambria Math" panose="02040503050406030204" pitchFamily="18" charset="0"/>
                            <a:ea typeface="Calibri" panose="020F0502020204030204" pitchFamily="34" charset="0"/>
                            <a:cs typeface="Calibri" panose="020F0502020204030204" pitchFamily="34" charset="0"/>
                          </a:rPr>
                          <m:t> 5135 ($)</m:t>
                        </m:r>
                      </m:num>
                      <m:den>
                        <m:r>
                          <m:rPr>
                            <m:sty m:val="p"/>
                          </m:rPr>
                          <a:rPr lang="en-CA" sz="1800">
                            <a:effectLst/>
                            <a:latin typeface="Cambria Math" panose="02040503050406030204" pitchFamily="18" charset="0"/>
                            <a:ea typeface="Calibri" panose="020F0502020204030204" pitchFamily="34" charset="0"/>
                            <a:cs typeface="Calibri" panose="020F0502020204030204" pitchFamily="34" charset="0"/>
                          </a:rPr>
                          <m:t>Total</m:t>
                        </m:r>
                        <m:r>
                          <a:rPr lang="en-CA" sz="1800">
                            <a:effectLst/>
                            <a:latin typeface="Cambria Math" panose="02040503050406030204" pitchFamily="18" charset="0"/>
                            <a:ea typeface="Calibri" panose="020F0502020204030204" pitchFamily="34" charset="0"/>
                            <a:cs typeface="Calibri" panose="020F0502020204030204" pitchFamily="34" charset="0"/>
                          </a:rPr>
                          <m:t> </m:t>
                        </m:r>
                        <m:r>
                          <m:rPr>
                            <m:sty m:val="p"/>
                          </m:rPr>
                          <a:rPr lang="en-CA" sz="1800">
                            <a:effectLst/>
                            <a:latin typeface="Cambria Math" panose="02040503050406030204" pitchFamily="18" charset="0"/>
                            <a:ea typeface="Calibri" panose="020F0502020204030204" pitchFamily="34" charset="0"/>
                            <a:cs typeface="Calibri" panose="020F0502020204030204" pitchFamily="34" charset="0"/>
                          </a:rPr>
                          <m:t>Number</m:t>
                        </m:r>
                        <m:r>
                          <a:rPr lang="en-CA" sz="1800">
                            <a:effectLst/>
                            <a:latin typeface="Cambria Math" panose="02040503050406030204" pitchFamily="18" charset="0"/>
                            <a:ea typeface="Calibri" panose="020F0502020204030204" pitchFamily="34" charset="0"/>
                            <a:cs typeface="Calibri" panose="020F0502020204030204" pitchFamily="34" charset="0"/>
                          </a:rPr>
                          <m:t> </m:t>
                        </m:r>
                        <m:r>
                          <m:rPr>
                            <m:sty m:val="p"/>
                          </m:rPr>
                          <a:rPr lang="en-CA" sz="1800">
                            <a:effectLst/>
                            <a:latin typeface="Cambria Math" panose="02040503050406030204" pitchFamily="18" charset="0"/>
                            <a:ea typeface="Calibri" panose="020F0502020204030204" pitchFamily="34" charset="0"/>
                            <a:cs typeface="Calibri" panose="020F0502020204030204" pitchFamily="34" charset="0"/>
                          </a:rPr>
                          <m:t>of</m:t>
                        </m:r>
                        <m:r>
                          <a:rPr lang="en-CA" sz="1800">
                            <a:effectLst/>
                            <a:latin typeface="Cambria Math" panose="02040503050406030204" pitchFamily="18" charset="0"/>
                            <a:ea typeface="Calibri" panose="020F0502020204030204" pitchFamily="34" charset="0"/>
                            <a:cs typeface="Calibri" panose="020F0502020204030204" pitchFamily="34" charset="0"/>
                          </a:rPr>
                          <m:t> </m:t>
                        </m:r>
                        <m:r>
                          <m:rPr>
                            <m:sty m:val="p"/>
                          </m:rPr>
                          <a:rPr lang="en-CA" sz="1800">
                            <a:effectLst/>
                            <a:latin typeface="Cambria Math" panose="02040503050406030204" pitchFamily="18" charset="0"/>
                            <a:ea typeface="Calibri" panose="020F0502020204030204" pitchFamily="34" charset="0"/>
                            <a:cs typeface="Calibri" panose="020F0502020204030204" pitchFamily="34" charset="0"/>
                          </a:rPr>
                          <m:t>Poles</m:t>
                        </m:r>
                      </m:den>
                    </m:f>
                  </m:oMath>
                </a14:m>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7" name="TextBox 6">
                <a:extLst>
                  <a:ext uri="{FF2B5EF4-FFF2-40B4-BE49-F238E27FC236}">
                    <a16:creationId xmlns:a16="http://schemas.microsoft.com/office/drawing/2014/main" id="{D4FA1AFA-3DC5-4D17-AACB-615EACE3657C}"/>
                  </a:ext>
                </a:extLst>
              </p:cNvPr>
              <p:cNvSpPr txBox="1">
                <a:spLocks noRot="1" noChangeAspect="1" noMove="1" noResize="1" noEditPoints="1" noAdjustHandles="1" noChangeArrowheads="1" noChangeShapeType="1" noTextEdit="1"/>
              </p:cNvSpPr>
              <p:nvPr/>
            </p:nvSpPr>
            <p:spPr>
              <a:xfrm>
                <a:off x="3932877" y="4571458"/>
                <a:ext cx="6097604" cy="551177"/>
              </a:xfrm>
              <a:prstGeom prst="rect">
                <a:avLst/>
              </a:prstGeom>
              <a:blipFill>
                <a:blip r:embed="rId4"/>
                <a:stretch>
                  <a:fillRect b="-2222"/>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EB0C2284-3A63-451A-88D7-CD380FC24557}"/>
              </a:ext>
            </a:extLst>
          </p:cNvPr>
          <p:cNvSpPr>
            <a:spLocks noGrp="1"/>
          </p:cNvSpPr>
          <p:nvPr>
            <p:ph type="sldNum" sz="quarter" idx="4"/>
          </p:nvPr>
        </p:nvSpPr>
        <p:spPr/>
        <p:txBody>
          <a:bodyPr/>
          <a:lstStyle/>
          <a:p>
            <a:fld id="{A213ADC0-72BD-4342-B523-2CEC86468CA0}" type="slidenum">
              <a:rPr lang="en-US" smtClean="0"/>
              <a:t>21</a:t>
            </a:fld>
            <a:endParaRPr lang="en-US"/>
          </a:p>
        </p:txBody>
      </p:sp>
    </p:spTree>
    <p:extLst>
      <p:ext uri="{BB962C8B-B14F-4D97-AF65-F5344CB8AC3E}">
        <p14:creationId xmlns:p14="http://schemas.microsoft.com/office/powerpoint/2010/main" val="2725526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4CA36-1AE7-42AF-A2CF-7DEA8F5A0065}"/>
              </a:ext>
            </a:extLst>
          </p:cNvPr>
          <p:cNvSpPr>
            <a:spLocks noGrp="1"/>
          </p:cNvSpPr>
          <p:nvPr>
            <p:ph type="title"/>
          </p:nvPr>
        </p:nvSpPr>
        <p:spPr/>
        <p:txBody>
          <a:bodyPr/>
          <a:lstStyle/>
          <a:p>
            <a:r>
              <a:rPr lang="fr-FR" dirty="0"/>
              <a:t>Vegetation Management O&amp;M</a:t>
            </a:r>
            <a:endParaRPr lang="en-US" dirty="0"/>
          </a:p>
        </p:txBody>
      </p:sp>
      <p:sp>
        <p:nvSpPr>
          <p:cNvPr id="4" name="TextBox 3">
            <a:extLst>
              <a:ext uri="{FF2B5EF4-FFF2-40B4-BE49-F238E27FC236}">
                <a16:creationId xmlns:a16="http://schemas.microsoft.com/office/drawing/2014/main" id="{451AC31B-D50A-4500-80CF-236B809778A6}"/>
              </a:ext>
            </a:extLst>
          </p:cNvPr>
          <p:cNvSpPr txBox="1"/>
          <p:nvPr/>
        </p:nvSpPr>
        <p:spPr>
          <a:xfrm>
            <a:off x="914400" y="1236500"/>
            <a:ext cx="6987941" cy="461665"/>
          </a:xfrm>
          <a:prstGeom prst="rect">
            <a:avLst/>
          </a:prstGeom>
          <a:noFill/>
        </p:spPr>
        <p:txBody>
          <a:bodyPr wrap="square" rtlCol="0">
            <a:spAutoFit/>
          </a:bodyPr>
          <a:lstStyle/>
          <a:p>
            <a:r>
              <a:rPr lang="en-US" sz="2400" dirty="0"/>
              <a:t>Survey Results</a:t>
            </a:r>
          </a:p>
        </p:txBody>
      </p:sp>
      <p:sp>
        <p:nvSpPr>
          <p:cNvPr id="7" name="Content Placeholder 2">
            <a:extLst>
              <a:ext uri="{FF2B5EF4-FFF2-40B4-BE49-F238E27FC236}">
                <a16:creationId xmlns:a16="http://schemas.microsoft.com/office/drawing/2014/main" id="{B9011399-DD2F-4AEA-A1FE-C70F24BCDFC9}"/>
              </a:ext>
            </a:extLst>
          </p:cNvPr>
          <p:cNvSpPr>
            <a:spLocks noGrp="1"/>
          </p:cNvSpPr>
          <p:nvPr>
            <p:ph idx="1"/>
          </p:nvPr>
        </p:nvSpPr>
        <p:spPr>
          <a:xfrm>
            <a:off x="974933" y="1789735"/>
            <a:ext cx="10515600" cy="4351338"/>
          </a:xfrm>
        </p:spPr>
        <p:txBody>
          <a:bodyPr/>
          <a:lstStyle/>
          <a:p>
            <a:pPr marL="0" indent="0">
              <a:buNone/>
            </a:pPr>
            <a:r>
              <a:rPr lang="en-US" sz="2000" dirty="0">
                <a:solidFill>
                  <a:schemeClr val="tx1"/>
                </a:solidFill>
              </a:rPr>
              <a:t>Question: </a:t>
            </a:r>
            <a:r>
              <a:rPr lang="en-US" sz="2000" dirty="0"/>
              <a:t>What enhancement opportunities do you see?</a:t>
            </a:r>
          </a:p>
          <a:p>
            <a:pPr marL="0" indent="0">
              <a:buNone/>
            </a:pPr>
            <a:r>
              <a:rPr lang="en-US" sz="2000" dirty="0">
                <a:solidFill>
                  <a:schemeClr val="tx1"/>
                </a:solidFill>
              </a:rPr>
              <a:t>Responses: </a:t>
            </a:r>
          </a:p>
          <a:p>
            <a:pPr marL="404813" indent="-173038"/>
            <a:r>
              <a:rPr lang="en-US" sz="2000" dirty="0"/>
              <a:t>Does not account for different tree densities</a:t>
            </a:r>
          </a:p>
          <a:p>
            <a:pPr marL="0" indent="0">
              <a:lnSpc>
                <a:spcPct val="120000"/>
              </a:lnSpc>
              <a:buNone/>
            </a:pPr>
            <a:endParaRPr lang="en-US" sz="1050" dirty="0">
              <a:solidFill>
                <a:schemeClr val="tx2"/>
              </a:solidFill>
            </a:endParaRPr>
          </a:p>
          <a:p>
            <a:pPr marL="0" indent="0">
              <a:lnSpc>
                <a:spcPct val="100000"/>
              </a:lnSpc>
              <a:spcBef>
                <a:spcPts val="0"/>
              </a:spcBef>
              <a:buNone/>
            </a:pPr>
            <a:r>
              <a:rPr lang="en-US" sz="2000" dirty="0">
                <a:solidFill>
                  <a:schemeClr val="tx2"/>
                </a:solidFill>
              </a:rPr>
              <a:t>Question: </a:t>
            </a:r>
            <a:r>
              <a:rPr lang="en-US" sz="2000" dirty="0"/>
              <a:t>Vegetation management practices around secondary lines and service wires</a:t>
            </a:r>
          </a:p>
          <a:p>
            <a:pPr marL="0" indent="0">
              <a:buNone/>
            </a:pPr>
            <a:r>
              <a:rPr lang="en-US" sz="2000" dirty="0">
                <a:solidFill>
                  <a:schemeClr val="tx1"/>
                </a:solidFill>
              </a:rPr>
              <a:t>Responses:</a:t>
            </a:r>
          </a:p>
          <a:p>
            <a:pPr marL="0" indent="0">
              <a:buNone/>
            </a:pPr>
            <a:endParaRPr lang="en-US" sz="2000" dirty="0">
              <a:solidFill>
                <a:schemeClr val="tx1"/>
              </a:solidFill>
            </a:endParaRPr>
          </a:p>
        </p:txBody>
      </p:sp>
      <p:graphicFrame>
        <p:nvGraphicFramePr>
          <p:cNvPr id="8" name="Table 8">
            <a:extLst>
              <a:ext uri="{FF2B5EF4-FFF2-40B4-BE49-F238E27FC236}">
                <a16:creationId xmlns:a16="http://schemas.microsoft.com/office/drawing/2014/main" id="{8AE2F0D2-142D-4222-83E1-F6A4873EED06}"/>
              </a:ext>
            </a:extLst>
          </p:cNvPr>
          <p:cNvGraphicFramePr>
            <a:graphicFrameLocks noGrp="1"/>
          </p:cNvGraphicFramePr>
          <p:nvPr>
            <p:extLst>
              <p:ext uri="{D42A27DB-BD31-4B8C-83A1-F6EECF244321}">
                <p14:modId xmlns:p14="http://schemas.microsoft.com/office/powerpoint/2010/main" val="3871745670"/>
              </p:ext>
            </p:extLst>
          </p:nvPr>
        </p:nvGraphicFramePr>
        <p:xfrm>
          <a:off x="1341193" y="3965404"/>
          <a:ext cx="8128000" cy="138461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694388803"/>
                    </a:ext>
                  </a:extLst>
                </a:gridCol>
                <a:gridCol w="4064000">
                  <a:extLst>
                    <a:ext uri="{9D8B030D-6E8A-4147-A177-3AD203B41FA5}">
                      <a16:colId xmlns:a16="http://schemas.microsoft.com/office/drawing/2014/main" val="3899575636"/>
                    </a:ext>
                  </a:extLst>
                </a:gridCol>
              </a:tblGrid>
              <a:tr h="370840">
                <a:tc>
                  <a:txBody>
                    <a:bodyPr/>
                    <a:lstStyle/>
                    <a:p>
                      <a:pPr marL="0" indent="0">
                        <a:lnSpc>
                          <a:spcPct val="120000"/>
                        </a:lnSpc>
                        <a:buNone/>
                      </a:pPr>
                      <a:r>
                        <a:rPr lang="en-US" sz="1600" u="sng" dirty="0">
                          <a:solidFill>
                            <a:sysClr val="windowText" lastClr="000000"/>
                          </a:solidFill>
                        </a:rPr>
                        <a:t>Secondary Lines*</a:t>
                      </a:r>
                    </a:p>
                    <a:p>
                      <a:pPr marL="0" indent="0">
                        <a:lnSpc>
                          <a:spcPct val="120000"/>
                        </a:lnSpc>
                        <a:buNone/>
                      </a:pPr>
                      <a:r>
                        <a:rPr lang="en-US" sz="1400" b="0" dirty="0">
                          <a:solidFill>
                            <a:sysClr val="windowText" lastClr="000000"/>
                          </a:solidFill>
                        </a:rPr>
                        <a:t>Planned only – 1 distributor</a:t>
                      </a:r>
                      <a:br>
                        <a:rPr lang="en-US" sz="1400" b="0" dirty="0">
                          <a:solidFill>
                            <a:sysClr val="windowText" lastClr="000000"/>
                          </a:solidFill>
                        </a:rPr>
                      </a:br>
                      <a:r>
                        <a:rPr lang="en-US" sz="1400" b="0" dirty="0">
                          <a:solidFill>
                            <a:sysClr val="windowText" lastClr="000000"/>
                          </a:solidFill>
                        </a:rPr>
                        <a:t>Reactive only – 1 distributor</a:t>
                      </a:r>
                      <a:br>
                        <a:rPr lang="en-US" sz="1400" b="0" dirty="0">
                          <a:solidFill>
                            <a:sysClr val="windowText" lastClr="000000"/>
                          </a:solidFill>
                        </a:rPr>
                      </a:br>
                      <a:r>
                        <a:rPr lang="en-US" sz="1400" b="0" dirty="0">
                          <a:solidFill>
                            <a:sysClr val="windowText" lastClr="000000"/>
                          </a:solidFill>
                        </a:rPr>
                        <a:t>Both  – 4 distributors</a:t>
                      </a:r>
                      <a:br>
                        <a:rPr lang="en-US" sz="1400" b="0" dirty="0">
                          <a:solidFill>
                            <a:sysClr val="windowText" lastClr="000000"/>
                          </a:solidFill>
                        </a:rPr>
                      </a:br>
                      <a:r>
                        <a:rPr lang="en-US" sz="1400" b="0" dirty="0">
                          <a:solidFill>
                            <a:sysClr val="windowText" lastClr="000000"/>
                          </a:solidFill>
                        </a:rPr>
                        <a:t>None – 1 distributor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lnSpc>
                          <a:spcPct val="120000"/>
                        </a:lnSpc>
                        <a:buNone/>
                      </a:pPr>
                      <a:r>
                        <a:rPr lang="en-US" sz="1600" u="sng" dirty="0">
                          <a:solidFill>
                            <a:sysClr val="windowText" lastClr="000000"/>
                          </a:solidFill>
                        </a:rPr>
                        <a:t>Service Wires*</a:t>
                      </a:r>
                    </a:p>
                    <a:p>
                      <a:pPr marL="0" indent="0">
                        <a:lnSpc>
                          <a:spcPct val="120000"/>
                        </a:lnSpc>
                        <a:buNone/>
                      </a:pPr>
                      <a:r>
                        <a:rPr lang="en-US" sz="1400" b="0" dirty="0">
                          <a:solidFill>
                            <a:sysClr val="windowText" lastClr="000000"/>
                          </a:solidFill>
                        </a:rPr>
                        <a:t>Planned only – 1 distributor</a:t>
                      </a:r>
                      <a:br>
                        <a:rPr lang="en-US" sz="1400" b="0" dirty="0">
                          <a:solidFill>
                            <a:sysClr val="windowText" lastClr="000000"/>
                          </a:solidFill>
                        </a:rPr>
                      </a:br>
                      <a:r>
                        <a:rPr lang="en-US" sz="1400" b="0" dirty="0">
                          <a:solidFill>
                            <a:sysClr val="windowText" lastClr="000000"/>
                          </a:solidFill>
                        </a:rPr>
                        <a:t>Reactive only – 3 distributors</a:t>
                      </a:r>
                      <a:br>
                        <a:rPr lang="en-US" sz="1400" b="0" dirty="0">
                          <a:solidFill>
                            <a:sysClr val="windowText" lastClr="000000"/>
                          </a:solidFill>
                        </a:rPr>
                      </a:br>
                      <a:r>
                        <a:rPr lang="en-US" sz="1400" b="0" dirty="0">
                          <a:solidFill>
                            <a:sysClr val="windowText" lastClr="000000"/>
                          </a:solidFill>
                        </a:rPr>
                        <a:t>Both  – 2 distributors</a:t>
                      </a:r>
                      <a:br>
                        <a:rPr lang="en-US" sz="1400" b="0" dirty="0">
                          <a:solidFill>
                            <a:sysClr val="windowText" lastClr="000000"/>
                          </a:solidFill>
                        </a:rPr>
                      </a:br>
                      <a:r>
                        <a:rPr lang="en-US" sz="1400" b="0" dirty="0">
                          <a:solidFill>
                            <a:sysClr val="windowText" lastClr="000000"/>
                          </a:solidFill>
                        </a:rPr>
                        <a:t>None – 1 distributor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942529"/>
                  </a:ext>
                </a:extLst>
              </a:tr>
            </a:tbl>
          </a:graphicData>
        </a:graphic>
      </p:graphicFrame>
      <p:sp>
        <p:nvSpPr>
          <p:cNvPr id="9" name="TextBox 8">
            <a:extLst>
              <a:ext uri="{FF2B5EF4-FFF2-40B4-BE49-F238E27FC236}">
                <a16:creationId xmlns:a16="http://schemas.microsoft.com/office/drawing/2014/main" id="{D9A1EB6A-A4D5-4047-849C-4A760F3F4CCA}"/>
              </a:ext>
            </a:extLst>
          </p:cNvPr>
          <p:cNvSpPr txBox="1"/>
          <p:nvPr/>
        </p:nvSpPr>
        <p:spPr>
          <a:xfrm>
            <a:off x="2153916" y="5368520"/>
            <a:ext cx="7190071" cy="276999"/>
          </a:xfrm>
          <a:prstGeom prst="rect">
            <a:avLst/>
          </a:prstGeom>
          <a:noFill/>
        </p:spPr>
        <p:txBody>
          <a:bodyPr wrap="square" rtlCol="0">
            <a:spAutoFit/>
          </a:bodyPr>
          <a:lstStyle/>
          <a:p>
            <a:r>
              <a:rPr lang="en-US" sz="1200" dirty="0">
                <a:solidFill>
                  <a:schemeClr val="bg1">
                    <a:lumMod val="10000"/>
                  </a:schemeClr>
                </a:solidFill>
              </a:rPr>
              <a:t>* 7 Respondents said all expenses are recorded in USoA 5135</a:t>
            </a:r>
          </a:p>
        </p:txBody>
      </p:sp>
      <p:sp>
        <p:nvSpPr>
          <p:cNvPr id="11" name="TextBox 10">
            <a:extLst>
              <a:ext uri="{FF2B5EF4-FFF2-40B4-BE49-F238E27FC236}">
                <a16:creationId xmlns:a16="http://schemas.microsoft.com/office/drawing/2014/main" id="{C4D4A9CB-48D5-48E8-863A-773C2F09C11E}"/>
              </a:ext>
            </a:extLst>
          </p:cNvPr>
          <p:cNvSpPr txBox="1"/>
          <p:nvPr/>
        </p:nvSpPr>
        <p:spPr>
          <a:xfrm>
            <a:off x="974933" y="5941018"/>
            <a:ext cx="9548038" cy="400110"/>
          </a:xfrm>
          <a:prstGeom prst="rect">
            <a:avLst/>
          </a:prstGeom>
          <a:noFill/>
        </p:spPr>
        <p:txBody>
          <a:bodyPr wrap="square" rtlCol="0">
            <a:spAutoFit/>
          </a:bodyPr>
          <a:lstStyle/>
          <a:p>
            <a:r>
              <a:rPr lang="en-US" sz="2000" dirty="0">
                <a:solidFill>
                  <a:srgbClr val="0070C0"/>
                </a:solidFill>
              </a:rPr>
              <a:t>Discussion: </a:t>
            </a:r>
            <a:r>
              <a:rPr lang="en-US" dirty="0">
                <a:solidFill>
                  <a:schemeClr val="bg1">
                    <a:lumMod val="10000"/>
                  </a:schemeClr>
                </a:solidFill>
              </a:rPr>
              <a:t>What steps could be taken to enhance this unit cost metric? </a:t>
            </a:r>
          </a:p>
        </p:txBody>
      </p:sp>
      <p:sp>
        <p:nvSpPr>
          <p:cNvPr id="3" name="Slide Number Placeholder 2">
            <a:extLst>
              <a:ext uri="{FF2B5EF4-FFF2-40B4-BE49-F238E27FC236}">
                <a16:creationId xmlns:a16="http://schemas.microsoft.com/office/drawing/2014/main" id="{BCFB4947-F042-4761-9815-6FF669B7F244}"/>
              </a:ext>
            </a:extLst>
          </p:cNvPr>
          <p:cNvSpPr>
            <a:spLocks noGrp="1"/>
          </p:cNvSpPr>
          <p:nvPr>
            <p:ph type="sldNum" sz="quarter" idx="4"/>
          </p:nvPr>
        </p:nvSpPr>
        <p:spPr/>
        <p:txBody>
          <a:bodyPr/>
          <a:lstStyle/>
          <a:p>
            <a:fld id="{A213ADC0-72BD-4342-B523-2CEC86468CA0}" type="slidenum">
              <a:rPr lang="en-US" smtClean="0"/>
              <a:t>22</a:t>
            </a:fld>
            <a:endParaRPr lang="en-US"/>
          </a:p>
        </p:txBody>
      </p:sp>
    </p:spTree>
    <p:extLst>
      <p:ext uri="{BB962C8B-B14F-4D97-AF65-F5344CB8AC3E}">
        <p14:creationId xmlns:p14="http://schemas.microsoft.com/office/powerpoint/2010/main" val="776590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AE80E-A8F4-4909-84BF-CB3EB5AD5EFD}"/>
              </a:ext>
            </a:extLst>
          </p:cNvPr>
          <p:cNvSpPr>
            <a:spLocks noGrp="1"/>
          </p:cNvSpPr>
          <p:nvPr>
            <p:ph type="title"/>
          </p:nvPr>
        </p:nvSpPr>
        <p:spPr/>
        <p:txBody>
          <a:bodyPr>
            <a:normAutofit/>
          </a:bodyPr>
          <a:lstStyle/>
          <a:p>
            <a:r>
              <a:rPr lang="fr-FR" dirty="0"/>
              <a:t>Vegetation Management O&amp;M</a:t>
            </a:r>
            <a:endParaRPr lang="en-US" dirty="0"/>
          </a:p>
        </p:txBody>
      </p:sp>
      <p:sp>
        <p:nvSpPr>
          <p:cNvPr id="5" name="TextBox 4">
            <a:extLst>
              <a:ext uri="{FF2B5EF4-FFF2-40B4-BE49-F238E27FC236}">
                <a16:creationId xmlns:a16="http://schemas.microsoft.com/office/drawing/2014/main" id="{45070092-1267-444A-9243-5225A6BBA735}"/>
              </a:ext>
            </a:extLst>
          </p:cNvPr>
          <p:cNvSpPr txBox="1"/>
          <p:nvPr/>
        </p:nvSpPr>
        <p:spPr>
          <a:xfrm>
            <a:off x="838200" y="1310640"/>
            <a:ext cx="6097604" cy="461665"/>
          </a:xfrm>
          <a:prstGeom prst="rect">
            <a:avLst/>
          </a:prstGeom>
          <a:noFill/>
        </p:spPr>
        <p:txBody>
          <a:bodyPr wrap="square">
            <a:spAutoFit/>
          </a:bodyPr>
          <a:lstStyle/>
          <a:p>
            <a:r>
              <a:rPr lang="en-US" sz="2400" dirty="0"/>
              <a:t>Potential Improvements</a:t>
            </a:r>
          </a:p>
        </p:txBody>
      </p:sp>
      <p:sp>
        <p:nvSpPr>
          <p:cNvPr id="7" name="Content Placeholder 2">
            <a:extLst>
              <a:ext uri="{FF2B5EF4-FFF2-40B4-BE49-F238E27FC236}">
                <a16:creationId xmlns:a16="http://schemas.microsoft.com/office/drawing/2014/main" id="{F61A640E-C96C-4D9F-95AA-9A93D0B2B037}"/>
              </a:ext>
            </a:extLst>
          </p:cNvPr>
          <p:cNvSpPr>
            <a:spLocks noGrp="1"/>
          </p:cNvSpPr>
          <p:nvPr>
            <p:ph idx="1"/>
          </p:nvPr>
        </p:nvSpPr>
        <p:spPr>
          <a:xfrm>
            <a:off x="838200" y="1940049"/>
            <a:ext cx="10515600" cy="4351338"/>
          </a:xfrm>
        </p:spPr>
        <p:txBody>
          <a:bodyPr/>
          <a:lstStyle/>
          <a:p>
            <a:pPr marL="0" indent="0">
              <a:buNone/>
            </a:pPr>
            <a:r>
              <a:rPr lang="en-US" sz="2000" dirty="0"/>
              <a:t>Separate reporting of costs related to primary lines. </a:t>
            </a:r>
          </a:p>
          <a:p>
            <a:pPr marL="0" indent="0">
              <a:buNone/>
            </a:pPr>
            <a:r>
              <a:rPr lang="en-US" sz="2000" dirty="0"/>
              <a:t>i.e., USoA 5135 only primary lines and a new USoA for secondary lines/service wires</a:t>
            </a:r>
          </a:p>
        </p:txBody>
      </p:sp>
      <p:sp>
        <p:nvSpPr>
          <p:cNvPr id="3" name="Slide Number Placeholder 2">
            <a:extLst>
              <a:ext uri="{FF2B5EF4-FFF2-40B4-BE49-F238E27FC236}">
                <a16:creationId xmlns:a16="http://schemas.microsoft.com/office/drawing/2014/main" id="{B5243902-69B9-45A0-B0B1-D4272F69628E}"/>
              </a:ext>
            </a:extLst>
          </p:cNvPr>
          <p:cNvSpPr>
            <a:spLocks noGrp="1"/>
          </p:cNvSpPr>
          <p:nvPr>
            <p:ph type="sldNum" sz="quarter" idx="4"/>
          </p:nvPr>
        </p:nvSpPr>
        <p:spPr/>
        <p:txBody>
          <a:bodyPr/>
          <a:lstStyle/>
          <a:p>
            <a:fld id="{A213ADC0-72BD-4342-B523-2CEC86468CA0}" type="slidenum">
              <a:rPr lang="en-US" smtClean="0"/>
              <a:t>23</a:t>
            </a:fld>
            <a:endParaRPr lang="en-US"/>
          </a:p>
        </p:txBody>
      </p:sp>
    </p:spTree>
    <p:extLst>
      <p:ext uri="{BB962C8B-B14F-4D97-AF65-F5344CB8AC3E}">
        <p14:creationId xmlns:p14="http://schemas.microsoft.com/office/powerpoint/2010/main" val="2715556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A2C99-61E9-4A6F-8E2D-729050927D24}"/>
              </a:ext>
            </a:extLst>
          </p:cNvPr>
          <p:cNvSpPr>
            <a:spLocks noGrp="1"/>
          </p:cNvSpPr>
          <p:nvPr>
            <p:ph type="title"/>
          </p:nvPr>
        </p:nvSpPr>
        <p:spPr/>
        <p:txBody>
          <a:bodyPr/>
          <a:lstStyle/>
          <a:p>
            <a:r>
              <a:rPr lang="en-US" dirty="0"/>
              <a:t>Meters CapEx</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596C0EF-56F0-42F2-AD7A-129453A28DEE}"/>
                  </a:ext>
                </a:extLst>
              </p:cNvPr>
              <p:cNvSpPr txBox="1"/>
              <p:nvPr/>
            </p:nvSpPr>
            <p:spPr>
              <a:xfrm>
                <a:off x="3449958" y="4550020"/>
                <a:ext cx="6097604" cy="551689"/>
              </a:xfrm>
              <a:prstGeom prst="rect">
                <a:avLst/>
              </a:prstGeom>
              <a:noFill/>
            </p:spPr>
            <p:txBody>
              <a:bodyPr wrap="square">
                <a:spAutoFit/>
              </a:bodyPr>
              <a:lstStyle/>
              <a:p>
                <a:pPr marL="0" marR="0">
                  <a:lnSpc>
                    <a:spcPct val="115000"/>
                  </a:lnSpc>
                  <a:spcBef>
                    <a:spcPts val="0"/>
                  </a:spcBef>
                  <a:spcAft>
                    <a:spcPts val="0"/>
                  </a:spcAft>
                </a:pPr>
                <a14:m>
                  <m:oMath xmlns:m="http://schemas.openxmlformats.org/officeDocument/2006/math">
                    <m:r>
                      <m:rPr>
                        <m:sty m:val="p"/>
                      </m:rPr>
                      <a:rPr lang="en-CA" sz="1600" smtClean="0">
                        <a:effectLst/>
                        <a:latin typeface="Cambria Math" panose="02040503050406030204" pitchFamily="18" charset="0"/>
                        <a:ea typeface="Calibri" panose="020F0502020204030204" pitchFamily="34" charset="0"/>
                        <a:cs typeface="Arial" panose="020B0604020202020204" pitchFamily="34" charset="0"/>
                      </a:rPr>
                      <m:t>Unit</m:t>
                    </m:r>
                    <m:r>
                      <a:rPr lang="en-CA" sz="1600" smtClean="0">
                        <a:effectLst/>
                        <a:latin typeface="Cambria Math" panose="02040503050406030204" pitchFamily="18" charset="0"/>
                        <a:ea typeface="Calibri" panose="020F0502020204030204" pitchFamily="34" charset="0"/>
                        <a:cs typeface="Arial" panose="020B0604020202020204" pitchFamily="34" charset="0"/>
                      </a:rPr>
                      <m:t> </m:t>
                    </m:r>
                    <m:r>
                      <m:rPr>
                        <m:sty m:val="p"/>
                      </m:rPr>
                      <a:rPr lang="en-CA" sz="1600" smtClean="0">
                        <a:effectLst/>
                        <a:latin typeface="Cambria Math" panose="02040503050406030204" pitchFamily="18" charset="0"/>
                        <a:ea typeface="Calibri" panose="020F0502020204030204" pitchFamily="34" charset="0"/>
                        <a:cs typeface="Arial" panose="020B0604020202020204" pitchFamily="34" charset="0"/>
                      </a:rPr>
                      <m:t>Cost</m:t>
                    </m:r>
                    <m:r>
                      <a:rPr lang="en-CA" sz="1600" smtClean="0">
                        <a:effectLst/>
                        <a:latin typeface="Cambria Math" panose="02040503050406030204" pitchFamily="18" charset="0"/>
                        <a:ea typeface="Calibri" panose="020F0502020204030204" pitchFamily="34" charset="0"/>
                        <a:cs typeface="Arial" panose="020B0604020202020204" pitchFamily="34" charset="0"/>
                      </a:rPr>
                      <m:t> </m:t>
                    </m:r>
                    <m:d>
                      <m:dPr>
                        <m:ctrlPr>
                          <a:rPr lang="en-CA" sz="1600" i="1" smtClean="0">
                            <a:effectLst/>
                            <a:latin typeface="Cambria Math" panose="02040503050406030204" pitchFamily="18" charset="0"/>
                            <a:ea typeface="Calibri" panose="020F0502020204030204" pitchFamily="34" charset="0"/>
                            <a:cs typeface="Arial" panose="020B0604020202020204" pitchFamily="34" charset="0"/>
                          </a:rPr>
                        </m:ctrlPr>
                      </m:dPr>
                      <m:e>
                        <m:f>
                          <m:fPr>
                            <m:ctrlPr>
                              <a:rPr lang="en-CA" sz="1600" i="1" smtClean="0">
                                <a:effectLst/>
                                <a:latin typeface="Cambria Math" panose="02040503050406030204" pitchFamily="18" charset="0"/>
                                <a:ea typeface="Calibri" panose="020F0502020204030204" pitchFamily="34" charset="0"/>
                                <a:cs typeface="Arial" panose="020B0604020202020204" pitchFamily="34" charset="0"/>
                              </a:rPr>
                            </m:ctrlPr>
                          </m:fPr>
                          <m:num>
                            <m:r>
                              <a:rPr lang="en-CA" sz="1600" smtClean="0">
                                <a:effectLst/>
                                <a:latin typeface="Cambria Math" panose="02040503050406030204" pitchFamily="18" charset="0"/>
                                <a:ea typeface="Calibri" panose="020F0502020204030204" pitchFamily="34" charset="0"/>
                                <a:cs typeface="Arial" panose="020B0604020202020204" pitchFamily="34" charset="0"/>
                              </a:rPr>
                              <m:t>$</m:t>
                            </m:r>
                          </m:num>
                          <m:den>
                            <m:r>
                              <m:rPr>
                                <m:sty m:val="p"/>
                              </m:rPr>
                              <a:rPr lang="en-CA" sz="1600" smtClean="0">
                                <a:effectLst/>
                                <a:latin typeface="Cambria Math" panose="02040503050406030204" pitchFamily="18" charset="0"/>
                                <a:ea typeface="Calibri" panose="020F0502020204030204" pitchFamily="34" charset="0"/>
                                <a:cs typeface="Arial" panose="020B0604020202020204" pitchFamily="34" charset="0"/>
                              </a:rPr>
                              <m:t>Customer</m:t>
                            </m:r>
                          </m:den>
                        </m:f>
                      </m:e>
                    </m:d>
                    <m:r>
                      <a:rPr lang="en-CA" sz="1600" smtClean="0">
                        <a:effectLst/>
                        <a:latin typeface="Cambria Math" panose="02040503050406030204" pitchFamily="18" charset="0"/>
                        <a:ea typeface="Calibri" panose="020F0502020204030204" pitchFamily="34" charset="0"/>
                        <a:cs typeface="Arial" panose="020B0604020202020204" pitchFamily="34" charset="0"/>
                      </a:rPr>
                      <m:t>=</m:t>
                    </m:r>
                  </m:oMath>
                </a14:m>
                <a:r>
                  <a:rPr lang="en-CA" sz="2400" dirty="0">
                    <a:effectLst/>
                    <a:latin typeface="Calibri" panose="020F050202020403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m:rPr>
                            <m:sty m:val="p"/>
                          </m:rPr>
                          <a:rPr lang="en-CA" sz="1800">
                            <a:effectLst/>
                            <a:latin typeface="Cambria Math" panose="02040503050406030204" pitchFamily="18" charset="0"/>
                            <a:ea typeface="Calibri" panose="020F0502020204030204" pitchFamily="34" charset="0"/>
                            <a:cs typeface="Arial" panose="020B0604020202020204" pitchFamily="34" charset="0"/>
                          </a:rPr>
                          <m:t>USoA</m:t>
                        </m:r>
                        <m:r>
                          <a:rPr lang="en-CA" sz="1800">
                            <a:effectLst/>
                            <a:latin typeface="Cambria Math" panose="02040503050406030204" pitchFamily="18" charset="0"/>
                            <a:ea typeface="Calibri" panose="020F0502020204030204" pitchFamily="34" charset="0"/>
                            <a:cs typeface="Arial" panose="020B0604020202020204" pitchFamily="34" charset="0"/>
                          </a:rPr>
                          <m:t> 1860 ($)</m:t>
                        </m:r>
                      </m:num>
                      <m:den>
                        <m:r>
                          <m:rPr>
                            <m:sty m:val="p"/>
                          </m:rPr>
                          <a:rPr lang="en-CA" sz="1800">
                            <a:effectLst/>
                            <a:latin typeface="Cambria Math" panose="02040503050406030204" pitchFamily="18" charset="0"/>
                            <a:ea typeface="Calibri" panose="020F0502020204030204" pitchFamily="34" charset="0"/>
                            <a:cs typeface="Arial" panose="020B0604020202020204" pitchFamily="34" charset="0"/>
                          </a:rPr>
                          <m:t>Total</m:t>
                        </m:r>
                        <m:r>
                          <a:rPr lang="en-CA" sz="1800">
                            <a:effectLst/>
                            <a:latin typeface="Cambria Math" panose="02040503050406030204" pitchFamily="18" charset="0"/>
                            <a:ea typeface="Calibri" panose="020F0502020204030204" pitchFamily="34" charset="0"/>
                            <a:cs typeface="Arial" panose="020B0604020202020204" pitchFamily="34" charset="0"/>
                          </a:rPr>
                          <m:t> </m:t>
                        </m:r>
                        <m:r>
                          <m:rPr>
                            <m:sty m:val="p"/>
                          </m:rPr>
                          <a:rPr lang="en-CA" sz="1800">
                            <a:effectLst/>
                            <a:latin typeface="Cambria Math" panose="02040503050406030204" pitchFamily="18" charset="0"/>
                            <a:ea typeface="Calibri" panose="020F0502020204030204" pitchFamily="34" charset="0"/>
                            <a:cs typeface="Arial" panose="020B0604020202020204" pitchFamily="34" charset="0"/>
                          </a:rPr>
                          <m:t>Number</m:t>
                        </m:r>
                        <m:r>
                          <a:rPr lang="en-CA" sz="1800">
                            <a:effectLst/>
                            <a:latin typeface="Cambria Math" panose="02040503050406030204" pitchFamily="18" charset="0"/>
                            <a:ea typeface="Calibri" panose="020F0502020204030204" pitchFamily="34" charset="0"/>
                            <a:cs typeface="Arial" panose="020B0604020202020204" pitchFamily="34" charset="0"/>
                          </a:rPr>
                          <m:t> </m:t>
                        </m:r>
                        <m:r>
                          <m:rPr>
                            <m:sty m:val="p"/>
                          </m:rPr>
                          <a:rPr lang="en-CA" sz="1800">
                            <a:effectLst/>
                            <a:latin typeface="Cambria Math" panose="02040503050406030204" pitchFamily="18" charset="0"/>
                            <a:ea typeface="Calibri" panose="020F0502020204030204" pitchFamily="34" charset="0"/>
                            <a:cs typeface="Arial" panose="020B0604020202020204" pitchFamily="34" charset="0"/>
                          </a:rPr>
                          <m:t>of</m:t>
                        </m:r>
                        <m:r>
                          <a:rPr lang="en-CA" sz="1800">
                            <a:effectLst/>
                            <a:latin typeface="Cambria Math" panose="02040503050406030204" pitchFamily="18" charset="0"/>
                            <a:ea typeface="Calibri" panose="020F0502020204030204" pitchFamily="34" charset="0"/>
                            <a:cs typeface="Arial" panose="020B0604020202020204" pitchFamily="34" charset="0"/>
                          </a:rPr>
                          <m:t> </m:t>
                        </m:r>
                        <m:r>
                          <m:rPr>
                            <m:sty m:val="p"/>
                          </m:rPr>
                          <a:rPr lang="en-CA" sz="1800">
                            <a:effectLst/>
                            <a:latin typeface="Cambria Math" panose="02040503050406030204" pitchFamily="18" charset="0"/>
                            <a:ea typeface="Calibri" panose="020F0502020204030204" pitchFamily="34" charset="0"/>
                            <a:cs typeface="Arial" panose="020B0604020202020204" pitchFamily="34" charset="0"/>
                          </a:rPr>
                          <m:t>Customers</m:t>
                        </m:r>
                      </m:den>
                    </m:f>
                  </m:oMath>
                </a14:m>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5" name="TextBox 4">
                <a:extLst>
                  <a:ext uri="{FF2B5EF4-FFF2-40B4-BE49-F238E27FC236}">
                    <a16:creationId xmlns:a16="http://schemas.microsoft.com/office/drawing/2014/main" id="{8596C0EF-56F0-42F2-AD7A-129453A28DEE}"/>
                  </a:ext>
                </a:extLst>
              </p:cNvPr>
              <p:cNvSpPr txBox="1">
                <a:spLocks noRot="1" noChangeAspect="1" noMove="1" noResize="1" noEditPoints="1" noAdjustHandles="1" noChangeArrowheads="1" noChangeShapeType="1" noTextEdit="1"/>
              </p:cNvSpPr>
              <p:nvPr/>
            </p:nvSpPr>
            <p:spPr>
              <a:xfrm>
                <a:off x="3449958" y="4550020"/>
                <a:ext cx="6097604" cy="551689"/>
              </a:xfrm>
              <a:prstGeom prst="rect">
                <a:avLst/>
              </a:prstGeom>
              <a:blipFill>
                <a:blip r:embed="rId2"/>
                <a:stretch>
                  <a:fillRect b="-1099"/>
                </a:stretch>
              </a:blipFill>
            </p:spPr>
            <p:txBody>
              <a:bodyPr/>
              <a:lstStyle/>
              <a:p>
                <a:r>
                  <a:rPr lang="en-US">
                    <a:noFill/>
                  </a:rPr>
                  <a:t> </a:t>
                </a:r>
              </a:p>
            </p:txBody>
          </p:sp>
        </mc:Fallback>
      </mc:AlternateContent>
      <p:graphicFrame>
        <p:nvGraphicFramePr>
          <p:cNvPr id="6" name="Chart 5">
            <a:extLst>
              <a:ext uri="{FF2B5EF4-FFF2-40B4-BE49-F238E27FC236}">
                <a16:creationId xmlns:a16="http://schemas.microsoft.com/office/drawing/2014/main" id="{54D0468B-33E7-465A-B7CA-766D4F5F2388}"/>
              </a:ext>
            </a:extLst>
          </p:cNvPr>
          <p:cNvGraphicFramePr/>
          <p:nvPr>
            <p:extLst>
              <p:ext uri="{D42A27DB-BD31-4B8C-83A1-F6EECF244321}">
                <p14:modId xmlns:p14="http://schemas.microsoft.com/office/powerpoint/2010/main" val="3255429981"/>
              </p:ext>
            </p:extLst>
          </p:nvPr>
        </p:nvGraphicFramePr>
        <p:xfrm>
          <a:off x="937169" y="1310640"/>
          <a:ext cx="475488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91044961-50C7-48EF-8916-DE7A0DD5CFF8}"/>
              </a:ext>
            </a:extLst>
          </p:cNvPr>
          <p:cNvGraphicFramePr/>
          <p:nvPr>
            <p:extLst>
              <p:ext uri="{D42A27DB-BD31-4B8C-83A1-F6EECF244321}">
                <p14:modId xmlns:p14="http://schemas.microsoft.com/office/powerpoint/2010/main" val="972000720"/>
              </p:ext>
            </p:extLst>
          </p:nvPr>
        </p:nvGraphicFramePr>
        <p:xfrm>
          <a:off x="5688285" y="1310640"/>
          <a:ext cx="566928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2187C350-F43E-4229-B79A-10FCEAF47D7C}"/>
              </a:ext>
            </a:extLst>
          </p:cNvPr>
          <p:cNvSpPr>
            <a:spLocks noGrp="1"/>
          </p:cNvSpPr>
          <p:nvPr>
            <p:ph type="sldNum" sz="quarter" idx="4"/>
          </p:nvPr>
        </p:nvSpPr>
        <p:spPr/>
        <p:txBody>
          <a:bodyPr/>
          <a:lstStyle/>
          <a:p>
            <a:fld id="{A213ADC0-72BD-4342-B523-2CEC86468CA0}" type="slidenum">
              <a:rPr lang="en-US" smtClean="0"/>
              <a:t>24</a:t>
            </a:fld>
            <a:endParaRPr lang="en-US"/>
          </a:p>
        </p:txBody>
      </p:sp>
    </p:spTree>
    <p:extLst>
      <p:ext uri="{BB962C8B-B14F-4D97-AF65-F5344CB8AC3E}">
        <p14:creationId xmlns:p14="http://schemas.microsoft.com/office/powerpoint/2010/main" val="811055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4CA36-1AE7-42AF-A2CF-7DEA8F5A0065}"/>
              </a:ext>
            </a:extLst>
          </p:cNvPr>
          <p:cNvSpPr>
            <a:spLocks noGrp="1"/>
          </p:cNvSpPr>
          <p:nvPr>
            <p:ph type="title"/>
          </p:nvPr>
        </p:nvSpPr>
        <p:spPr/>
        <p:txBody>
          <a:bodyPr/>
          <a:lstStyle/>
          <a:p>
            <a:r>
              <a:rPr lang="en-US" dirty="0"/>
              <a:t>Meters CapEx</a:t>
            </a:r>
          </a:p>
        </p:txBody>
      </p:sp>
      <p:sp>
        <p:nvSpPr>
          <p:cNvPr id="4" name="TextBox 3">
            <a:extLst>
              <a:ext uri="{FF2B5EF4-FFF2-40B4-BE49-F238E27FC236}">
                <a16:creationId xmlns:a16="http://schemas.microsoft.com/office/drawing/2014/main" id="{451AC31B-D50A-4500-80CF-236B809778A6}"/>
              </a:ext>
            </a:extLst>
          </p:cNvPr>
          <p:cNvSpPr txBox="1"/>
          <p:nvPr/>
        </p:nvSpPr>
        <p:spPr>
          <a:xfrm>
            <a:off x="914400" y="1236500"/>
            <a:ext cx="6987941" cy="461665"/>
          </a:xfrm>
          <a:prstGeom prst="rect">
            <a:avLst/>
          </a:prstGeom>
          <a:noFill/>
        </p:spPr>
        <p:txBody>
          <a:bodyPr wrap="square" rtlCol="0">
            <a:spAutoFit/>
          </a:bodyPr>
          <a:lstStyle/>
          <a:p>
            <a:r>
              <a:rPr lang="en-US" sz="2400" dirty="0"/>
              <a:t>Survey Results</a:t>
            </a:r>
          </a:p>
        </p:txBody>
      </p:sp>
      <p:sp>
        <p:nvSpPr>
          <p:cNvPr id="7" name="Content Placeholder 2">
            <a:extLst>
              <a:ext uri="{FF2B5EF4-FFF2-40B4-BE49-F238E27FC236}">
                <a16:creationId xmlns:a16="http://schemas.microsoft.com/office/drawing/2014/main" id="{44688B90-23AF-403B-A2F8-E65E29C5EA0A}"/>
              </a:ext>
            </a:extLst>
          </p:cNvPr>
          <p:cNvSpPr>
            <a:spLocks noGrp="1"/>
          </p:cNvSpPr>
          <p:nvPr>
            <p:ph idx="1"/>
          </p:nvPr>
        </p:nvSpPr>
        <p:spPr>
          <a:xfrm>
            <a:off x="838200" y="1931503"/>
            <a:ext cx="10515600" cy="4351338"/>
          </a:xfrm>
        </p:spPr>
        <p:txBody>
          <a:bodyPr/>
          <a:lstStyle/>
          <a:p>
            <a:pPr marL="0" indent="0">
              <a:buNone/>
            </a:pPr>
            <a:r>
              <a:rPr lang="en-US" sz="2000" dirty="0">
                <a:solidFill>
                  <a:schemeClr val="tx1"/>
                </a:solidFill>
              </a:rPr>
              <a:t>Question: </a:t>
            </a:r>
            <a:r>
              <a:rPr lang="en-US" sz="2000" dirty="0"/>
              <a:t>What enhancement opportunities do you see?</a:t>
            </a:r>
          </a:p>
          <a:p>
            <a:pPr marL="0" indent="0">
              <a:buNone/>
            </a:pPr>
            <a:r>
              <a:rPr lang="en-US" sz="2000" dirty="0">
                <a:solidFill>
                  <a:schemeClr val="tx1"/>
                </a:solidFill>
              </a:rPr>
              <a:t>Responses: </a:t>
            </a:r>
          </a:p>
          <a:p>
            <a:pPr marL="404813" indent="-173038"/>
            <a:r>
              <a:rPr lang="en-US" sz="2000" dirty="0"/>
              <a:t>The metric currently does not account for LDCs that have more large commercial accounts (more expensive to maintain demand meters, CTs &amp; PTs than regular residential meters).</a:t>
            </a:r>
          </a:p>
        </p:txBody>
      </p:sp>
      <p:sp>
        <p:nvSpPr>
          <p:cNvPr id="8" name="TextBox 7">
            <a:extLst>
              <a:ext uri="{FF2B5EF4-FFF2-40B4-BE49-F238E27FC236}">
                <a16:creationId xmlns:a16="http://schemas.microsoft.com/office/drawing/2014/main" id="{FC909A70-FD5E-4BB1-88CF-EA3215B8CEC8}"/>
              </a:ext>
            </a:extLst>
          </p:cNvPr>
          <p:cNvSpPr txBox="1"/>
          <p:nvPr/>
        </p:nvSpPr>
        <p:spPr>
          <a:xfrm>
            <a:off x="914400" y="3867174"/>
            <a:ext cx="9874102" cy="2031325"/>
          </a:xfrm>
          <a:prstGeom prst="rect">
            <a:avLst/>
          </a:prstGeom>
          <a:noFill/>
        </p:spPr>
        <p:txBody>
          <a:bodyPr wrap="square">
            <a:spAutoFit/>
          </a:bodyPr>
          <a:lstStyle/>
          <a:p>
            <a:pPr marL="0" indent="0">
              <a:buNone/>
            </a:pPr>
            <a:r>
              <a:rPr lang="en-US" sz="1800" dirty="0">
                <a:solidFill>
                  <a:schemeClr val="tx1"/>
                </a:solidFill>
              </a:rPr>
              <a:t>Question: </a:t>
            </a:r>
            <a:r>
              <a:rPr lang="en-US" sz="1800" dirty="0">
                <a:solidFill>
                  <a:schemeClr val="bg1">
                    <a:lumMod val="10000"/>
                  </a:schemeClr>
                </a:solidFill>
              </a:rPr>
              <a:t>What percentage of meters capex reported in USoA 1860 could be attributed to meters held in reserve?</a:t>
            </a:r>
          </a:p>
          <a:p>
            <a:pPr marL="0" indent="0">
              <a:buNone/>
            </a:pPr>
            <a:r>
              <a:rPr lang="en-US" sz="1800" dirty="0">
                <a:solidFill>
                  <a:schemeClr val="tx1"/>
                </a:solidFill>
              </a:rPr>
              <a:t>Responses: </a:t>
            </a:r>
          </a:p>
          <a:p>
            <a:pPr marL="0" indent="0">
              <a:buNone/>
            </a:pPr>
            <a:r>
              <a:rPr lang="en-US" sz="1800" dirty="0">
                <a:solidFill>
                  <a:schemeClr val="bg1">
                    <a:lumMod val="10000"/>
                  </a:schemeClr>
                </a:solidFill>
              </a:rPr>
              <a:t>	Under 1%		– 2 distributors</a:t>
            </a:r>
          </a:p>
          <a:p>
            <a:pPr marL="0" indent="0">
              <a:buNone/>
            </a:pPr>
            <a:r>
              <a:rPr lang="en-US" sz="1800" dirty="0">
                <a:solidFill>
                  <a:schemeClr val="bg1">
                    <a:lumMod val="10000"/>
                  </a:schemeClr>
                </a:solidFill>
              </a:rPr>
              <a:t>	Approximately 5- 10%	– 2 distributors</a:t>
            </a:r>
          </a:p>
          <a:p>
            <a:pPr marL="0" indent="0">
              <a:buNone/>
            </a:pPr>
            <a:r>
              <a:rPr lang="en-US" sz="1800" dirty="0">
                <a:solidFill>
                  <a:schemeClr val="bg1">
                    <a:lumMod val="10000"/>
                  </a:schemeClr>
                </a:solidFill>
              </a:rPr>
              <a:t>	Between 15-35%		– 1 distributor</a:t>
            </a:r>
          </a:p>
          <a:p>
            <a:pPr marL="0" indent="0">
              <a:buNone/>
            </a:pPr>
            <a:r>
              <a:rPr lang="en-US" sz="1800" dirty="0">
                <a:solidFill>
                  <a:schemeClr val="bg1">
                    <a:lumMod val="10000"/>
                  </a:schemeClr>
                </a:solidFill>
              </a:rPr>
              <a:t>	Hard to measure		– 2 distributors </a:t>
            </a:r>
          </a:p>
        </p:txBody>
      </p:sp>
      <p:sp>
        <p:nvSpPr>
          <p:cNvPr id="3" name="Slide Number Placeholder 2">
            <a:extLst>
              <a:ext uri="{FF2B5EF4-FFF2-40B4-BE49-F238E27FC236}">
                <a16:creationId xmlns:a16="http://schemas.microsoft.com/office/drawing/2014/main" id="{35A5C5BF-14BE-4844-8F3D-CF79C84DB0B4}"/>
              </a:ext>
            </a:extLst>
          </p:cNvPr>
          <p:cNvSpPr>
            <a:spLocks noGrp="1"/>
          </p:cNvSpPr>
          <p:nvPr>
            <p:ph type="sldNum" sz="quarter" idx="4"/>
          </p:nvPr>
        </p:nvSpPr>
        <p:spPr/>
        <p:txBody>
          <a:bodyPr/>
          <a:lstStyle/>
          <a:p>
            <a:fld id="{A213ADC0-72BD-4342-B523-2CEC86468CA0}" type="slidenum">
              <a:rPr lang="en-US" smtClean="0"/>
              <a:t>25</a:t>
            </a:fld>
            <a:endParaRPr lang="en-US"/>
          </a:p>
        </p:txBody>
      </p:sp>
    </p:spTree>
    <p:extLst>
      <p:ext uri="{BB962C8B-B14F-4D97-AF65-F5344CB8AC3E}">
        <p14:creationId xmlns:p14="http://schemas.microsoft.com/office/powerpoint/2010/main" val="1119402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4CA36-1AE7-42AF-A2CF-7DEA8F5A0065}"/>
              </a:ext>
            </a:extLst>
          </p:cNvPr>
          <p:cNvSpPr>
            <a:spLocks noGrp="1"/>
          </p:cNvSpPr>
          <p:nvPr>
            <p:ph type="title"/>
          </p:nvPr>
        </p:nvSpPr>
        <p:spPr/>
        <p:txBody>
          <a:bodyPr/>
          <a:lstStyle/>
          <a:p>
            <a:r>
              <a:rPr lang="en-US" dirty="0"/>
              <a:t>Meters CapEx</a:t>
            </a:r>
          </a:p>
        </p:txBody>
      </p:sp>
      <p:sp>
        <p:nvSpPr>
          <p:cNvPr id="4" name="TextBox 3">
            <a:extLst>
              <a:ext uri="{FF2B5EF4-FFF2-40B4-BE49-F238E27FC236}">
                <a16:creationId xmlns:a16="http://schemas.microsoft.com/office/drawing/2014/main" id="{451AC31B-D50A-4500-80CF-236B809778A6}"/>
              </a:ext>
            </a:extLst>
          </p:cNvPr>
          <p:cNvSpPr txBox="1"/>
          <p:nvPr/>
        </p:nvSpPr>
        <p:spPr>
          <a:xfrm>
            <a:off x="914400" y="1236500"/>
            <a:ext cx="6987941" cy="461665"/>
          </a:xfrm>
          <a:prstGeom prst="rect">
            <a:avLst/>
          </a:prstGeom>
          <a:noFill/>
        </p:spPr>
        <p:txBody>
          <a:bodyPr wrap="square" rtlCol="0">
            <a:spAutoFit/>
          </a:bodyPr>
          <a:lstStyle/>
          <a:p>
            <a:r>
              <a:rPr lang="en-US" sz="2400" dirty="0"/>
              <a:t>Survey Results</a:t>
            </a:r>
          </a:p>
        </p:txBody>
      </p:sp>
      <p:sp>
        <p:nvSpPr>
          <p:cNvPr id="7" name="Content Placeholder 2">
            <a:extLst>
              <a:ext uri="{FF2B5EF4-FFF2-40B4-BE49-F238E27FC236}">
                <a16:creationId xmlns:a16="http://schemas.microsoft.com/office/drawing/2014/main" id="{44688B90-23AF-403B-A2F8-E65E29C5EA0A}"/>
              </a:ext>
            </a:extLst>
          </p:cNvPr>
          <p:cNvSpPr>
            <a:spLocks noGrp="1"/>
          </p:cNvSpPr>
          <p:nvPr>
            <p:ph idx="1"/>
          </p:nvPr>
        </p:nvSpPr>
        <p:spPr>
          <a:xfrm>
            <a:off x="992205" y="1931503"/>
            <a:ext cx="10515600" cy="4351338"/>
          </a:xfrm>
        </p:spPr>
        <p:txBody>
          <a:bodyPr>
            <a:normAutofit/>
          </a:bodyPr>
          <a:lstStyle/>
          <a:p>
            <a:pPr marL="0" indent="0">
              <a:buNone/>
            </a:pPr>
            <a:r>
              <a:rPr lang="en-US" sz="2000" dirty="0">
                <a:solidFill>
                  <a:schemeClr val="tx1"/>
                </a:solidFill>
              </a:rPr>
              <a:t>Question: </a:t>
            </a:r>
            <a:r>
              <a:rPr lang="en-US" sz="2000" dirty="0"/>
              <a:t>What percentage of the total number of meters capitalized are held in reserve on average in a typical year?</a:t>
            </a:r>
          </a:p>
          <a:p>
            <a:pPr marL="0" indent="0">
              <a:lnSpc>
                <a:spcPct val="120000"/>
              </a:lnSpc>
              <a:spcBef>
                <a:spcPts val="0"/>
              </a:spcBef>
              <a:buNone/>
            </a:pPr>
            <a:r>
              <a:rPr lang="en-US" sz="2000" i="1" dirty="0"/>
              <a:t>	</a:t>
            </a:r>
            <a:r>
              <a:rPr lang="en-US" sz="2000" dirty="0"/>
              <a:t>Under 1% – 1 distributor</a:t>
            </a:r>
          </a:p>
          <a:p>
            <a:pPr marL="0" indent="0">
              <a:lnSpc>
                <a:spcPct val="120000"/>
              </a:lnSpc>
              <a:spcBef>
                <a:spcPts val="0"/>
              </a:spcBef>
              <a:buNone/>
            </a:pPr>
            <a:r>
              <a:rPr lang="en-US" sz="2000" i="1" dirty="0"/>
              <a:t>	</a:t>
            </a:r>
            <a:r>
              <a:rPr lang="en-US" sz="2000" dirty="0"/>
              <a:t>Approximately 2% – 1 distributor</a:t>
            </a:r>
          </a:p>
          <a:p>
            <a:pPr marL="0" indent="0">
              <a:lnSpc>
                <a:spcPct val="120000"/>
              </a:lnSpc>
              <a:spcBef>
                <a:spcPts val="0"/>
              </a:spcBef>
              <a:buNone/>
            </a:pPr>
            <a:r>
              <a:rPr lang="en-US" sz="2000" i="1" dirty="0"/>
              <a:t>	</a:t>
            </a:r>
            <a:r>
              <a:rPr lang="en-US" sz="2000" dirty="0"/>
              <a:t>6.25% – 1 distributor</a:t>
            </a:r>
          </a:p>
          <a:p>
            <a:pPr marL="0" indent="0">
              <a:lnSpc>
                <a:spcPct val="120000"/>
              </a:lnSpc>
              <a:spcBef>
                <a:spcPts val="0"/>
              </a:spcBef>
              <a:buNone/>
            </a:pPr>
            <a:r>
              <a:rPr lang="en-US" sz="2000" dirty="0"/>
              <a:t>	Between 25-50% – 2 distributors</a:t>
            </a:r>
          </a:p>
          <a:p>
            <a:pPr marL="0" indent="0">
              <a:buNone/>
            </a:pPr>
            <a:endParaRPr lang="en-US" sz="2000" dirty="0"/>
          </a:p>
          <a:p>
            <a:pPr marL="231775" indent="0">
              <a:buNone/>
            </a:pPr>
            <a:endParaRPr lang="en-US" sz="2000" dirty="0"/>
          </a:p>
        </p:txBody>
      </p:sp>
      <p:sp>
        <p:nvSpPr>
          <p:cNvPr id="5" name="TextBox 4">
            <a:extLst>
              <a:ext uri="{FF2B5EF4-FFF2-40B4-BE49-F238E27FC236}">
                <a16:creationId xmlns:a16="http://schemas.microsoft.com/office/drawing/2014/main" id="{A5907389-1275-4BC0-8E76-540863223E2D}"/>
              </a:ext>
            </a:extLst>
          </p:cNvPr>
          <p:cNvSpPr txBox="1"/>
          <p:nvPr/>
        </p:nvSpPr>
        <p:spPr>
          <a:xfrm>
            <a:off x="838200" y="4875604"/>
            <a:ext cx="9548038" cy="400110"/>
          </a:xfrm>
          <a:prstGeom prst="rect">
            <a:avLst/>
          </a:prstGeom>
          <a:noFill/>
        </p:spPr>
        <p:txBody>
          <a:bodyPr wrap="square" rtlCol="0">
            <a:spAutoFit/>
          </a:bodyPr>
          <a:lstStyle/>
          <a:p>
            <a:r>
              <a:rPr lang="en-US" sz="2000" dirty="0">
                <a:solidFill>
                  <a:srgbClr val="0070C0"/>
                </a:solidFill>
              </a:rPr>
              <a:t>Discussion: </a:t>
            </a:r>
            <a:r>
              <a:rPr lang="en-US" dirty="0">
                <a:solidFill>
                  <a:schemeClr val="bg1">
                    <a:lumMod val="10000"/>
                  </a:schemeClr>
                </a:solidFill>
              </a:rPr>
              <a:t>What steps could be taken to enhance this unit cost metric? </a:t>
            </a:r>
          </a:p>
        </p:txBody>
      </p:sp>
      <p:sp>
        <p:nvSpPr>
          <p:cNvPr id="3" name="Slide Number Placeholder 2">
            <a:extLst>
              <a:ext uri="{FF2B5EF4-FFF2-40B4-BE49-F238E27FC236}">
                <a16:creationId xmlns:a16="http://schemas.microsoft.com/office/drawing/2014/main" id="{76F51BB4-2DCB-4D07-9A24-15C697E5DFEB}"/>
              </a:ext>
            </a:extLst>
          </p:cNvPr>
          <p:cNvSpPr>
            <a:spLocks noGrp="1"/>
          </p:cNvSpPr>
          <p:nvPr>
            <p:ph type="sldNum" sz="quarter" idx="4"/>
          </p:nvPr>
        </p:nvSpPr>
        <p:spPr/>
        <p:txBody>
          <a:bodyPr/>
          <a:lstStyle/>
          <a:p>
            <a:fld id="{A213ADC0-72BD-4342-B523-2CEC86468CA0}" type="slidenum">
              <a:rPr lang="en-US" smtClean="0"/>
              <a:t>26</a:t>
            </a:fld>
            <a:endParaRPr lang="en-US"/>
          </a:p>
        </p:txBody>
      </p:sp>
    </p:spTree>
    <p:extLst>
      <p:ext uri="{BB962C8B-B14F-4D97-AF65-F5344CB8AC3E}">
        <p14:creationId xmlns:p14="http://schemas.microsoft.com/office/powerpoint/2010/main" val="426319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4CA36-1AE7-42AF-A2CF-7DEA8F5A0065}"/>
              </a:ext>
            </a:extLst>
          </p:cNvPr>
          <p:cNvSpPr>
            <a:spLocks noGrp="1"/>
          </p:cNvSpPr>
          <p:nvPr>
            <p:ph type="title"/>
          </p:nvPr>
        </p:nvSpPr>
        <p:spPr/>
        <p:txBody>
          <a:bodyPr/>
          <a:lstStyle/>
          <a:p>
            <a:r>
              <a:rPr lang="en-US" dirty="0"/>
              <a:t>Meters CapEx</a:t>
            </a:r>
          </a:p>
        </p:txBody>
      </p:sp>
      <p:sp>
        <p:nvSpPr>
          <p:cNvPr id="4" name="TextBox 3">
            <a:extLst>
              <a:ext uri="{FF2B5EF4-FFF2-40B4-BE49-F238E27FC236}">
                <a16:creationId xmlns:a16="http://schemas.microsoft.com/office/drawing/2014/main" id="{451AC31B-D50A-4500-80CF-236B809778A6}"/>
              </a:ext>
            </a:extLst>
          </p:cNvPr>
          <p:cNvSpPr txBox="1"/>
          <p:nvPr/>
        </p:nvSpPr>
        <p:spPr>
          <a:xfrm>
            <a:off x="914400" y="1236500"/>
            <a:ext cx="6987941" cy="461665"/>
          </a:xfrm>
          <a:prstGeom prst="rect">
            <a:avLst/>
          </a:prstGeom>
          <a:noFill/>
        </p:spPr>
        <p:txBody>
          <a:bodyPr wrap="square" rtlCol="0">
            <a:spAutoFit/>
          </a:bodyPr>
          <a:lstStyle/>
          <a:p>
            <a:r>
              <a:rPr lang="en-US" sz="2400" dirty="0"/>
              <a:t>Potential Improvements</a:t>
            </a:r>
          </a:p>
        </p:txBody>
      </p:sp>
      <p:sp>
        <p:nvSpPr>
          <p:cNvPr id="7" name="Content Placeholder 2">
            <a:extLst>
              <a:ext uri="{FF2B5EF4-FFF2-40B4-BE49-F238E27FC236}">
                <a16:creationId xmlns:a16="http://schemas.microsoft.com/office/drawing/2014/main" id="{44688B90-23AF-403B-A2F8-E65E29C5EA0A}"/>
              </a:ext>
            </a:extLst>
          </p:cNvPr>
          <p:cNvSpPr>
            <a:spLocks noGrp="1"/>
          </p:cNvSpPr>
          <p:nvPr>
            <p:ph idx="1"/>
          </p:nvPr>
        </p:nvSpPr>
        <p:spPr>
          <a:xfrm>
            <a:off x="992205" y="1931503"/>
            <a:ext cx="10515600" cy="4351338"/>
          </a:xfrm>
        </p:spPr>
        <p:txBody>
          <a:bodyPr>
            <a:normAutofit/>
          </a:bodyPr>
          <a:lstStyle/>
          <a:p>
            <a:r>
              <a:rPr lang="en-US" sz="2000" dirty="0"/>
              <a:t>Additional data reporting on number of meters purchased vs installed in a year</a:t>
            </a:r>
          </a:p>
          <a:p>
            <a:r>
              <a:rPr lang="en-US" sz="2000" dirty="0"/>
              <a:t>New Formula:</a:t>
            </a:r>
          </a:p>
          <a:p>
            <a:endParaRPr lang="en-US" sz="2000" dirty="0"/>
          </a:p>
          <a:p>
            <a:endParaRPr lang="en-US" sz="2000" dirty="0"/>
          </a:p>
          <a:p>
            <a:endParaRPr lang="en-US" sz="2000" dirty="0"/>
          </a:p>
          <a:p>
            <a:endParaRPr lang="en-US" sz="2000" dirty="0"/>
          </a:p>
          <a:p>
            <a:pPr marL="0" indent="0">
              <a:buNone/>
            </a:pPr>
            <a:endParaRPr lang="en-US" sz="2000" dirty="0"/>
          </a:p>
          <a:p>
            <a:pPr marL="0" indent="0">
              <a:buNone/>
            </a:pPr>
            <a:endParaRPr lang="en-US" sz="2000" dirty="0"/>
          </a:p>
          <a:p>
            <a:pPr marL="0" indent="0">
              <a:buNone/>
            </a:pPr>
            <a:endParaRPr lang="en-US" sz="20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B020AAB-0F8D-4FA8-9865-92CC1B34B772}"/>
                  </a:ext>
                </a:extLst>
              </p:cNvPr>
              <p:cNvSpPr txBox="1"/>
              <p:nvPr/>
            </p:nvSpPr>
            <p:spPr>
              <a:xfrm>
                <a:off x="1359568" y="2686497"/>
                <a:ext cx="6097604" cy="1032399"/>
              </a:xfrm>
              <a:prstGeom prst="rect">
                <a:avLst/>
              </a:prstGeom>
              <a:noFill/>
            </p:spPr>
            <p:txBody>
              <a:bodyPr wrap="square">
                <a:spAutoFit/>
              </a:bodyPr>
              <a:lstStyle/>
              <a:p>
                <a:pPr marL="0" marR="0">
                  <a:lnSpc>
                    <a:spcPct val="115000"/>
                  </a:lnSpc>
                  <a:spcBef>
                    <a:spcPts val="0"/>
                  </a:spcBef>
                  <a:spcAft>
                    <a:spcPts val="0"/>
                  </a:spcAft>
                </a:pPr>
                <a14:m>
                  <m:oMath xmlns:m="http://schemas.openxmlformats.org/officeDocument/2006/math">
                    <m:r>
                      <m:rPr>
                        <m:sty m:val="p"/>
                      </m:rPr>
                      <a:rPr lang="en-CA" sz="1600" smtClean="0">
                        <a:effectLst/>
                        <a:latin typeface="Cambria Math" panose="02040503050406030204" pitchFamily="18" charset="0"/>
                        <a:ea typeface="Calibri" panose="020F0502020204030204" pitchFamily="34" charset="0"/>
                        <a:cs typeface="Arial" panose="020B0604020202020204" pitchFamily="34" charset="0"/>
                      </a:rPr>
                      <m:t>Unit</m:t>
                    </m:r>
                    <m:r>
                      <a:rPr lang="en-CA" sz="1600" smtClean="0">
                        <a:effectLst/>
                        <a:latin typeface="Cambria Math" panose="02040503050406030204" pitchFamily="18" charset="0"/>
                        <a:ea typeface="Calibri" panose="020F0502020204030204" pitchFamily="34" charset="0"/>
                        <a:cs typeface="Arial" panose="020B0604020202020204" pitchFamily="34" charset="0"/>
                      </a:rPr>
                      <m:t> </m:t>
                    </m:r>
                    <m:r>
                      <m:rPr>
                        <m:sty m:val="p"/>
                      </m:rPr>
                      <a:rPr lang="en-CA" sz="1600" smtClean="0">
                        <a:effectLst/>
                        <a:latin typeface="Cambria Math" panose="02040503050406030204" pitchFamily="18" charset="0"/>
                        <a:ea typeface="Calibri" panose="020F0502020204030204" pitchFamily="34" charset="0"/>
                        <a:cs typeface="Arial" panose="020B0604020202020204" pitchFamily="34" charset="0"/>
                      </a:rPr>
                      <m:t>Cost</m:t>
                    </m:r>
                    <m:r>
                      <a:rPr lang="en-CA" sz="1600" smtClean="0">
                        <a:effectLst/>
                        <a:latin typeface="Cambria Math" panose="02040503050406030204" pitchFamily="18" charset="0"/>
                        <a:ea typeface="Calibri" panose="020F0502020204030204" pitchFamily="34" charset="0"/>
                        <a:cs typeface="Arial" panose="020B0604020202020204" pitchFamily="34" charset="0"/>
                      </a:rPr>
                      <m:t> ($/</m:t>
                    </m:r>
                    <m:r>
                      <m:rPr>
                        <m:sty m:val="p"/>
                      </m:rPr>
                      <a:rPr lang="en-CA" sz="1600" smtClean="0">
                        <a:effectLst/>
                        <a:latin typeface="Cambria Math" panose="02040503050406030204" pitchFamily="18" charset="0"/>
                        <a:ea typeface="Calibri" panose="020F0502020204030204" pitchFamily="34" charset="0"/>
                        <a:cs typeface="Arial" panose="020B0604020202020204" pitchFamily="34" charset="0"/>
                      </a:rPr>
                      <m:t>Customer</m:t>
                    </m:r>
                    <m:r>
                      <a:rPr lang="en-CA" sz="1600" smtClean="0">
                        <a:effectLst/>
                        <a:latin typeface="Cambria Math" panose="02040503050406030204" pitchFamily="18" charset="0"/>
                        <a:ea typeface="Calibri" panose="020F0502020204030204" pitchFamily="34" charset="0"/>
                        <a:cs typeface="Arial" panose="020B0604020202020204" pitchFamily="34" charset="0"/>
                      </a:rPr>
                      <m:t>)=</m:t>
                    </m:r>
                  </m:oMath>
                </a14:m>
                <a:r>
                  <a:rPr lang="en-CA" sz="2400" dirty="0">
                    <a:effectLst/>
                    <a:latin typeface="Calibri" panose="020F050202020403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m:rPr>
                            <m:sty m:val="p"/>
                          </m:rPr>
                          <a:rPr lang="en-CA" sz="1800">
                            <a:effectLst/>
                            <a:latin typeface="Cambria Math" panose="02040503050406030204" pitchFamily="18" charset="0"/>
                            <a:ea typeface="Calibri" panose="020F0502020204030204" pitchFamily="34" charset="0"/>
                            <a:cs typeface="Arial" panose="020B0604020202020204" pitchFamily="34" charset="0"/>
                          </a:rPr>
                          <m:t>USoA</m:t>
                        </m:r>
                        <m:r>
                          <a:rPr lang="en-CA" sz="1800">
                            <a:effectLst/>
                            <a:latin typeface="Cambria Math" panose="02040503050406030204" pitchFamily="18" charset="0"/>
                            <a:ea typeface="Calibri" panose="020F0502020204030204" pitchFamily="34" charset="0"/>
                            <a:cs typeface="Arial" panose="020B0604020202020204" pitchFamily="34" charset="0"/>
                          </a:rPr>
                          <m:t> 1860 ($)</m:t>
                        </m:r>
                      </m:num>
                      <m:den>
                        <m:r>
                          <m:rPr>
                            <m:sty m:val="p"/>
                          </m:rPr>
                          <a:rPr lang="en-CA" sz="1800">
                            <a:effectLst/>
                            <a:latin typeface="Cambria Math" panose="02040503050406030204" pitchFamily="18" charset="0"/>
                            <a:ea typeface="Calibri" panose="020F0502020204030204" pitchFamily="34" charset="0"/>
                            <a:cs typeface="Arial" panose="020B0604020202020204" pitchFamily="34" charset="0"/>
                          </a:rPr>
                          <m:t>Number</m:t>
                        </m:r>
                        <m:r>
                          <a:rPr lang="en-CA" sz="1800">
                            <a:effectLst/>
                            <a:latin typeface="Cambria Math" panose="02040503050406030204" pitchFamily="18" charset="0"/>
                            <a:ea typeface="Calibri" panose="020F0502020204030204" pitchFamily="34" charset="0"/>
                            <a:cs typeface="Arial" panose="020B0604020202020204" pitchFamily="34" charset="0"/>
                          </a:rPr>
                          <m:t> </m:t>
                        </m:r>
                        <m:r>
                          <m:rPr>
                            <m:sty m:val="p"/>
                          </m:rPr>
                          <a:rPr lang="en-CA" sz="1800">
                            <a:effectLst/>
                            <a:latin typeface="Cambria Math" panose="02040503050406030204" pitchFamily="18" charset="0"/>
                            <a:ea typeface="Calibri" panose="020F0502020204030204" pitchFamily="34" charset="0"/>
                            <a:cs typeface="Arial" panose="020B0604020202020204" pitchFamily="34" charset="0"/>
                          </a:rPr>
                          <m:t>of</m:t>
                        </m:r>
                        <m:r>
                          <a:rPr lang="en-CA" sz="1800">
                            <a:effectLst/>
                            <a:latin typeface="Cambria Math" panose="02040503050406030204" pitchFamily="18" charset="0"/>
                            <a:ea typeface="Calibri" panose="020F0502020204030204" pitchFamily="34" charset="0"/>
                            <a:cs typeface="Arial" panose="020B0604020202020204" pitchFamily="34" charset="0"/>
                          </a:rPr>
                          <m:t> </m:t>
                        </m:r>
                        <m:r>
                          <m:rPr>
                            <m:sty m:val="p"/>
                          </m:rPr>
                          <a:rPr lang="en-US" sz="1800" b="0" i="0" smtClean="0">
                            <a:effectLst/>
                            <a:latin typeface="Cambria Math" panose="02040503050406030204" pitchFamily="18" charset="0"/>
                            <a:ea typeface="Calibri" panose="020F0502020204030204" pitchFamily="34" charset="0"/>
                            <a:cs typeface="Arial" panose="020B0604020202020204" pitchFamily="34" charset="0"/>
                          </a:rPr>
                          <m:t>Meters</m:t>
                        </m:r>
                        <m:r>
                          <a:rPr lang="en-US" sz="1800" b="0" i="0" smtClean="0">
                            <a:effectLst/>
                            <a:latin typeface="Cambria Math" panose="02040503050406030204" pitchFamily="18" charset="0"/>
                            <a:ea typeface="Calibri" panose="020F0502020204030204" pitchFamily="34" charset="0"/>
                            <a:cs typeface="Arial" panose="020B0604020202020204" pitchFamily="34" charset="0"/>
                          </a:rPr>
                          <m:t> </m:t>
                        </m:r>
                        <m:d>
                          <m:dPr>
                            <m:ctrlPr>
                              <a:rPr lang="en-US" sz="1800" b="0" i="1" smtClean="0">
                                <a:effectLst/>
                                <a:latin typeface="Cambria Math" panose="02040503050406030204" pitchFamily="18" charset="0"/>
                                <a:ea typeface="Calibri" panose="020F0502020204030204" pitchFamily="34" charset="0"/>
                                <a:cs typeface="Arial" panose="020B0604020202020204" pitchFamily="34" charset="0"/>
                              </a:rPr>
                            </m:ctrlPr>
                          </m:dPr>
                          <m:e>
                            <m:r>
                              <m:rPr>
                                <m:sty m:val="p"/>
                              </m:rPr>
                              <a:rPr lang="en-US" sz="1800" b="0" i="0" smtClean="0">
                                <a:effectLst/>
                                <a:latin typeface="Cambria Math" panose="02040503050406030204" pitchFamily="18" charset="0"/>
                                <a:ea typeface="Calibri" panose="020F0502020204030204" pitchFamily="34" charset="0"/>
                                <a:cs typeface="Arial" panose="020B0604020202020204" pitchFamily="34" charset="0"/>
                              </a:rPr>
                              <m:t>Installed</m:t>
                            </m:r>
                            <m:r>
                              <a:rPr lang="en-US" sz="1800" b="0" i="1" smtClean="0">
                                <a:effectLst/>
                                <a:latin typeface="Cambria Math" panose="02040503050406030204" pitchFamily="18" charset="0"/>
                                <a:ea typeface="Calibri" panose="020F0502020204030204" pitchFamily="34" charset="0"/>
                                <a:cs typeface="Arial" panose="020B0604020202020204" pitchFamily="34" charset="0"/>
                              </a:rPr>
                              <m:t>+</m:t>
                            </m:r>
                            <m:r>
                              <a:rPr lang="en-US" sz="1800" b="0" i="1" smtClean="0">
                                <a:effectLst/>
                                <a:latin typeface="Cambria Math" panose="02040503050406030204" pitchFamily="18" charset="0"/>
                                <a:ea typeface="Calibri" panose="020F0502020204030204" pitchFamily="34" charset="0"/>
                                <a:cs typeface="Arial" panose="020B0604020202020204" pitchFamily="34" charset="0"/>
                              </a:rPr>
                              <m:t>𝐴𝑑𝑑𝑒𝑑</m:t>
                            </m:r>
                            <m:r>
                              <a:rPr lang="en-US" sz="1800" b="0" i="1" smtClean="0">
                                <a:effectLst/>
                                <a:latin typeface="Cambria Math" panose="02040503050406030204" pitchFamily="18" charset="0"/>
                                <a:ea typeface="Calibri" panose="020F0502020204030204" pitchFamily="34" charset="0"/>
                                <a:cs typeface="Arial" panose="020B0604020202020204" pitchFamily="34" charset="0"/>
                              </a:rPr>
                              <m:t> </m:t>
                            </m:r>
                            <m:r>
                              <a:rPr lang="en-US" sz="1800" b="0" i="1" smtClean="0">
                                <a:effectLst/>
                                <a:latin typeface="Cambria Math" panose="02040503050406030204" pitchFamily="18" charset="0"/>
                                <a:ea typeface="Calibri" panose="020F0502020204030204" pitchFamily="34" charset="0"/>
                                <a:cs typeface="Arial" panose="020B0604020202020204" pitchFamily="34" charset="0"/>
                              </a:rPr>
                              <m:t>𝑡𝑜</m:t>
                            </m:r>
                            <m:r>
                              <a:rPr lang="en-US" sz="1800" b="0" i="1" smtClean="0">
                                <a:effectLst/>
                                <a:latin typeface="Cambria Math" panose="02040503050406030204" pitchFamily="18" charset="0"/>
                                <a:ea typeface="Calibri" panose="020F0502020204030204" pitchFamily="34" charset="0"/>
                                <a:cs typeface="Arial" panose="020B0604020202020204" pitchFamily="34" charset="0"/>
                              </a:rPr>
                              <m:t> </m:t>
                            </m:r>
                            <m:r>
                              <a:rPr lang="en-US" sz="1800" b="0" i="1" smtClean="0">
                                <a:effectLst/>
                                <a:latin typeface="Cambria Math" panose="02040503050406030204" pitchFamily="18" charset="0"/>
                                <a:ea typeface="Calibri" panose="020F0502020204030204" pitchFamily="34" charset="0"/>
                                <a:cs typeface="Arial" panose="020B0604020202020204" pitchFamily="34" charset="0"/>
                              </a:rPr>
                              <m:t>𝑅𝑒𝑠𝑒𝑟𝑣𝑒</m:t>
                            </m:r>
                          </m:e>
                        </m:d>
                      </m:den>
                    </m:f>
                  </m:oMath>
                </a14:m>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6" name="TextBox 5">
                <a:extLst>
                  <a:ext uri="{FF2B5EF4-FFF2-40B4-BE49-F238E27FC236}">
                    <a16:creationId xmlns:a16="http://schemas.microsoft.com/office/drawing/2014/main" id="{BB020AAB-0F8D-4FA8-9865-92CC1B34B772}"/>
                  </a:ext>
                </a:extLst>
              </p:cNvPr>
              <p:cNvSpPr txBox="1">
                <a:spLocks noRot="1" noChangeAspect="1" noMove="1" noResize="1" noEditPoints="1" noAdjustHandles="1" noChangeArrowheads="1" noChangeShapeType="1" noTextEdit="1"/>
              </p:cNvSpPr>
              <p:nvPr/>
            </p:nvSpPr>
            <p:spPr>
              <a:xfrm>
                <a:off x="1359568" y="2686497"/>
                <a:ext cx="6097604" cy="1032399"/>
              </a:xfrm>
              <a:prstGeom prst="rect">
                <a:avLst/>
              </a:prstGeom>
              <a:blipFill>
                <a:blip r:embed="rId2"/>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735C50E2-B3C5-421F-BB20-8D758BE4E739}"/>
              </a:ext>
            </a:extLst>
          </p:cNvPr>
          <p:cNvSpPr>
            <a:spLocks noGrp="1"/>
          </p:cNvSpPr>
          <p:nvPr>
            <p:ph type="sldNum" sz="quarter" idx="4"/>
          </p:nvPr>
        </p:nvSpPr>
        <p:spPr/>
        <p:txBody>
          <a:bodyPr/>
          <a:lstStyle/>
          <a:p>
            <a:fld id="{A213ADC0-72BD-4342-B523-2CEC86468CA0}" type="slidenum">
              <a:rPr lang="en-US" smtClean="0"/>
              <a:t>27</a:t>
            </a:fld>
            <a:endParaRPr lang="en-US"/>
          </a:p>
        </p:txBody>
      </p:sp>
    </p:spTree>
    <p:extLst>
      <p:ext uri="{BB962C8B-B14F-4D97-AF65-F5344CB8AC3E}">
        <p14:creationId xmlns:p14="http://schemas.microsoft.com/office/powerpoint/2010/main" val="28121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71D67-ED18-4FFA-928E-95632F575385}"/>
              </a:ext>
            </a:extLst>
          </p:cNvPr>
          <p:cNvSpPr>
            <a:spLocks noGrp="1"/>
          </p:cNvSpPr>
          <p:nvPr>
            <p:ph type="title"/>
          </p:nvPr>
        </p:nvSpPr>
        <p:spPr/>
        <p:txBody>
          <a:bodyPr/>
          <a:lstStyle/>
          <a:p>
            <a:r>
              <a:rPr lang="en-US" dirty="0"/>
              <a:t>Meters O&amp;M</a:t>
            </a:r>
          </a:p>
        </p:txBody>
      </p:sp>
      <p:sp>
        <p:nvSpPr>
          <p:cNvPr id="6" name="Rectangle 2">
            <a:extLst>
              <a:ext uri="{FF2B5EF4-FFF2-40B4-BE49-F238E27FC236}">
                <a16:creationId xmlns:a16="http://schemas.microsoft.com/office/drawing/2014/main" id="{010BE16F-509E-4411-94A7-1470F963D1D6}"/>
              </a:ext>
            </a:extLst>
          </p:cNvPr>
          <p:cNvSpPr>
            <a:spLocks noChangeArrowheads="1"/>
          </p:cNvSpPr>
          <p:nvPr/>
        </p:nvSpPr>
        <p:spPr bwMode="auto">
          <a:xfrm>
            <a:off x="5919537" y="1424539"/>
            <a:ext cx="466825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TextBox 11">
            <a:extLst>
              <a:ext uri="{FF2B5EF4-FFF2-40B4-BE49-F238E27FC236}">
                <a16:creationId xmlns:a16="http://schemas.microsoft.com/office/drawing/2014/main" id="{1F8FA8BD-8AC4-4544-8240-B9DB9C34E46B}"/>
              </a:ext>
            </a:extLst>
          </p:cNvPr>
          <p:cNvSpPr txBox="1"/>
          <p:nvPr/>
        </p:nvSpPr>
        <p:spPr>
          <a:xfrm>
            <a:off x="3113568" y="5614331"/>
            <a:ext cx="9596387" cy="261610"/>
          </a:xfrm>
          <a:prstGeom prst="rect">
            <a:avLst/>
          </a:prstGeom>
          <a:noFill/>
        </p:spPr>
        <p:txBody>
          <a:bodyPr wrap="square">
            <a:spAutoFit/>
          </a:bodyPr>
          <a:lstStyle/>
          <a:p>
            <a:r>
              <a:rPr lang="en-US" sz="1100" dirty="0">
                <a:solidFill>
                  <a:schemeClr val="bg1">
                    <a:lumMod val="10000"/>
                  </a:schemeClr>
                </a:solidFill>
                <a:effectLst/>
                <a:latin typeface="Calibri" panose="020F0502020204030204" pitchFamily="34" charset="0"/>
                <a:ea typeface="Calibri" panose="020F0502020204030204" pitchFamily="34" charset="0"/>
              </a:rPr>
              <a:t>* Excludes street lighting, sentinel lighting and Unmetered Scattered Load (USL) connections</a:t>
            </a:r>
            <a:endParaRPr lang="en-US" sz="1100" dirty="0">
              <a:solidFill>
                <a:schemeClr val="bg1">
                  <a:lumMod val="10000"/>
                </a:schemeClr>
              </a:solidFill>
            </a:endParaRPr>
          </a:p>
        </p:txBody>
      </p:sp>
      <p:graphicFrame>
        <p:nvGraphicFramePr>
          <p:cNvPr id="16" name="Chart 15">
            <a:extLst>
              <a:ext uri="{FF2B5EF4-FFF2-40B4-BE49-F238E27FC236}">
                <a16:creationId xmlns:a16="http://schemas.microsoft.com/office/drawing/2014/main" id="{508484F4-064C-4288-A4B4-9C256A0BFE34}"/>
              </a:ext>
            </a:extLst>
          </p:cNvPr>
          <p:cNvGraphicFramePr/>
          <p:nvPr>
            <p:extLst>
              <p:ext uri="{D42A27DB-BD31-4B8C-83A1-F6EECF244321}">
                <p14:modId xmlns:p14="http://schemas.microsoft.com/office/powerpoint/2010/main" val="3056093075"/>
              </p:ext>
            </p:extLst>
          </p:nvPr>
        </p:nvGraphicFramePr>
        <p:xfrm>
          <a:off x="5684520" y="1310640"/>
          <a:ext cx="5669280" cy="3200400"/>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065443A7-3CF2-4E4B-87DF-7CF8B25B96E8}"/>
                  </a:ext>
                </a:extLst>
              </p:cNvPr>
              <p:cNvSpPr txBox="1"/>
              <p:nvPr/>
            </p:nvSpPr>
            <p:spPr>
              <a:xfrm>
                <a:off x="3047198" y="4624939"/>
                <a:ext cx="6097604" cy="628121"/>
              </a:xfrm>
              <a:prstGeom prst="rect">
                <a:avLst/>
              </a:prstGeom>
              <a:noFill/>
            </p:spPr>
            <p:txBody>
              <a:bodyPr wrap="square">
                <a:spAutoFit/>
              </a:bodyPr>
              <a:lstStyle/>
              <a:p>
                <a:pPr marL="0" marR="0">
                  <a:lnSpc>
                    <a:spcPct val="115000"/>
                  </a:lnSpc>
                  <a:spcBef>
                    <a:spcPts val="0"/>
                  </a:spcBef>
                  <a:spcAft>
                    <a:spcPts val="0"/>
                  </a:spcAft>
                </a:pPr>
                <a14:m>
                  <m:oMath xmlns:m="http://schemas.openxmlformats.org/officeDocument/2006/math">
                    <m:r>
                      <m:rPr>
                        <m:sty m:val="p"/>
                      </m:rPr>
                      <a:rPr lang="en-CA" sz="2000" smtClean="0">
                        <a:effectLst/>
                        <a:latin typeface="Cambria Math" panose="02040503050406030204" pitchFamily="18" charset="0"/>
                        <a:ea typeface="Calibri" panose="020F0502020204030204" pitchFamily="34" charset="0"/>
                        <a:cs typeface="Calibri" panose="020F0502020204030204" pitchFamily="34" charset="0"/>
                      </a:rPr>
                      <m:t>Unit</m:t>
                    </m:r>
                    <m:r>
                      <a:rPr lang="en-CA" sz="2000" smtClean="0">
                        <a:effectLst/>
                        <a:latin typeface="Cambria Math" panose="02040503050406030204" pitchFamily="18" charset="0"/>
                        <a:ea typeface="Calibri" panose="020F0502020204030204" pitchFamily="34" charset="0"/>
                        <a:cs typeface="Calibri" panose="020F0502020204030204" pitchFamily="34" charset="0"/>
                      </a:rPr>
                      <m:t> </m:t>
                    </m:r>
                    <m:r>
                      <m:rPr>
                        <m:sty m:val="p"/>
                      </m:rPr>
                      <a:rPr lang="en-CA" sz="2000" smtClean="0">
                        <a:effectLst/>
                        <a:latin typeface="Cambria Math" panose="02040503050406030204" pitchFamily="18" charset="0"/>
                        <a:ea typeface="Calibri" panose="020F0502020204030204" pitchFamily="34" charset="0"/>
                        <a:cs typeface="Calibri" panose="020F0502020204030204" pitchFamily="34" charset="0"/>
                      </a:rPr>
                      <m:t>Cost</m:t>
                    </m:r>
                    <m:r>
                      <a:rPr lang="en-CA" sz="2000" smtClean="0">
                        <a:effectLst/>
                        <a:latin typeface="Cambria Math" panose="02040503050406030204" pitchFamily="18" charset="0"/>
                        <a:ea typeface="Calibri" panose="020F0502020204030204" pitchFamily="34" charset="0"/>
                        <a:cs typeface="Calibri" panose="020F0502020204030204" pitchFamily="34" charset="0"/>
                      </a:rPr>
                      <m:t> </m:t>
                    </m:r>
                    <m:d>
                      <m:dPr>
                        <m:ctrlPr>
                          <a:rPr lang="en-CA" sz="2000" i="1" smtClean="0">
                            <a:effectLst/>
                            <a:latin typeface="Cambria Math" panose="02040503050406030204" pitchFamily="18" charset="0"/>
                            <a:ea typeface="Calibri" panose="020F0502020204030204" pitchFamily="34" charset="0"/>
                            <a:cs typeface="Calibri" panose="020F0502020204030204" pitchFamily="34" charset="0"/>
                          </a:rPr>
                        </m:ctrlPr>
                      </m:dPr>
                      <m:e>
                        <m:f>
                          <m:fPr>
                            <m:ctrlPr>
                              <a:rPr lang="en-CA" sz="2000" i="1" smtClean="0">
                                <a:effectLst/>
                                <a:latin typeface="Cambria Math" panose="02040503050406030204" pitchFamily="18" charset="0"/>
                                <a:ea typeface="Calibri" panose="020F0502020204030204" pitchFamily="34" charset="0"/>
                                <a:cs typeface="Calibri" panose="020F0502020204030204" pitchFamily="34" charset="0"/>
                              </a:rPr>
                            </m:ctrlPr>
                          </m:fPr>
                          <m:num>
                            <m:r>
                              <a:rPr lang="en-CA" sz="2000" smtClean="0">
                                <a:effectLst/>
                                <a:latin typeface="Cambria Math" panose="02040503050406030204" pitchFamily="18" charset="0"/>
                                <a:ea typeface="Calibri" panose="020F0502020204030204" pitchFamily="34" charset="0"/>
                                <a:cs typeface="Calibri" panose="020F0502020204030204" pitchFamily="34" charset="0"/>
                              </a:rPr>
                              <m:t>$</m:t>
                            </m:r>
                          </m:num>
                          <m:den>
                            <m:r>
                              <m:rPr>
                                <m:sty m:val="p"/>
                              </m:rPr>
                              <a:rPr lang="en-CA" sz="2000" smtClean="0">
                                <a:effectLst/>
                                <a:latin typeface="Cambria Math" panose="02040503050406030204" pitchFamily="18" charset="0"/>
                                <a:ea typeface="Calibri" panose="020F0502020204030204" pitchFamily="34" charset="0"/>
                                <a:cs typeface="Calibri" panose="020F0502020204030204" pitchFamily="34" charset="0"/>
                              </a:rPr>
                              <m:t>Customer</m:t>
                            </m:r>
                          </m:den>
                        </m:f>
                      </m:e>
                    </m:d>
                    <m:r>
                      <a:rPr lang="en-CA" sz="2000" smtClean="0">
                        <a:effectLst/>
                        <a:latin typeface="Cambria Math" panose="02040503050406030204" pitchFamily="18" charset="0"/>
                        <a:ea typeface="Calibri" panose="020F0502020204030204" pitchFamily="34" charset="0"/>
                        <a:cs typeface="Calibri" panose="020F0502020204030204" pitchFamily="34" charset="0"/>
                      </a:rPr>
                      <m:t>=</m:t>
                    </m:r>
                  </m:oMath>
                </a14:m>
                <a:r>
                  <a:rPr lang="en-CA" sz="2000" dirty="0">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Calibri" panose="020F0502020204030204" pitchFamily="34" charset="0"/>
                          </a:rPr>
                        </m:ctrlPr>
                      </m:fPr>
                      <m:num>
                        <m:r>
                          <m:rPr>
                            <m:sty m:val="p"/>
                          </m:rPr>
                          <a:rPr lang="en-CA" sz="2000">
                            <a:effectLst/>
                            <a:latin typeface="Cambria Math" panose="02040503050406030204" pitchFamily="18" charset="0"/>
                            <a:ea typeface="Calibri" panose="020F0502020204030204" pitchFamily="34" charset="0"/>
                            <a:cs typeface="Calibri" panose="020F0502020204030204" pitchFamily="34" charset="0"/>
                          </a:rPr>
                          <m:t>USoA</m:t>
                        </m:r>
                        <m:r>
                          <a:rPr lang="en-CA" sz="2000">
                            <a:effectLst/>
                            <a:latin typeface="Cambria Math" panose="02040503050406030204" pitchFamily="18" charset="0"/>
                            <a:ea typeface="Calibri" panose="020F0502020204030204" pitchFamily="34" charset="0"/>
                            <a:cs typeface="Calibri" panose="020F0502020204030204" pitchFamily="34" charset="0"/>
                          </a:rPr>
                          <m:t> [5065+5175+5310] ($)</m:t>
                        </m:r>
                      </m:num>
                      <m:den>
                        <m:r>
                          <m:rPr>
                            <m:sty m:val="p"/>
                          </m:rPr>
                          <a:rPr lang="en-CA" sz="2000">
                            <a:effectLst/>
                            <a:latin typeface="Cambria Math" panose="02040503050406030204" pitchFamily="18" charset="0"/>
                            <a:ea typeface="Calibri" panose="020F0502020204030204" pitchFamily="34" charset="0"/>
                            <a:cs typeface="Calibri" panose="020F0502020204030204" pitchFamily="34" charset="0"/>
                          </a:rPr>
                          <m:t>Total</m:t>
                        </m:r>
                        <m:r>
                          <a:rPr lang="en-CA" sz="2000">
                            <a:effectLst/>
                            <a:latin typeface="Cambria Math" panose="02040503050406030204" pitchFamily="18" charset="0"/>
                            <a:ea typeface="Calibri" panose="020F0502020204030204" pitchFamily="34" charset="0"/>
                            <a:cs typeface="Calibri" panose="020F0502020204030204" pitchFamily="34" charset="0"/>
                          </a:rPr>
                          <m:t> </m:t>
                        </m:r>
                        <m:r>
                          <m:rPr>
                            <m:sty m:val="p"/>
                          </m:rPr>
                          <a:rPr lang="en-CA" sz="2000">
                            <a:effectLst/>
                            <a:latin typeface="Cambria Math" panose="02040503050406030204" pitchFamily="18" charset="0"/>
                            <a:ea typeface="Calibri" panose="020F0502020204030204" pitchFamily="34" charset="0"/>
                            <a:cs typeface="Calibri" panose="020F0502020204030204" pitchFamily="34" charset="0"/>
                          </a:rPr>
                          <m:t>Number</m:t>
                        </m:r>
                        <m:r>
                          <a:rPr lang="en-CA" sz="2000">
                            <a:effectLst/>
                            <a:latin typeface="Cambria Math" panose="02040503050406030204" pitchFamily="18" charset="0"/>
                            <a:ea typeface="Calibri" panose="020F0502020204030204" pitchFamily="34" charset="0"/>
                            <a:cs typeface="Calibri" panose="020F0502020204030204" pitchFamily="34" charset="0"/>
                          </a:rPr>
                          <m:t> </m:t>
                        </m:r>
                        <m:r>
                          <m:rPr>
                            <m:sty m:val="p"/>
                          </m:rPr>
                          <a:rPr lang="en-CA" sz="2000">
                            <a:effectLst/>
                            <a:latin typeface="Cambria Math" panose="02040503050406030204" pitchFamily="18" charset="0"/>
                            <a:ea typeface="Calibri" panose="020F0502020204030204" pitchFamily="34" charset="0"/>
                            <a:cs typeface="Calibri" panose="020F0502020204030204" pitchFamily="34" charset="0"/>
                          </a:rPr>
                          <m:t>of</m:t>
                        </m:r>
                        <m:r>
                          <a:rPr lang="en-CA" sz="2000">
                            <a:effectLst/>
                            <a:latin typeface="Cambria Math" panose="02040503050406030204" pitchFamily="18" charset="0"/>
                            <a:ea typeface="Calibri" panose="020F0502020204030204" pitchFamily="34" charset="0"/>
                            <a:cs typeface="Calibri" panose="020F0502020204030204" pitchFamily="34" charset="0"/>
                          </a:rPr>
                          <m:t> </m:t>
                        </m:r>
                        <m:r>
                          <m:rPr>
                            <m:sty m:val="p"/>
                          </m:rPr>
                          <a:rPr lang="en-CA" sz="2000">
                            <a:effectLst/>
                            <a:latin typeface="Cambria Math" panose="02040503050406030204" pitchFamily="18" charset="0"/>
                            <a:ea typeface="Calibri" panose="020F0502020204030204" pitchFamily="34" charset="0"/>
                            <a:cs typeface="Calibri" panose="020F0502020204030204" pitchFamily="34" charset="0"/>
                          </a:rPr>
                          <m:t>Customers</m:t>
                        </m:r>
                        <m:r>
                          <a:rPr lang="en-US" sz="2000" b="0" i="0" smtClean="0">
                            <a:effectLst/>
                            <a:latin typeface="Cambria Math" panose="02040503050406030204" pitchFamily="18" charset="0"/>
                            <a:ea typeface="Calibri" panose="020F0502020204030204" pitchFamily="34" charset="0"/>
                            <a:cs typeface="Calibri" panose="020F0502020204030204" pitchFamily="34" charset="0"/>
                          </a:rPr>
                          <m:t>∗</m:t>
                        </m:r>
                      </m:den>
                    </m:f>
                  </m:oMath>
                </a14:m>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mc:Choice>
        <mc:Fallback>
          <p:sp>
            <p:nvSpPr>
              <p:cNvPr id="17" name="TextBox 16">
                <a:extLst>
                  <a:ext uri="{FF2B5EF4-FFF2-40B4-BE49-F238E27FC236}">
                    <a16:creationId xmlns:a16="http://schemas.microsoft.com/office/drawing/2014/main" id="{065443A7-3CF2-4E4B-87DF-7CF8B25B96E8}"/>
                  </a:ext>
                </a:extLst>
              </p:cNvPr>
              <p:cNvSpPr txBox="1">
                <a:spLocks noRot="1" noChangeAspect="1" noMove="1" noResize="1" noEditPoints="1" noAdjustHandles="1" noChangeArrowheads="1" noChangeShapeType="1" noTextEdit="1"/>
              </p:cNvSpPr>
              <p:nvPr/>
            </p:nvSpPr>
            <p:spPr>
              <a:xfrm>
                <a:off x="3047198" y="4624939"/>
                <a:ext cx="6097604" cy="628121"/>
              </a:xfrm>
              <a:prstGeom prst="rect">
                <a:avLst/>
              </a:prstGeom>
              <a:blipFill>
                <a:blip r:embed="rId3"/>
                <a:stretch>
                  <a:fillRect/>
                </a:stretch>
              </a:blipFill>
            </p:spPr>
            <p:txBody>
              <a:bodyPr/>
              <a:lstStyle/>
              <a:p>
                <a:r>
                  <a:rPr lang="en-US">
                    <a:noFill/>
                  </a:rPr>
                  <a:t> </a:t>
                </a:r>
              </a:p>
            </p:txBody>
          </p:sp>
        </mc:Fallback>
      </mc:AlternateContent>
      <p:graphicFrame>
        <p:nvGraphicFramePr>
          <p:cNvPr id="18" name="Chart 17">
            <a:extLst>
              <a:ext uri="{FF2B5EF4-FFF2-40B4-BE49-F238E27FC236}">
                <a16:creationId xmlns:a16="http://schemas.microsoft.com/office/drawing/2014/main" id="{503DCF2D-CD31-4552-8739-A020623C32BA}"/>
              </a:ext>
            </a:extLst>
          </p:cNvPr>
          <p:cNvGraphicFramePr/>
          <p:nvPr>
            <p:extLst>
              <p:ext uri="{D42A27DB-BD31-4B8C-83A1-F6EECF244321}">
                <p14:modId xmlns:p14="http://schemas.microsoft.com/office/powerpoint/2010/main" val="1359610416"/>
              </p:ext>
            </p:extLst>
          </p:nvPr>
        </p:nvGraphicFramePr>
        <p:xfrm>
          <a:off x="929640" y="1310640"/>
          <a:ext cx="475488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9F2755C0-84FF-43E3-B6EE-C4BB12DF22F0}"/>
              </a:ext>
            </a:extLst>
          </p:cNvPr>
          <p:cNvSpPr>
            <a:spLocks noGrp="1"/>
          </p:cNvSpPr>
          <p:nvPr>
            <p:ph type="sldNum" sz="quarter" idx="4"/>
          </p:nvPr>
        </p:nvSpPr>
        <p:spPr/>
        <p:txBody>
          <a:bodyPr/>
          <a:lstStyle/>
          <a:p>
            <a:fld id="{A213ADC0-72BD-4342-B523-2CEC86468CA0}" type="slidenum">
              <a:rPr lang="en-US" smtClean="0"/>
              <a:t>28</a:t>
            </a:fld>
            <a:endParaRPr lang="en-US"/>
          </a:p>
        </p:txBody>
      </p:sp>
    </p:spTree>
    <p:extLst>
      <p:ext uri="{BB962C8B-B14F-4D97-AF65-F5344CB8AC3E}">
        <p14:creationId xmlns:p14="http://schemas.microsoft.com/office/powerpoint/2010/main" val="1644039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AE80E-A8F4-4909-84BF-CB3EB5AD5EFD}"/>
              </a:ext>
            </a:extLst>
          </p:cNvPr>
          <p:cNvSpPr>
            <a:spLocks noGrp="1"/>
          </p:cNvSpPr>
          <p:nvPr>
            <p:ph type="title"/>
          </p:nvPr>
        </p:nvSpPr>
        <p:spPr/>
        <p:txBody>
          <a:bodyPr/>
          <a:lstStyle/>
          <a:p>
            <a:r>
              <a:rPr lang="en-US" dirty="0"/>
              <a:t>Meters O&amp;M</a:t>
            </a:r>
          </a:p>
        </p:txBody>
      </p:sp>
      <p:sp>
        <p:nvSpPr>
          <p:cNvPr id="5" name="TextBox 4">
            <a:extLst>
              <a:ext uri="{FF2B5EF4-FFF2-40B4-BE49-F238E27FC236}">
                <a16:creationId xmlns:a16="http://schemas.microsoft.com/office/drawing/2014/main" id="{45070092-1267-444A-9243-5225A6BBA735}"/>
              </a:ext>
            </a:extLst>
          </p:cNvPr>
          <p:cNvSpPr txBox="1"/>
          <p:nvPr/>
        </p:nvSpPr>
        <p:spPr>
          <a:xfrm>
            <a:off x="838200" y="1310640"/>
            <a:ext cx="6097604" cy="461665"/>
          </a:xfrm>
          <a:prstGeom prst="rect">
            <a:avLst/>
          </a:prstGeom>
          <a:noFill/>
        </p:spPr>
        <p:txBody>
          <a:bodyPr wrap="square">
            <a:spAutoFit/>
          </a:bodyPr>
          <a:lstStyle/>
          <a:p>
            <a:r>
              <a:rPr lang="en-US" sz="2400" dirty="0"/>
              <a:t>Survey Results</a:t>
            </a:r>
          </a:p>
        </p:txBody>
      </p:sp>
      <p:sp>
        <p:nvSpPr>
          <p:cNvPr id="7" name="Content Placeholder 2">
            <a:extLst>
              <a:ext uri="{FF2B5EF4-FFF2-40B4-BE49-F238E27FC236}">
                <a16:creationId xmlns:a16="http://schemas.microsoft.com/office/drawing/2014/main" id="{F61A640E-C96C-4D9F-95AA-9A93D0B2B037}"/>
              </a:ext>
            </a:extLst>
          </p:cNvPr>
          <p:cNvSpPr>
            <a:spLocks noGrp="1"/>
          </p:cNvSpPr>
          <p:nvPr>
            <p:ph idx="1"/>
          </p:nvPr>
        </p:nvSpPr>
        <p:spPr>
          <a:xfrm>
            <a:off x="838200" y="1931503"/>
            <a:ext cx="10515600" cy="4351338"/>
          </a:xfrm>
        </p:spPr>
        <p:txBody>
          <a:bodyPr/>
          <a:lstStyle/>
          <a:p>
            <a:pPr marL="0" indent="0">
              <a:buNone/>
            </a:pPr>
            <a:r>
              <a:rPr lang="en-US" sz="2000" dirty="0">
                <a:solidFill>
                  <a:schemeClr val="tx1"/>
                </a:solidFill>
              </a:rPr>
              <a:t>Question: </a:t>
            </a:r>
            <a:r>
              <a:rPr lang="en-US" sz="2000" dirty="0"/>
              <a:t>What enhancement opportunities do you see?</a:t>
            </a:r>
          </a:p>
          <a:p>
            <a:pPr marL="0" indent="0">
              <a:buNone/>
            </a:pPr>
            <a:r>
              <a:rPr lang="en-US" sz="2000" dirty="0">
                <a:solidFill>
                  <a:schemeClr val="tx1"/>
                </a:solidFill>
              </a:rPr>
              <a:t>Responses: </a:t>
            </a:r>
          </a:p>
          <a:p>
            <a:pPr marL="404813" indent="-173038"/>
            <a:r>
              <a:rPr lang="en-US" sz="2000" dirty="0"/>
              <a:t>The metric currently does not account for LDCs that have more large commercial accounts (more expensive to maintain demand meters, CTs &amp; PTs than regular residential meters).</a:t>
            </a:r>
          </a:p>
        </p:txBody>
      </p:sp>
      <p:sp>
        <p:nvSpPr>
          <p:cNvPr id="3" name="Slide Number Placeholder 2">
            <a:extLst>
              <a:ext uri="{FF2B5EF4-FFF2-40B4-BE49-F238E27FC236}">
                <a16:creationId xmlns:a16="http://schemas.microsoft.com/office/drawing/2014/main" id="{956F446B-182F-4A1A-AF9F-4800F72D1F77}"/>
              </a:ext>
            </a:extLst>
          </p:cNvPr>
          <p:cNvSpPr>
            <a:spLocks noGrp="1"/>
          </p:cNvSpPr>
          <p:nvPr>
            <p:ph type="sldNum" sz="quarter" idx="4"/>
          </p:nvPr>
        </p:nvSpPr>
        <p:spPr/>
        <p:txBody>
          <a:bodyPr/>
          <a:lstStyle/>
          <a:p>
            <a:fld id="{A213ADC0-72BD-4342-B523-2CEC86468CA0}" type="slidenum">
              <a:rPr lang="en-US" smtClean="0"/>
              <a:t>29</a:t>
            </a:fld>
            <a:endParaRPr lang="en-US"/>
          </a:p>
        </p:txBody>
      </p:sp>
    </p:spTree>
    <p:extLst>
      <p:ext uri="{BB962C8B-B14F-4D97-AF65-F5344CB8AC3E}">
        <p14:creationId xmlns:p14="http://schemas.microsoft.com/office/powerpoint/2010/main" val="1269730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A6018-7EEC-4D71-8B9A-54F0FF92FAD1}"/>
              </a:ext>
            </a:extLst>
          </p:cNvPr>
          <p:cNvSpPr>
            <a:spLocks noGrp="1"/>
          </p:cNvSpPr>
          <p:nvPr>
            <p:ph type="title"/>
          </p:nvPr>
        </p:nvSpPr>
        <p:spPr/>
        <p:txBody>
          <a:bodyPr/>
          <a:lstStyle/>
          <a:p>
            <a:r>
              <a:rPr lang="en-US" dirty="0"/>
              <a:t>Stakeholder Meeting Objectives</a:t>
            </a:r>
          </a:p>
        </p:txBody>
      </p:sp>
      <p:sp>
        <p:nvSpPr>
          <p:cNvPr id="3" name="Content Placeholder 2">
            <a:extLst>
              <a:ext uri="{FF2B5EF4-FFF2-40B4-BE49-F238E27FC236}">
                <a16:creationId xmlns:a16="http://schemas.microsoft.com/office/drawing/2014/main" id="{D113F79B-B14F-4DFA-8C5D-9A7C00E4998F}"/>
              </a:ext>
            </a:extLst>
          </p:cNvPr>
          <p:cNvSpPr>
            <a:spLocks noGrp="1"/>
          </p:cNvSpPr>
          <p:nvPr>
            <p:ph idx="13"/>
          </p:nvPr>
        </p:nvSpPr>
        <p:spPr>
          <a:xfrm>
            <a:off x="5496025" y="2000422"/>
            <a:ext cx="6371923" cy="4351338"/>
          </a:xfrm>
        </p:spPr>
        <p:txBody>
          <a:bodyPr/>
          <a:lstStyle/>
          <a:p>
            <a:r>
              <a:rPr lang="en-US" dirty="0"/>
              <a:t>Recent Highlights</a:t>
            </a:r>
          </a:p>
          <a:p>
            <a:r>
              <a:rPr lang="en-US" dirty="0"/>
              <a:t>Review 2021 unit cost results</a:t>
            </a:r>
          </a:p>
          <a:p>
            <a:r>
              <a:rPr lang="en-US" dirty="0"/>
              <a:t>Discuss potential improvements to unit cost metrics</a:t>
            </a:r>
          </a:p>
          <a:p>
            <a:r>
              <a:rPr lang="en-US" dirty="0"/>
              <a:t>Gather feedback on APB initiative</a:t>
            </a:r>
          </a:p>
          <a:p>
            <a:pPr lvl="1"/>
            <a:endParaRPr lang="en-US" dirty="0"/>
          </a:p>
        </p:txBody>
      </p:sp>
      <p:sp>
        <p:nvSpPr>
          <p:cNvPr id="4" name="Slide Number Placeholder 3">
            <a:extLst>
              <a:ext uri="{FF2B5EF4-FFF2-40B4-BE49-F238E27FC236}">
                <a16:creationId xmlns:a16="http://schemas.microsoft.com/office/drawing/2014/main" id="{04AF2949-22B8-4CD8-BA04-1479E1E19D20}"/>
              </a:ext>
            </a:extLst>
          </p:cNvPr>
          <p:cNvSpPr>
            <a:spLocks noGrp="1"/>
          </p:cNvSpPr>
          <p:nvPr>
            <p:ph type="sldNum" sz="quarter" idx="4"/>
          </p:nvPr>
        </p:nvSpPr>
        <p:spPr/>
        <p:txBody>
          <a:bodyPr/>
          <a:lstStyle/>
          <a:p>
            <a:fld id="{A213ADC0-72BD-4342-B523-2CEC86468CA0}" type="slidenum">
              <a:rPr lang="en-US" smtClean="0"/>
              <a:t>3</a:t>
            </a:fld>
            <a:endParaRPr lang="en-US"/>
          </a:p>
        </p:txBody>
      </p:sp>
    </p:spTree>
    <p:extLst>
      <p:ext uri="{BB962C8B-B14F-4D97-AF65-F5344CB8AC3E}">
        <p14:creationId xmlns:p14="http://schemas.microsoft.com/office/powerpoint/2010/main" val="1654331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4CA36-1AE7-42AF-A2CF-7DEA8F5A0065}"/>
              </a:ext>
            </a:extLst>
          </p:cNvPr>
          <p:cNvSpPr>
            <a:spLocks noGrp="1"/>
          </p:cNvSpPr>
          <p:nvPr>
            <p:ph type="title"/>
          </p:nvPr>
        </p:nvSpPr>
        <p:spPr/>
        <p:txBody>
          <a:bodyPr/>
          <a:lstStyle/>
          <a:p>
            <a:r>
              <a:rPr lang="en-US" dirty="0"/>
              <a:t>Meters O&amp;M</a:t>
            </a:r>
          </a:p>
        </p:txBody>
      </p:sp>
      <p:sp>
        <p:nvSpPr>
          <p:cNvPr id="4" name="TextBox 3">
            <a:extLst>
              <a:ext uri="{FF2B5EF4-FFF2-40B4-BE49-F238E27FC236}">
                <a16:creationId xmlns:a16="http://schemas.microsoft.com/office/drawing/2014/main" id="{451AC31B-D50A-4500-80CF-236B809778A6}"/>
              </a:ext>
            </a:extLst>
          </p:cNvPr>
          <p:cNvSpPr txBox="1"/>
          <p:nvPr/>
        </p:nvSpPr>
        <p:spPr>
          <a:xfrm>
            <a:off x="914400" y="1236500"/>
            <a:ext cx="6987941" cy="461665"/>
          </a:xfrm>
          <a:prstGeom prst="rect">
            <a:avLst/>
          </a:prstGeom>
          <a:noFill/>
        </p:spPr>
        <p:txBody>
          <a:bodyPr wrap="square" rtlCol="0">
            <a:spAutoFit/>
          </a:bodyPr>
          <a:lstStyle/>
          <a:p>
            <a:r>
              <a:rPr lang="en-US" sz="2400" dirty="0"/>
              <a:t>Potential Improvements</a:t>
            </a:r>
          </a:p>
        </p:txBody>
      </p:sp>
      <p:sp>
        <p:nvSpPr>
          <p:cNvPr id="7" name="Content Placeholder 2">
            <a:extLst>
              <a:ext uri="{FF2B5EF4-FFF2-40B4-BE49-F238E27FC236}">
                <a16:creationId xmlns:a16="http://schemas.microsoft.com/office/drawing/2014/main" id="{44688B90-23AF-403B-A2F8-E65E29C5EA0A}"/>
              </a:ext>
            </a:extLst>
          </p:cNvPr>
          <p:cNvSpPr>
            <a:spLocks noGrp="1"/>
          </p:cNvSpPr>
          <p:nvPr>
            <p:ph idx="1"/>
          </p:nvPr>
        </p:nvSpPr>
        <p:spPr>
          <a:xfrm>
            <a:off x="992205" y="1931503"/>
            <a:ext cx="10515600" cy="4351338"/>
          </a:xfrm>
        </p:spPr>
        <p:txBody>
          <a:bodyPr>
            <a:normAutofit/>
          </a:bodyPr>
          <a:lstStyle/>
          <a:p>
            <a:r>
              <a:rPr lang="en-US" sz="2000" dirty="0"/>
              <a:t>Additional data reporting on Total Number of Meters installed in operation (excluding held in reserve)</a:t>
            </a:r>
          </a:p>
          <a:p>
            <a:r>
              <a:rPr lang="en-US" sz="2000" dirty="0"/>
              <a:t>New Formula:</a:t>
            </a:r>
          </a:p>
          <a:p>
            <a:endParaRPr lang="en-US" sz="2000" dirty="0"/>
          </a:p>
          <a:p>
            <a:endParaRPr lang="en-US" sz="2000" dirty="0"/>
          </a:p>
          <a:p>
            <a:endParaRPr lang="en-US" sz="2000" dirty="0"/>
          </a:p>
          <a:p>
            <a:endParaRPr lang="en-US" sz="2000" dirty="0"/>
          </a:p>
          <a:p>
            <a:pPr marL="0" indent="0">
              <a:buNone/>
            </a:pPr>
            <a:endParaRPr lang="en-US" sz="2000" dirty="0"/>
          </a:p>
          <a:p>
            <a:pPr marL="0" indent="0">
              <a:buNone/>
            </a:pPr>
            <a:endParaRPr lang="en-US" sz="2000" dirty="0"/>
          </a:p>
          <a:p>
            <a:pPr marL="0" indent="0">
              <a:buNone/>
            </a:pPr>
            <a:endParaRPr lang="en-US" sz="20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B020AAB-0F8D-4FA8-9865-92CC1B34B772}"/>
                  </a:ext>
                </a:extLst>
              </p:cNvPr>
              <p:cNvSpPr txBox="1"/>
              <p:nvPr/>
            </p:nvSpPr>
            <p:spPr>
              <a:xfrm>
                <a:off x="1359568" y="2686497"/>
                <a:ext cx="6097604" cy="601640"/>
              </a:xfrm>
              <a:prstGeom prst="rect">
                <a:avLst/>
              </a:prstGeom>
              <a:noFill/>
            </p:spPr>
            <p:txBody>
              <a:bodyPr wrap="square">
                <a:spAutoFit/>
              </a:bodyPr>
              <a:lstStyle/>
              <a:p>
                <a:pPr>
                  <a:lnSpc>
                    <a:spcPct val="115000"/>
                  </a:lnSpc>
                </a:pPr>
                <a14:m>
                  <m:oMath xmlns:m="http://schemas.openxmlformats.org/officeDocument/2006/math">
                    <m:r>
                      <m:rPr>
                        <m:sty m:val="p"/>
                      </m:rPr>
                      <a:rPr lang="en-CA" sz="1600" smtClean="0">
                        <a:effectLst/>
                        <a:latin typeface="Cambria Math" panose="02040503050406030204" pitchFamily="18" charset="0"/>
                        <a:ea typeface="Calibri" panose="020F0502020204030204" pitchFamily="34" charset="0"/>
                        <a:cs typeface="Arial" panose="020B0604020202020204" pitchFamily="34" charset="0"/>
                      </a:rPr>
                      <m:t>Unit</m:t>
                    </m:r>
                    <m:r>
                      <a:rPr lang="en-CA" sz="1600" smtClean="0">
                        <a:effectLst/>
                        <a:latin typeface="Cambria Math" panose="02040503050406030204" pitchFamily="18" charset="0"/>
                        <a:ea typeface="Calibri" panose="020F0502020204030204" pitchFamily="34" charset="0"/>
                        <a:cs typeface="Arial" panose="020B0604020202020204" pitchFamily="34" charset="0"/>
                      </a:rPr>
                      <m:t> </m:t>
                    </m:r>
                    <m:r>
                      <m:rPr>
                        <m:sty m:val="p"/>
                      </m:rPr>
                      <a:rPr lang="en-CA" sz="1600" smtClean="0">
                        <a:effectLst/>
                        <a:latin typeface="Cambria Math" panose="02040503050406030204" pitchFamily="18" charset="0"/>
                        <a:ea typeface="Calibri" panose="020F0502020204030204" pitchFamily="34" charset="0"/>
                        <a:cs typeface="Arial" panose="020B0604020202020204" pitchFamily="34" charset="0"/>
                      </a:rPr>
                      <m:t>Cost</m:t>
                    </m:r>
                    <m:r>
                      <a:rPr lang="en-CA" sz="1600" smtClean="0">
                        <a:effectLst/>
                        <a:latin typeface="Cambria Math" panose="02040503050406030204" pitchFamily="18" charset="0"/>
                        <a:ea typeface="Calibri" panose="020F0502020204030204" pitchFamily="34" charset="0"/>
                        <a:cs typeface="Arial" panose="020B0604020202020204" pitchFamily="34" charset="0"/>
                      </a:rPr>
                      <m:t> ($/</m:t>
                    </m:r>
                    <m:r>
                      <m:rPr>
                        <m:sty m:val="p"/>
                      </m:rPr>
                      <a:rPr lang="en-US" sz="1600" b="0" i="0" smtClean="0">
                        <a:effectLst/>
                        <a:latin typeface="Cambria Math" panose="02040503050406030204" pitchFamily="18" charset="0"/>
                        <a:ea typeface="Calibri" panose="020F0502020204030204" pitchFamily="34" charset="0"/>
                        <a:cs typeface="Arial" panose="020B0604020202020204" pitchFamily="34" charset="0"/>
                      </a:rPr>
                      <m:t>Meter</m:t>
                    </m:r>
                    <m:r>
                      <a:rPr lang="en-CA" sz="1600" smtClean="0">
                        <a:effectLst/>
                        <a:latin typeface="Cambria Math" panose="02040503050406030204" pitchFamily="18" charset="0"/>
                        <a:ea typeface="Calibri" panose="020F0502020204030204" pitchFamily="34" charset="0"/>
                        <a:cs typeface="Arial" panose="020B0604020202020204" pitchFamily="34" charset="0"/>
                      </a:rPr>
                      <m:t>)=</m:t>
                    </m:r>
                  </m:oMath>
                </a14:m>
                <a:r>
                  <a:rPr lang="en-CA" sz="2400" dirty="0">
                    <a:effectLst/>
                    <a:latin typeface="Calibri" panose="020F050202020403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m:rPr>
                            <m:sty m:val="p"/>
                          </m:rPr>
                          <a:rPr lang="en-CA">
                            <a:latin typeface="Cambria Math" panose="02040503050406030204" pitchFamily="18" charset="0"/>
                            <a:ea typeface="Calibri" panose="020F0502020204030204" pitchFamily="34" charset="0"/>
                            <a:cs typeface="Calibri" panose="020F0502020204030204" pitchFamily="34" charset="0"/>
                          </a:rPr>
                          <m:t>USoA</m:t>
                        </m:r>
                        <m:r>
                          <a:rPr lang="en-CA">
                            <a:latin typeface="Cambria Math" panose="02040503050406030204" pitchFamily="18" charset="0"/>
                            <a:ea typeface="Calibri" panose="020F0502020204030204" pitchFamily="34" charset="0"/>
                            <a:cs typeface="Calibri" panose="020F0502020204030204" pitchFamily="34" charset="0"/>
                          </a:rPr>
                          <m:t> [5065+5175+5310] ($)</m:t>
                        </m:r>
                      </m:num>
                      <m:den>
                        <m:r>
                          <m:rPr>
                            <m:sty m:val="p"/>
                          </m:rPr>
                          <a:rPr lang="en-US" sz="1800" b="0" i="0" smtClean="0">
                            <a:effectLst/>
                            <a:latin typeface="Cambria Math" panose="02040503050406030204" pitchFamily="18" charset="0"/>
                            <a:ea typeface="Calibri" panose="020F0502020204030204" pitchFamily="34" charset="0"/>
                            <a:cs typeface="Arial" panose="020B0604020202020204" pitchFamily="34" charset="0"/>
                          </a:rPr>
                          <m:t>Total</m:t>
                        </m:r>
                        <m:r>
                          <a:rPr lang="en-US" sz="1800" b="0" i="0" smtClean="0">
                            <a:effectLst/>
                            <a:latin typeface="Cambria Math" panose="02040503050406030204" pitchFamily="18" charset="0"/>
                            <a:ea typeface="Calibri" panose="020F0502020204030204" pitchFamily="34" charset="0"/>
                            <a:cs typeface="Arial" panose="020B0604020202020204" pitchFamily="34" charset="0"/>
                          </a:rPr>
                          <m:t> </m:t>
                        </m:r>
                        <m:r>
                          <m:rPr>
                            <m:sty m:val="p"/>
                          </m:rPr>
                          <a:rPr lang="en-CA" sz="1800">
                            <a:effectLst/>
                            <a:latin typeface="Cambria Math" panose="02040503050406030204" pitchFamily="18" charset="0"/>
                            <a:ea typeface="Calibri" panose="020F0502020204030204" pitchFamily="34" charset="0"/>
                            <a:cs typeface="Arial" panose="020B0604020202020204" pitchFamily="34" charset="0"/>
                          </a:rPr>
                          <m:t>Number</m:t>
                        </m:r>
                        <m:r>
                          <a:rPr lang="en-CA" sz="1800">
                            <a:effectLst/>
                            <a:latin typeface="Cambria Math" panose="02040503050406030204" pitchFamily="18" charset="0"/>
                            <a:ea typeface="Calibri" panose="020F0502020204030204" pitchFamily="34" charset="0"/>
                            <a:cs typeface="Arial" panose="020B0604020202020204" pitchFamily="34" charset="0"/>
                          </a:rPr>
                          <m:t> </m:t>
                        </m:r>
                        <m:r>
                          <m:rPr>
                            <m:sty m:val="p"/>
                          </m:rPr>
                          <a:rPr lang="en-CA" sz="1800">
                            <a:effectLst/>
                            <a:latin typeface="Cambria Math" panose="02040503050406030204" pitchFamily="18" charset="0"/>
                            <a:ea typeface="Calibri" panose="020F0502020204030204" pitchFamily="34" charset="0"/>
                            <a:cs typeface="Arial" panose="020B0604020202020204" pitchFamily="34" charset="0"/>
                          </a:rPr>
                          <m:t>of</m:t>
                        </m:r>
                        <m:r>
                          <a:rPr lang="en-CA" sz="1800">
                            <a:effectLst/>
                            <a:latin typeface="Cambria Math" panose="02040503050406030204" pitchFamily="18" charset="0"/>
                            <a:ea typeface="Calibri" panose="020F0502020204030204" pitchFamily="34" charset="0"/>
                            <a:cs typeface="Arial" panose="020B0604020202020204" pitchFamily="34" charset="0"/>
                          </a:rPr>
                          <m:t> </m:t>
                        </m:r>
                        <m:r>
                          <m:rPr>
                            <m:sty m:val="p"/>
                          </m:rPr>
                          <a:rPr lang="en-US" sz="1800" b="0" i="0" smtClean="0">
                            <a:effectLst/>
                            <a:latin typeface="Cambria Math" panose="02040503050406030204" pitchFamily="18" charset="0"/>
                            <a:ea typeface="Calibri" panose="020F0502020204030204" pitchFamily="34" charset="0"/>
                            <a:cs typeface="Arial" panose="020B0604020202020204" pitchFamily="34" charset="0"/>
                          </a:rPr>
                          <m:t>Meters</m:t>
                        </m:r>
                        <m:r>
                          <a:rPr lang="en-US" sz="1800" b="0" i="0" smtClean="0">
                            <a:effectLst/>
                            <a:latin typeface="Cambria Math" panose="02040503050406030204" pitchFamily="18" charset="0"/>
                            <a:ea typeface="Calibri" panose="020F0502020204030204" pitchFamily="34" charset="0"/>
                            <a:cs typeface="Arial" panose="020B0604020202020204" pitchFamily="34" charset="0"/>
                          </a:rPr>
                          <m:t> </m:t>
                        </m:r>
                        <m:r>
                          <a:rPr lang="en-US" sz="1800" b="0" i="1" smtClean="0">
                            <a:effectLst/>
                            <a:latin typeface="Cambria Math" panose="02040503050406030204" pitchFamily="18" charset="0"/>
                            <a:ea typeface="Calibri" panose="020F0502020204030204" pitchFamily="34" charset="0"/>
                            <a:cs typeface="Arial" panose="020B0604020202020204" pitchFamily="34" charset="0"/>
                          </a:rPr>
                          <m:t>𝑖𝑛</m:t>
                        </m:r>
                        <m:r>
                          <a:rPr lang="en-US" sz="1800" b="0" i="1" smtClean="0">
                            <a:effectLst/>
                            <a:latin typeface="Cambria Math" panose="02040503050406030204" pitchFamily="18" charset="0"/>
                            <a:ea typeface="Calibri" panose="020F0502020204030204" pitchFamily="34" charset="0"/>
                            <a:cs typeface="Arial" panose="020B0604020202020204" pitchFamily="34" charset="0"/>
                          </a:rPr>
                          <m:t> </m:t>
                        </m:r>
                        <m:r>
                          <a:rPr lang="en-US" sz="1800" b="0" i="1" smtClean="0">
                            <a:effectLst/>
                            <a:latin typeface="Cambria Math" panose="02040503050406030204" pitchFamily="18" charset="0"/>
                            <a:ea typeface="Calibri" panose="020F0502020204030204" pitchFamily="34" charset="0"/>
                            <a:cs typeface="Arial" panose="020B0604020202020204" pitchFamily="34" charset="0"/>
                          </a:rPr>
                          <m:t>𝑂𝑝𝑒𝑟𝑎𝑡𝑖𝑜𝑛</m:t>
                        </m:r>
                      </m:den>
                    </m:f>
                  </m:oMath>
                </a14:m>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6" name="TextBox 5">
                <a:extLst>
                  <a:ext uri="{FF2B5EF4-FFF2-40B4-BE49-F238E27FC236}">
                    <a16:creationId xmlns:a16="http://schemas.microsoft.com/office/drawing/2014/main" id="{BB020AAB-0F8D-4FA8-9865-92CC1B34B772}"/>
                  </a:ext>
                </a:extLst>
              </p:cNvPr>
              <p:cNvSpPr txBox="1">
                <a:spLocks noRot="1" noChangeAspect="1" noMove="1" noResize="1" noEditPoints="1" noAdjustHandles="1" noChangeArrowheads="1" noChangeShapeType="1" noTextEdit="1"/>
              </p:cNvSpPr>
              <p:nvPr/>
            </p:nvSpPr>
            <p:spPr>
              <a:xfrm>
                <a:off x="1359568" y="2686497"/>
                <a:ext cx="6097604" cy="601640"/>
              </a:xfrm>
              <a:prstGeom prst="rect">
                <a:avLst/>
              </a:prstGeom>
              <a:blipFill>
                <a:blip r:embed="rId2"/>
                <a:stretch>
                  <a:fillRect b="-5102"/>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ADCEF2E2-B47A-4C11-8CEE-FE83EEE780DA}"/>
              </a:ext>
            </a:extLst>
          </p:cNvPr>
          <p:cNvSpPr>
            <a:spLocks noGrp="1"/>
          </p:cNvSpPr>
          <p:nvPr>
            <p:ph type="sldNum" sz="quarter" idx="4"/>
          </p:nvPr>
        </p:nvSpPr>
        <p:spPr/>
        <p:txBody>
          <a:bodyPr/>
          <a:lstStyle/>
          <a:p>
            <a:fld id="{A213ADC0-72BD-4342-B523-2CEC86468CA0}" type="slidenum">
              <a:rPr lang="en-US" smtClean="0"/>
              <a:t>30</a:t>
            </a:fld>
            <a:endParaRPr lang="en-US"/>
          </a:p>
        </p:txBody>
      </p:sp>
    </p:spTree>
    <p:extLst>
      <p:ext uri="{BB962C8B-B14F-4D97-AF65-F5344CB8AC3E}">
        <p14:creationId xmlns:p14="http://schemas.microsoft.com/office/powerpoint/2010/main" val="4216268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71D67-ED18-4FFA-928E-95632F575385}"/>
              </a:ext>
            </a:extLst>
          </p:cNvPr>
          <p:cNvSpPr>
            <a:spLocks noGrp="1"/>
          </p:cNvSpPr>
          <p:nvPr>
            <p:ph type="title"/>
          </p:nvPr>
        </p:nvSpPr>
        <p:spPr/>
        <p:txBody>
          <a:bodyPr/>
          <a:lstStyle/>
          <a:p>
            <a:r>
              <a:rPr lang="en-US" dirty="0"/>
              <a:t>Billing O&amp;M</a:t>
            </a:r>
          </a:p>
        </p:txBody>
      </p:sp>
      <p:graphicFrame>
        <p:nvGraphicFramePr>
          <p:cNvPr id="4" name="Chart 3">
            <a:extLst>
              <a:ext uri="{FF2B5EF4-FFF2-40B4-BE49-F238E27FC236}">
                <a16:creationId xmlns:a16="http://schemas.microsoft.com/office/drawing/2014/main" id="{23E5FC98-7443-4AF6-8109-DA71EF4AC7C9}"/>
              </a:ext>
            </a:extLst>
          </p:cNvPr>
          <p:cNvGraphicFramePr/>
          <p:nvPr>
            <p:extLst>
              <p:ext uri="{D42A27DB-BD31-4B8C-83A1-F6EECF244321}">
                <p14:modId xmlns:p14="http://schemas.microsoft.com/office/powerpoint/2010/main" val="3182905005"/>
              </p:ext>
            </p:extLst>
          </p:nvPr>
        </p:nvGraphicFramePr>
        <p:xfrm>
          <a:off x="929640" y="1310640"/>
          <a:ext cx="475488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2">
            <a:extLst>
              <a:ext uri="{FF2B5EF4-FFF2-40B4-BE49-F238E27FC236}">
                <a16:creationId xmlns:a16="http://schemas.microsoft.com/office/drawing/2014/main" id="{C67D9CFB-E077-4AA4-B0C3-A3AE06F8DC26}"/>
              </a:ext>
            </a:extLst>
          </p:cNvPr>
          <p:cNvSpPr txBox="1">
            <a:spLocks noChangeArrowheads="1"/>
          </p:cNvSpPr>
          <p:nvPr/>
        </p:nvSpPr>
        <p:spPr bwMode="auto">
          <a:xfrm>
            <a:off x="1977073" y="2639995"/>
            <a:ext cx="2019935" cy="27084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CA" sz="1100" b="1" dirty="0">
                <a:solidFill>
                  <a:srgbClr val="4F81BD"/>
                </a:solidFill>
                <a:effectLst/>
                <a:latin typeface="Calibri" panose="020F0502020204030204" pitchFamily="34" charset="0"/>
                <a:ea typeface="Calibri" panose="020F0502020204030204" pitchFamily="34" charset="0"/>
                <a:cs typeface="Calibri" panose="020F0502020204030204" pitchFamily="34" charset="0"/>
              </a:rPr>
              <a:t>Trend = ↑ $1.15/Customer/Yr</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Rectangle 2">
            <a:extLst>
              <a:ext uri="{FF2B5EF4-FFF2-40B4-BE49-F238E27FC236}">
                <a16:creationId xmlns:a16="http://schemas.microsoft.com/office/drawing/2014/main" id="{010BE16F-509E-4411-94A7-1470F963D1D6}"/>
              </a:ext>
            </a:extLst>
          </p:cNvPr>
          <p:cNvSpPr>
            <a:spLocks noChangeArrowheads="1"/>
          </p:cNvSpPr>
          <p:nvPr/>
        </p:nvSpPr>
        <p:spPr bwMode="auto">
          <a:xfrm>
            <a:off x="5967664" y="1407294"/>
            <a:ext cx="466825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Chart 6">
            <a:extLst>
              <a:ext uri="{FF2B5EF4-FFF2-40B4-BE49-F238E27FC236}">
                <a16:creationId xmlns:a16="http://schemas.microsoft.com/office/drawing/2014/main" id="{2CA6F8C3-4930-4851-810D-364676DC99C5}"/>
              </a:ext>
            </a:extLst>
          </p:cNvPr>
          <p:cNvGraphicFramePr/>
          <p:nvPr>
            <p:extLst>
              <p:ext uri="{D42A27DB-BD31-4B8C-83A1-F6EECF244321}">
                <p14:modId xmlns:p14="http://schemas.microsoft.com/office/powerpoint/2010/main" val="1476127035"/>
              </p:ext>
            </p:extLst>
          </p:nvPr>
        </p:nvGraphicFramePr>
        <p:xfrm>
          <a:off x="5684520" y="1310640"/>
          <a:ext cx="5669280" cy="320040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56DADA9-BD0C-4080-BF5E-9A048DD6CDF2}"/>
                  </a:ext>
                </a:extLst>
              </p:cNvPr>
              <p:cNvSpPr txBox="1"/>
              <p:nvPr/>
            </p:nvSpPr>
            <p:spPr>
              <a:xfrm>
                <a:off x="3204383" y="4650517"/>
                <a:ext cx="7009598" cy="574516"/>
              </a:xfrm>
              <a:prstGeom prst="rect">
                <a:avLst/>
              </a:prstGeom>
              <a:noFill/>
            </p:spPr>
            <p:txBody>
              <a:bodyPr wrap="square">
                <a:spAutoFit/>
              </a:bodyPr>
              <a:lstStyle/>
              <a:p>
                <a:pPr marL="0" marR="0">
                  <a:lnSpc>
                    <a:spcPct val="115000"/>
                  </a:lnSpc>
                  <a:spcBef>
                    <a:spcPts val="0"/>
                  </a:spcBef>
                  <a:spcAft>
                    <a:spcPts val="0"/>
                  </a:spcAft>
                </a:pPr>
                <a14:m>
                  <m:oMath xmlns:m="http://schemas.openxmlformats.org/officeDocument/2006/math">
                    <m:r>
                      <m:rPr>
                        <m:sty m:val="p"/>
                      </m:rPr>
                      <a:rPr lang="en-CA" smtClean="0">
                        <a:effectLst/>
                        <a:latin typeface="Cambria Math" panose="02040503050406030204" pitchFamily="18" charset="0"/>
                        <a:ea typeface="Calibri" panose="020F0502020204030204" pitchFamily="34" charset="0"/>
                        <a:cs typeface="Calibri" panose="020F0502020204030204" pitchFamily="34" charset="0"/>
                      </a:rPr>
                      <m:t>Unit</m:t>
                    </m:r>
                    <m:r>
                      <a:rPr lang="en-CA" smtClean="0">
                        <a:effectLst/>
                        <a:latin typeface="Cambria Math" panose="02040503050406030204" pitchFamily="18" charset="0"/>
                        <a:ea typeface="Calibri" panose="020F0502020204030204" pitchFamily="34" charset="0"/>
                        <a:cs typeface="Calibri" panose="020F0502020204030204" pitchFamily="34" charset="0"/>
                      </a:rPr>
                      <m:t> </m:t>
                    </m:r>
                    <m:r>
                      <m:rPr>
                        <m:sty m:val="p"/>
                      </m:rPr>
                      <a:rPr lang="en-CA" smtClean="0">
                        <a:effectLst/>
                        <a:latin typeface="Cambria Math" panose="02040503050406030204" pitchFamily="18" charset="0"/>
                        <a:ea typeface="Calibri" panose="020F0502020204030204" pitchFamily="34" charset="0"/>
                        <a:cs typeface="Calibri" panose="020F0502020204030204" pitchFamily="34" charset="0"/>
                      </a:rPr>
                      <m:t>Cost</m:t>
                    </m:r>
                    <m:r>
                      <a:rPr lang="en-CA" smtClean="0">
                        <a:effectLst/>
                        <a:latin typeface="Cambria Math" panose="02040503050406030204" pitchFamily="18" charset="0"/>
                        <a:ea typeface="Calibri" panose="020F0502020204030204" pitchFamily="34" charset="0"/>
                        <a:cs typeface="Calibri" panose="020F0502020204030204" pitchFamily="34" charset="0"/>
                      </a:rPr>
                      <m:t> </m:t>
                    </m:r>
                    <m:d>
                      <m:dPr>
                        <m:ctrlPr>
                          <a:rPr lang="en-CA" i="1" smtClean="0">
                            <a:effectLst/>
                            <a:latin typeface="Cambria Math" panose="02040503050406030204" pitchFamily="18" charset="0"/>
                            <a:ea typeface="Calibri" panose="020F0502020204030204" pitchFamily="34" charset="0"/>
                            <a:cs typeface="Calibri" panose="020F0502020204030204" pitchFamily="34" charset="0"/>
                          </a:rPr>
                        </m:ctrlPr>
                      </m:dPr>
                      <m:e>
                        <m:f>
                          <m:fPr>
                            <m:ctrlPr>
                              <a:rPr lang="en-CA" i="1" smtClean="0">
                                <a:effectLst/>
                                <a:latin typeface="Cambria Math" panose="02040503050406030204" pitchFamily="18" charset="0"/>
                                <a:ea typeface="Calibri" panose="020F0502020204030204" pitchFamily="34" charset="0"/>
                                <a:cs typeface="Calibri" panose="020F0502020204030204" pitchFamily="34" charset="0"/>
                              </a:rPr>
                            </m:ctrlPr>
                          </m:fPr>
                          <m:num>
                            <m:r>
                              <a:rPr lang="en-CA" smtClean="0">
                                <a:effectLst/>
                                <a:latin typeface="Cambria Math" panose="02040503050406030204" pitchFamily="18" charset="0"/>
                                <a:ea typeface="Calibri" panose="020F0502020204030204" pitchFamily="34" charset="0"/>
                                <a:cs typeface="Calibri" panose="020F0502020204030204" pitchFamily="34" charset="0"/>
                              </a:rPr>
                              <m:t>$</m:t>
                            </m:r>
                          </m:num>
                          <m:den>
                            <m:r>
                              <m:rPr>
                                <m:sty m:val="p"/>
                              </m:rPr>
                              <a:rPr lang="en-CA" smtClean="0">
                                <a:effectLst/>
                                <a:latin typeface="Cambria Math" panose="02040503050406030204" pitchFamily="18" charset="0"/>
                                <a:ea typeface="Calibri" panose="020F0502020204030204" pitchFamily="34" charset="0"/>
                                <a:cs typeface="Calibri" panose="020F0502020204030204" pitchFamily="34" charset="0"/>
                              </a:rPr>
                              <m:t>Customer</m:t>
                            </m:r>
                          </m:den>
                        </m:f>
                      </m:e>
                    </m:d>
                    <m:r>
                      <a:rPr lang="en-CA" smtClean="0">
                        <a:effectLst/>
                        <a:latin typeface="Cambria Math" panose="02040503050406030204" pitchFamily="18" charset="0"/>
                        <a:ea typeface="Calibri" panose="020F0502020204030204" pitchFamily="34" charset="0"/>
                        <a:cs typeface="Calibri" panose="020F0502020204030204" pitchFamily="34" charset="0"/>
                      </a:rPr>
                      <m:t>=</m:t>
                    </m:r>
                  </m:oMath>
                </a14:m>
                <a:r>
                  <a:rPr lang="en-CA" dirty="0">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US" i="1">
                            <a:effectLst/>
                            <a:latin typeface="Cambria Math" panose="02040503050406030204" pitchFamily="18" charset="0"/>
                            <a:ea typeface="Calibri" panose="020F0502020204030204" pitchFamily="34" charset="0"/>
                            <a:cs typeface="Calibri" panose="020F0502020204030204" pitchFamily="34" charset="0"/>
                          </a:rPr>
                        </m:ctrlPr>
                      </m:fPr>
                      <m:num>
                        <m:r>
                          <m:rPr>
                            <m:sty m:val="p"/>
                          </m:rPr>
                          <a:rPr lang="en-CA">
                            <a:effectLst/>
                            <a:latin typeface="Cambria Math" panose="02040503050406030204" pitchFamily="18" charset="0"/>
                            <a:ea typeface="Calibri" panose="020F0502020204030204" pitchFamily="34" charset="0"/>
                            <a:cs typeface="Calibri" panose="020F0502020204030204" pitchFamily="34" charset="0"/>
                          </a:rPr>
                          <m:t>USoA</m:t>
                        </m:r>
                        <m:r>
                          <a:rPr lang="en-CA">
                            <a:effectLst/>
                            <a:latin typeface="Cambria Math" panose="02040503050406030204" pitchFamily="18" charset="0"/>
                            <a:ea typeface="Calibri" panose="020F0502020204030204" pitchFamily="34" charset="0"/>
                            <a:cs typeface="Calibri" panose="020F0502020204030204" pitchFamily="34" charset="0"/>
                          </a:rPr>
                          <m:t> 5315 ($)</m:t>
                        </m:r>
                      </m:num>
                      <m:den>
                        <m:r>
                          <m:rPr>
                            <m:sty m:val="p"/>
                          </m:rPr>
                          <a:rPr lang="en-CA">
                            <a:effectLst/>
                            <a:latin typeface="Cambria Math" panose="02040503050406030204" pitchFamily="18" charset="0"/>
                            <a:ea typeface="Calibri" panose="020F0502020204030204" pitchFamily="34" charset="0"/>
                            <a:cs typeface="Calibri" panose="020F0502020204030204" pitchFamily="34" charset="0"/>
                          </a:rPr>
                          <m:t>Total</m:t>
                        </m:r>
                        <m:r>
                          <a:rPr lang="en-CA">
                            <a:effectLst/>
                            <a:latin typeface="Cambria Math" panose="02040503050406030204" pitchFamily="18" charset="0"/>
                            <a:ea typeface="Calibri" panose="020F0502020204030204" pitchFamily="34" charset="0"/>
                            <a:cs typeface="Calibri" panose="020F0502020204030204" pitchFamily="34" charset="0"/>
                          </a:rPr>
                          <m:t> </m:t>
                        </m:r>
                        <m:r>
                          <m:rPr>
                            <m:sty m:val="p"/>
                          </m:rPr>
                          <a:rPr lang="en-CA">
                            <a:effectLst/>
                            <a:latin typeface="Cambria Math" panose="02040503050406030204" pitchFamily="18" charset="0"/>
                            <a:ea typeface="Calibri" panose="020F0502020204030204" pitchFamily="34" charset="0"/>
                            <a:cs typeface="Calibri" panose="020F0502020204030204" pitchFamily="34" charset="0"/>
                          </a:rPr>
                          <m:t>Number</m:t>
                        </m:r>
                        <m:r>
                          <a:rPr lang="en-CA">
                            <a:effectLst/>
                            <a:latin typeface="Cambria Math" panose="02040503050406030204" pitchFamily="18" charset="0"/>
                            <a:ea typeface="Calibri" panose="020F0502020204030204" pitchFamily="34" charset="0"/>
                            <a:cs typeface="Calibri" panose="020F0502020204030204" pitchFamily="34" charset="0"/>
                          </a:rPr>
                          <m:t> </m:t>
                        </m:r>
                        <m:r>
                          <m:rPr>
                            <m:sty m:val="p"/>
                          </m:rPr>
                          <a:rPr lang="en-CA">
                            <a:effectLst/>
                            <a:latin typeface="Cambria Math" panose="02040503050406030204" pitchFamily="18" charset="0"/>
                            <a:ea typeface="Calibri" panose="020F0502020204030204" pitchFamily="34" charset="0"/>
                            <a:cs typeface="Calibri" panose="020F0502020204030204" pitchFamily="34" charset="0"/>
                          </a:rPr>
                          <m:t>of</m:t>
                        </m:r>
                        <m:r>
                          <a:rPr lang="en-CA">
                            <a:effectLst/>
                            <a:latin typeface="Cambria Math" panose="02040503050406030204" pitchFamily="18" charset="0"/>
                            <a:ea typeface="Calibri" panose="020F0502020204030204" pitchFamily="34" charset="0"/>
                            <a:cs typeface="Calibri" panose="020F0502020204030204" pitchFamily="34" charset="0"/>
                          </a:rPr>
                          <m:t> </m:t>
                        </m:r>
                        <m:r>
                          <m:rPr>
                            <m:sty m:val="p"/>
                          </m:rPr>
                          <a:rPr lang="en-CA">
                            <a:effectLst/>
                            <a:latin typeface="Cambria Math" panose="02040503050406030204" pitchFamily="18" charset="0"/>
                            <a:ea typeface="Calibri" panose="020F0502020204030204" pitchFamily="34" charset="0"/>
                            <a:cs typeface="Calibri" panose="020F0502020204030204" pitchFamily="34" charset="0"/>
                          </a:rPr>
                          <m:t>Customers</m:t>
                        </m:r>
                        <m:r>
                          <a:rPr lang="en-US" b="0" i="0" smtClean="0">
                            <a:effectLst/>
                            <a:latin typeface="Cambria Math" panose="02040503050406030204" pitchFamily="18" charset="0"/>
                            <a:ea typeface="Calibri" panose="020F0502020204030204" pitchFamily="34" charset="0"/>
                            <a:cs typeface="Calibri" panose="020F0502020204030204" pitchFamily="34" charset="0"/>
                          </a:rPr>
                          <m:t>∗</m:t>
                        </m:r>
                      </m:den>
                    </m:f>
                  </m:oMath>
                </a14:m>
                <a:endParaRPr lang="en-US" dirty="0">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0" name="TextBox 9">
                <a:extLst>
                  <a:ext uri="{FF2B5EF4-FFF2-40B4-BE49-F238E27FC236}">
                    <a16:creationId xmlns:a16="http://schemas.microsoft.com/office/drawing/2014/main" id="{F56DADA9-BD0C-4080-BF5E-9A048DD6CDF2}"/>
                  </a:ext>
                </a:extLst>
              </p:cNvPr>
              <p:cNvSpPr txBox="1">
                <a:spLocks noRot="1" noChangeAspect="1" noMove="1" noResize="1" noEditPoints="1" noAdjustHandles="1" noChangeArrowheads="1" noChangeShapeType="1" noTextEdit="1"/>
              </p:cNvSpPr>
              <p:nvPr/>
            </p:nvSpPr>
            <p:spPr>
              <a:xfrm>
                <a:off x="3204383" y="4650517"/>
                <a:ext cx="7009598" cy="574516"/>
              </a:xfrm>
              <a:prstGeom prst="rect">
                <a:avLst/>
              </a:prstGeom>
              <a:blipFill>
                <a:blip r:embed="rId4"/>
                <a:stretch>
                  <a:fillRect b="-1064"/>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1F8FA8BD-8AC4-4544-8240-B9DB9C34E46B}"/>
              </a:ext>
            </a:extLst>
          </p:cNvPr>
          <p:cNvSpPr txBox="1"/>
          <p:nvPr/>
        </p:nvSpPr>
        <p:spPr>
          <a:xfrm>
            <a:off x="929640" y="5511553"/>
            <a:ext cx="9596387" cy="261610"/>
          </a:xfrm>
          <a:prstGeom prst="rect">
            <a:avLst/>
          </a:prstGeom>
          <a:noFill/>
        </p:spPr>
        <p:txBody>
          <a:bodyPr wrap="square">
            <a:spAutoFit/>
          </a:bodyPr>
          <a:lstStyle/>
          <a:p>
            <a:pPr algn="ctr"/>
            <a:r>
              <a:rPr lang="en-US" sz="1100" dirty="0">
                <a:solidFill>
                  <a:schemeClr val="bg1">
                    <a:lumMod val="10000"/>
                  </a:schemeClr>
                </a:solidFill>
                <a:effectLst/>
                <a:latin typeface="Calibri" panose="020F0502020204030204" pitchFamily="34" charset="0"/>
                <a:ea typeface="Calibri" panose="020F0502020204030204" pitchFamily="34" charset="0"/>
              </a:rPr>
              <a:t>* Excludes street lighting, sentinel lighting and Unmetered Scattered Load (USL) connections</a:t>
            </a:r>
            <a:endParaRPr lang="en-US" sz="1100" dirty="0">
              <a:solidFill>
                <a:schemeClr val="bg1">
                  <a:lumMod val="10000"/>
                </a:schemeClr>
              </a:solidFill>
            </a:endParaRPr>
          </a:p>
        </p:txBody>
      </p:sp>
      <p:sp>
        <p:nvSpPr>
          <p:cNvPr id="3" name="Slide Number Placeholder 2">
            <a:extLst>
              <a:ext uri="{FF2B5EF4-FFF2-40B4-BE49-F238E27FC236}">
                <a16:creationId xmlns:a16="http://schemas.microsoft.com/office/drawing/2014/main" id="{306723AC-0220-45D4-8A7D-65F41363302E}"/>
              </a:ext>
            </a:extLst>
          </p:cNvPr>
          <p:cNvSpPr>
            <a:spLocks noGrp="1"/>
          </p:cNvSpPr>
          <p:nvPr>
            <p:ph type="sldNum" sz="quarter" idx="4"/>
          </p:nvPr>
        </p:nvSpPr>
        <p:spPr/>
        <p:txBody>
          <a:bodyPr/>
          <a:lstStyle/>
          <a:p>
            <a:fld id="{A213ADC0-72BD-4342-B523-2CEC86468CA0}" type="slidenum">
              <a:rPr lang="en-US" smtClean="0"/>
              <a:t>31</a:t>
            </a:fld>
            <a:endParaRPr lang="en-US"/>
          </a:p>
        </p:txBody>
      </p:sp>
    </p:spTree>
    <p:extLst>
      <p:ext uri="{BB962C8B-B14F-4D97-AF65-F5344CB8AC3E}">
        <p14:creationId xmlns:p14="http://schemas.microsoft.com/office/powerpoint/2010/main" val="388618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AE80E-A8F4-4909-84BF-CB3EB5AD5EFD}"/>
              </a:ext>
            </a:extLst>
          </p:cNvPr>
          <p:cNvSpPr>
            <a:spLocks noGrp="1"/>
          </p:cNvSpPr>
          <p:nvPr>
            <p:ph type="title"/>
          </p:nvPr>
        </p:nvSpPr>
        <p:spPr/>
        <p:txBody>
          <a:bodyPr/>
          <a:lstStyle/>
          <a:p>
            <a:r>
              <a:rPr lang="en-US" dirty="0"/>
              <a:t>Billing O&amp;M</a:t>
            </a:r>
          </a:p>
        </p:txBody>
      </p:sp>
      <p:sp>
        <p:nvSpPr>
          <p:cNvPr id="3" name="Content Placeholder 2">
            <a:extLst>
              <a:ext uri="{FF2B5EF4-FFF2-40B4-BE49-F238E27FC236}">
                <a16:creationId xmlns:a16="http://schemas.microsoft.com/office/drawing/2014/main" id="{634D89C3-FB76-496D-B358-95CFE4C5B8CB}"/>
              </a:ext>
            </a:extLst>
          </p:cNvPr>
          <p:cNvSpPr>
            <a:spLocks noGrp="1"/>
          </p:cNvSpPr>
          <p:nvPr>
            <p:ph idx="1"/>
          </p:nvPr>
        </p:nvSpPr>
        <p:spPr>
          <a:xfrm>
            <a:off x="838200" y="1931503"/>
            <a:ext cx="10515600" cy="4351338"/>
          </a:xfrm>
        </p:spPr>
        <p:txBody>
          <a:bodyPr/>
          <a:lstStyle/>
          <a:p>
            <a:pPr marL="0" indent="0">
              <a:buNone/>
            </a:pPr>
            <a:r>
              <a:rPr lang="en-US" sz="2000" dirty="0">
                <a:solidFill>
                  <a:schemeClr val="tx1"/>
                </a:solidFill>
              </a:rPr>
              <a:t>Question: </a:t>
            </a:r>
            <a:r>
              <a:rPr lang="en-US" sz="2000" dirty="0"/>
              <a:t>What enhancement opportunities do you see?</a:t>
            </a:r>
          </a:p>
          <a:p>
            <a:pPr marL="0" indent="0">
              <a:buNone/>
            </a:pPr>
            <a:r>
              <a:rPr lang="en-US" sz="2000" dirty="0">
                <a:solidFill>
                  <a:schemeClr val="tx1"/>
                </a:solidFill>
              </a:rPr>
              <a:t>Responses: </a:t>
            </a:r>
          </a:p>
          <a:p>
            <a:pPr marL="404813" indent="-173038"/>
            <a:r>
              <a:rPr lang="en-US" sz="2000" dirty="0"/>
              <a:t>The metric currently does not account for other customer care department functions</a:t>
            </a:r>
            <a:br>
              <a:rPr lang="en-US" sz="2000" dirty="0"/>
            </a:br>
            <a:r>
              <a:rPr lang="en-US" sz="2000" dirty="0"/>
              <a:t>(e.g., USoA 5320 – Collecting)</a:t>
            </a:r>
          </a:p>
        </p:txBody>
      </p:sp>
      <p:sp>
        <p:nvSpPr>
          <p:cNvPr id="5" name="TextBox 4">
            <a:extLst>
              <a:ext uri="{FF2B5EF4-FFF2-40B4-BE49-F238E27FC236}">
                <a16:creationId xmlns:a16="http://schemas.microsoft.com/office/drawing/2014/main" id="{45070092-1267-444A-9243-5225A6BBA735}"/>
              </a:ext>
            </a:extLst>
          </p:cNvPr>
          <p:cNvSpPr txBox="1"/>
          <p:nvPr/>
        </p:nvSpPr>
        <p:spPr>
          <a:xfrm>
            <a:off x="838200" y="1310640"/>
            <a:ext cx="6097604" cy="461665"/>
          </a:xfrm>
          <a:prstGeom prst="rect">
            <a:avLst/>
          </a:prstGeom>
          <a:noFill/>
        </p:spPr>
        <p:txBody>
          <a:bodyPr wrap="square">
            <a:spAutoFit/>
          </a:bodyPr>
          <a:lstStyle/>
          <a:p>
            <a:r>
              <a:rPr lang="en-US" sz="2400" dirty="0"/>
              <a:t>Survey Results</a:t>
            </a:r>
          </a:p>
        </p:txBody>
      </p:sp>
      <p:sp>
        <p:nvSpPr>
          <p:cNvPr id="4" name="Slide Number Placeholder 3">
            <a:extLst>
              <a:ext uri="{FF2B5EF4-FFF2-40B4-BE49-F238E27FC236}">
                <a16:creationId xmlns:a16="http://schemas.microsoft.com/office/drawing/2014/main" id="{C043C406-BE47-4A55-A904-5519DCE0513C}"/>
              </a:ext>
            </a:extLst>
          </p:cNvPr>
          <p:cNvSpPr>
            <a:spLocks noGrp="1"/>
          </p:cNvSpPr>
          <p:nvPr>
            <p:ph type="sldNum" sz="quarter" idx="4"/>
          </p:nvPr>
        </p:nvSpPr>
        <p:spPr/>
        <p:txBody>
          <a:bodyPr/>
          <a:lstStyle/>
          <a:p>
            <a:fld id="{A213ADC0-72BD-4342-B523-2CEC86468CA0}" type="slidenum">
              <a:rPr lang="en-US" smtClean="0"/>
              <a:t>32</a:t>
            </a:fld>
            <a:endParaRPr lang="en-US"/>
          </a:p>
        </p:txBody>
      </p:sp>
    </p:spTree>
    <p:extLst>
      <p:ext uri="{BB962C8B-B14F-4D97-AF65-F5344CB8AC3E}">
        <p14:creationId xmlns:p14="http://schemas.microsoft.com/office/powerpoint/2010/main" val="1188614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71D67-ED18-4FFA-928E-95632F575385}"/>
              </a:ext>
            </a:extLst>
          </p:cNvPr>
          <p:cNvSpPr>
            <a:spLocks noGrp="1"/>
          </p:cNvSpPr>
          <p:nvPr>
            <p:ph type="title"/>
          </p:nvPr>
        </p:nvSpPr>
        <p:spPr/>
        <p:txBody>
          <a:bodyPr/>
          <a:lstStyle/>
          <a:p>
            <a:r>
              <a:rPr lang="en-US" dirty="0"/>
              <a:t>Billing &amp; Collecting O&amp;M</a:t>
            </a:r>
          </a:p>
        </p:txBody>
      </p:sp>
      <p:graphicFrame>
        <p:nvGraphicFramePr>
          <p:cNvPr id="4" name="Chart 3">
            <a:extLst>
              <a:ext uri="{FF2B5EF4-FFF2-40B4-BE49-F238E27FC236}">
                <a16:creationId xmlns:a16="http://schemas.microsoft.com/office/drawing/2014/main" id="{23E5FC98-7443-4AF6-8109-DA71EF4AC7C9}"/>
              </a:ext>
            </a:extLst>
          </p:cNvPr>
          <p:cNvGraphicFramePr/>
          <p:nvPr>
            <p:extLst>
              <p:ext uri="{D42A27DB-BD31-4B8C-83A1-F6EECF244321}">
                <p14:modId xmlns:p14="http://schemas.microsoft.com/office/powerpoint/2010/main" val="1340512344"/>
              </p:ext>
            </p:extLst>
          </p:nvPr>
        </p:nvGraphicFramePr>
        <p:xfrm>
          <a:off x="929640" y="1310640"/>
          <a:ext cx="475488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2">
            <a:extLst>
              <a:ext uri="{FF2B5EF4-FFF2-40B4-BE49-F238E27FC236}">
                <a16:creationId xmlns:a16="http://schemas.microsoft.com/office/drawing/2014/main" id="{C67D9CFB-E077-4AA4-B0C3-A3AE06F8DC26}"/>
              </a:ext>
            </a:extLst>
          </p:cNvPr>
          <p:cNvSpPr txBox="1">
            <a:spLocks noChangeArrowheads="1"/>
          </p:cNvSpPr>
          <p:nvPr/>
        </p:nvSpPr>
        <p:spPr bwMode="auto">
          <a:xfrm>
            <a:off x="1917252" y="2256154"/>
            <a:ext cx="2019935" cy="27084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CA" sz="1100" b="1" dirty="0">
                <a:solidFill>
                  <a:srgbClr val="4F81BD"/>
                </a:solidFill>
                <a:effectLst/>
                <a:latin typeface="Calibri" panose="020F0502020204030204" pitchFamily="34" charset="0"/>
                <a:ea typeface="Calibri" panose="020F0502020204030204" pitchFamily="34" charset="0"/>
                <a:cs typeface="Calibri" panose="020F0502020204030204" pitchFamily="34" charset="0"/>
              </a:rPr>
              <a:t>Trend = Flat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Rectangle 2">
            <a:extLst>
              <a:ext uri="{FF2B5EF4-FFF2-40B4-BE49-F238E27FC236}">
                <a16:creationId xmlns:a16="http://schemas.microsoft.com/office/drawing/2014/main" id="{010BE16F-509E-4411-94A7-1470F963D1D6}"/>
              </a:ext>
            </a:extLst>
          </p:cNvPr>
          <p:cNvSpPr>
            <a:spLocks noChangeArrowheads="1"/>
          </p:cNvSpPr>
          <p:nvPr/>
        </p:nvSpPr>
        <p:spPr bwMode="auto">
          <a:xfrm>
            <a:off x="5967664" y="1407294"/>
            <a:ext cx="466825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Chart 6">
            <a:extLst>
              <a:ext uri="{FF2B5EF4-FFF2-40B4-BE49-F238E27FC236}">
                <a16:creationId xmlns:a16="http://schemas.microsoft.com/office/drawing/2014/main" id="{2CA6F8C3-4930-4851-810D-364676DC99C5}"/>
              </a:ext>
            </a:extLst>
          </p:cNvPr>
          <p:cNvGraphicFramePr/>
          <p:nvPr>
            <p:extLst>
              <p:ext uri="{D42A27DB-BD31-4B8C-83A1-F6EECF244321}">
                <p14:modId xmlns:p14="http://schemas.microsoft.com/office/powerpoint/2010/main" val="2925333801"/>
              </p:ext>
            </p:extLst>
          </p:nvPr>
        </p:nvGraphicFramePr>
        <p:xfrm>
          <a:off x="5684520" y="1310640"/>
          <a:ext cx="5669280" cy="320040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56DADA9-BD0C-4080-BF5E-9A048DD6CDF2}"/>
                  </a:ext>
                </a:extLst>
              </p:cNvPr>
              <p:cNvSpPr txBox="1"/>
              <p:nvPr/>
            </p:nvSpPr>
            <p:spPr>
              <a:xfrm>
                <a:off x="3204383" y="4650517"/>
                <a:ext cx="7009598" cy="574516"/>
              </a:xfrm>
              <a:prstGeom prst="rect">
                <a:avLst/>
              </a:prstGeom>
              <a:noFill/>
            </p:spPr>
            <p:txBody>
              <a:bodyPr wrap="square">
                <a:spAutoFit/>
              </a:bodyPr>
              <a:lstStyle/>
              <a:p>
                <a:pPr marL="0" marR="0">
                  <a:lnSpc>
                    <a:spcPct val="115000"/>
                  </a:lnSpc>
                  <a:spcBef>
                    <a:spcPts val="0"/>
                  </a:spcBef>
                  <a:spcAft>
                    <a:spcPts val="0"/>
                  </a:spcAft>
                </a:pPr>
                <a14:m>
                  <m:oMath xmlns:m="http://schemas.openxmlformats.org/officeDocument/2006/math">
                    <m:r>
                      <m:rPr>
                        <m:sty m:val="p"/>
                      </m:rPr>
                      <a:rPr lang="en-CA" smtClean="0">
                        <a:effectLst/>
                        <a:latin typeface="Cambria Math" panose="02040503050406030204" pitchFamily="18" charset="0"/>
                        <a:ea typeface="Calibri" panose="020F0502020204030204" pitchFamily="34" charset="0"/>
                        <a:cs typeface="Calibri" panose="020F0502020204030204" pitchFamily="34" charset="0"/>
                      </a:rPr>
                      <m:t>Unit</m:t>
                    </m:r>
                    <m:r>
                      <a:rPr lang="en-CA" smtClean="0">
                        <a:effectLst/>
                        <a:latin typeface="Cambria Math" panose="02040503050406030204" pitchFamily="18" charset="0"/>
                        <a:ea typeface="Calibri" panose="020F0502020204030204" pitchFamily="34" charset="0"/>
                        <a:cs typeface="Calibri" panose="020F0502020204030204" pitchFamily="34" charset="0"/>
                      </a:rPr>
                      <m:t> </m:t>
                    </m:r>
                    <m:r>
                      <m:rPr>
                        <m:sty m:val="p"/>
                      </m:rPr>
                      <a:rPr lang="en-CA" smtClean="0">
                        <a:effectLst/>
                        <a:latin typeface="Cambria Math" panose="02040503050406030204" pitchFamily="18" charset="0"/>
                        <a:ea typeface="Calibri" panose="020F0502020204030204" pitchFamily="34" charset="0"/>
                        <a:cs typeface="Calibri" panose="020F0502020204030204" pitchFamily="34" charset="0"/>
                      </a:rPr>
                      <m:t>Cost</m:t>
                    </m:r>
                    <m:r>
                      <a:rPr lang="en-CA" smtClean="0">
                        <a:effectLst/>
                        <a:latin typeface="Cambria Math" panose="02040503050406030204" pitchFamily="18" charset="0"/>
                        <a:ea typeface="Calibri" panose="020F0502020204030204" pitchFamily="34" charset="0"/>
                        <a:cs typeface="Calibri" panose="020F0502020204030204" pitchFamily="34" charset="0"/>
                      </a:rPr>
                      <m:t> </m:t>
                    </m:r>
                    <m:d>
                      <m:dPr>
                        <m:ctrlPr>
                          <a:rPr lang="en-CA" i="1" smtClean="0">
                            <a:effectLst/>
                            <a:latin typeface="Cambria Math" panose="02040503050406030204" pitchFamily="18" charset="0"/>
                            <a:ea typeface="Calibri" panose="020F0502020204030204" pitchFamily="34" charset="0"/>
                            <a:cs typeface="Calibri" panose="020F0502020204030204" pitchFamily="34" charset="0"/>
                          </a:rPr>
                        </m:ctrlPr>
                      </m:dPr>
                      <m:e>
                        <m:f>
                          <m:fPr>
                            <m:ctrlPr>
                              <a:rPr lang="en-CA" i="1" smtClean="0">
                                <a:effectLst/>
                                <a:latin typeface="Cambria Math" panose="02040503050406030204" pitchFamily="18" charset="0"/>
                                <a:ea typeface="Calibri" panose="020F0502020204030204" pitchFamily="34" charset="0"/>
                                <a:cs typeface="Calibri" panose="020F0502020204030204" pitchFamily="34" charset="0"/>
                              </a:rPr>
                            </m:ctrlPr>
                          </m:fPr>
                          <m:num>
                            <m:r>
                              <a:rPr lang="en-CA" smtClean="0">
                                <a:effectLst/>
                                <a:latin typeface="Cambria Math" panose="02040503050406030204" pitchFamily="18" charset="0"/>
                                <a:ea typeface="Calibri" panose="020F0502020204030204" pitchFamily="34" charset="0"/>
                                <a:cs typeface="Calibri" panose="020F0502020204030204" pitchFamily="34" charset="0"/>
                              </a:rPr>
                              <m:t>$</m:t>
                            </m:r>
                          </m:num>
                          <m:den>
                            <m:r>
                              <m:rPr>
                                <m:sty m:val="p"/>
                              </m:rPr>
                              <a:rPr lang="en-CA" smtClean="0">
                                <a:effectLst/>
                                <a:latin typeface="Cambria Math" panose="02040503050406030204" pitchFamily="18" charset="0"/>
                                <a:ea typeface="Calibri" panose="020F0502020204030204" pitchFamily="34" charset="0"/>
                                <a:cs typeface="Calibri" panose="020F0502020204030204" pitchFamily="34" charset="0"/>
                              </a:rPr>
                              <m:t>Customer</m:t>
                            </m:r>
                          </m:den>
                        </m:f>
                      </m:e>
                    </m:d>
                    <m:r>
                      <a:rPr lang="en-CA" smtClean="0">
                        <a:effectLst/>
                        <a:latin typeface="Cambria Math" panose="02040503050406030204" pitchFamily="18" charset="0"/>
                        <a:ea typeface="Calibri" panose="020F0502020204030204" pitchFamily="34" charset="0"/>
                        <a:cs typeface="Calibri" panose="020F0502020204030204" pitchFamily="34" charset="0"/>
                      </a:rPr>
                      <m:t>=</m:t>
                    </m:r>
                  </m:oMath>
                </a14:m>
                <a:r>
                  <a:rPr lang="en-CA" dirty="0">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US" i="1">
                            <a:effectLst/>
                            <a:latin typeface="Cambria Math" panose="02040503050406030204" pitchFamily="18" charset="0"/>
                            <a:ea typeface="Calibri" panose="020F0502020204030204" pitchFamily="34" charset="0"/>
                            <a:cs typeface="Calibri" panose="020F0502020204030204" pitchFamily="34" charset="0"/>
                          </a:rPr>
                        </m:ctrlPr>
                      </m:fPr>
                      <m:num>
                        <m:r>
                          <m:rPr>
                            <m:sty m:val="p"/>
                          </m:rPr>
                          <a:rPr lang="en-CA">
                            <a:effectLst/>
                            <a:latin typeface="Cambria Math" panose="02040503050406030204" pitchFamily="18" charset="0"/>
                            <a:ea typeface="Calibri" panose="020F0502020204030204" pitchFamily="34" charset="0"/>
                            <a:cs typeface="Calibri" panose="020F0502020204030204" pitchFamily="34" charset="0"/>
                          </a:rPr>
                          <m:t>USoA</m:t>
                        </m:r>
                        <m:r>
                          <a:rPr lang="en-CA">
                            <a:effectLst/>
                            <a:latin typeface="Cambria Math" panose="02040503050406030204" pitchFamily="18" charset="0"/>
                            <a:ea typeface="Calibri" panose="020F0502020204030204" pitchFamily="34" charset="0"/>
                            <a:cs typeface="Calibri" panose="020F0502020204030204" pitchFamily="34" charset="0"/>
                          </a:rPr>
                          <m:t> [5315+5320]($)</m:t>
                        </m:r>
                      </m:num>
                      <m:den>
                        <m:r>
                          <m:rPr>
                            <m:sty m:val="p"/>
                          </m:rPr>
                          <a:rPr lang="en-CA">
                            <a:effectLst/>
                            <a:latin typeface="Cambria Math" panose="02040503050406030204" pitchFamily="18" charset="0"/>
                            <a:ea typeface="Calibri" panose="020F0502020204030204" pitchFamily="34" charset="0"/>
                            <a:cs typeface="Calibri" panose="020F0502020204030204" pitchFamily="34" charset="0"/>
                          </a:rPr>
                          <m:t>Total</m:t>
                        </m:r>
                        <m:r>
                          <a:rPr lang="en-CA">
                            <a:effectLst/>
                            <a:latin typeface="Cambria Math" panose="02040503050406030204" pitchFamily="18" charset="0"/>
                            <a:ea typeface="Calibri" panose="020F0502020204030204" pitchFamily="34" charset="0"/>
                            <a:cs typeface="Calibri" panose="020F0502020204030204" pitchFamily="34" charset="0"/>
                          </a:rPr>
                          <m:t> </m:t>
                        </m:r>
                        <m:r>
                          <m:rPr>
                            <m:sty m:val="p"/>
                          </m:rPr>
                          <a:rPr lang="en-CA">
                            <a:effectLst/>
                            <a:latin typeface="Cambria Math" panose="02040503050406030204" pitchFamily="18" charset="0"/>
                            <a:ea typeface="Calibri" panose="020F0502020204030204" pitchFamily="34" charset="0"/>
                            <a:cs typeface="Calibri" panose="020F0502020204030204" pitchFamily="34" charset="0"/>
                          </a:rPr>
                          <m:t>Number</m:t>
                        </m:r>
                        <m:r>
                          <a:rPr lang="en-CA">
                            <a:effectLst/>
                            <a:latin typeface="Cambria Math" panose="02040503050406030204" pitchFamily="18" charset="0"/>
                            <a:ea typeface="Calibri" panose="020F0502020204030204" pitchFamily="34" charset="0"/>
                            <a:cs typeface="Calibri" panose="020F0502020204030204" pitchFamily="34" charset="0"/>
                          </a:rPr>
                          <m:t> </m:t>
                        </m:r>
                        <m:r>
                          <m:rPr>
                            <m:sty m:val="p"/>
                          </m:rPr>
                          <a:rPr lang="en-CA">
                            <a:effectLst/>
                            <a:latin typeface="Cambria Math" panose="02040503050406030204" pitchFamily="18" charset="0"/>
                            <a:ea typeface="Calibri" panose="020F0502020204030204" pitchFamily="34" charset="0"/>
                            <a:cs typeface="Calibri" panose="020F0502020204030204" pitchFamily="34" charset="0"/>
                          </a:rPr>
                          <m:t>of</m:t>
                        </m:r>
                        <m:r>
                          <a:rPr lang="en-CA">
                            <a:effectLst/>
                            <a:latin typeface="Cambria Math" panose="02040503050406030204" pitchFamily="18" charset="0"/>
                            <a:ea typeface="Calibri" panose="020F0502020204030204" pitchFamily="34" charset="0"/>
                            <a:cs typeface="Calibri" panose="020F0502020204030204" pitchFamily="34" charset="0"/>
                          </a:rPr>
                          <m:t> </m:t>
                        </m:r>
                        <m:r>
                          <m:rPr>
                            <m:sty m:val="p"/>
                          </m:rPr>
                          <a:rPr lang="en-CA">
                            <a:effectLst/>
                            <a:latin typeface="Cambria Math" panose="02040503050406030204" pitchFamily="18" charset="0"/>
                            <a:ea typeface="Calibri" panose="020F0502020204030204" pitchFamily="34" charset="0"/>
                            <a:cs typeface="Calibri" panose="020F0502020204030204" pitchFamily="34" charset="0"/>
                          </a:rPr>
                          <m:t>Customers</m:t>
                        </m:r>
                        <m:r>
                          <a:rPr lang="en-US" b="0" i="0" smtClean="0">
                            <a:effectLst/>
                            <a:latin typeface="Cambria Math" panose="02040503050406030204" pitchFamily="18" charset="0"/>
                            <a:ea typeface="Calibri" panose="020F0502020204030204" pitchFamily="34" charset="0"/>
                            <a:cs typeface="Calibri" panose="020F0502020204030204" pitchFamily="34" charset="0"/>
                          </a:rPr>
                          <m:t>∗</m:t>
                        </m:r>
                      </m:den>
                    </m:f>
                  </m:oMath>
                </a14:m>
                <a:endParaRPr lang="en-US" dirty="0">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0" name="TextBox 9">
                <a:extLst>
                  <a:ext uri="{FF2B5EF4-FFF2-40B4-BE49-F238E27FC236}">
                    <a16:creationId xmlns:a16="http://schemas.microsoft.com/office/drawing/2014/main" id="{F56DADA9-BD0C-4080-BF5E-9A048DD6CDF2}"/>
                  </a:ext>
                </a:extLst>
              </p:cNvPr>
              <p:cNvSpPr txBox="1">
                <a:spLocks noRot="1" noChangeAspect="1" noMove="1" noResize="1" noEditPoints="1" noAdjustHandles="1" noChangeArrowheads="1" noChangeShapeType="1" noTextEdit="1"/>
              </p:cNvSpPr>
              <p:nvPr/>
            </p:nvSpPr>
            <p:spPr>
              <a:xfrm>
                <a:off x="3204383" y="4650517"/>
                <a:ext cx="7009598" cy="574516"/>
              </a:xfrm>
              <a:prstGeom prst="rect">
                <a:avLst/>
              </a:prstGeom>
              <a:blipFill>
                <a:blip r:embed="rId4"/>
                <a:stretch>
                  <a:fillRect b="-1064"/>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1F8FA8BD-8AC4-4544-8240-B9DB9C34E46B}"/>
              </a:ext>
            </a:extLst>
          </p:cNvPr>
          <p:cNvSpPr txBox="1"/>
          <p:nvPr/>
        </p:nvSpPr>
        <p:spPr>
          <a:xfrm>
            <a:off x="1039529" y="5511553"/>
            <a:ext cx="9596387" cy="261610"/>
          </a:xfrm>
          <a:prstGeom prst="rect">
            <a:avLst/>
          </a:prstGeom>
          <a:noFill/>
        </p:spPr>
        <p:txBody>
          <a:bodyPr wrap="square">
            <a:spAutoFit/>
          </a:bodyPr>
          <a:lstStyle/>
          <a:p>
            <a:pPr algn="ctr"/>
            <a:r>
              <a:rPr lang="en-US" sz="1100" dirty="0">
                <a:solidFill>
                  <a:schemeClr val="bg1">
                    <a:lumMod val="10000"/>
                  </a:schemeClr>
                </a:solidFill>
                <a:effectLst/>
                <a:latin typeface="Calibri" panose="020F0502020204030204" pitchFamily="34" charset="0"/>
                <a:ea typeface="Calibri" panose="020F0502020204030204" pitchFamily="34" charset="0"/>
              </a:rPr>
              <a:t>* Excludes street lighting, sentinel lighting and Unmetered Scattered Load (USL) connections</a:t>
            </a:r>
            <a:endParaRPr lang="en-US" sz="1100" dirty="0">
              <a:solidFill>
                <a:schemeClr val="bg1">
                  <a:lumMod val="10000"/>
                </a:schemeClr>
              </a:solidFill>
            </a:endParaRPr>
          </a:p>
        </p:txBody>
      </p:sp>
      <p:sp>
        <p:nvSpPr>
          <p:cNvPr id="3" name="Slide Number Placeholder 2">
            <a:extLst>
              <a:ext uri="{FF2B5EF4-FFF2-40B4-BE49-F238E27FC236}">
                <a16:creationId xmlns:a16="http://schemas.microsoft.com/office/drawing/2014/main" id="{A4503220-995D-43F8-B6DC-2BB08832C7A0}"/>
              </a:ext>
            </a:extLst>
          </p:cNvPr>
          <p:cNvSpPr>
            <a:spLocks noGrp="1"/>
          </p:cNvSpPr>
          <p:nvPr>
            <p:ph type="sldNum" sz="quarter" idx="4"/>
          </p:nvPr>
        </p:nvSpPr>
        <p:spPr/>
        <p:txBody>
          <a:bodyPr/>
          <a:lstStyle/>
          <a:p>
            <a:fld id="{A213ADC0-72BD-4342-B523-2CEC86468CA0}" type="slidenum">
              <a:rPr lang="en-US" smtClean="0"/>
              <a:t>33</a:t>
            </a:fld>
            <a:endParaRPr lang="en-US"/>
          </a:p>
        </p:txBody>
      </p:sp>
    </p:spTree>
    <p:extLst>
      <p:ext uri="{BB962C8B-B14F-4D97-AF65-F5344CB8AC3E}">
        <p14:creationId xmlns:p14="http://schemas.microsoft.com/office/powerpoint/2010/main" val="833904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9D62F-7C28-421D-A3A5-DB28A11FBFD8}"/>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8523C853-3274-494E-B6D7-A9AE70E8C578}"/>
              </a:ext>
            </a:extLst>
          </p:cNvPr>
          <p:cNvSpPr>
            <a:spLocks noGrp="1"/>
          </p:cNvSpPr>
          <p:nvPr>
            <p:ph idx="1"/>
          </p:nvPr>
        </p:nvSpPr>
        <p:spPr/>
        <p:txBody>
          <a:bodyPr/>
          <a:lstStyle/>
          <a:p>
            <a:r>
              <a:rPr lang="en-US" dirty="0"/>
              <a:t>Voting on potential improvements through a survey</a:t>
            </a:r>
          </a:p>
          <a:p>
            <a:r>
              <a:rPr lang="en-US" dirty="0"/>
              <a:t>Continue publication of annual unit cost report</a:t>
            </a:r>
          </a:p>
        </p:txBody>
      </p:sp>
      <p:sp>
        <p:nvSpPr>
          <p:cNvPr id="4" name="Slide Number Placeholder 3">
            <a:extLst>
              <a:ext uri="{FF2B5EF4-FFF2-40B4-BE49-F238E27FC236}">
                <a16:creationId xmlns:a16="http://schemas.microsoft.com/office/drawing/2014/main" id="{AA53C687-9371-4771-A678-232371FB9CCD}"/>
              </a:ext>
            </a:extLst>
          </p:cNvPr>
          <p:cNvSpPr>
            <a:spLocks noGrp="1"/>
          </p:cNvSpPr>
          <p:nvPr>
            <p:ph type="sldNum" sz="quarter" idx="4"/>
          </p:nvPr>
        </p:nvSpPr>
        <p:spPr/>
        <p:txBody>
          <a:bodyPr/>
          <a:lstStyle/>
          <a:p>
            <a:fld id="{A213ADC0-72BD-4342-B523-2CEC86468CA0}" type="slidenum">
              <a:rPr lang="en-US" smtClean="0"/>
              <a:t>34</a:t>
            </a:fld>
            <a:endParaRPr lang="en-US"/>
          </a:p>
        </p:txBody>
      </p:sp>
    </p:spTree>
    <p:extLst>
      <p:ext uri="{BB962C8B-B14F-4D97-AF65-F5344CB8AC3E}">
        <p14:creationId xmlns:p14="http://schemas.microsoft.com/office/powerpoint/2010/main" val="3440266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FF7EAE-7841-4D65-AD58-CF940EBB16EA}"/>
              </a:ext>
            </a:extLst>
          </p:cNvPr>
          <p:cNvSpPr>
            <a:spLocks noGrp="1"/>
          </p:cNvSpPr>
          <p:nvPr>
            <p:ph type="sldNum" sz="quarter" idx="4"/>
          </p:nvPr>
        </p:nvSpPr>
        <p:spPr/>
        <p:txBody>
          <a:bodyPr/>
          <a:lstStyle/>
          <a:p>
            <a:fld id="{A213ADC0-72BD-4342-B523-2CEC86468CA0}" type="slidenum">
              <a:rPr lang="en-US" smtClean="0"/>
              <a:t>35</a:t>
            </a:fld>
            <a:endParaRPr lang="en-US"/>
          </a:p>
        </p:txBody>
      </p:sp>
    </p:spTree>
    <p:extLst>
      <p:ext uri="{BB962C8B-B14F-4D97-AF65-F5344CB8AC3E}">
        <p14:creationId xmlns:p14="http://schemas.microsoft.com/office/powerpoint/2010/main" val="827559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3826E-4D7C-4D0C-85F4-50034C6F4539}"/>
              </a:ext>
            </a:extLst>
          </p:cNvPr>
          <p:cNvSpPr>
            <a:spLocks noGrp="1"/>
          </p:cNvSpPr>
          <p:nvPr>
            <p:ph type="ctrTitle"/>
          </p:nvPr>
        </p:nvSpPr>
        <p:spPr>
          <a:xfrm>
            <a:off x="1524000" y="1882759"/>
            <a:ext cx="9144000" cy="2387600"/>
          </a:xfrm>
        </p:spPr>
        <p:txBody>
          <a:bodyPr/>
          <a:lstStyle/>
          <a:p>
            <a:br>
              <a:rPr lang="en-US" dirty="0"/>
            </a:br>
            <a:r>
              <a:rPr lang="en-US" dirty="0"/>
              <a:t>Appendix</a:t>
            </a:r>
          </a:p>
        </p:txBody>
      </p:sp>
      <p:sp>
        <p:nvSpPr>
          <p:cNvPr id="4" name="Rectangle 3">
            <a:extLst>
              <a:ext uri="{FF2B5EF4-FFF2-40B4-BE49-F238E27FC236}">
                <a16:creationId xmlns:a16="http://schemas.microsoft.com/office/drawing/2014/main" id="{B1B5E246-82BD-4BDF-A075-B9C592FA7835}"/>
              </a:ext>
            </a:extLst>
          </p:cNvPr>
          <p:cNvSpPr/>
          <p:nvPr/>
        </p:nvSpPr>
        <p:spPr>
          <a:xfrm>
            <a:off x="1838425" y="4764505"/>
            <a:ext cx="8643487"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4D958AF0-56D2-4EE0-BED4-A1409D1AE68E}"/>
              </a:ext>
            </a:extLst>
          </p:cNvPr>
          <p:cNvSpPr>
            <a:spLocks noGrp="1"/>
          </p:cNvSpPr>
          <p:nvPr>
            <p:ph type="sldNum" sz="quarter" idx="4"/>
          </p:nvPr>
        </p:nvSpPr>
        <p:spPr/>
        <p:txBody>
          <a:bodyPr/>
          <a:lstStyle/>
          <a:p>
            <a:fld id="{A213ADC0-72BD-4342-B523-2CEC86468CA0}" type="slidenum">
              <a:rPr lang="en-US" smtClean="0"/>
              <a:t>36</a:t>
            </a:fld>
            <a:endParaRPr lang="en-US"/>
          </a:p>
        </p:txBody>
      </p:sp>
    </p:spTree>
    <p:extLst>
      <p:ext uri="{BB962C8B-B14F-4D97-AF65-F5344CB8AC3E}">
        <p14:creationId xmlns:p14="http://schemas.microsoft.com/office/powerpoint/2010/main" val="3417856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A2C99-61E9-4A6F-8E2D-729050927D24}"/>
              </a:ext>
            </a:extLst>
          </p:cNvPr>
          <p:cNvSpPr>
            <a:spLocks noGrp="1"/>
          </p:cNvSpPr>
          <p:nvPr>
            <p:ph type="title"/>
          </p:nvPr>
        </p:nvSpPr>
        <p:spPr/>
        <p:txBody>
          <a:bodyPr/>
          <a:lstStyle/>
          <a:p>
            <a:r>
              <a:rPr lang="en-US" dirty="0"/>
              <a:t>Line Transformers CapEx</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1A9746F-2AFD-4304-B99C-6091E9FBBFE5}"/>
                  </a:ext>
                </a:extLst>
              </p:cNvPr>
              <p:cNvSpPr txBox="1"/>
              <p:nvPr/>
            </p:nvSpPr>
            <p:spPr>
              <a:xfrm>
                <a:off x="2754300" y="4511040"/>
                <a:ext cx="7145956" cy="551177"/>
              </a:xfrm>
              <a:prstGeom prst="rect">
                <a:avLst/>
              </a:prstGeom>
              <a:noFill/>
            </p:spPr>
            <p:txBody>
              <a:bodyPr wrap="square">
                <a:spAutoFit/>
              </a:bodyPr>
              <a:lstStyle/>
              <a:p>
                <a:pPr marL="0" marR="0">
                  <a:lnSpc>
                    <a:spcPct val="115000"/>
                  </a:lnSpc>
                  <a:spcBef>
                    <a:spcPts val="0"/>
                  </a:spcBef>
                  <a:spcAft>
                    <a:spcPts val="0"/>
                  </a:spcAft>
                </a:pPr>
                <a14:m>
                  <m:oMath xmlns:m="http://schemas.openxmlformats.org/officeDocument/2006/math">
                    <m:r>
                      <m:rPr>
                        <m:sty m:val="p"/>
                      </m:rPr>
                      <a:rPr lang="en-CA" sz="1600" smtClean="0">
                        <a:effectLst/>
                        <a:latin typeface="Cambria Math" panose="02040503050406030204" pitchFamily="18" charset="0"/>
                        <a:ea typeface="Calibri" panose="020F0502020204030204" pitchFamily="34" charset="0"/>
                        <a:cs typeface="Arial" panose="020B0604020202020204" pitchFamily="34" charset="0"/>
                      </a:rPr>
                      <m:t>Unit</m:t>
                    </m:r>
                    <m:r>
                      <a:rPr lang="en-CA" sz="1600" smtClean="0">
                        <a:effectLst/>
                        <a:latin typeface="Cambria Math" panose="02040503050406030204" pitchFamily="18" charset="0"/>
                        <a:ea typeface="Calibri" panose="020F0502020204030204" pitchFamily="34" charset="0"/>
                        <a:cs typeface="Arial" panose="020B0604020202020204" pitchFamily="34" charset="0"/>
                      </a:rPr>
                      <m:t> </m:t>
                    </m:r>
                    <m:r>
                      <m:rPr>
                        <m:sty m:val="p"/>
                      </m:rPr>
                      <a:rPr lang="en-CA" sz="1600" smtClean="0">
                        <a:effectLst/>
                        <a:latin typeface="Cambria Math" panose="02040503050406030204" pitchFamily="18" charset="0"/>
                        <a:ea typeface="Calibri" panose="020F0502020204030204" pitchFamily="34" charset="0"/>
                        <a:cs typeface="Arial" panose="020B0604020202020204" pitchFamily="34" charset="0"/>
                      </a:rPr>
                      <m:t>Cost</m:t>
                    </m:r>
                    <m:r>
                      <a:rPr lang="en-CA" sz="1600" smtClean="0">
                        <a:effectLst/>
                        <a:latin typeface="Cambria Math" panose="02040503050406030204" pitchFamily="18" charset="0"/>
                        <a:ea typeface="Calibri" panose="020F0502020204030204" pitchFamily="34" charset="0"/>
                        <a:cs typeface="Arial" panose="020B0604020202020204" pitchFamily="34" charset="0"/>
                      </a:rPr>
                      <m:t> </m:t>
                    </m:r>
                    <m:d>
                      <m:dPr>
                        <m:ctrlPr>
                          <a:rPr lang="en-CA" sz="1600" i="1" smtClean="0">
                            <a:effectLst/>
                            <a:latin typeface="Cambria Math" panose="02040503050406030204" pitchFamily="18" charset="0"/>
                            <a:ea typeface="Calibri" panose="020F0502020204030204" pitchFamily="34" charset="0"/>
                            <a:cs typeface="Arial" panose="020B0604020202020204" pitchFamily="34" charset="0"/>
                          </a:rPr>
                        </m:ctrlPr>
                      </m:dPr>
                      <m:e>
                        <m:f>
                          <m:fPr>
                            <m:ctrlPr>
                              <a:rPr lang="en-CA" sz="1600" i="1" smtClean="0">
                                <a:effectLst/>
                                <a:latin typeface="Cambria Math" panose="02040503050406030204" pitchFamily="18" charset="0"/>
                                <a:ea typeface="Calibri" panose="020F0502020204030204" pitchFamily="34" charset="0"/>
                                <a:cs typeface="Arial" panose="020B0604020202020204" pitchFamily="34" charset="0"/>
                              </a:rPr>
                            </m:ctrlPr>
                          </m:fPr>
                          <m:num>
                            <m:r>
                              <a:rPr lang="en-CA" sz="1600" smtClean="0">
                                <a:effectLst/>
                                <a:latin typeface="Cambria Math" panose="02040503050406030204" pitchFamily="18" charset="0"/>
                                <a:ea typeface="Calibri" panose="020F0502020204030204" pitchFamily="34" charset="0"/>
                                <a:cs typeface="Arial" panose="020B0604020202020204" pitchFamily="34" charset="0"/>
                              </a:rPr>
                              <m:t>$</m:t>
                            </m:r>
                          </m:num>
                          <m:den>
                            <m:r>
                              <m:rPr>
                                <m:sty m:val="p"/>
                              </m:rPr>
                              <a:rPr lang="en-CA" sz="1600" smtClean="0">
                                <a:effectLst/>
                                <a:latin typeface="Cambria Math" panose="02040503050406030204" pitchFamily="18" charset="0"/>
                                <a:ea typeface="Calibri" panose="020F0502020204030204" pitchFamily="34" charset="0"/>
                                <a:cs typeface="Arial" panose="020B0604020202020204" pitchFamily="34" charset="0"/>
                              </a:rPr>
                              <m:t>Line</m:t>
                            </m:r>
                            <m:r>
                              <a:rPr lang="en-US" sz="1600" b="0" i="0" smtClean="0">
                                <a:effectLst/>
                                <a:latin typeface="Cambria Math" panose="02040503050406030204" pitchFamily="18" charset="0"/>
                                <a:ea typeface="Calibri" panose="020F0502020204030204" pitchFamily="34" charset="0"/>
                                <a:cs typeface="Arial" panose="020B0604020202020204" pitchFamily="34" charset="0"/>
                              </a:rPr>
                              <m:t> </m:t>
                            </m:r>
                            <m:r>
                              <m:rPr>
                                <m:sty m:val="p"/>
                              </m:rPr>
                              <a:rPr lang="en-US" sz="1600" b="0" i="0" smtClean="0">
                                <a:effectLst/>
                                <a:latin typeface="Cambria Math" panose="02040503050406030204" pitchFamily="18" charset="0"/>
                                <a:ea typeface="Calibri" panose="020F0502020204030204" pitchFamily="34" charset="0"/>
                                <a:cs typeface="Arial" panose="020B0604020202020204" pitchFamily="34" charset="0"/>
                              </a:rPr>
                              <m:t>Transformer</m:t>
                            </m:r>
                          </m:den>
                        </m:f>
                      </m:e>
                    </m:d>
                    <m:r>
                      <a:rPr lang="en-CA" sz="1600" smtClean="0">
                        <a:effectLst/>
                        <a:latin typeface="Cambria Math" panose="02040503050406030204" pitchFamily="18" charset="0"/>
                        <a:ea typeface="Calibri" panose="020F0502020204030204" pitchFamily="34" charset="0"/>
                        <a:cs typeface="Arial" panose="020B0604020202020204" pitchFamily="34" charset="0"/>
                      </a:rPr>
                      <m:t>=</m:t>
                    </m:r>
                  </m:oMath>
                </a14:m>
                <a:r>
                  <a:rPr lang="en-CA" sz="2400" dirty="0">
                    <a:effectLst/>
                    <a:latin typeface="Calibri" panose="020F050202020403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m:rPr>
                            <m:sty m:val="p"/>
                          </m:rPr>
                          <a:rPr lang="en-CA" sz="1800">
                            <a:effectLst/>
                            <a:latin typeface="Cambria Math" panose="02040503050406030204" pitchFamily="18" charset="0"/>
                            <a:ea typeface="Calibri" panose="020F0502020204030204" pitchFamily="34" charset="0"/>
                            <a:cs typeface="Arial" panose="020B0604020202020204" pitchFamily="34" charset="0"/>
                          </a:rPr>
                          <m:t>USoA</m:t>
                        </m:r>
                        <m:r>
                          <a:rPr lang="en-CA" sz="1800">
                            <a:effectLst/>
                            <a:latin typeface="Cambria Math" panose="02040503050406030204" pitchFamily="18" charset="0"/>
                            <a:ea typeface="Calibri" panose="020F0502020204030204" pitchFamily="34" charset="0"/>
                            <a:cs typeface="Arial" panose="020B0604020202020204" pitchFamily="34" charset="0"/>
                          </a:rPr>
                          <m:t> 1850 ($)</m:t>
                        </m:r>
                      </m:num>
                      <m:den>
                        <m:r>
                          <m:rPr>
                            <m:sty m:val="p"/>
                          </m:rPr>
                          <a:rPr lang="en-CA" sz="1800">
                            <a:effectLst/>
                            <a:latin typeface="Cambria Math" panose="02040503050406030204" pitchFamily="18" charset="0"/>
                            <a:ea typeface="Calibri" panose="020F0502020204030204" pitchFamily="34" charset="0"/>
                            <a:cs typeface="Arial" panose="020B0604020202020204" pitchFamily="34" charset="0"/>
                          </a:rPr>
                          <m:t>Number</m:t>
                        </m:r>
                        <m:r>
                          <a:rPr lang="en-CA" sz="1800">
                            <a:effectLst/>
                            <a:latin typeface="Cambria Math" panose="02040503050406030204" pitchFamily="18" charset="0"/>
                            <a:ea typeface="Calibri" panose="020F0502020204030204" pitchFamily="34" charset="0"/>
                            <a:cs typeface="Arial" panose="020B0604020202020204" pitchFamily="34" charset="0"/>
                          </a:rPr>
                          <m:t> </m:t>
                        </m:r>
                        <m:r>
                          <m:rPr>
                            <m:sty m:val="p"/>
                          </m:rPr>
                          <a:rPr lang="en-CA" sz="1800">
                            <a:effectLst/>
                            <a:latin typeface="Cambria Math" panose="02040503050406030204" pitchFamily="18" charset="0"/>
                            <a:ea typeface="Calibri" panose="020F0502020204030204" pitchFamily="34" charset="0"/>
                            <a:cs typeface="Arial" panose="020B0604020202020204" pitchFamily="34" charset="0"/>
                          </a:rPr>
                          <m:t>of</m:t>
                        </m:r>
                        <m:r>
                          <a:rPr lang="en-CA" sz="1800">
                            <a:effectLst/>
                            <a:latin typeface="Cambria Math" panose="02040503050406030204" pitchFamily="18" charset="0"/>
                            <a:ea typeface="Calibri" panose="020F0502020204030204" pitchFamily="34" charset="0"/>
                            <a:cs typeface="Arial" panose="020B0604020202020204" pitchFamily="34" charset="0"/>
                          </a:rPr>
                          <m:t> </m:t>
                        </m:r>
                        <m:r>
                          <m:rPr>
                            <m:sty m:val="p"/>
                          </m:rPr>
                          <a:rPr lang="en-CA" sz="1800">
                            <a:effectLst/>
                            <a:latin typeface="Cambria Math" panose="02040503050406030204" pitchFamily="18" charset="0"/>
                            <a:ea typeface="Calibri" panose="020F0502020204030204" pitchFamily="34" charset="0"/>
                            <a:cs typeface="Arial" panose="020B0604020202020204" pitchFamily="34" charset="0"/>
                          </a:rPr>
                          <m:t>Line</m:t>
                        </m:r>
                        <m:r>
                          <a:rPr lang="en-CA" sz="1800">
                            <a:effectLst/>
                            <a:latin typeface="Cambria Math" panose="02040503050406030204" pitchFamily="18" charset="0"/>
                            <a:ea typeface="Calibri" panose="020F0502020204030204" pitchFamily="34" charset="0"/>
                            <a:cs typeface="Arial" panose="020B0604020202020204" pitchFamily="34" charset="0"/>
                          </a:rPr>
                          <m:t> </m:t>
                        </m:r>
                        <m:r>
                          <m:rPr>
                            <m:sty m:val="p"/>
                          </m:rPr>
                          <a:rPr lang="en-CA" sz="1800">
                            <a:effectLst/>
                            <a:latin typeface="Cambria Math" panose="02040503050406030204" pitchFamily="18" charset="0"/>
                            <a:ea typeface="Calibri" panose="020F0502020204030204" pitchFamily="34" charset="0"/>
                            <a:cs typeface="Arial" panose="020B0604020202020204" pitchFamily="34" charset="0"/>
                          </a:rPr>
                          <m:t>Transformers</m:t>
                        </m:r>
                        <m:r>
                          <a:rPr lang="en-CA" sz="1800">
                            <a:effectLst/>
                            <a:latin typeface="Cambria Math" panose="02040503050406030204" pitchFamily="18" charset="0"/>
                            <a:ea typeface="Calibri" panose="020F0502020204030204" pitchFamily="34" charset="0"/>
                            <a:cs typeface="Arial" panose="020B0604020202020204" pitchFamily="34" charset="0"/>
                          </a:rPr>
                          <m:t> </m:t>
                        </m:r>
                        <m:r>
                          <m:rPr>
                            <m:sty m:val="p"/>
                          </m:rPr>
                          <a:rPr lang="en-CA" sz="1800">
                            <a:effectLst/>
                            <a:latin typeface="Cambria Math" panose="02040503050406030204" pitchFamily="18" charset="0"/>
                            <a:ea typeface="Calibri" panose="020F0502020204030204" pitchFamily="34" charset="0"/>
                            <a:cs typeface="Arial" panose="020B0604020202020204" pitchFamily="34" charset="0"/>
                          </a:rPr>
                          <m:t>Installed</m:t>
                        </m:r>
                      </m:den>
                    </m:f>
                  </m:oMath>
                </a14:m>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5" name="TextBox 4">
                <a:extLst>
                  <a:ext uri="{FF2B5EF4-FFF2-40B4-BE49-F238E27FC236}">
                    <a16:creationId xmlns:a16="http://schemas.microsoft.com/office/drawing/2014/main" id="{A1A9746F-2AFD-4304-B99C-6091E9FBBFE5}"/>
                  </a:ext>
                </a:extLst>
              </p:cNvPr>
              <p:cNvSpPr txBox="1">
                <a:spLocks noRot="1" noChangeAspect="1" noMove="1" noResize="1" noEditPoints="1" noAdjustHandles="1" noChangeArrowheads="1" noChangeShapeType="1" noTextEdit="1"/>
              </p:cNvSpPr>
              <p:nvPr/>
            </p:nvSpPr>
            <p:spPr>
              <a:xfrm>
                <a:off x="2754300" y="4511040"/>
                <a:ext cx="7145956" cy="551177"/>
              </a:xfrm>
              <a:prstGeom prst="rect">
                <a:avLst/>
              </a:prstGeom>
              <a:blipFill>
                <a:blip r:embed="rId2"/>
                <a:stretch>
                  <a:fillRect b="-2222"/>
                </a:stretch>
              </a:blipFill>
            </p:spPr>
            <p:txBody>
              <a:bodyPr/>
              <a:lstStyle/>
              <a:p>
                <a:r>
                  <a:rPr lang="en-US">
                    <a:noFill/>
                  </a:rPr>
                  <a:t> </a:t>
                </a:r>
              </a:p>
            </p:txBody>
          </p:sp>
        </mc:Fallback>
      </mc:AlternateContent>
      <p:graphicFrame>
        <p:nvGraphicFramePr>
          <p:cNvPr id="6" name="Chart 5">
            <a:extLst>
              <a:ext uri="{FF2B5EF4-FFF2-40B4-BE49-F238E27FC236}">
                <a16:creationId xmlns:a16="http://schemas.microsoft.com/office/drawing/2014/main" id="{9E1A0665-C2BF-4669-A683-A74E7F1898D8}"/>
              </a:ext>
            </a:extLst>
          </p:cNvPr>
          <p:cNvGraphicFramePr/>
          <p:nvPr>
            <p:extLst>
              <p:ext uri="{D42A27DB-BD31-4B8C-83A1-F6EECF244321}">
                <p14:modId xmlns:p14="http://schemas.microsoft.com/office/powerpoint/2010/main" val="4246444658"/>
              </p:ext>
            </p:extLst>
          </p:nvPr>
        </p:nvGraphicFramePr>
        <p:xfrm>
          <a:off x="927403" y="1310640"/>
          <a:ext cx="475488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F78E2E0E-3EC6-4C17-AE2A-F6DF79F321CD}"/>
              </a:ext>
            </a:extLst>
          </p:cNvPr>
          <p:cNvGraphicFramePr/>
          <p:nvPr>
            <p:extLst>
              <p:ext uri="{D42A27DB-BD31-4B8C-83A1-F6EECF244321}">
                <p14:modId xmlns:p14="http://schemas.microsoft.com/office/powerpoint/2010/main" val="2626389835"/>
              </p:ext>
            </p:extLst>
          </p:nvPr>
        </p:nvGraphicFramePr>
        <p:xfrm>
          <a:off x="5684520" y="1310640"/>
          <a:ext cx="566928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EBE46E7F-3DB5-43EE-A021-B353447F5456}"/>
              </a:ext>
            </a:extLst>
          </p:cNvPr>
          <p:cNvSpPr>
            <a:spLocks noGrp="1"/>
          </p:cNvSpPr>
          <p:nvPr>
            <p:ph type="sldNum" sz="quarter" idx="4"/>
          </p:nvPr>
        </p:nvSpPr>
        <p:spPr/>
        <p:txBody>
          <a:bodyPr/>
          <a:lstStyle/>
          <a:p>
            <a:fld id="{A213ADC0-72BD-4342-B523-2CEC86468CA0}" type="slidenum">
              <a:rPr lang="en-US" smtClean="0"/>
              <a:t>37</a:t>
            </a:fld>
            <a:endParaRPr lang="en-US"/>
          </a:p>
        </p:txBody>
      </p:sp>
    </p:spTree>
    <p:extLst>
      <p:ext uri="{BB962C8B-B14F-4D97-AF65-F5344CB8AC3E}">
        <p14:creationId xmlns:p14="http://schemas.microsoft.com/office/powerpoint/2010/main" val="1930827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AE80E-A8F4-4909-84BF-CB3EB5AD5EFD}"/>
              </a:ext>
            </a:extLst>
          </p:cNvPr>
          <p:cNvSpPr>
            <a:spLocks noGrp="1"/>
          </p:cNvSpPr>
          <p:nvPr>
            <p:ph type="title"/>
          </p:nvPr>
        </p:nvSpPr>
        <p:spPr/>
        <p:txBody>
          <a:bodyPr>
            <a:normAutofit/>
          </a:bodyPr>
          <a:lstStyle/>
          <a:p>
            <a:r>
              <a:rPr lang="en-US" dirty="0"/>
              <a:t>Line Transformers CapEx</a:t>
            </a:r>
          </a:p>
        </p:txBody>
      </p:sp>
      <p:sp>
        <p:nvSpPr>
          <p:cNvPr id="5" name="TextBox 4">
            <a:extLst>
              <a:ext uri="{FF2B5EF4-FFF2-40B4-BE49-F238E27FC236}">
                <a16:creationId xmlns:a16="http://schemas.microsoft.com/office/drawing/2014/main" id="{45070092-1267-444A-9243-5225A6BBA735}"/>
              </a:ext>
            </a:extLst>
          </p:cNvPr>
          <p:cNvSpPr txBox="1"/>
          <p:nvPr/>
        </p:nvSpPr>
        <p:spPr>
          <a:xfrm>
            <a:off x="838200" y="1310640"/>
            <a:ext cx="6097604" cy="461665"/>
          </a:xfrm>
          <a:prstGeom prst="rect">
            <a:avLst/>
          </a:prstGeom>
          <a:noFill/>
        </p:spPr>
        <p:txBody>
          <a:bodyPr wrap="square">
            <a:spAutoFit/>
          </a:bodyPr>
          <a:lstStyle/>
          <a:p>
            <a:r>
              <a:rPr lang="en-US" sz="2400" dirty="0"/>
              <a:t>Survey Results</a:t>
            </a:r>
          </a:p>
        </p:txBody>
      </p:sp>
      <p:sp>
        <p:nvSpPr>
          <p:cNvPr id="7" name="Content Placeholder 2">
            <a:extLst>
              <a:ext uri="{FF2B5EF4-FFF2-40B4-BE49-F238E27FC236}">
                <a16:creationId xmlns:a16="http://schemas.microsoft.com/office/drawing/2014/main" id="{F61A640E-C96C-4D9F-95AA-9A93D0B2B037}"/>
              </a:ext>
            </a:extLst>
          </p:cNvPr>
          <p:cNvSpPr>
            <a:spLocks noGrp="1"/>
          </p:cNvSpPr>
          <p:nvPr>
            <p:ph idx="1"/>
          </p:nvPr>
        </p:nvSpPr>
        <p:spPr>
          <a:xfrm>
            <a:off x="838200" y="1931503"/>
            <a:ext cx="10515600" cy="4351338"/>
          </a:xfrm>
        </p:spPr>
        <p:txBody>
          <a:bodyPr/>
          <a:lstStyle/>
          <a:p>
            <a:pPr marL="0" indent="0">
              <a:buNone/>
            </a:pPr>
            <a:r>
              <a:rPr lang="en-US" sz="2000" dirty="0">
                <a:solidFill>
                  <a:schemeClr val="tx1"/>
                </a:solidFill>
              </a:rPr>
              <a:t>Question: </a:t>
            </a:r>
            <a:r>
              <a:rPr lang="en-US" sz="2000" dirty="0"/>
              <a:t>What enhancement opportunities do you see?</a:t>
            </a:r>
          </a:p>
          <a:p>
            <a:pPr marL="0" indent="0">
              <a:buNone/>
            </a:pPr>
            <a:r>
              <a:rPr lang="en-US" sz="2000" dirty="0">
                <a:solidFill>
                  <a:schemeClr val="tx1"/>
                </a:solidFill>
              </a:rPr>
              <a:t>Responses: </a:t>
            </a:r>
          </a:p>
          <a:p>
            <a:pPr marL="404813" indent="-173038"/>
            <a:endParaRPr lang="en-US" sz="2000" dirty="0"/>
          </a:p>
        </p:txBody>
      </p:sp>
      <p:sp>
        <p:nvSpPr>
          <p:cNvPr id="3" name="Slide Number Placeholder 2">
            <a:extLst>
              <a:ext uri="{FF2B5EF4-FFF2-40B4-BE49-F238E27FC236}">
                <a16:creationId xmlns:a16="http://schemas.microsoft.com/office/drawing/2014/main" id="{45C66D14-BC4E-448D-BB83-FCD69AB10484}"/>
              </a:ext>
            </a:extLst>
          </p:cNvPr>
          <p:cNvSpPr>
            <a:spLocks noGrp="1"/>
          </p:cNvSpPr>
          <p:nvPr>
            <p:ph type="sldNum" sz="quarter" idx="4"/>
          </p:nvPr>
        </p:nvSpPr>
        <p:spPr/>
        <p:txBody>
          <a:bodyPr/>
          <a:lstStyle/>
          <a:p>
            <a:fld id="{A213ADC0-72BD-4342-B523-2CEC86468CA0}" type="slidenum">
              <a:rPr lang="en-US" smtClean="0"/>
              <a:t>38</a:t>
            </a:fld>
            <a:endParaRPr lang="en-US"/>
          </a:p>
        </p:txBody>
      </p:sp>
    </p:spTree>
    <p:extLst>
      <p:ext uri="{BB962C8B-B14F-4D97-AF65-F5344CB8AC3E}">
        <p14:creationId xmlns:p14="http://schemas.microsoft.com/office/powerpoint/2010/main" val="30205216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A2C99-61E9-4A6F-8E2D-729050927D24}"/>
              </a:ext>
            </a:extLst>
          </p:cNvPr>
          <p:cNvSpPr>
            <a:spLocks noGrp="1"/>
          </p:cNvSpPr>
          <p:nvPr>
            <p:ph type="title"/>
          </p:nvPr>
        </p:nvSpPr>
        <p:spPr/>
        <p:txBody>
          <a:bodyPr/>
          <a:lstStyle/>
          <a:p>
            <a:r>
              <a:rPr lang="en-US" dirty="0"/>
              <a:t>Lines O&amp;M</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F7A031D-D64A-49C4-AB45-A306E36A947E}"/>
                  </a:ext>
                </a:extLst>
              </p:cNvPr>
              <p:cNvSpPr txBox="1"/>
              <p:nvPr/>
            </p:nvSpPr>
            <p:spPr>
              <a:xfrm>
                <a:off x="866221" y="4613516"/>
                <a:ext cx="11031794" cy="606384"/>
              </a:xfrm>
              <a:prstGeom prst="rect">
                <a:avLst/>
              </a:prstGeom>
              <a:noFill/>
            </p:spPr>
            <p:txBody>
              <a:bodyPr wrap="square">
                <a:spAutoFit/>
              </a:bodyPr>
              <a:lstStyle/>
              <a:p>
                <a:pPr marL="0" marR="0">
                  <a:lnSpc>
                    <a:spcPct val="115000"/>
                  </a:lnSpc>
                  <a:spcBef>
                    <a:spcPts val="0"/>
                  </a:spcBef>
                  <a:spcAft>
                    <a:spcPts val="0"/>
                  </a:spcAft>
                </a:pPr>
                <a14:m>
                  <m:oMath xmlns:m="http://schemas.openxmlformats.org/officeDocument/2006/math">
                    <m:r>
                      <m:rPr>
                        <m:sty m:val="p"/>
                      </m:rPr>
                      <a:rPr lang="en-CA" sz="1600" smtClean="0">
                        <a:effectLst/>
                        <a:latin typeface="Cambria Math" panose="02040503050406030204" pitchFamily="18" charset="0"/>
                        <a:ea typeface="Calibri" panose="020F0502020204030204" pitchFamily="34" charset="0"/>
                        <a:cs typeface="Arial" panose="020B0604020202020204" pitchFamily="34" charset="0"/>
                      </a:rPr>
                      <m:t>Unit</m:t>
                    </m:r>
                    <m:r>
                      <a:rPr lang="en-CA" sz="1600" smtClean="0">
                        <a:effectLst/>
                        <a:latin typeface="Cambria Math" panose="02040503050406030204" pitchFamily="18" charset="0"/>
                        <a:ea typeface="Calibri" panose="020F0502020204030204" pitchFamily="34" charset="0"/>
                        <a:cs typeface="Arial" panose="020B0604020202020204" pitchFamily="34" charset="0"/>
                      </a:rPr>
                      <m:t> </m:t>
                    </m:r>
                    <m:r>
                      <m:rPr>
                        <m:sty m:val="p"/>
                      </m:rPr>
                      <a:rPr lang="en-CA" sz="1600" smtClean="0">
                        <a:effectLst/>
                        <a:latin typeface="Cambria Math" panose="02040503050406030204" pitchFamily="18" charset="0"/>
                        <a:ea typeface="Calibri" panose="020F0502020204030204" pitchFamily="34" charset="0"/>
                        <a:cs typeface="Arial" panose="020B0604020202020204" pitchFamily="34" charset="0"/>
                      </a:rPr>
                      <m:t>Cost</m:t>
                    </m:r>
                    <m:r>
                      <a:rPr lang="en-CA" sz="1600" smtClean="0">
                        <a:effectLst/>
                        <a:latin typeface="Cambria Math" panose="02040503050406030204" pitchFamily="18" charset="0"/>
                        <a:ea typeface="Calibri" panose="020F0502020204030204" pitchFamily="34" charset="0"/>
                        <a:cs typeface="Arial" panose="020B0604020202020204" pitchFamily="34" charset="0"/>
                      </a:rPr>
                      <m:t> </m:t>
                    </m:r>
                    <m:d>
                      <m:dPr>
                        <m:ctrlPr>
                          <a:rPr lang="en-CA" sz="1600" i="1" smtClean="0">
                            <a:effectLst/>
                            <a:latin typeface="Cambria Math" panose="02040503050406030204" pitchFamily="18" charset="0"/>
                            <a:ea typeface="Calibri" panose="020F0502020204030204" pitchFamily="34" charset="0"/>
                            <a:cs typeface="Arial" panose="020B0604020202020204" pitchFamily="34" charset="0"/>
                          </a:rPr>
                        </m:ctrlPr>
                      </m:dPr>
                      <m:e>
                        <m:f>
                          <m:fPr>
                            <m:ctrlPr>
                              <a:rPr lang="en-CA" sz="1600" i="1" smtClean="0">
                                <a:effectLst/>
                                <a:latin typeface="Cambria Math" panose="02040503050406030204" pitchFamily="18" charset="0"/>
                                <a:ea typeface="Calibri" panose="020F0502020204030204" pitchFamily="34" charset="0"/>
                                <a:cs typeface="Arial" panose="020B0604020202020204" pitchFamily="34" charset="0"/>
                              </a:rPr>
                            </m:ctrlPr>
                          </m:fPr>
                          <m:num>
                            <m:r>
                              <a:rPr lang="en-CA" sz="1600" smtClean="0">
                                <a:effectLst/>
                                <a:latin typeface="Cambria Math" panose="02040503050406030204" pitchFamily="18" charset="0"/>
                                <a:ea typeface="Calibri" panose="020F0502020204030204" pitchFamily="34" charset="0"/>
                                <a:cs typeface="Arial" panose="020B0604020202020204" pitchFamily="34" charset="0"/>
                              </a:rPr>
                              <m:t>$</m:t>
                            </m:r>
                          </m:num>
                          <m:den>
                            <m:r>
                              <m:rPr>
                                <m:sty m:val="p"/>
                              </m:rPr>
                              <a:rPr lang="en-CA" sz="1600" smtClean="0">
                                <a:effectLst/>
                                <a:latin typeface="Cambria Math" panose="02040503050406030204" pitchFamily="18" charset="0"/>
                                <a:ea typeface="Calibri" panose="020F0502020204030204" pitchFamily="34" charset="0"/>
                                <a:cs typeface="Arial" panose="020B0604020202020204" pitchFamily="34" charset="0"/>
                              </a:rPr>
                              <m:t>Primary</m:t>
                            </m:r>
                            <m:r>
                              <a:rPr lang="en-US" sz="1600" b="0" i="0" smtClean="0">
                                <a:effectLst/>
                                <a:latin typeface="Cambria Math" panose="02040503050406030204" pitchFamily="18" charset="0"/>
                                <a:ea typeface="Calibri" panose="020F0502020204030204" pitchFamily="34" charset="0"/>
                                <a:cs typeface="Arial" panose="020B0604020202020204" pitchFamily="34" charset="0"/>
                              </a:rPr>
                              <m:t> </m:t>
                            </m:r>
                            <m:r>
                              <m:rPr>
                                <m:sty m:val="p"/>
                              </m:rPr>
                              <a:rPr lang="en-US" sz="1600" b="0" i="0" smtClean="0">
                                <a:effectLst/>
                                <a:latin typeface="Cambria Math" panose="02040503050406030204" pitchFamily="18" charset="0"/>
                                <a:ea typeface="Calibri" panose="020F0502020204030204" pitchFamily="34" charset="0"/>
                                <a:cs typeface="Arial" panose="020B0604020202020204" pitchFamily="34" charset="0"/>
                              </a:rPr>
                              <m:t>Circuit</m:t>
                            </m:r>
                            <m:r>
                              <a:rPr lang="en-US" sz="1600" b="0" i="0" smtClean="0">
                                <a:effectLst/>
                                <a:latin typeface="Cambria Math" panose="02040503050406030204" pitchFamily="18" charset="0"/>
                                <a:ea typeface="Calibri" panose="020F0502020204030204" pitchFamily="34" charset="0"/>
                                <a:cs typeface="Arial" panose="020B0604020202020204" pitchFamily="34" charset="0"/>
                              </a:rPr>
                              <m:t> </m:t>
                            </m:r>
                            <m:r>
                              <m:rPr>
                                <m:sty m:val="p"/>
                              </m:rPr>
                              <a:rPr lang="en-US" sz="1600" b="0" i="0" smtClean="0">
                                <a:effectLst/>
                                <a:latin typeface="Cambria Math" panose="02040503050406030204" pitchFamily="18" charset="0"/>
                                <a:ea typeface="Calibri" panose="020F0502020204030204" pitchFamily="34" charset="0"/>
                                <a:cs typeface="Arial" panose="020B0604020202020204" pitchFamily="34" charset="0"/>
                              </a:rPr>
                              <m:t>km</m:t>
                            </m:r>
                          </m:den>
                        </m:f>
                      </m:e>
                    </m:d>
                    <m:r>
                      <a:rPr lang="en-CA" sz="1600" smtClean="0">
                        <a:effectLst/>
                        <a:latin typeface="Cambria Math" panose="02040503050406030204" pitchFamily="18" charset="0"/>
                        <a:ea typeface="Calibri" panose="020F0502020204030204" pitchFamily="34" charset="0"/>
                        <a:cs typeface="Arial" panose="020B0604020202020204" pitchFamily="34" charset="0"/>
                      </a:rPr>
                      <m:t>=</m:t>
                    </m:r>
                  </m:oMath>
                </a14:m>
                <a:r>
                  <a:rPr lang="en-CA" sz="2400" dirty="0">
                    <a:effectLst/>
                    <a:latin typeface="Calibri" panose="020F050202020403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m:rPr>
                            <m:sty m:val="p"/>
                          </m:rPr>
                          <a:rPr lang="en-CA" sz="1800">
                            <a:effectLst/>
                            <a:latin typeface="Cambria Math" panose="02040503050406030204" pitchFamily="18" charset="0"/>
                            <a:ea typeface="Calibri" panose="020F0502020204030204" pitchFamily="34" charset="0"/>
                            <a:cs typeface="Arial" panose="020B0604020202020204" pitchFamily="34" charset="0"/>
                          </a:rPr>
                          <m:t>USoA</m:t>
                        </m:r>
                        <m:r>
                          <a:rPr lang="en-CA" sz="1800">
                            <a:effectLst/>
                            <a:latin typeface="Cambria Math" panose="02040503050406030204" pitchFamily="18" charset="0"/>
                            <a:ea typeface="Calibri" panose="020F0502020204030204" pitchFamily="34" charset="0"/>
                            <a:cs typeface="Arial" panose="020B0604020202020204" pitchFamily="34" charset="0"/>
                          </a:rPr>
                          <m:t>  [5020 + 5025 + 5040 + 5045 + 5090 + 5095 + 5125 + 5130 + 5145 + 5150 + 5155] ($)</m:t>
                        </m:r>
                      </m:num>
                      <m:den>
                        <m:r>
                          <m:rPr>
                            <m:sty m:val="p"/>
                          </m:rPr>
                          <a:rPr lang="en-CA" sz="1800">
                            <a:effectLst/>
                            <a:latin typeface="Cambria Math" panose="02040503050406030204" pitchFamily="18" charset="0"/>
                            <a:ea typeface="Calibri" panose="020F0502020204030204" pitchFamily="34" charset="0"/>
                            <a:cs typeface="Arial" panose="020B0604020202020204" pitchFamily="34" charset="0"/>
                          </a:rPr>
                          <m:t>Total</m:t>
                        </m:r>
                        <m:r>
                          <a:rPr lang="en-CA" sz="1800">
                            <a:effectLst/>
                            <a:latin typeface="Cambria Math" panose="02040503050406030204" pitchFamily="18" charset="0"/>
                            <a:ea typeface="Calibri" panose="020F0502020204030204" pitchFamily="34" charset="0"/>
                            <a:cs typeface="Arial" panose="020B0604020202020204" pitchFamily="34" charset="0"/>
                          </a:rPr>
                          <m:t> </m:t>
                        </m:r>
                        <m:r>
                          <m:rPr>
                            <m:sty m:val="p"/>
                          </m:rPr>
                          <a:rPr lang="en-CA" sz="1800">
                            <a:effectLst/>
                            <a:latin typeface="Cambria Math" panose="02040503050406030204" pitchFamily="18" charset="0"/>
                            <a:ea typeface="Calibri" panose="020F0502020204030204" pitchFamily="34" charset="0"/>
                            <a:cs typeface="Arial" panose="020B0604020202020204" pitchFamily="34" charset="0"/>
                          </a:rPr>
                          <m:t>Primiary</m:t>
                        </m:r>
                        <m:r>
                          <a:rPr lang="en-CA" sz="1800">
                            <a:effectLst/>
                            <a:latin typeface="Cambria Math" panose="02040503050406030204" pitchFamily="18" charset="0"/>
                            <a:ea typeface="Calibri" panose="020F0502020204030204" pitchFamily="34" charset="0"/>
                            <a:cs typeface="Arial" panose="020B0604020202020204" pitchFamily="34" charset="0"/>
                          </a:rPr>
                          <m:t> </m:t>
                        </m:r>
                        <m:r>
                          <m:rPr>
                            <m:sty m:val="p"/>
                          </m:rPr>
                          <a:rPr lang="en-CA" sz="1800">
                            <a:effectLst/>
                            <a:latin typeface="Cambria Math" panose="02040503050406030204" pitchFamily="18" charset="0"/>
                            <a:ea typeface="Calibri" panose="020F0502020204030204" pitchFamily="34" charset="0"/>
                            <a:cs typeface="Arial" panose="020B0604020202020204" pitchFamily="34" charset="0"/>
                          </a:rPr>
                          <m:t>Circuit</m:t>
                        </m:r>
                        <m:r>
                          <a:rPr lang="en-CA" sz="1800">
                            <a:effectLst/>
                            <a:latin typeface="Cambria Math" panose="02040503050406030204" pitchFamily="18" charset="0"/>
                            <a:ea typeface="Calibri" panose="020F0502020204030204" pitchFamily="34" charset="0"/>
                            <a:cs typeface="Arial" panose="020B0604020202020204" pitchFamily="34" charset="0"/>
                          </a:rPr>
                          <m:t> </m:t>
                        </m:r>
                        <m:r>
                          <m:rPr>
                            <m:sty m:val="p"/>
                          </m:rPr>
                          <a:rPr lang="en-CA" sz="1800">
                            <a:effectLst/>
                            <a:latin typeface="Cambria Math" panose="02040503050406030204" pitchFamily="18" charset="0"/>
                            <a:ea typeface="Calibri" panose="020F0502020204030204" pitchFamily="34" charset="0"/>
                            <a:cs typeface="Arial" panose="020B0604020202020204" pitchFamily="34" charset="0"/>
                          </a:rPr>
                          <m:t>Kilometres</m:t>
                        </m:r>
                      </m:den>
                    </m:f>
                  </m:oMath>
                </a14:m>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5" name="TextBox 4">
                <a:extLst>
                  <a:ext uri="{FF2B5EF4-FFF2-40B4-BE49-F238E27FC236}">
                    <a16:creationId xmlns:a16="http://schemas.microsoft.com/office/drawing/2014/main" id="{4F7A031D-D64A-49C4-AB45-A306E36A947E}"/>
                  </a:ext>
                </a:extLst>
              </p:cNvPr>
              <p:cNvSpPr txBox="1">
                <a:spLocks noRot="1" noChangeAspect="1" noMove="1" noResize="1" noEditPoints="1" noAdjustHandles="1" noChangeArrowheads="1" noChangeShapeType="1" noTextEdit="1"/>
              </p:cNvSpPr>
              <p:nvPr/>
            </p:nvSpPr>
            <p:spPr>
              <a:xfrm>
                <a:off x="866221" y="4613516"/>
                <a:ext cx="11031794" cy="606384"/>
              </a:xfrm>
              <a:prstGeom prst="rect">
                <a:avLst/>
              </a:prstGeom>
              <a:blipFill>
                <a:blip r:embed="rId2"/>
                <a:stretch>
                  <a:fillRect b="-6061"/>
                </a:stretch>
              </a:blipFill>
            </p:spPr>
            <p:txBody>
              <a:bodyPr/>
              <a:lstStyle/>
              <a:p>
                <a:r>
                  <a:rPr lang="en-US">
                    <a:noFill/>
                  </a:rPr>
                  <a:t> </a:t>
                </a:r>
              </a:p>
            </p:txBody>
          </p:sp>
        </mc:Fallback>
      </mc:AlternateContent>
      <p:graphicFrame>
        <p:nvGraphicFramePr>
          <p:cNvPr id="6" name="Chart 5">
            <a:extLst>
              <a:ext uri="{FF2B5EF4-FFF2-40B4-BE49-F238E27FC236}">
                <a16:creationId xmlns:a16="http://schemas.microsoft.com/office/drawing/2014/main" id="{0E3CE20C-3F0A-404C-B564-7726CFC16345}"/>
              </a:ext>
            </a:extLst>
          </p:cNvPr>
          <p:cNvGraphicFramePr/>
          <p:nvPr>
            <p:extLst>
              <p:ext uri="{D42A27DB-BD31-4B8C-83A1-F6EECF244321}">
                <p14:modId xmlns:p14="http://schemas.microsoft.com/office/powerpoint/2010/main" val="3673177570"/>
              </p:ext>
            </p:extLst>
          </p:nvPr>
        </p:nvGraphicFramePr>
        <p:xfrm>
          <a:off x="936522" y="1310640"/>
          <a:ext cx="475488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4BBC4D98-285F-4316-97B9-9A16EECC2EF8}"/>
              </a:ext>
            </a:extLst>
          </p:cNvPr>
          <p:cNvGraphicFramePr/>
          <p:nvPr>
            <p:extLst>
              <p:ext uri="{D42A27DB-BD31-4B8C-83A1-F6EECF244321}">
                <p14:modId xmlns:p14="http://schemas.microsoft.com/office/powerpoint/2010/main" val="2750604711"/>
              </p:ext>
            </p:extLst>
          </p:nvPr>
        </p:nvGraphicFramePr>
        <p:xfrm>
          <a:off x="5697793" y="1307911"/>
          <a:ext cx="566928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7C4CAFED-C38F-4094-BD62-51B349965DBE}"/>
              </a:ext>
            </a:extLst>
          </p:cNvPr>
          <p:cNvSpPr>
            <a:spLocks noGrp="1"/>
          </p:cNvSpPr>
          <p:nvPr>
            <p:ph type="sldNum" sz="quarter" idx="4"/>
          </p:nvPr>
        </p:nvSpPr>
        <p:spPr/>
        <p:txBody>
          <a:bodyPr/>
          <a:lstStyle/>
          <a:p>
            <a:fld id="{A213ADC0-72BD-4342-B523-2CEC86468CA0}" type="slidenum">
              <a:rPr lang="en-US" smtClean="0"/>
              <a:t>39</a:t>
            </a:fld>
            <a:endParaRPr lang="en-US"/>
          </a:p>
        </p:txBody>
      </p:sp>
    </p:spTree>
    <p:extLst>
      <p:ext uri="{BB962C8B-B14F-4D97-AF65-F5344CB8AC3E}">
        <p14:creationId xmlns:p14="http://schemas.microsoft.com/office/powerpoint/2010/main" val="1054067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71D67-ED18-4FFA-928E-95632F575385}"/>
              </a:ext>
            </a:extLst>
          </p:cNvPr>
          <p:cNvSpPr>
            <a:spLocks noGrp="1"/>
          </p:cNvSpPr>
          <p:nvPr>
            <p:ph type="title"/>
          </p:nvPr>
        </p:nvSpPr>
        <p:spPr/>
        <p:txBody>
          <a:bodyPr/>
          <a:lstStyle/>
          <a:p>
            <a:r>
              <a:rPr lang="en-US" dirty="0"/>
              <a:t>OEB Business Plan</a:t>
            </a:r>
          </a:p>
        </p:txBody>
      </p:sp>
      <p:sp>
        <p:nvSpPr>
          <p:cNvPr id="5" name="TextBox 4">
            <a:extLst>
              <a:ext uri="{FF2B5EF4-FFF2-40B4-BE49-F238E27FC236}">
                <a16:creationId xmlns:a16="http://schemas.microsoft.com/office/drawing/2014/main" id="{CFE6FA32-8ECD-4957-9C21-7D5D555EB3FA}"/>
              </a:ext>
            </a:extLst>
          </p:cNvPr>
          <p:cNvSpPr txBox="1"/>
          <p:nvPr/>
        </p:nvSpPr>
        <p:spPr>
          <a:xfrm>
            <a:off x="1776453" y="1876207"/>
            <a:ext cx="9109720" cy="400110"/>
          </a:xfrm>
          <a:prstGeom prst="rect">
            <a:avLst/>
          </a:prstGeom>
          <a:noFill/>
        </p:spPr>
        <p:txBody>
          <a:bodyPr wrap="square">
            <a:spAutoFit/>
          </a:bodyPr>
          <a:lstStyle/>
          <a:p>
            <a:r>
              <a:rPr lang="en-US" sz="2000" dirty="0"/>
              <a:t>EVOLVE TOWARDS BECOMING A TOP QUARTILE REGULATOR</a:t>
            </a:r>
          </a:p>
        </p:txBody>
      </p:sp>
      <p:pic>
        <p:nvPicPr>
          <p:cNvPr id="6" name="Picture 5">
            <a:extLst>
              <a:ext uri="{FF2B5EF4-FFF2-40B4-BE49-F238E27FC236}">
                <a16:creationId xmlns:a16="http://schemas.microsoft.com/office/drawing/2014/main" id="{C296921D-6031-44CF-B707-9D3A24C7E67F}"/>
              </a:ext>
            </a:extLst>
          </p:cNvPr>
          <p:cNvPicPr>
            <a:picLocks noChangeAspect="1"/>
          </p:cNvPicPr>
          <p:nvPr/>
        </p:nvPicPr>
        <p:blipFill rotWithShape="1">
          <a:blip r:embed="rId2"/>
          <a:srcRect l="63738" t="53118" r="26174" b="23527"/>
          <a:stretch/>
        </p:blipFill>
        <p:spPr>
          <a:xfrm>
            <a:off x="838200" y="2226196"/>
            <a:ext cx="851417" cy="756000"/>
          </a:xfrm>
          <a:prstGeom prst="rect">
            <a:avLst/>
          </a:prstGeom>
        </p:spPr>
      </p:pic>
      <p:pic>
        <p:nvPicPr>
          <p:cNvPr id="7" name="Picture 6">
            <a:extLst>
              <a:ext uri="{FF2B5EF4-FFF2-40B4-BE49-F238E27FC236}">
                <a16:creationId xmlns:a16="http://schemas.microsoft.com/office/drawing/2014/main" id="{3829108B-717A-456E-A4A7-A5D3DED9646A}"/>
              </a:ext>
            </a:extLst>
          </p:cNvPr>
          <p:cNvPicPr>
            <a:picLocks noChangeAspect="1"/>
          </p:cNvPicPr>
          <p:nvPr/>
        </p:nvPicPr>
        <p:blipFill rotWithShape="1">
          <a:blip r:embed="rId3"/>
          <a:srcRect l="63565" t="42007" r="26087" b="34638"/>
          <a:stretch/>
        </p:blipFill>
        <p:spPr>
          <a:xfrm>
            <a:off x="838200" y="4430623"/>
            <a:ext cx="873438" cy="756000"/>
          </a:xfrm>
          <a:prstGeom prst="rect">
            <a:avLst/>
          </a:prstGeom>
        </p:spPr>
      </p:pic>
      <p:sp>
        <p:nvSpPr>
          <p:cNvPr id="9" name="TextBox 8">
            <a:extLst>
              <a:ext uri="{FF2B5EF4-FFF2-40B4-BE49-F238E27FC236}">
                <a16:creationId xmlns:a16="http://schemas.microsoft.com/office/drawing/2014/main" id="{5BF515FD-C7D9-484A-931B-5B201B690506}"/>
              </a:ext>
            </a:extLst>
          </p:cNvPr>
          <p:cNvSpPr txBox="1"/>
          <p:nvPr/>
        </p:nvSpPr>
        <p:spPr>
          <a:xfrm>
            <a:off x="1801681" y="3918102"/>
            <a:ext cx="9109719" cy="400110"/>
          </a:xfrm>
          <a:prstGeom prst="rect">
            <a:avLst/>
          </a:prstGeom>
          <a:noFill/>
        </p:spPr>
        <p:txBody>
          <a:bodyPr wrap="square">
            <a:spAutoFit/>
          </a:bodyPr>
          <a:lstStyle/>
          <a:p>
            <a:r>
              <a:rPr lang="en-US" sz="2000" dirty="0"/>
              <a:t>DRIVE ENERGY SECTOR PERFORMANCE</a:t>
            </a:r>
          </a:p>
        </p:txBody>
      </p:sp>
      <p:sp>
        <p:nvSpPr>
          <p:cNvPr id="12" name="TextBox 11">
            <a:extLst>
              <a:ext uri="{FF2B5EF4-FFF2-40B4-BE49-F238E27FC236}">
                <a16:creationId xmlns:a16="http://schemas.microsoft.com/office/drawing/2014/main" id="{42388722-BFB0-4AB2-A66A-400B7A1CCCEF}"/>
              </a:ext>
            </a:extLst>
          </p:cNvPr>
          <p:cNvSpPr txBox="1"/>
          <p:nvPr/>
        </p:nvSpPr>
        <p:spPr>
          <a:xfrm>
            <a:off x="1801681" y="4430623"/>
            <a:ext cx="6097604" cy="923330"/>
          </a:xfrm>
          <a:prstGeom prst="rect">
            <a:avLst/>
          </a:prstGeom>
          <a:noFill/>
        </p:spPr>
        <p:txBody>
          <a:bodyPr wrap="square">
            <a:spAutoFit/>
          </a:bodyPr>
          <a:lstStyle/>
          <a:p>
            <a:r>
              <a:rPr lang="en-US" dirty="0">
                <a:solidFill>
                  <a:schemeClr val="bg1">
                    <a:lumMod val="10000"/>
                  </a:schemeClr>
                </a:solidFill>
              </a:rPr>
              <a:t>Further refine the approach to benchmarking to support its increased value in the rate-setting process RRR review and opportunities for improvement</a:t>
            </a:r>
          </a:p>
        </p:txBody>
      </p:sp>
      <p:sp>
        <p:nvSpPr>
          <p:cNvPr id="14" name="TextBox 13">
            <a:extLst>
              <a:ext uri="{FF2B5EF4-FFF2-40B4-BE49-F238E27FC236}">
                <a16:creationId xmlns:a16="http://schemas.microsoft.com/office/drawing/2014/main" id="{5EA608A0-2C57-427E-A35B-C33FFF8C02FD}"/>
              </a:ext>
            </a:extLst>
          </p:cNvPr>
          <p:cNvSpPr txBox="1"/>
          <p:nvPr/>
        </p:nvSpPr>
        <p:spPr>
          <a:xfrm>
            <a:off x="1801681" y="2455633"/>
            <a:ext cx="6097604" cy="369332"/>
          </a:xfrm>
          <a:prstGeom prst="rect">
            <a:avLst/>
          </a:prstGeom>
          <a:noFill/>
        </p:spPr>
        <p:txBody>
          <a:bodyPr wrap="square">
            <a:spAutoFit/>
          </a:bodyPr>
          <a:lstStyle/>
          <a:p>
            <a:r>
              <a:rPr lang="en-US" dirty="0">
                <a:solidFill>
                  <a:schemeClr val="bg1">
                    <a:lumMod val="10000"/>
                  </a:schemeClr>
                </a:solidFill>
              </a:rPr>
              <a:t>Implement OEB program-level benchmarking</a:t>
            </a:r>
          </a:p>
        </p:txBody>
      </p:sp>
      <p:graphicFrame>
        <p:nvGraphicFramePr>
          <p:cNvPr id="15" name="Table 15">
            <a:extLst>
              <a:ext uri="{FF2B5EF4-FFF2-40B4-BE49-F238E27FC236}">
                <a16:creationId xmlns:a16="http://schemas.microsoft.com/office/drawing/2014/main" id="{526C0237-C8EE-4FF9-8003-AA7EBD3D9FB9}"/>
              </a:ext>
            </a:extLst>
          </p:cNvPr>
          <p:cNvGraphicFramePr>
            <a:graphicFrameLocks noGrp="1"/>
          </p:cNvGraphicFramePr>
          <p:nvPr>
            <p:extLst>
              <p:ext uri="{D42A27DB-BD31-4B8C-83A1-F6EECF244321}">
                <p14:modId xmlns:p14="http://schemas.microsoft.com/office/powerpoint/2010/main" val="3603479557"/>
              </p:ext>
            </p:extLst>
          </p:nvPr>
        </p:nvGraphicFramePr>
        <p:xfrm>
          <a:off x="1877996" y="3209760"/>
          <a:ext cx="8128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35168768"/>
                    </a:ext>
                  </a:extLst>
                </a:gridCol>
                <a:gridCol w="2032000">
                  <a:extLst>
                    <a:ext uri="{9D8B030D-6E8A-4147-A177-3AD203B41FA5}">
                      <a16:colId xmlns:a16="http://schemas.microsoft.com/office/drawing/2014/main" val="1275338469"/>
                    </a:ext>
                  </a:extLst>
                </a:gridCol>
                <a:gridCol w="2032000">
                  <a:extLst>
                    <a:ext uri="{9D8B030D-6E8A-4147-A177-3AD203B41FA5}">
                      <a16:colId xmlns:a16="http://schemas.microsoft.com/office/drawing/2014/main" val="3345682211"/>
                    </a:ext>
                  </a:extLst>
                </a:gridCol>
                <a:gridCol w="2032000">
                  <a:extLst>
                    <a:ext uri="{9D8B030D-6E8A-4147-A177-3AD203B41FA5}">
                      <a16:colId xmlns:a16="http://schemas.microsoft.com/office/drawing/2014/main" val="3137170327"/>
                    </a:ext>
                  </a:extLst>
                </a:gridCol>
              </a:tblGrid>
              <a:tr h="370840">
                <a:tc>
                  <a:txBody>
                    <a:bodyPr/>
                    <a:lstStyle/>
                    <a:p>
                      <a:pPr algn="ctr"/>
                      <a:r>
                        <a:rPr lang="en-US" sz="1200" b="0" dirty="0">
                          <a:solidFill>
                            <a:schemeClr val="bg1">
                              <a:lumMod val="10000"/>
                            </a:schemeClr>
                          </a:solidFill>
                        </a:rPr>
                        <a:t>Develop Workplan</a:t>
                      </a:r>
                    </a:p>
                  </a:txBody>
                  <a:tcPr anchor="ctr">
                    <a:solidFill>
                      <a:srgbClr val="BED330"/>
                    </a:solidFill>
                  </a:tcPr>
                </a:tc>
                <a:tc>
                  <a:txBody>
                    <a:bodyPr/>
                    <a:lstStyle/>
                    <a:p>
                      <a:pPr algn="ctr"/>
                      <a:endParaRPr lang="en-US" sz="1200" dirty="0"/>
                    </a:p>
                  </a:txBody>
                  <a:tcPr anchor="ctr">
                    <a:solidFill>
                      <a:schemeClr val="bg1">
                        <a:lumMod val="50000"/>
                      </a:schemeClr>
                    </a:solidFill>
                  </a:tcPr>
                </a:tc>
                <a:tc>
                  <a:txBody>
                    <a:bodyPr/>
                    <a:lstStyle/>
                    <a:p>
                      <a:pPr algn="ctr"/>
                      <a:endParaRPr lang="en-US" sz="1200" dirty="0"/>
                    </a:p>
                  </a:txBody>
                  <a:tcPr anchor="ctr">
                    <a:solidFill>
                      <a:schemeClr val="bg1">
                        <a:lumMod val="50000"/>
                      </a:schemeClr>
                    </a:solidFill>
                  </a:tcPr>
                </a:tc>
                <a:tc>
                  <a:txBody>
                    <a:bodyPr/>
                    <a:lstStyle/>
                    <a:p>
                      <a:pPr algn="ctr"/>
                      <a:endParaRPr lang="en-US" sz="1200" dirty="0"/>
                    </a:p>
                  </a:txBody>
                  <a:tcPr anchor="ctr">
                    <a:solidFill>
                      <a:schemeClr val="bg1">
                        <a:lumMod val="50000"/>
                      </a:schemeClr>
                    </a:solidFill>
                  </a:tcPr>
                </a:tc>
                <a:extLst>
                  <a:ext uri="{0D108BD9-81ED-4DB2-BD59-A6C34878D82A}">
                    <a16:rowId xmlns:a16="http://schemas.microsoft.com/office/drawing/2014/main" val="1399152901"/>
                  </a:ext>
                </a:extLst>
              </a:tr>
            </a:tbl>
          </a:graphicData>
        </a:graphic>
      </p:graphicFrame>
      <p:sp>
        <p:nvSpPr>
          <p:cNvPr id="16" name="TextBox 15">
            <a:extLst>
              <a:ext uri="{FF2B5EF4-FFF2-40B4-BE49-F238E27FC236}">
                <a16:creationId xmlns:a16="http://schemas.microsoft.com/office/drawing/2014/main" id="{ECA11F5D-B608-407A-8AE7-89137ECD739B}"/>
              </a:ext>
            </a:extLst>
          </p:cNvPr>
          <p:cNvSpPr txBox="1"/>
          <p:nvPr/>
        </p:nvSpPr>
        <p:spPr>
          <a:xfrm>
            <a:off x="2618071" y="2805197"/>
            <a:ext cx="789271" cy="369332"/>
          </a:xfrm>
          <a:prstGeom prst="rect">
            <a:avLst/>
          </a:prstGeom>
          <a:noFill/>
        </p:spPr>
        <p:txBody>
          <a:bodyPr wrap="square" rtlCol="0">
            <a:spAutoFit/>
          </a:bodyPr>
          <a:lstStyle/>
          <a:p>
            <a:r>
              <a:rPr lang="en-US" dirty="0"/>
              <a:t>Q1</a:t>
            </a:r>
          </a:p>
        </p:txBody>
      </p:sp>
      <p:sp>
        <p:nvSpPr>
          <p:cNvPr id="17" name="TextBox 16">
            <a:extLst>
              <a:ext uri="{FF2B5EF4-FFF2-40B4-BE49-F238E27FC236}">
                <a16:creationId xmlns:a16="http://schemas.microsoft.com/office/drawing/2014/main" id="{015F01B6-412A-464F-8760-210701913DFC}"/>
              </a:ext>
            </a:extLst>
          </p:cNvPr>
          <p:cNvSpPr txBox="1"/>
          <p:nvPr/>
        </p:nvSpPr>
        <p:spPr>
          <a:xfrm>
            <a:off x="4560770" y="2815081"/>
            <a:ext cx="789271" cy="369332"/>
          </a:xfrm>
          <a:prstGeom prst="rect">
            <a:avLst/>
          </a:prstGeom>
          <a:noFill/>
        </p:spPr>
        <p:txBody>
          <a:bodyPr wrap="square" rtlCol="0">
            <a:spAutoFit/>
          </a:bodyPr>
          <a:lstStyle/>
          <a:p>
            <a:r>
              <a:rPr lang="en-US" dirty="0"/>
              <a:t>Q2</a:t>
            </a:r>
          </a:p>
        </p:txBody>
      </p:sp>
      <p:sp>
        <p:nvSpPr>
          <p:cNvPr id="18" name="TextBox 17">
            <a:extLst>
              <a:ext uri="{FF2B5EF4-FFF2-40B4-BE49-F238E27FC236}">
                <a16:creationId xmlns:a16="http://schemas.microsoft.com/office/drawing/2014/main" id="{EC59B670-80BF-4C41-BD25-0CEE29ED76B4}"/>
              </a:ext>
            </a:extLst>
          </p:cNvPr>
          <p:cNvSpPr txBox="1"/>
          <p:nvPr/>
        </p:nvSpPr>
        <p:spPr>
          <a:xfrm>
            <a:off x="6659078" y="2784223"/>
            <a:ext cx="789271" cy="369332"/>
          </a:xfrm>
          <a:prstGeom prst="rect">
            <a:avLst/>
          </a:prstGeom>
          <a:noFill/>
        </p:spPr>
        <p:txBody>
          <a:bodyPr wrap="square" rtlCol="0">
            <a:spAutoFit/>
          </a:bodyPr>
          <a:lstStyle/>
          <a:p>
            <a:r>
              <a:rPr lang="en-US" dirty="0"/>
              <a:t>Q3</a:t>
            </a:r>
          </a:p>
        </p:txBody>
      </p:sp>
      <p:sp>
        <p:nvSpPr>
          <p:cNvPr id="19" name="TextBox 18">
            <a:extLst>
              <a:ext uri="{FF2B5EF4-FFF2-40B4-BE49-F238E27FC236}">
                <a16:creationId xmlns:a16="http://schemas.microsoft.com/office/drawing/2014/main" id="{5506467F-BADE-4C9F-A09A-3F2727B5B590}"/>
              </a:ext>
            </a:extLst>
          </p:cNvPr>
          <p:cNvSpPr txBox="1"/>
          <p:nvPr/>
        </p:nvSpPr>
        <p:spPr>
          <a:xfrm>
            <a:off x="8784658" y="2784223"/>
            <a:ext cx="789271" cy="369332"/>
          </a:xfrm>
          <a:prstGeom prst="rect">
            <a:avLst/>
          </a:prstGeom>
          <a:noFill/>
        </p:spPr>
        <p:txBody>
          <a:bodyPr wrap="square" rtlCol="0">
            <a:spAutoFit/>
          </a:bodyPr>
          <a:lstStyle/>
          <a:p>
            <a:r>
              <a:rPr lang="en-US" dirty="0"/>
              <a:t>Q4</a:t>
            </a:r>
          </a:p>
        </p:txBody>
      </p:sp>
      <p:graphicFrame>
        <p:nvGraphicFramePr>
          <p:cNvPr id="21" name="Table 15">
            <a:extLst>
              <a:ext uri="{FF2B5EF4-FFF2-40B4-BE49-F238E27FC236}">
                <a16:creationId xmlns:a16="http://schemas.microsoft.com/office/drawing/2014/main" id="{392E99B6-4698-4BA9-946C-9D40E3BEEB2B}"/>
              </a:ext>
            </a:extLst>
          </p:cNvPr>
          <p:cNvGraphicFramePr>
            <a:graphicFrameLocks noGrp="1"/>
          </p:cNvGraphicFramePr>
          <p:nvPr>
            <p:extLst>
              <p:ext uri="{D42A27DB-BD31-4B8C-83A1-F6EECF244321}">
                <p14:modId xmlns:p14="http://schemas.microsoft.com/office/powerpoint/2010/main" val="2066163083"/>
              </p:ext>
            </p:extLst>
          </p:nvPr>
        </p:nvGraphicFramePr>
        <p:xfrm>
          <a:off x="1776453" y="5782043"/>
          <a:ext cx="8128000" cy="457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35168768"/>
                    </a:ext>
                  </a:extLst>
                </a:gridCol>
                <a:gridCol w="2032000">
                  <a:extLst>
                    <a:ext uri="{9D8B030D-6E8A-4147-A177-3AD203B41FA5}">
                      <a16:colId xmlns:a16="http://schemas.microsoft.com/office/drawing/2014/main" val="1275338469"/>
                    </a:ext>
                  </a:extLst>
                </a:gridCol>
                <a:gridCol w="2032000">
                  <a:extLst>
                    <a:ext uri="{9D8B030D-6E8A-4147-A177-3AD203B41FA5}">
                      <a16:colId xmlns:a16="http://schemas.microsoft.com/office/drawing/2014/main" val="3345682211"/>
                    </a:ext>
                  </a:extLst>
                </a:gridCol>
                <a:gridCol w="2032000">
                  <a:extLst>
                    <a:ext uri="{9D8B030D-6E8A-4147-A177-3AD203B41FA5}">
                      <a16:colId xmlns:a16="http://schemas.microsoft.com/office/drawing/2014/main" val="3137170327"/>
                    </a:ext>
                  </a:extLst>
                </a:gridCol>
              </a:tblGrid>
              <a:tr h="370840">
                <a:tc>
                  <a:txBody>
                    <a:bodyPr/>
                    <a:lstStyle/>
                    <a:p>
                      <a:pPr algn="ctr"/>
                      <a:endParaRPr lang="en-US" sz="1200" dirty="0">
                        <a:solidFill>
                          <a:schemeClr val="bg1">
                            <a:lumMod val="10000"/>
                          </a:schemeClr>
                        </a:solidFill>
                      </a:endParaRPr>
                    </a:p>
                  </a:txBody>
                  <a:tcPr anchor="ctr">
                    <a:solidFill>
                      <a:schemeClr val="bg1">
                        <a:lumMod val="50000"/>
                      </a:schemeClr>
                    </a:solidFill>
                  </a:tcPr>
                </a:tc>
                <a:tc>
                  <a:txBody>
                    <a:bodyPr/>
                    <a:lstStyle/>
                    <a:p>
                      <a:pPr algn="ctr"/>
                      <a:r>
                        <a:rPr lang="en-US" sz="1200" b="0" dirty="0">
                          <a:solidFill>
                            <a:schemeClr val="bg1">
                              <a:lumMod val="10000"/>
                            </a:schemeClr>
                          </a:solidFill>
                        </a:rPr>
                        <a:t>Next APB report</a:t>
                      </a:r>
                    </a:p>
                  </a:txBody>
                  <a:tcPr anchor="ctr">
                    <a:solidFill>
                      <a:srgbClr val="BED330"/>
                    </a:solidFill>
                  </a:tcPr>
                </a:tc>
                <a:tc>
                  <a:txBody>
                    <a:bodyPr/>
                    <a:lstStyle/>
                    <a:p>
                      <a:pPr algn="ctr"/>
                      <a:r>
                        <a:rPr lang="en-US" sz="1200" b="0" dirty="0">
                          <a:solidFill>
                            <a:schemeClr val="bg1">
                              <a:lumMod val="10000"/>
                            </a:schemeClr>
                          </a:solidFill>
                        </a:rPr>
                        <a:t>Engage on refinement to APB </a:t>
                      </a:r>
                    </a:p>
                  </a:txBody>
                  <a:tcPr anchor="ctr">
                    <a:solidFill>
                      <a:srgbClr val="BED330"/>
                    </a:solidFill>
                  </a:tcPr>
                </a:tc>
                <a:tc>
                  <a:txBody>
                    <a:bodyPr/>
                    <a:lstStyle/>
                    <a:p>
                      <a:pPr algn="ctr"/>
                      <a:r>
                        <a:rPr lang="en-US" sz="1200" b="0" dirty="0">
                          <a:solidFill>
                            <a:schemeClr val="bg1">
                              <a:lumMod val="10000"/>
                            </a:schemeClr>
                          </a:solidFill>
                        </a:rPr>
                        <a:t>Implement new APB models</a:t>
                      </a:r>
                    </a:p>
                  </a:txBody>
                  <a:tcPr anchor="ctr">
                    <a:solidFill>
                      <a:srgbClr val="BED330"/>
                    </a:solidFill>
                  </a:tcPr>
                </a:tc>
                <a:extLst>
                  <a:ext uri="{0D108BD9-81ED-4DB2-BD59-A6C34878D82A}">
                    <a16:rowId xmlns:a16="http://schemas.microsoft.com/office/drawing/2014/main" val="1399152901"/>
                  </a:ext>
                </a:extLst>
              </a:tr>
            </a:tbl>
          </a:graphicData>
        </a:graphic>
      </p:graphicFrame>
      <p:sp>
        <p:nvSpPr>
          <p:cNvPr id="22" name="TextBox 21">
            <a:extLst>
              <a:ext uri="{FF2B5EF4-FFF2-40B4-BE49-F238E27FC236}">
                <a16:creationId xmlns:a16="http://schemas.microsoft.com/office/drawing/2014/main" id="{A86FDD36-C285-4098-8A7A-AD2B058AA068}"/>
              </a:ext>
            </a:extLst>
          </p:cNvPr>
          <p:cNvSpPr txBox="1"/>
          <p:nvPr/>
        </p:nvSpPr>
        <p:spPr>
          <a:xfrm>
            <a:off x="2516528" y="5377480"/>
            <a:ext cx="789271" cy="369332"/>
          </a:xfrm>
          <a:prstGeom prst="rect">
            <a:avLst/>
          </a:prstGeom>
          <a:noFill/>
        </p:spPr>
        <p:txBody>
          <a:bodyPr wrap="square" rtlCol="0">
            <a:spAutoFit/>
          </a:bodyPr>
          <a:lstStyle/>
          <a:p>
            <a:r>
              <a:rPr lang="en-US" dirty="0"/>
              <a:t>Q1</a:t>
            </a:r>
          </a:p>
        </p:txBody>
      </p:sp>
      <p:sp>
        <p:nvSpPr>
          <p:cNvPr id="23" name="TextBox 22">
            <a:extLst>
              <a:ext uri="{FF2B5EF4-FFF2-40B4-BE49-F238E27FC236}">
                <a16:creationId xmlns:a16="http://schemas.microsoft.com/office/drawing/2014/main" id="{CC1932D2-521C-4A5E-857D-082F3A7FCAB2}"/>
              </a:ext>
            </a:extLst>
          </p:cNvPr>
          <p:cNvSpPr txBox="1"/>
          <p:nvPr/>
        </p:nvSpPr>
        <p:spPr>
          <a:xfrm>
            <a:off x="4459227" y="5387364"/>
            <a:ext cx="789271" cy="369332"/>
          </a:xfrm>
          <a:prstGeom prst="rect">
            <a:avLst/>
          </a:prstGeom>
          <a:noFill/>
        </p:spPr>
        <p:txBody>
          <a:bodyPr wrap="square" rtlCol="0">
            <a:spAutoFit/>
          </a:bodyPr>
          <a:lstStyle/>
          <a:p>
            <a:r>
              <a:rPr lang="en-US" dirty="0"/>
              <a:t>Q2</a:t>
            </a:r>
          </a:p>
        </p:txBody>
      </p:sp>
      <p:sp>
        <p:nvSpPr>
          <p:cNvPr id="24" name="TextBox 23">
            <a:extLst>
              <a:ext uri="{FF2B5EF4-FFF2-40B4-BE49-F238E27FC236}">
                <a16:creationId xmlns:a16="http://schemas.microsoft.com/office/drawing/2014/main" id="{6D582073-8E3D-4B54-94AE-A9B2443327B4}"/>
              </a:ext>
            </a:extLst>
          </p:cNvPr>
          <p:cNvSpPr txBox="1"/>
          <p:nvPr/>
        </p:nvSpPr>
        <p:spPr>
          <a:xfrm>
            <a:off x="6557535" y="5356506"/>
            <a:ext cx="789271" cy="369332"/>
          </a:xfrm>
          <a:prstGeom prst="rect">
            <a:avLst/>
          </a:prstGeom>
          <a:noFill/>
        </p:spPr>
        <p:txBody>
          <a:bodyPr wrap="square" rtlCol="0">
            <a:spAutoFit/>
          </a:bodyPr>
          <a:lstStyle/>
          <a:p>
            <a:r>
              <a:rPr lang="en-US" dirty="0"/>
              <a:t>Q3</a:t>
            </a:r>
          </a:p>
        </p:txBody>
      </p:sp>
      <p:sp>
        <p:nvSpPr>
          <p:cNvPr id="25" name="TextBox 24">
            <a:extLst>
              <a:ext uri="{FF2B5EF4-FFF2-40B4-BE49-F238E27FC236}">
                <a16:creationId xmlns:a16="http://schemas.microsoft.com/office/drawing/2014/main" id="{45196B1C-9F6C-4E64-AFAA-41FA980D2B71}"/>
              </a:ext>
            </a:extLst>
          </p:cNvPr>
          <p:cNvSpPr txBox="1"/>
          <p:nvPr/>
        </p:nvSpPr>
        <p:spPr>
          <a:xfrm>
            <a:off x="8683115" y="5356506"/>
            <a:ext cx="789271" cy="369332"/>
          </a:xfrm>
          <a:prstGeom prst="rect">
            <a:avLst/>
          </a:prstGeom>
          <a:noFill/>
        </p:spPr>
        <p:txBody>
          <a:bodyPr wrap="square" rtlCol="0">
            <a:spAutoFit/>
          </a:bodyPr>
          <a:lstStyle/>
          <a:p>
            <a:r>
              <a:rPr lang="en-US" dirty="0"/>
              <a:t>Q4</a:t>
            </a:r>
          </a:p>
        </p:txBody>
      </p:sp>
      <p:sp>
        <p:nvSpPr>
          <p:cNvPr id="29" name="TextBox 28">
            <a:extLst>
              <a:ext uri="{FF2B5EF4-FFF2-40B4-BE49-F238E27FC236}">
                <a16:creationId xmlns:a16="http://schemas.microsoft.com/office/drawing/2014/main" id="{014586B0-E4DB-4A0C-95A1-EA3E1FF8871C}"/>
              </a:ext>
            </a:extLst>
          </p:cNvPr>
          <p:cNvSpPr txBox="1"/>
          <p:nvPr/>
        </p:nvSpPr>
        <p:spPr>
          <a:xfrm>
            <a:off x="838200" y="1310640"/>
            <a:ext cx="8794283" cy="523220"/>
          </a:xfrm>
          <a:prstGeom prst="rect">
            <a:avLst/>
          </a:prstGeom>
          <a:noFill/>
        </p:spPr>
        <p:txBody>
          <a:bodyPr wrap="square">
            <a:spAutoFit/>
          </a:bodyPr>
          <a:lstStyle/>
          <a:p>
            <a:r>
              <a:rPr lang="en-US" sz="2800" b="1" dirty="0">
                <a:solidFill>
                  <a:schemeClr val="bg1">
                    <a:lumMod val="10000"/>
                  </a:schemeClr>
                </a:solidFill>
              </a:rPr>
              <a:t>2022/23 </a:t>
            </a:r>
            <a:r>
              <a:rPr lang="en-US" sz="2800" b="1" dirty="0">
                <a:solidFill>
                  <a:schemeClr val="bg1">
                    <a:lumMod val="10000"/>
                  </a:schemeClr>
                </a:solidFill>
                <a:hlinkClick r:id="rId4"/>
              </a:rPr>
              <a:t>Business Plan</a:t>
            </a:r>
            <a:r>
              <a:rPr lang="en-US" sz="2800" b="1" dirty="0">
                <a:solidFill>
                  <a:schemeClr val="bg1">
                    <a:lumMod val="10000"/>
                  </a:schemeClr>
                </a:solidFill>
              </a:rPr>
              <a:t> Actions </a:t>
            </a:r>
          </a:p>
        </p:txBody>
      </p:sp>
      <p:sp>
        <p:nvSpPr>
          <p:cNvPr id="3" name="Slide Number Placeholder 2">
            <a:extLst>
              <a:ext uri="{FF2B5EF4-FFF2-40B4-BE49-F238E27FC236}">
                <a16:creationId xmlns:a16="http://schemas.microsoft.com/office/drawing/2014/main" id="{49B0A695-FF57-4CC0-89E8-8E5CDF5D565C}"/>
              </a:ext>
            </a:extLst>
          </p:cNvPr>
          <p:cNvSpPr>
            <a:spLocks noGrp="1"/>
          </p:cNvSpPr>
          <p:nvPr>
            <p:ph type="sldNum" sz="quarter" idx="4"/>
          </p:nvPr>
        </p:nvSpPr>
        <p:spPr/>
        <p:txBody>
          <a:bodyPr/>
          <a:lstStyle/>
          <a:p>
            <a:fld id="{A213ADC0-72BD-4342-B523-2CEC86468CA0}" type="slidenum">
              <a:rPr lang="en-US" smtClean="0"/>
              <a:t>4</a:t>
            </a:fld>
            <a:endParaRPr lang="en-US"/>
          </a:p>
        </p:txBody>
      </p:sp>
    </p:spTree>
    <p:extLst>
      <p:ext uri="{BB962C8B-B14F-4D97-AF65-F5344CB8AC3E}">
        <p14:creationId xmlns:p14="http://schemas.microsoft.com/office/powerpoint/2010/main" val="3905922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AE80E-A8F4-4909-84BF-CB3EB5AD5EFD}"/>
              </a:ext>
            </a:extLst>
          </p:cNvPr>
          <p:cNvSpPr>
            <a:spLocks noGrp="1"/>
          </p:cNvSpPr>
          <p:nvPr>
            <p:ph type="title"/>
          </p:nvPr>
        </p:nvSpPr>
        <p:spPr/>
        <p:txBody>
          <a:bodyPr/>
          <a:lstStyle/>
          <a:p>
            <a:r>
              <a:rPr lang="en-US" dirty="0"/>
              <a:t>Lines O&amp;M</a:t>
            </a:r>
          </a:p>
        </p:txBody>
      </p:sp>
      <p:sp>
        <p:nvSpPr>
          <p:cNvPr id="5" name="TextBox 4">
            <a:extLst>
              <a:ext uri="{FF2B5EF4-FFF2-40B4-BE49-F238E27FC236}">
                <a16:creationId xmlns:a16="http://schemas.microsoft.com/office/drawing/2014/main" id="{45070092-1267-444A-9243-5225A6BBA735}"/>
              </a:ext>
            </a:extLst>
          </p:cNvPr>
          <p:cNvSpPr txBox="1"/>
          <p:nvPr/>
        </p:nvSpPr>
        <p:spPr>
          <a:xfrm>
            <a:off x="838200" y="1310640"/>
            <a:ext cx="6097604" cy="461665"/>
          </a:xfrm>
          <a:prstGeom prst="rect">
            <a:avLst/>
          </a:prstGeom>
          <a:noFill/>
        </p:spPr>
        <p:txBody>
          <a:bodyPr wrap="square">
            <a:spAutoFit/>
          </a:bodyPr>
          <a:lstStyle/>
          <a:p>
            <a:r>
              <a:rPr lang="en-US" sz="2400" dirty="0"/>
              <a:t>Survey Results</a:t>
            </a:r>
          </a:p>
        </p:txBody>
      </p:sp>
      <p:sp>
        <p:nvSpPr>
          <p:cNvPr id="7" name="Content Placeholder 2">
            <a:extLst>
              <a:ext uri="{FF2B5EF4-FFF2-40B4-BE49-F238E27FC236}">
                <a16:creationId xmlns:a16="http://schemas.microsoft.com/office/drawing/2014/main" id="{F61A640E-C96C-4D9F-95AA-9A93D0B2B037}"/>
              </a:ext>
            </a:extLst>
          </p:cNvPr>
          <p:cNvSpPr>
            <a:spLocks noGrp="1"/>
          </p:cNvSpPr>
          <p:nvPr>
            <p:ph idx="1"/>
          </p:nvPr>
        </p:nvSpPr>
        <p:spPr>
          <a:xfrm>
            <a:off x="838200" y="1931503"/>
            <a:ext cx="10515600" cy="4351338"/>
          </a:xfrm>
        </p:spPr>
        <p:txBody>
          <a:bodyPr/>
          <a:lstStyle/>
          <a:p>
            <a:pPr marL="0" indent="0">
              <a:buNone/>
            </a:pPr>
            <a:r>
              <a:rPr lang="en-US" sz="2000" dirty="0">
                <a:solidFill>
                  <a:schemeClr val="tx1"/>
                </a:solidFill>
              </a:rPr>
              <a:t>Question: </a:t>
            </a:r>
            <a:r>
              <a:rPr lang="en-US" sz="2000" dirty="0"/>
              <a:t>What enhancement opportunities do you see?</a:t>
            </a:r>
          </a:p>
          <a:p>
            <a:pPr marL="0" indent="0">
              <a:buNone/>
            </a:pPr>
            <a:r>
              <a:rPr lang="en-US" sz="2000" dirty="0">
                <a:solidFill>
                  <a:schemeClr val="tx1"/>
                </a:solidFill>
              </a:rPr>
              <a:t>Responses: </a:t>
            </a:r>
          </a:p>
        </p:txBody>
      </p:sp>
      <p:sp>
        <p:nvSpPr>
          <p:cNvPr id="3" name="Slide Number Placeholder 2">
            <a:extLst>
              <a:ext uri="{FF2B5EF4-FFF2-40B4-BE49-F238E27FC236}">
                <a16:creationId xmlns:a16="http://schemas.microsoft.com/office/drawing/2014/main" id="{BE7CC5FA-CBEA-4ED5-BAD0-00E20468AC38}"/>
              </a:ext>
            </a:extLst>
          </p:cNvPr>
          <p:cNvSpPr>
            <a:spLocks noGrp="1"/>
          </p:cNvSpPr>
          <p:nvPr>
            <p:ph type="sldNum" sz="quarter" idx="4"/>
          </p:nvPr>
        </p:nvSpPr>
        <p:spPr/>
        <p:txBody>
          <a:bodyPr/>
          <a:lstStyle/>
          <a:p>
            <a:fld id="{A213ADC0-72BD-4342-B523-2CEC86468CA0}" type="slidenum">
              <a:rPr lang="en-US" smtClean="0"/>
              <a:t>40</a:t>
            </a:fld>
            <a:endParaRPr lang="en-US"/>
          </a:p>
        </p:txBody>
      </p:sp>
    </p:spTree>
    <p:extLst>
      <p:ext uri="{BB962C8B-B14F-4D97-AF65-F5344CB8AC3E}">
        <p14:creationId xmlns:p14="http://schemas.microsoft.com/office/powerpoint/2010/main" val="24781799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A2C99-61E9-4A6F-8E2D-729050927D24}"/>
              </a:ext>
            </a:extLst>
          </p:cNvPr>
          <p:cNvSpPr>
            <a:spLocks noGrp="1"/>
          </p:cNvSpPr>
          <p:nvPr>
            <p:ph type="title"/>
          </p:nvPr>
        </p:nvSpPr>
        <p:spPr/>
        <p:txBody>
          <a:bodyPr>
            <a:normAutofit/>
          </a:bodyPr>
          <a:lstStyle/>
          <a:p>
            <a:r>
              <a:rPr lang="en-US" dirty="0"/>
              <a:t>Poles, Towers and Fixtures CapEx</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8CC2DAA-B09C-41AD-83E7-4C52E991E166}"/>
                  </a:ext>
                </a:extLst>
              </p:cNvPr>
              <p:cNvSpPr txBox="1"/>
              <p:nvPr/>
            </p:nvSpPr>
            <p:spPr>
              <a:xfrm>
                <a:off x="3852253" y="4511040"/>
                <a:ext cx="6097604" cy="551177"/>
              </a:xfrm>
              <a:prstGeom prst="rect">
                <a:avLst/>
              </a:prstGeom>
              <a:noFill/>
            </p:spPr>
            <p:txBody>
              <a:bodyPr wrap="square">
                <a:spAutoFit/>
              </a:bodyPr>
              <a:lstStyle/>
              <a:p>
                <a:pPr marL="0" marR="0">
                  <a:lnSpc>
                    <a:spcPct val="115000"/>
                  </a:lnSpc>
                  <a:spcBef>
                    <a:spcPts val="0"/>
                  </a:spcBef>
                  <a:spcAft>
                    <a:spcPts val="0"/>
                  </a:spcAft>
                </a:pPr>
                <a14:m>
                  <m:oMath xmlns:m="http://schemas.openxmlformats.org/officeDocument/2006/math">
                    <m:r>
                      <m:rPr>
                        <m:sty m:val="p"/>
                      </m:rPr>
                      <a:rPr lang="en-CA" sz="1600" smtClean="0">
                        <a:effectLst/>
                        <a:latin typeface="Cambria Math" panose="02040503050406030204" pitchFamily="18" charset="0"/>
                        <a:ea typeface="Calibri" panose="020F0502020204030204" pitchFamily="34" charset="0"/>
                        <a:cs typeface="Arial" panose="020B0604020202020204" pitchFamily="34" charset="0"/>
                      </a:rPr>
                      <m:t>Unit</m:t>
                    </m:r>
                    <m:r>
                      <a:rPr lang="en-CA" sz="1600" smtClean="0">
                        <a:effectLst/>
                        <a:latin typeface="Cambria Math" panose="02040503050406030204" pitchFamily="18" charset="0"/>
                        <a:ea typeface="Calibri" panose="020F0502020204030204" pitchFamily="34" charset="0"/>
                        <a:cs typeface="Arial" panose="020B0604020202020204" pitchFamily="34" charset="0"/>
                      </a:rPr>
                      <m:t> </m:t>
                    </m:r>
                    <m:r>
                      <m:rPr>
                        <m:sty m:val="p"/>
                      </m:rPr>
                      <a:rPr lang="en-CA" sz="1600" smtClean="0">
                        <a:effectLst/>
                        <a:latin typeface="Cambria Math" panose="02040503050406030204" pitchFamily="18" charset="0"/>
                        <a:ea typeface="Calibri" panose="020F0502020204030204" pitchFamily="34" charset="0"/>
                        <a:cs typeface="Arial" panose="020B0604020202020204" pitchFamily="34" charset="0"/>
                      </a:rPr>
                      <m:t>Cost</m:t>
                    </m:r>
                    <m:r>
                      <a:rPr lang="en-CA" sz="1600" smtClean="0">
                        <a:effectLst/>
                        <a:latin typeface="Cambria Math" panose="02040503050406030204" pitchFamily="18" charset="0"/>
                        <a:ea typeface="Calibri" panose="020F0502020204030204" pitchFamily="34" charset="0"/>
                        <a:cs typeface="Arial" panose="020B0604020202020204" pitchFamily="34" charset="0"/>
                      </a:rPr>
                      <m:t> </m:t>
                    </m:r>
                    <m:d>
                      <m:dPr>
                        <m:ctrlPr>
                          <a:rPr lang="en-CA" sz="1600" i="1" smtClean="0">
                            <a:effectLst/>
                            <a:latin typeface="Cambria Math" panose="02040503050406030204" pitchFamily="18" charset="0"/>
                            <a:ea typeface="Calibri" panose="020F0502020204030204" pitchFamily="34" charset="0"/>
                            <a:cs typeface="Arial" panose="020B0604020202020204" pitchFamily="34" charset="0"/>
                          </a:rPr>
                        </m:ctrlPr>
                      </m:dPr>
                      <m:e>
                        <m:f>
                          <m:fPr>
                            <m:ctrlPr>
                              <a:rPr lang="en-CA" sz="1600" i="1" smtClean="0">
                                <a:effectLst/>
                                <a:latin typeface="Cambria Math" panose="02040503050406030204" pitchFamily="18" charset="0"/>
                                <a:ea typeface="Calibri" panose="020F0502020204030204" pitchFamily="34" charset="0"/>
                                <a:cs typeface="Arial" panose="020B0604020202020204" pitchFamily="34" charset="0"/>
                              </a:rPr>
                            </m:ctrlPr>
                          </m:fPr>
                          <m:num>
                            <m:r>
                              <a:rPr lang="en-CA" sz="1600" smtClean="0">
                                <a:effectLst/>
                                <a:latin typeface="Cambria Math" panose="02040503050406030204" pitchFamily="18" charset="0"/>
                                <a:ea typeface="Calibri" panose="020F0502020204030204" pitchFamily="34" charset="0"/>
                                <a:cs typeface="Arial" panose="020B0604020202020204" pitchFamily="34" charset="0"/>
                              </a:rPr>
                              <m:t>$</m:t>
                            </m:r>
                          </m:num>
                          <m:den>
                            <m:r>
                              <m:rPr>
                                <m:sty m:val="p"/>
                              </m:rPr>
                              <a:rPr lang="en-CA" sz="1600" smtClean="0">
                                <a:effectLst/>
                                <a:latin typeface="Cambria Math" panose="02040503050406030204" pitchFamily="18" charset="0"/>
                                <a:ea typeface="Calibri" panose="020F0502020204030204" pitchFamily="34" charset="0"/>
                                <a:cs typeface="Arial" panose="020B0604020202020204" pitchFamily="34" charset="0"/>
                              </a:rPr>
                              <m:t>Pole</m:t>
                            </m:r>
                          </m:den>
                        </m:f>
                      </m:e>
                    </m:d>
                    <m:r>
                      <a:rPr lang="en-CA" sz="1600" smtClean="0">
                        <a:effectLst/>
                        <a:latin typeface="Cambria Math" panose="02040503050406030204" pitchFamily="18" charset="0"/>
                        <a:ea typeface="Calibri" panose="020F0502020204030204" pitchFamily="34" charset="0"/>
                        <a:cs typeface="Arial" panose="020B0604020202020204" pitchFamily="34" charset="0"/>
                      </a:rPr>
                      <m:t>=</m:t>
                    </m:r>
                  </m:oMath>
                </a14:m>
                <a:r>
                  <a:rPr lang="en-CA" sz="2400" dirty="0">
                    <a:effectLst/>
                    <a:latin typeface="Calibri" panose="020F050202020403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m:rPr>
                            <m:sty m:val="p"/>
                          </m:rPr>
                          <a:rPr lang="en-CA" sz="1800">
                            <a:effectLst/>
                            <a:latin typeface="Cambria Math" panose="02040503050406030204" pitchFamily="18" charset="0"/>
                            <a:ea typeface="Calibri" panose="020F0502020204030204" pitchFamily="34" charset="0"/>
                            <a:cs typeface="Arial" panose="020B0604020202020204" pitchFamily="34" charset="0"/>
                          </a:rPr>
                          <m:t>USoA</m:t>
                        </m:r>
                        <m:r>
                          <a:rPr lang="en-CA" sz="1800">
                            <a:effectLst/>
                            <a:latin typeface="Cambria Math" panose="02040503050406030204" pitchFamily="18" charset="0"/>
                            <a:ea typeface="Calibri" panose="020F0502020204030204" pitchFamily="34" charset="0"/>
                            <a:cs typeface="Arial" panose="020B0604020202020204" pitchFamily="34" charset="0"/>
                          </a:rPr>
                          <m:t> 1830 ($)</m:t>
                        </m:r>
                      </m:num>
                      <m:den>
                        <m:r>
                          <m:rPr>
                            <m:sty m:val="p"/>
                          </m:rPr>
                          <a:rPr lang="en-CA" sz="1800">
                            <a:effectLst/>
                            <a:latin typeface="Cambria Math" panose="02040503050406030204" pitchFamily="18" charset="0"/>
                            <a:ea typeface="Calibri" panose="020F0502020204030204" pitchFamily="34" charset="0"/>
                            <a:cs typeface="Arial" panose="020B0604020202020204" pitchFamily="34" charset="0"/>
                          </a:rPr>
                          <m:t>Number</m:t>
                        </m:r>
                        <m:r>
                          <a:rPr lang="en-CA" sz="1800">
                            <a:effectLst/>
                            <a:latin typeface="Cambria Math" panose="02040503050406030204" pitchFamily="18" charset="0"/>
                            <a:ea typeface="Calibri" panose="020F0502020204030204" pitchFamily="34" charset="0"/>
                            <a:cs typeface="Arial" panose="020B0604020202020204" pitchFamily="34" charset="0"/>
                          </a:rPr>
                          <m:t> </m:t>
                        </m:r>
                        <m:r>
                          <m:rPr>
                            <m:sty m:val="p"/>
                          </m:rPr>
                          <a:rPr lang="en-CA" sz="1800">
                            <a:effectLst/>
                            <a:latin typeface="Cambria Math" panose="02040503050406030204" pitchFamily="18" charset="0"/>
                            <a:ea typeface="Calibri" panose="020F0502020204030204" pitchFamily="34" charset="0"/>
                            <a:cs typeface="Arial" panose="020B0604020202020204" pitchFamily="34" charset="0"/>
                          </a:rPr>
                          <m:t>of</m:t>
                        </m:r>
                        <m:r>
                          <a:rPr lang="en-CA" sz="1800">
                            <a:effectLst/>
                            <a:latin typeface="Cambria Math" panose="02040503050406030204" pitchFamily="18" charset="0"/>
                            <a:ea typeface="Calibri" panose="020F0502020204030204" pitchFamily="34" charset="0"/>
                            <a:cs typeface="Arial" panose="020B0604020202020204" pitchFamily="34" charset="0"/>
                          </a:rPr>
                          <m:t> </m:t>
                        </m:r>
                        <m:r>
                          <m:rPr>
                            <m:sty m:val="p"/>
                          </m:rPr>
                          <a:rPr lang="en-CA" sz="1800">
                            <a:effectLst/>
                            <a:latin typeface="Cambria Math" panose="02040503050406030204" pitchFamily="18" charset="0"/>
                            <a:ea typeface="Calibri" panose="020F0502020204030204" pitchFamily="34" charset="0"/>
                            <a:cs typeface="Arial" panose="020B0604020202020204" pitchFamily="34" charset="0"/>
                          </a:rPr>
                          <m:t>Poles</m:t>
                        </m:r>
                        <m:r>
                          <a:rPr lang="en-CA" sz="1800">
                            <a:effectLst/>
                            <a:latin typeface="Cambria Math" panose="02040503050406030204" pitchFamily="18" charset="0"/>
                            <a:ea typeface="Calibri" panose="020F0502020204030204" pitchFamily="34" charset="0"/>
                            <a:cs typeface="Arial" panose="020B0604020202020204" pitchFamily="34" charset="0"/>
                          </a:rPr>
                          <m:t> </m:t>
                        </m:r>
                        <m:r>
                          <m:rPr>
                            <m:sty m:val="p"/>
                          </m:rPr>
                          <a:rPr lang="en-CA" sz="1800">
                            <a:effectLst/>
                            <a:latin typeface="Cambria Math" panose="02040503050406030204" pitchFamily="18" charset="0"/>
                            <a:ea typeface="Calibri" panose="020F0502020204030204" pitchFamily="34" charset="0"/>
                            <a:cs typeface="Arial" panose="020B0604020202020204" pitchFamily="34" charset="0"/>
                          </a:rPr>
                          <m:t>Installed</m:t>
                        </m:r>
                      </m:den>
                    </m:f>
                  </m:oMath>
                </a14:m>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5" name="TextBox 4">
                <a:extLst>
                  <a:ext uri="{FF2B5EF4-FFF2-40B4-BE49-F238E27FC236}">
                    <a16:creationId xmlns:a16="http://schemas.microsoft.com/office/drawing/2014/main" id="{38CC2DAA-B09C-41AD-83E7-4C52E991E166}"/>
                  </a:ext>
                </a:extLst>
              </p:cNvPr>
              <p:cNvSpPr txBox="1">
                <a:spLocks noRot="1" noChangeAspect="1" noMove="1" noResize="1" noEditPoints="1" noAdjustHandles="1" noChangeArrowheads="1" noChangeShapeType="1" noTextEdit="1"/>
              </p:cNvSpPr>
              <p:nvPr/>
            </p:nvSpPr>
            <p:spPr>
              <a:xfrm>
                <a:off x="3852253" y="4511040"/>
                <a:ext cx="6097604" cy="551177"/>
              </a:xfrm>
              <a:prstGeom prst="rect">
                <a:avLst/>
              </a:prstGeom>
              <a:blipFill>
                <a:blip r:embed="rId2"/>
                <a:stretch>
                  <a:fillRect b="-2222"/>
                </a:stretch>
              </a:blipFill>
            </p:spPr>
            <p:txBody>
              <a:bodyPr/>
              <a:lstStyle/>
              <a:p>
                <a:r>
                  <a:rPr lang="en-US">
                    <a:noFill/>
                  </a:rPr>
                  <a:t> </a:t>
                </a:r>
              </a:p>
            </p:txBody>
          </p:sp>
        </mc:Fallback>
      </mc:AlternateContent>
      <p:graphicFrame>
        <p:nvGraphicFramePr>
          <p:cNvPr id="6" name="Chart 5">
            <a:extLst>
              <a:ext uri="{FF2B5EF4-FFF2-40B4-BE49-F238E27FC236}">
                <a16:creationId xmlns:a16="http://schemas.microsoft.com/office/drawing/2014/main" id="{24F407EE-6257-4DC4-886E-5E59C5DFE386}"/>
              </a:ext>
            </a:extLst>
          </p:cNvPr>
          <p:cNvGraphicFramePr/>
          <p:nvPr>
            <p:extLst>
              <p:ext uri="{D42A27DB-BD31-4B8C-83A1-F6EECF244321}">
                <p14:modId xmlns:p14="http://schemas.microsoft.com/office/powerpoint/2010/main" val="4210198645"/>
              </p:ext>
            </p:extLst>
          </p:nvPr>
        </p:nvGraphicFramePr>
        <p:xfrm>
          <a:off x="911270" y="1310640"/>
          <a:ext cx="475488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7EA913BA-CD19-452A-BAC9-EB46D7EFB809}"/>
              </a:ext>
            </a:extLst>
          </p:cNvPr>
          <p:cNvGraphicFramePr/>
          <p:nvPr>
            <p:extLst>
              <p:ext uri="{D42A27DB-BD31-4B8C-83A1-F6EECF244321}">
                <p14:modId xmlns:p14="http://schemas.microsoft.com/office/powerpoint/2010/main" val="116933760"/>
              </p:ext>
            </p:extLst>
          </p:nvPr>
        </p:nvGraphicFramePr>
        <p:xfrm>
          <a:off x="5666150" y="1310640"/>
          <a:ext cx="566928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2AF435B6-A11D-41D2-81F1-DA543CAEA3C7}"/>
              </a:ext>
            </a:extLst>
          </p:cNvPr>
          <p:cNvSpPr>
            <a:spLocks noGrp="1"/>
          </p:cNvSpPr>
          <p:nvPr>
            <p:ph type="sldNum" sz="quarter" idx="4"/>
          </p:nvPr>
        </p:nvSpPr>
        <p:spPr/>
        <p:txBody>
          <a:bodyPr/>
          <a:lstStyle/>
          <a:p>
            <a:fld id="{A213ADC0-72BD-4342-B523-2CEC86468CA0}" type="slidenum">
              <a:rPr lang="en-US" smtClean="0"/>
              <a:t>41</a:t>
            </a:fld>
            <a:endParaRPr lang="en-US"/>
          </a:p>
        </p:txBody>
      </p:sp>
    </p:spTree>
    <p:extLst>
      <p:ext uri="{BB962C8B-B14F-4D97-AF65-F5344CB8AC3E}">
        <p14:creationId xmlns:p14="http://schemas.microsoft.com/office/powerpoint/2010/main" val="3971888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AE80E-A8F4-4909-84BF-CB3EB5AD5EFD}"/>
              </a:ext>
            </a:extLst>
          </p:cNvPr>
          <p:cNvSpPr>
            <a:spLocks noGrp="1"/>
          </p:cNvSpPr>
          <p:nvPr>
            <p:ph type="title"/>
          </p:nvPr>
        </p:nvSpPr>
        <p:spPr/>
        <p:txBody>
          <a:bodyPr>
            <a:normAutofit/>
          </a:bodyPr>
          <a:lstStyle/>
          <a:p>
            <a:r>
              <a:rPr lang="en-US" dirty="0"/>
              <a:t>Poles, Towers and Fixtures CapEx</a:t>
            </a:r>
          </a:p>
        </p:txBody>
      </p:sp>
      <p:sp>
        <p:nvSpPr>
          <p:cNvPr id="5" name="TextBox 4">
            <a:extLst>
              <a:ext uri="{FF2B5EF4-FFF2-40B4-BE49-F238E27FC236}">
                <a16:creationId xmlns:a16="http://schemas.microsoft.com/office/drawing/2014/main" id="{45070092-1267-444A-9243-5225A6BBA735}"/>
              </a:ext>
            </a:extLst>
          </p:cNvPr>
          <p:cNvSpPr txBox="1"/>
          <p:nvPr/>
        </p:nvSpPr>
        <p:spPr>
          <a:xfrm>
            <a:off x="838200" y="1310640"/>
            <a:ext cx="6097604" cy="461665"/>
          </a:xfrm>
          <a:prstGeom prst="rect">
            <a:avLst/>
          </a:prstGeom>
          <a:noFill/>
        </p:spPr>
        <p:txBody>
          <a:bodyPr wrap="square">
            <a:spAutoFit/>
          </a:bodyPr>
          <a:lstStyle/>
          <a:p>
            <a:r>
              <a:rPr lang="en-US" sz="2400" dirty="0"/>
              <a:t>Survey Results</a:t>
            </a:r>
          </a:p>
        </p:txBody>
      </p:sp>
      <p:sp>
        <p:nvSpPr>
          <p:cNvPr id="7" name="Content Placeholder 2">
            <a:extLst>
              <a:ext uri="{FF2B5EF4-FFF2-40B4-BE49-F238E27FC236}">
                <a16:creationId xmlns:a16="http://schemas.microsoft.com/office/drawing/2014/main" id="{F61A640E-C96C-4D9F-95AA-9A93D0B2B037}"/>
              </a:ext>
            </a:extLst>
          </p:cNvPr>
          <p:cNvSpPr>
            <a:spLocks noGrp="1"/>
          </p:cNvSpPr>
          <p:nvPr>
            <p:ph idx="1"/>
          </p:nvPr>
        </p:nvSpPr>
        <p:spPr>
          <a:xfrm>
            <a:off x="838200" y="1931503"/>
            <a:ext cx="10515600" cy="4351338"/>
          </a:xfrm>
        </p:spPr>
        <p:txBody>
          <a:bodyPr/>
          <a:lstStyle/>
          <a:p>
            <a:pPr marL="0" indent="0">
              <a:buNone/>
            </a:pPr>
            <a:r>
              <a:rPr lang="en-US" sz="2000" dirty="0">
                <a:solidFill>
                  <a:schemeClr val="tx1"/>
                </a:solidFill>
              </a:rPr>
              <a:t>Question: </a:t>
            </a:r>
            <a:r>
              <a:rPr lang="en-US" sz="2000" dirty="0"/>
              <a:t>What enhancement opportunities do you see?</a:t>
            </a:r>
          </a:p>
          <a:p>
            <a:pPr marL="0" indent="0">
              <a:buNone/>
            </a:pPr>
            <a:r>
              <a:rPr lang="en-US" sz="2000" dirty="0">
                <a:solidFill>
                  <a:schemeClr val="tx1"/>
                </a:solidFill>
              </a:rPr>
              <a:t>Responses: </a:t>
            </a:r>
          </a:p>
        </p:txBody>
      </p:sp>
      <p:sp>
        <p:nvSpPr>
          <p:cNvPr id="3" name="Slide Number Placeholder 2">
            <a:extLst>
              <a:ext uri="{FF2B5EF4-FFF2-40B4-BE49-F238E27FC236}">
                <a16:creationId xmlns:a16="http://schemas.microsoft.com/office/drawing/2014/main" id="{FCE8C54B-B13D-4E2C-A859-CE0D36807887}"/>
              </a:ext>
            </a:extLst>
          </p:cNvPr>
          <p:cNvSpPr>
            <a:spLocks noGrp="1"/>
          </p:cNvSpPr>
          <p:nvPr>
            <p:ph type="sldNum" sz="quarter" idx="4"/>
          </p:nvPr>
        </p:nvSpPr>
        <p:spPr/>
        <p:txBody>
          <a:bodyPr/>
          <a:lstStyle/>
          <a:p>
            <a:fld id="{A213ADC0-72BD-4342-B523-2CEC86468CA0}" type="slidenum">
              <a:rPr lang="en-US" smtClean="0"/>
              <a:t>42</a:t>
            </a:fld>
            <a:endParaRPr lang="en-US"/>
          </a:p>
        </p:txBody>
      </p:sp>
    </p:spTree>
    <p:extLst>
      <p:ext uri="{BB962C8B-B14F-4D97-AF65-F5344CB8AC3E}">
        <p14:creationId xmlns:p14="http://schemas.microsoft.com/office/powerpoint/2010/main" val="1223624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A2C99-61E9-4A6F-8E2D-729050927D24}"/>
              </a:ext>
            </a:extLst>
          </p:cNvPr>
          <p:cNvSpPr>
            <a:spLocks noGrp="1"/>
          </p:cNvSpPr>
          <p:nvPr>
            <p:ph type="title"/>
          </p:nvPr>
        </p:nvSpPr>
        <p:spPr/>
        <p:txBody>
          <a:bodyPr/>
          <a:lstStyle/>
          <a:p>
            <a:r>
              <a:rPr lang="en-US" dirty="0"/>
              <a:t>Poles, Towers and Fixtures O&amp;M</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8550920-10E5-422A-AD38-0D49BF151188}"/>
                  </a:ext>
                </a:extLst>
              </p:cNvPr>
              <p:cNvSpPr txBox="1"/>
              <p:nvPr/>
            </p:nvSpPr>
            <p:spPr>
              <a:xfrm>
                <a:off x="3868192" y="4511040"/>
                <a:ext cx="6097604" cy="551177"/>
              </a:xfrm>
              <a:prstGeom prst="rect">
                <a:avLst/>
              </a:prstGeom>
              <a:noFill/>
            </p:spPr>
            <p:txBody>
              <a:bodyPr wrap="square">
                <a:spAutoFit/>
              </a:bodyPr>
              <a:lstStyle/>
              <a:p>
                <a:pPr marL="0" marR="0">
                  <a:lnSpc>
                    <a:spcPct val="115000"/>
                  </a:lnSpc>
                  <a:spcBef>
                    <a:spcPts val="0"/>
                  </a:spcBef>
                  <a:spcAft>
                    <a:spcPts val="0"/>
                  </a:spcAft>
                </a:pPr>
                <a14:m>
                  <m:oMath xmlns:m="http://schemas.openxmlformats.org/officeDocument/2006/math">
                    <m:r>
                      <m:rPr>
                        <m:sty m:val="p"/>
                      </m:rPr>
                      <a:rPr lang="en-CA" sz="1600" smtClean="0">
                        <a:effectLst/>
                        <a:latin typeface="Cambria Math" panose="02040503050406030204" pitchFamily="18" charset="0"/>
                        <a:ea typeface="Calibri" panose="020F0502020204030204" pitchFamily="34" charset="0"/>
                        <a:cs typeface="Arial" panose="020B0604020202020204" pitchFamily="34" charset="0"/>
                      </a:rPr>
                      <m:t>Unit</m:t>
                    </m:r>
                    <m:r>
                      <a:rPr lang="en-CA" sz="1600" smtClean="0">
                        <a:effectLst/>
                        <a:latin typeface="Cambria Math" panose="02040503050406030204" pitchFamily="18" charset="0"/>
                        <a:ea typeface="Calibri" panose="020F0502020204030204" pitchFamily="34" charset="0"/>
                        <a:cs typeface="Arial" panose="020B0604020202020204" pitchFamily="34" charset="0"/>
                      </a:rPr>
                      <m:t> </m:t>
                    </m:r>
                    <m:r>
                      <m:rPr>
                        <m:sty m:val="p"/>
                      </m:rPr>
                      <a:rPr lang="en-CA" sz="1600" smtClean="0">
                        <a:effectLst/>
                        <a:latin typeface="Cambria Math" panose="02040503050406030204" pitchFamily="18" charset="0"/>
                        <a:ea typeface="Calibri" panose="020F0502020204030204" pitchFamily="34" charset="0"/>
                        <a:cs typeface="Arial" panose="020B0604020202020204" pitchFamily="34" charset="0"/>
                      </a:rPr>
                      <m:t>Cost</m:t>
                    </m:r>
                    <m:r>
                      <a:rPr lang="en-CA" sz="1600" smtClean="0">
                        <a:effectLst/>
                        <a:latin typeface="Cambria Math" panose="02040503050406030204" pitchFamily="18" charset="0"/>
                        <a:ea typeface="Calibri" panose="020F0502020204030204" pitchFamily="34" charset="0"/>
                        <a:cs typeface="Arial" panose="020B0604020202020204" pitchFamily="34" charset="0"/>
                      </a:rPr>
                      <m:t> </m:t>
                    </m:r>
                    <m:d>
                      <m:dPr>
                        <m:ctrlPr>
                          <a:rPr lang="en-CA" sz="1600" i="1" smtClean="0">
                            <a:effectLst/>
                            <a:latin typeface="Cambria Math" panose="02040503050406030204" pitchFamily="18" charset="0"/>
                            <a:ea typeface="Calibri" panose="020F0502020204030204" pitchFamily="34" charset="0"/>
                            <a:cs typeface="Arial" panose="020B0604020202020204" pitchFamily="34" charset="0"/>
                          </a:rPr>
                        </m:ctrlPr>
                      </m:dPr>
                      <m:e>
                        <m:f>
                          <m:fPr>
                            <m:ctrlPr>
                              <a:rPr lang="en-CA" sz="1600" i="1" smtClean="0">
                                <a:effectLst/>
                                <a:latin typeface="Cambria Math" panose="02040503050406030204" pitchFamily="18" charset="0"/>
                                <a:ea typeface="Calibri" panose="020F0502020204030204" pitchFamily="34" charset="0"/>
                                <a:cs typeface="Arial" panose="020B0604020202020204" pitchFamily="34" charset="0"/>
                              </a:rPr>
                            </m:ctrlPr>
                          </m:fPr>
                          <m:num>
                            <m:r>
                              <a:rPr lang="en-CA" sz="1600" smtClean="0">
                                <a:effectLst/>
                                <a:latin typeface="Cambria Math" panose="02040503050406030204" pitchFamily="18" charset="0"/>
                                <a:ea typeface="Calibri" panose="020F0502020204030204" pitchFamily="34" charset="0"/>
                                <a:cs typeface="Arial" panose="020B0604020202020204" pitchFamily="34" charset="0"/>
                              </a:rPr>
                              <m:t>$</m:t>
                            </m:r>
                          </m:num>
                          <m:den>
                            <m:r>
                              <m:rPr>
                                <m:sty m:val="p"/>
                              </m:rPr>
                              <a:rPr lang="en-CA" sz="1600" smtClean="0">
                                <a:effectLst/>
                                <a:latin typeface="Cambria Math" panose="02040503050406030204" pitchFamily="18" charset="0"/>
                                <a:ea typeface="Calibri" panose="020F0502020204030204" pitchFamily="34" charset="0"/>
                                <a:cs typeface="Arial" panose="020B0604020202020204" pitchFamily="34" charset="0"/>
                              </a:rPr>
                              <m:t>Pole</m:t>
                            </m:r>
                          </m:den>
                        </m:f>
                      </m:e>
                    </m:d>
                    <m:r>
                      <a:rPr lang="en-CA" sz="1600" smtClean="0">
                        <a:effectLst/>
                        <a:latin typeface="Cambria Math" panose="02040503050406030204" pitchFamily="18" charset="0"/>
                        <a:ea typeface="Calibri" panose="020F0502020204030204" pitchFamily="34" charset="0"/>
                        <a:cs typeface="Arial" panose="020B0604020202020204" pitchFamily="34" charset="0"/>
                      </a:rPr>
                      <m:t>=</m:t>
                    </m:r>
                  </m:oMath>
                </a14:m>
                <a:r>
                  <a:rPr lang="en-CA" sz="2400" dirty="0">
                    <a:effectLst/>
                    <a:latin typeface="Calibri" panose="020F050202020403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1800" i="1">
                            <a:effectLst/>
                            <a:latin typeface="Cambria Math" panose="02040503050406030204" pitchFamily="18" charset="0"/>
                            <a:ea typeface="Calibri" panose="020F0502020204030204" pitchFamily="34" charset="0"/>
                            <a:cs typeface="Arial" panose="020B0604020202020204" pitchFamily="34" charset="0"/>
                          </a:rPr>
                        </m:ctrlPr>
                      </m:fPr>
                      <m:num>
                        <m:r>
                          <m:rPr>
                            <m:sty m:val="p"/>
                          </m:rPr>
                          <a:rPr lang="en-CA" sz="1800">
                            <a:effectLst/>
                            <a:latin typeface="Cambria Math" panose="02040503050406030204" pitchFamily="18" charset="0"/>
                            <a:ea typeface="Calibri" panose="020F0502020204030204" pitchFamily="34" charset="0"/>
                            <a:cs typeface="Arial" panose="020B0604020202020204" pitchFamily="34" charset="0"/>
                          </a:rPr>
                          <m:t>USoA</m:t>
                        </m:r>
                        <m:r>
                          <a:rPr lang="en-CA" sz="1800">
                            <a:effectLst/>
                            <a:latin typeface="Cambria Math" panose="02040503050406030204" pitchFamily="18" charset="0"/>
                            <a:ea typeface="Calibri" panose="020F0502020204030204" pitchFamily="34" charset="0"/>
                            <a:cs typeface="Arial" panose="020B0604020202020204" pitchFamily="34" charset="0"/>
                          </a:rPr>
                          <m:t> 5120 ($)</m:t>
                        </m:r>
                      </m:num>
                      <m:den>
                        <m:r>
                          <m:rPr>
                            <m:sty m:val="p"/>
                          </m:rPr>
                          <a:rPr lang="en-CA" sz="1800">
                            <a:effectLst/>
                            <a:latin typeface="Cambria Math" panose="02040503050406030204" pitchFamily="18" charset="0"/>
                            <a:ea typeface="Calibri" panose="020F0502020204030204" pitchFamily="34" charset="0"/>
                            <a:cs typeface="Arial" panose="020B0604020202020204" pitchFamily="34" charset="0"/>
                          </a:rPr>
                          <m:t>Total</m:t>
                        </m:r>
                        <m:r>
                          <a:rPr lang="en-CA" sz="1800">
                            <a:effectLst/>
                            <a:latin typeface="Cambria Math" panose="02040503050406030204" pitchFamily="18" charset="0"/>
                            <a:ea typeface="Calibri" panose="020F0502020204030204" pitchFamily="34" charset="0"/>
                            <a:cs typeface="Arial" panose="020B0604020202020204" pitchFamily="34" charset="0"/>
                          </a:rPr>
                          <m:t> </m:t>
                        </m:r>
                        <m:r>
                          <m:rPr>
                            <m:sty m:val="p"/>
                          </m:rPr>
                          <a:rPr lang="en-CA" sz="1800">
                            <a:effectLst/>
                            <a:latin typeface="Cambria Math" panose="02040503050406030204" pitchFamily="18" charset="0"/>
                            <a:ea typeface="Calibri" panose="020F0502020204030204" pitchFamily="34" charset="0"/>
                            <a:cs typeface="Arial" panose="020B0604020202020204" pitchFamily="34" charset="0"/>
                          </a:rPr>
                          <m:t>Number</m:t>
                        </m:r>
                        <m:r>
                          <a:rPr lang="en-CA" sz="1800">
                            <a:effectLst/>
                            <a:latin typeface="Cambria Math" panose="02040503050406030204" pitchFamily="18" charset="0"/>
                            <a:ea typeface="Calibri" panose="020F0502020204030204" pitchFamily="34" charset="0"/>
                            <a:cs typeface="Arial" panose="020B0604020202020204" pitchFamily="34" charset="0"/>
                          </a:rPr>
                          <m:t> </m:t>
                        </m:r>
                        <m:r>
                          <m:rPr>
                            <m:sty m:val="p"/>
                          </m:rPr>
                          <a:rPr lang="en-CA" sz="1800">
                            <a:effectLst/>
                            <a:latin typeface="Cambria Math" panose="02040503050406030204" pitchFamily="18" charset="0"/>
                            <a:ea typeface="Calibri" panose="020F0502020204030204" pitchFamily="34" charset="0"/>
                            <a:cs typeface="Arial" panose="020B0604020202020204" pitchFamily="34" charset="0"/>
                          </a:rPr>
                          <m:t>of</m:t>
                        </m:r>
                        <m:r>
                          <a:rPr lang="en-CA" sz="1800">
                            <a:effectLst/>
                            <a:latin typeface="Cambria Math" panose="02040503050406030204" pitchFamily="18" charset="0"/>
                            <a:ea typeface="Calibri" panose="020F0502020204030204" pitchFamily="34" charset="0"/>
                            <a:cs typeface="Arial" panose="020B0604020202020204" pitchFamily="34" charset="0"/>
                          </a:rPr>
                          <m:t> </m:t>
                        </m:r>
                        <m:r>
                          <m:rPr>
                            <m:sty m:val="p"/>
                          </m:rPr>
                          <a:rPr lang="en-CA" sz="1800">
                            <a:effectLst/>
                            <a:latin typeface="Cambria Math" panose="02040503050406030204" pitchFamily="18" charset="0"/>
                            <a:ea typeface="Calibri" panose="020F0502020204030204" pitchFamily="34" charset="0"/>
                            <a:cs typeface="Arial" panose="020B0604020202020204" pitchFamily="34" charset="0"/>
                          </a:rPr>
                          <m:t>Poles</m:t>
                        </m:r>
                      </m:den>
                    </m:f>
                  </m:oMath>
                </a14:m>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5" name="TextBox 4">
                <a:extLst>
                  <a:ext uri="{FF2B5EF4-FFF2-40B4-BE49-F238E27FC236}">
                    <a16:creationId xmlns:a16="http://schemas.microsoft.com/office/drawing/2014/main" id="{38550920-10E5-422A-AD38-0D49BF151188}"/>
                  </a:ext>
                </a:extLst>
              </p:cNvPr>
              <p:cNvSpPr txBox="1">
                <a:spLocks noRot="1" noChangeAspect="1" noMove="1" noResize="1" noEditPoints="1" noAdjustHandles="1" noChangeArrowheads="1" noChangeShapeType="1" noTextEdit="1"/>
              </p:cNvSpPr>
              <p:nvPr/>
            </p:nvSpPr>
            <p:spPr>
              <a:xfrm>
                <a:off x="3868192" y="4511040"/>
                <a:ext cx="6097604" cy="551177"/>
              </a:xfrm>
              <a:prstGeom prst="rect">
                <a:avLst/>
              </a:prstGeom>
              <a:blipFill>
                <a:blip r:embed="rId2"/>
                <a:stretch>
                  <a:fillRect b="-2222"/>
                </a:stretch>
              </a:blipFill>
            </p:spPr>
            <p:txBody>
              <a:bodyPr/>
              <a:lstStyle/>
              <a:p>
                <a:r>
                  <a:rPr lang="en-US">
                    <a:noFill/>
                  </a:rPr>
                  <a:t> </a:t>
                </a:r>
              </a:p>
            </p:txBody>
          </p:sp>
        </mc:Fallback>
      </mc:AlternateContent>
      <p:graphicFrame>
        <p:nvGraphicFramePr>
          <p:cNvPr id="6" name="Chart 5">
            <a:extLst>
              <a:ext uri="{FF2B5EF4-FFF2-40B4-BE49-F238E27FC236}">
                <a16:creationId xmlns:a16="http://schemas.microsoft.com/office/drawing/2014/main" id="{FF0620E2-71B3-452A-8F0A-0AAC299772EE}"/>
              </a:ext>
            </a:extLst>
          </p:cNvPr>
          <p:cNvGraphicFramePr/>
          <p:nvPr>
            <p:extLst>
              <p:ext uri="{D42A27DB-BD31-4B8C-83A1-F6EECF244321}">
                <p14:modId xmlns:p14="http://schemas.microsoft.com/office/powerpoint/2010/main" val="699151122"/>
              </p:ext>
            </p:extLst>
          </p:nvPr>
        </p:nvGraphicFramePr>
        <p:xfrm>
          <a:off x="926691" y="1310640"/>
          <a:ext cx="475488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87A047AE-809A-4812-AA38-0BAB56F5AF19}"/>
              </a:ext>
            </a:extLst>
          </p:cNvPr>
          <p:cNvGraphicFramePr/>
          <p:nvPr>
            <p:extLst>
              <p:ext uri="{D42A27DB-BD31-4B8C-83A1-F6EECF244321}">
                <p14:modId xmlns:p14="http://schemas.microsoft.com/office/powerpoint/2010/main" val="4215382306"/>
              </p:ext>
            </p:extLst>
          </p:nvPr>
        </p:nvGraphicFramePr>
        <p:xfrm>
          <a:off x="5684520" y="1310640"/>
          <a:ext cx="566928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2619629D-9983-4244-85EE-8B518345CE00}"/>
              </a:ext>
            </a:extLst>
          </p:cNvPr>
          <p:cNvSpPr>
            <a:spLocks noGrp="1"/>
          </p:cNvSpPr>
          <p:nvPr>
            <p:ph type="sldNum" sz="quarter" idx="4"/>
          </p:nvPr>
        </p:nvSpPr>
        <p:spPr/>
        <p:txBody>
          <a:bodyPr/>
          <a:lstStyle/>
          <a:p>
            <a:fld id="{A213ADC0-72BD-4342-B523-2CEC86468CA0}" type="slidenum">
              <a:rPr lang="en-US" smtClean="0"/>
              <a:t>43</a:t>
            </a:fld>
            <a:endParaRPr lang="en-US"/>
          </a:p>
        </p:txBody>
      </p:sp>
    </p:spTree>
    <p:extLst>
      <p:ext uri="{BB962C8B-B14F-4D97-AF65-F5344CB8AC3E}">
        <p14:creationId xmlns:p14="http://schemas.microsoft.com/office/powerpoint/2010/main" val="6900499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AE80E-A8F4-4909-84BF-CB3EB5AD5EFD}"/>
              </a:ext>
            </a:extLst>
          </p:cNvPr>
          <p:cNvSpPr>
            <a:spLocks noGrp="1"/>
          </p:cNvSpPr>
          <p:nvPr>
            <p:ph type="title"/>
          </p:nvPr>
        </p:nvSpPr>
        <p:spPr/>
        <p:txBody>
          <a:bodyPr/>
          <a:lstStyle/>
          <a:p>
            <a:r>
              <a:rPr lang="en-US" dirty="0"/>
              <a:t>Poles, Towers and Fixtures O&amp;M</a:t>
            </a:r>
          </a:p>
        </p:txBody>
      </p:sp>
      <p:sp>
        <p:nvSpPr>
          <p:cNvPr id="5" name="TextBox 4">
            <a:extLst>
              <a:ext uri="{FF2B5EF4-FFF2-40B4-BE49-F238E27FC236}">
                <a16:creationId xmlns:a16="http://schemas.microsoft.com/office/drawing/2014/main" id="{45070092-1267-444A-9243-5225A6BBA735}"/>
              </a:ext>
            </a:extLst>
          </p:cNvPr>
          <p:cNvSpPr txBox="1"/>
          <p:nvPr/>
        </p:nvSpPr>
        <p:spPr>
          <a:xfrm>
            <a:off x="838200" y="1310640"/>
            <a:ext cx="6097604" cy="461665"/>
          </a:xfrm>
          <a:prstGeom prst="rect">
            <a:avLst/>
          </a:prstGeom>
          <a:noFill/>
        </p:spPr>
        <p:txBody>
          <a:bodyPr wrap="square">
            <a:spAutoFit/>
          </a:bodyPr>
          <a:lstStyle/>
          <a:p>
            <a:r>
              <a:rPr lang="en-US" sz="2400" dirty="0"/>
              <a:t>Survey Results</a:t>
            </a:r>
          </a:p>
        </p:txBody>
      </p:sp>
      <p:sp>
        <p:nvSpPr>
          <p:cNvPr id="7" name="Content Placeholder 2">
            <a:extLst>
              <a:ext uri="{FF2B5EF4-FFF2-40B4-BE49-F238E27FC236}">
                <a16:creationId xmlns:a16="http://schemas.microsoft.com/office/drawing/2014/main" id="{F61A640E-C96C-4D9F-95AA-9A93D0B2B037}"/>
              </a:ext>
            </a:extLst>
          </p:cNvPr>
          <p:cNvSpPr>
            <a:spLocks noGrp="1"/>
          </p:cNvSpPr>
          <p:nvPr>
            <p:ph idx="1"/>
          </p:nvPr>
        </p:nvSpPr>
        <p:spPr>
          <a:xfrm>
            <a:off x="838200" y="1931503"/>
            <a:ext cx="10515600" cy="4351338"/>
          </a:xfrm>
        </p:spPr>
        <p:txBody>
          <a:bodyPr/>
          <a:lstStyle/>
          <a:p>
            <a:pPr marL="0" indent="0">
              <a:buNone/>
            </a:pPr>
            <a:r>
              <a:rPr lang="en-US" sz="2000" dirty="0">
                <a:solidFill>
                  <a:schemeClr val="tx1"/>
                </a:solidFill>
              </a:rPr>
              <a:t>Question: </a:t>
            </a:r>
            <a:r>
              <a:rPr lang="en-US" sz="2000" dirty="0"/>
              <a:t>What enhancement opportunities do you see?</a:t>
            </a:r>
          </a:p>
          <a:p>
            <a:pPr marL="0" indent="0">
              <a:buNone/>
            </a:pPr>
            <a:r>
              <a:rPr lang="en-US" sz="2000" dirty="0">
                <a:solidFill>
                  <a:schemeClr val="tx1"/>
                </a:solidFill>
              </a:rPr>
              <a:t>Responses: </a:t>
            </a:r>
          </a:p>
          <a:p>
            <a:pPr marL="231775" indent="0">
              <a:buNone/>
            </a:pPr>
            <a:endParaRPr lang="en-US" sz="2000" dirty="0"/>
          </a:p>
        </p:txBody>
      </p:sp>
      <p:sp>
        <p:nvSpPr>
          <p:cNvPr id="3" name="Slide Number Placeholder 2">
            <a:extLst>
              <a:ext uri="{FF2B5EF4-FFF2-40B4-BE49-F238E27FC236}">
                <a16:creationId xmlns:a16="http://schemas.microsoft.com/office/drawing/2014/main" id="{B9AA8D54-0891-4357-8765-D8E49982542D}"/>
              </a:ext>
            </a:extLst>
          </p:cNvPr>
          <p:cNvSpPr>
            <a:spLocks noGrp="1"/>
          </p:cNvSpPr>
          <p:nvPr>
            <p:ph type="sldNum" sz="quarter" idx="4"/>
          </p:nvPr>
        </p:nvSpPr>
        <p:spPr/>
        <p:txBody>
          <a:bodyPr/>
          <a:lstStyle/>
          <a:p>
            <a:fld id="{A213ADC0-72BD-4342-B523-2CEC86468CA0}" type="slidenum">
              <a:rPr lang="en-US" smtClean="0"/>
              <a:t>44</a:t>
            </a:fld>
            <a:endParaRPr lang="en-US"/>
          </a:p>
        </p:txBody>
      </p:sp>
    </p:spTree>
    <p:extLst>
      <p:ext uri="{BB962C8B-B14F-4D97-AF65-F5344CB8AC3E}">
        <p14:creationId xmlns:p14="http://schemas.microsoft.com/office/powerpoint/2010/main" val="1724008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3826E-4D7C-4D0C-85F4-50034C6F4539}"/>
              </a:ext>
            </a:extLst>
          </p:cNvPr>
          <p:cNvSpPr>
            <a:spLocks noGrp="1"/>
          </p:cNvSpPr>
          <p:nvPr>
            <p:ph type="ctrTitle"/>
          </p:nvPr>
        </p:nvSpPr>
        <p:spPr>
          <a:xfrm>
            <a:off x="1524000" y="1882759"/>
            <a:ext cx="9144000" cy="2387600"/>
          </a:xfrm>
        </p:spPr>
        <p:txBody>
          <a:bodyPr/>
          <a:lstStyle/>
          <a:p>
            <a:br>
              <a:rPr lang="en-US" dirty="0"/>
            </a:br>
            <a:r>
              <a:rPr lang="en-US" dirty="0"/>
              <a:t>Recent Highlights</a:t>
            </a:r>
          </a:p>
        </p:txBody>
      </p:sp>
      <p:sp>
        <p:nvSpPr>
          <p:cNvPr id="4" name="Rectangle 3">
            <a:extLst>
              <a:ext uri="{FF2B5EF4-FFF2-40B4-BE49-F238E27FC236}">
                <a16:creationId xmlns:a16="http://schemas.microsoft.com/office/drawing/2014/main" id="{B1B5E246-82BD-4BDF-A075-B9C592FA7835}"/>
              </a:ext>
            </a:extLst>
          </p:cNvPr>
          <p:cNvSpPr/>
          <p:nvPr/>
        </p:nvSpPr>
        <p:spPr>
          <a:xfrm>
            <a:off x="1838425" y="4764505"/>
            <a:ext cx="8643487"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0FC05CD-2D19-4519-884E-A13A81EAD2E8}"/>
              </a:ext>
            </a:extLst>
          </p:cNvPr>
          <p:cNvSpPr>
            <a:spLocks noGrp="1"/>
          </p:cNvSpPr>
          <p:nvPr>
            <p:ph type="sldNum" sz="quarter" idx="4"/>
          </p:nvPr>
        </p:nvSpPr>
        <p:spPr/>
        <p:txBody>
          <a:bodyPr/>
          <a:lstStyle/>
          <a:p>
            <a:fld id="{A213ADC0-72BD-4342-B523-2CEC86468CA0}" type="slidenum">
              <a:rPr lang="en-US" smtClean="0"/>
              <a:t>5</a:t>
            </a:fld>
            <a:endParaRPr lang="en-US"/>
          </a:p>
        </p:txBody>
      </p:sp>
    </p:spTree>
    <p:extLst>
      <p:ext uri="{BB962C8B-B14F-4D97-AF65-F5344CB8AC3E}">
        <p14:creationId xmlns:p14="http://schemas.microsoft.com/office/powerpoint/2010/main" val="2462814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71D67-ED18-4FFA-928E-95632F575385}"/>
              </a:ext>
            </a:extLst>
          </p:cNvPr>
          <p:cNvSpPr>
            <a:spLocks noGrp="1"/>
          </p:cNvSpPr>
          <p:nvPr>
            <p:ph type="title"/>
          </p:nvPr>
        </p:nvSpPr>
        <p:spPr/>
        <p:txBody>
          <a:bodyPr/>
          <a:lstStyle/>
          <a:p>
            <a:r>
              <a:rPr lang="en-US" dirty="0"/>
              <a:t>Engage with Us Page</a:t>
            </a:r>
          </a:p>
        </p:txBody>
      </p:sp>
      <p:sp>
        <p:nvSpPr>
          <p:cNvPr id="3" name="Content Placeholder 2">
            <a:extLst>
              <a:ext uri="{FF2B5EF4-FFF2-40B4-BE49-F238E27FC236}">
                <a16:creationId xmlns:a16="http://schemas.microsoft.com/office/drawing/2014/main" id="{42BBCE24-1207-4B68-B205-6D8C69D2B824}"/>
              </a:ext>
            </a:extLst>
          </p:cNvPr>
          <p:cNvSpPr>
            <a:spLocks noGrp="1"/>
          </p:cNvSpPr>
          <p:nvPr>
            <p:ph idx="1"/>
          </p:nvPr>
        </p:nvSpPr>
        <p:spPr>
          <a:xfrm>
            <a:off x="5928721" y="2221319"/>
            <a:ext cx="6065507" cy="2899321"/>
          </a:xfrm>
        </p:spPr>
        <p:txBody>
          <a:bodyPr/>
          <a:lstStyle/>
          <a:p>
            <a:r>
              <a:rPr lang="en-US" dirty="0"/>
              <a:t>APB Engage with Us Page – </a:t>
            </a:r>
            <a:r>
              <a:rPr lang="en-US" dirty="0">
                <a:hlinkClick r:id="rId2"/>
              </a:rPr>
              <a:t>Link</a:t>
            </a:r>
            <a:endParaRPr lang="en-US" dirty="0"/>
          </a:p>
          <a:p>
            <a:r>
              <a:rPr lang="en-US" dirty="0"/>
              <a:t>Purpose of the page</a:t>
            </a:r>
          </a:p>
          <a:p>
            <a:pPr lvl="1"/>
            <a:r>
              <a:rPr lang="en-US" dirty="0"/>
              <a:t>Stakeholder engagement</a:t>
            </a:r>
          </a:p>
          <a:p>
            <a:pPr lvl="1"/>
            <a:r>
              <a:rPr lang="en-US" dirty="0"/>
              <a:t>Stakeholder feedback</a:t>
            </a:r>
          </a:p>
        </p:txBody>
      </p:sp>
      <p:pic>
        <p:nvPicPr>
          <p:cNvPr id="7" name="Picture 6">
            <a:hlinkClick r:id="rId3"/>
            <a:extLst>
              <a:ext uri="{FF2B5EF4-FFF2-40B4-BE49-F238E27FC236}">
                <a16:creationId xmlns:a16="http://schemas.microsoft.com/office/drawing/2014/main" id="{94225FC3-79D4-4732-86E3-BE3B16371A64}"/>
              </a:ext>
            </a:extLst>
          </p:cNvPr>
          <p:cNvPicPr>
            <a:picLocks noChangeAspect="1"/>
          </p:cNvPicPr>
          <p:nvPr/>
        </p:nvPicPr>
        <p:blipFill>
          <a:blip r:embed="rId4"/>
          <a:stretch>
            <a:fillRect/>
          </a:stretch>
        </p:blipFill>
        <p:spPr>
          <a:xfrm>
            <a:off x="932122" y="1537925"/>
            <a:ext cx="4648849" cy="4039164"/>
          </a:xfrm>
          <a:prstGeom prst="rect">
            <a:avLst/>
          </a:prstGeom>
        </p:spPr>
      </p:pic>
      <p:sp>
        <p:nvSpPr>
          <p:cNvPr id="4" name="Slide Number Placeholder 3">
            <a:extLst>
              <a:ext uri="{FF2B5EF4-FFF2-40B4-BE49-F238E27FC236}">
                <a16:creationId xmlns:a16="http://schemas.microsoft.com/office/drawing/2014/main" id="{4934ECF0-F4DA-4A86-AF3F-08259212AB87}"/>
              </a:ext>
            </a:extLst>
          </p:cNvPr>
          <p:cNvSpPr>
            <a:spLocks noGrp="1"/>
          </p:cNvSpPr>
          <p:nvPr>
            <p:ph type="sldNum" sz="quarter" idx="4"/>
          </p:nvPr>
        </p:nvSpPr>
        <p:spPr/>
        <p:txBody>
          <a:bodyPr/>
          <a:lstStyle/>
          <a:p>
            <a:fld id="{A213ADC0-72BD-4342-B523-2CEC86468CA0}" type="slidenum">
              <a:rPr lang="en-US" smtClean="0"/>
              <a:t>6</a:t>
            </a:fld>
            <a:endParaRPr lang="en-US"/>
          </a:p>
        </p:txBody>
      </p:sp>
    </p:spTree>
    <p:extLst>
      <p:ext uri="{BB962C8B-B14F-4D97-AF65-F5344CB8AC3E}">
        <p14:creationId xmlns:p14="http://schemas.microsoft.com/office/powerpoint/2010/main" val="1819385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5EAC-DD09-4B1D-AA81-5C45C724CD93}"/>
              </a:ext>
            </a:extLst>
          </p:cNvPr>
          <p:cNvSpPr>
            <a:spLocks noGrp="1"/>
          </p:cNvSpPr>
          <p:nvPr>
            <p:ph type="title"/>
          </p:nvPr>
        </p:nvSpPr>
        <p:spPr>
          <a:xfrm>
            <a:off x="838200" y="365126"/>
            <a:ext cx="10538861" cy="945514"/>
          </a:xfrm>
        </p:spPr>
        <p:txBody>
          <a:bodyPr>
            <a:normAutofit/>
          </a:bodyPr>
          <a:lstStyle/>
          <a:p>
            <a:r>
              <a:rPr lang="en-US" dirty="0"/>
              <a:t>Unit Cost Report							(1)</a:t>
            </a:r>
          </a:p>
        </p:txBody>
      </p:sp>
      <p:sp>
        <p:nvSpPr>
          <p:cNvPr id="4" name="Slide Number Placeholder 3">
            <a:extLst>
              <a:ext uri="{FF2B5EF4-FFF2-40B4-BE49-F238E27FC236}">
                <a16:creationId xmlns:a16="http://schemas.microsoft.com/office/drawing/2014/main" id="{CF16F930-A344-4346-AC38-FCAD534EEA24}"/>
              </a:ext>
            </a:extLst>
          </p:cNvPr>
          <p:cNvSpPr>
            <a:spLocks noGrp="1"/>
          </p:cNvSpPr>
          <p:nvPr>
            <p:ph type="sldNum" sz="quarter" idx="4"/>
          </p:nvPr>
        </p:nvSpPr>
        <p:spPr/>
        <p:txBody>
          <a:bodyPr/>
          <a:lstStyle/>
          <a:p>
            <a:fld id="{24DD70B6-559E-4306-9157-9A8DC6DF3C65}" type="slidenum">
              <a:rPr lang="en-US" smtClean="0"/>
              <a:pPr/>
              <a:t>7</a:t>
            </a:fld>
            <a:endParaRPr lang="en-US" dirty="0"/>
          </a:p>
        </p:txBody>
      </p:sp>
      <p:pic>
        <p:nvPicPr>
          <p:cNvPr id="6" name="Picture 5">
            <a:extLst>
              <a:ext uri="{FF2B5EF4-FFF2-40B4-BE49-F238E27FC236}">
                <a16:creationId xmlns:a16="http://schemas.microsoft.com/office/drawing/2014/main" id="{1CE43720-23AF-4BD9-AB88-3105F42E2C2A}"/>
              </a:ext>
            </a:extLst>
          </p:cNvPr>
          <p:cNvPicPr>
            <a:picLocks noChangeAspect="1"/>
          </p:cNvPicPr>
          <p:nvPr/>
        </p:nvPicPr>
        <p:blipFill rotWithShape="1">
          <a:blip r:embed="rId2"/>
          <a:srcRect b="3510"/>
          <a:stretch/>
        </p:blipFill>
        <p:spPr>
          <a:xfrm>
            <a:off x="838200" y="1337537"/>
            <a:ext cx="7382905" cy="5018814"/>
          </a:xfrm>
          <a:prstGeom prst="rect">
            <a:avLst/>
          </a:prstGeom>
        </p:spPr>
      </p:pic>
      <p:sp>
        <p:nvSpPr>
          <p:cNvPr id="7" name="TextBox 6">
            <a:extLst>
              <a:ext uri="{FF2B5EF4-FFF2-40B4-BE49-F238E27FC236}">
                <a16:creationId xmlns:a16="http://schemas.microsoft.com/office/drawing/2014/main" id="{53DBEDD2-0C60-48DF-9A12-2034D88AF369}"/>
              </a:ext>
            </a:extLst>
          </p:cNvPr>
          <p:cNvSpPr txBox="1"/>
          <p:nvPr/>
        </p:nvSpPr>
        <p:spPr>
          <a:xfrm>
            <a:off x="8412481" y="3429000"/>
            <a:ext cx="3309257" cy="1200329"/>
          </a:xfrm>
          <a:prstGeom prst="rect">
            <a:avLst/>
          </a:prstGeom>
          <a:noFill/>
        </p:spPr>
        <p:txBody>
          <a:bodyPr wrap="square" rtlCol="0">
            <a:spAutoFit/>
          </a:bodyPr>
          <a:lstStyle/>
          <a:p>
            <a:r>
              <a:rPr lang="en-US" sz="3600" dirty="0"/>
              <a:t>5-Year trend of</a:t>
            </a:r>
          </a:p>
          <a:p>
            <a:r>
              <a:rPr lang="en-US" sz="3600" dirty="0"/>
              <a:t>Input Variables</a:t>
            </a:r>
          </a:p>
        </p:txBody>
      </p:sp>
    </p:spTree>
    <p:extLst>
      <p:ext uri="{BB962C8B-B14F-4D97-AF65-F5344CB8AC3E}">
        <p14:creationId xmlns:p14="http://schemas.microsoft.com/office/powerpoint/2010/main" val="2025897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5EAC-DD09-4B1D-AA81-5C45C724CD93}"/>
              </a:ext>
            </a:extLst>
          </p:cNvPr>
          <p:cNvSpPr>
            <a:spLocks noGrp="1"/>
          </p:cNvSpPr>
          <p:nvPr>
            <p:ph type="title"/>
          </p:nvPr>
        </p:nvSpPr>
        <p:spPr/>
        <p:txBody>
          <a:bodyPr/>
          <a:lstStyle/>
          <a:p>
            <a:r>
              <a:rPr lang="en-US" dirty="0"/>
              <a:t>Unit Cost Report							(2)</a:t>
            </a:r>
          </a:p>
        </p:txBody>
      </p:sp>
      <p:sp>
        <p:nvSpPr>
          <p:cNvPr id="4" name="Slide Number Placeholder 3">
            <a:extLst>
              <a:ext uri="{FF2B5EF4-FFF2-40B4-BE49-F238E27FC236}">
                <a16:creationId xmlns:a16="http://schemas.microsoft.com/office/drawing/2014/main" id="{CF16F930-A344-4346-AC38-FCAD534EEA24}"/>
              </a:ext>
            </a:extLst>
          </p:cNvPr>
          <p:cNvSpPr>
            <a:spLocks noGrp="1"/>
          </p:cNvSpPr>
          <p:nvPr>
            <p:ph type="sldNum" sz="quarter" idx="4"/>
          </p:nvPr>
        </p:nvSpPr>
        <p:spPr/>
        <p:txBody>
          <a:bodyPr/>
          <a:lstStyle/>
          <a:p>
            <a:fld id="{24DD70B6-559E-4306-9157-9A8DC6DF3C65}" type="slidenum">
              <a:rPr lang="en-US" smtClean="0"/>
              <a:pPr/>
              <a:t>8</a:t>
            </a:fld>
            <a:endParaRPr lang="en-US" dirty="0"/>
          </a:p>
        </p:txBody>
      </p:sp>
      <p:pic>
        <p:nvPicPr>
          <p:cNvPr id="5" name="Picture 4">
            <a:extLst>
              <a:ext uri="{FF2B5EF4-FFF2-40B4-BE49-F238E27FC236}">
                <a16:creationId xmlns:a16="http://schemas.microsoft.com/office/drawing/2014/main" id="{49F42B9B-9324-4312-A0B8-82448F2C5BF1}"/>
              </a:ext>
            </a:extLst>
          </p:cNvPr>
          <p:cNvPicPr>
            <a:picLocks noChangeAspect="1"/>
          </p:cNvPicPr>
          <p:nvPr/>
        </p:nvPicPr>
        <p:blipFill>
          <a:blip r:embed="rId2"/>
          <a:stretch>
            <a:fillRect/>
          </a:stretch>
        </p:blipFill>
        <p:spPr>
          <a:xfrm>
            <a:off x="940524" y="1247568"/>
            <a:ext cx="6139544" cy="5171855"/>
          </a:xfrm>
          <a:prstGeom prst="rect">
            <a:avLst/>
          </a:prstGeom>
        </p:spPr>
      </p:pic>
      <p:sp>
        <p:nvSpPr>
          <p:cNvPr id="7" name="TextBox 6">
            <a:extLst>
              <a:ext uri="{FF2B5EF4-FFF2-40B4-BE49-F238E27FC236}">
                <a16:creationId xmlns:a16="http://schemas.microsoft.com/office/drawing/2014/main" id="{43800E38-F7DC-45FD-B5B6-55E33A5FB5CE}"/>
              </a:ext>
            </a:extLst>
          </p:cNvPr>
          <p:cNvSpPr txBox="1"/>
          <p:nvPr/>
        </p:nvSpPr>
        <p:spPr>
          <a:xfrm>
            <a:off x="7515499" y="1614880"/>
            <a:ext cx="4058192" cy="646331"/>
          </a:xfrm>
          <a:prstGeom prst="rect">
            <a:avLst/>
          </a:prstGeom>
          <a:noFill/>
        </p:spPr>
        <p:txBody>
          <a:bodyPr wrap="square" rtlCol="0">
            <a:spAutoFit/>
          </a:bodyPr>
          <a:lstStyle/>
          <a:p>
            <a:r>
              <a:rPr lang="en-US" sz="3600" dirty="0"/>
              <a:t>Unit Cost Formula</a:t>
            </a:r>
          </a:p>
        </p:txBody>
      </p:sp>
      <p:sp>
        <p:nvSpPr>
          <p:cNvPr id="8" name="TextBox 7">
            <a:extLst>
              <a:ext uri="{FF2B5EF4-FFF2-40B4-BE49-F238E27FC236}">
                <a16:creationId xmlns:a16="http://schemas.microsoft.com/office/drawing/2014/main" id="{8733DF6B-72E3-406B-9380-BA9A270E8B56}"/>
              </a:ext>
            </a:extLst>
          </p:cNvPr>
          <p:cNvSpPr txBox="1"/>
          <p:nvPr/>
        </p:nvSpPr>
        <p:spPr>
          <a:xfrm>
            <a:off x="7515499" y="3719627"/>
            <a:ext cx="4058192" cy="1754326"/>
          </a:xfrm>
          <a:prstGeom prst="rect">
            <a:avLst/>
          </a:prstGeom>
          <a:noFill/>
        </p:spPr>
        <p:txBody>
          <a:bodyPr wrap="square" rtlCol="0">
            <a:spAutoFit/>
          </a:bodyPr>
          <a:lstStyle/>
          <a:p>
            <a:r>
              <a:rPr lang="en-US" sz="3600" dirty="0"/>
              <a:t>5-Year Trend of</a:t>
            </a:r>
          </a:p>
          <a:p>
            <a:r>
              <a:rPr lang="en-US" sz="3600" dirty="0"/>
              <a:t>Industry Aggregate Unit Cost</a:t>
            </a:r>
          </a:p>
        </p:txBody>
      </p:sp>
    </p:spTree>
    <p:extLst>
      <p:ext uri="{BB962C8B-B14F-4D97-AF65-F5344CB8AC3E}">
        <p14:creationId xmlns:p14="http://schemas.microsoft.com/office/powerpoint/2010/main" val="4162186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5EAC-DD09-4B1D-AA81-5C45C724CD93}"/>
              </a:ext>
            </a:extLst>
          </p:cNvPr>
          <p:cNvSpPr>
            <a:spLocks noGrp="1"/>
          </p:cNvSpPr>
          <p:nvPr>
            <p:ph type="title"/>
          </p:nvPr>
        </p:nvSpPr>
        <p:spPr/>
        <p:txBody>
          <a:bodyPr/>
          <a:lstStyle/>
          <a:p>
            <a:r>
              <a:rPr lang="en-US" dirty="0"/>
              <a:t>Unit Cost Report 							(3)</a:t>
            </a:r>
          </a:p>
        </p:txBody>
      </p:sp>
      <p:sp>
        <p:nvSpPr>
          <p:cNvPr id="4" name="Slide Number Placeholder 3">
            <a:extLst>
              <a:ext uri="{FF2B5EF4-FFF2-40B4-BE49-F238E27FC236}">
                <a16:creationId xmlns:a16="http://schemas.microsoft.com/office/drawing/2014/main" id="{CF16F930-A344-4346-AC38-FCAD534EEA24}"/>
              </a:ext>
            </a:extLst>
          </p:cNvPr>
          <p:cNvSpPr>
            <a:spLocks noGrp="1"/>
          </p:cNvSpPr>
          <p:nvPr>
            <p:ph type="sldNum" sz="quarter" idx="4"/>
          </p:nvPr>
        </p:nvSpPr>
        <p:spPr/>
        <p:txBody>
          <a:bodyPr/>
          <a:lstStyle/>
          <a:p>
            <a:fld id="{24DD70B6-559E-4306-9157-9A8DC6DF3C65}" type="slidenum">
              <a:rPr lang="en-US" smtClean="0"/>
              <a:pPr/>
              <a:t>9</a:t>
            </a:fld>
            <a:endParaRPr lang="en-US" dirty="0"/>
          </a:p>
        </p:txBody>
      </p:sp>
      <p:sp>
        <p:nvSpPr>
          <p:cNvPr id="7" name="TextBox 6">
            <a:extLst>
              <a:ext uri="{FF2B5EF4-FFF2-40B4-BE49-F238E27FC236}">
                <a16:creationId xmlns:a16="http://schemas.microsoft.com/office/drawing/2014/main" id="{A4BE879A-0DD1-4D02-A7EB-34435DEC1D87}"/>
              </a:ext>
            </a:extLst>
          </p:cNvPr>
          <p:cNvSpPr txBox="1"/>
          <p:nvPr/>
        </p:nvSpPr>
        <p:spPr>
          <a:xfrm>
            <a:off x="8682446" y="2551837"/>
            <a:ext cx="3283131" cy="1754326"/>
          </a:xfrm>
          <a:prstGeom prst="rect">
            <a:avLst/>
          </a:prstGeom>
          <a:noFill/>
        </p:spPr>
        <p:txBody>
          <a:bodyPr wrap="square" rtlCol="0">
            <a:spAutoFit/>
          </a:bodyPr>
          <a:lstStyle/>
          <a:p>
            <a:r>
              <a:rPr lang="en-US" sz="3600" dirty="0"/>
              <a:t>Unit Cost </a:t>
            </a:r>
          </a:p>
          <a:p>
            <a:r>
              <a:rPr lang="en-US" sz="3600" dirty="0"/>
              <a:t>Histogram</a:t>
            </a:r>
          </a:p>
          <a:p>
            <a:r>
              <a:rPr lang="en-US" sz="3600" dirty="0"/>
              <a:t>for Latest Year</a:t>
            </a:r>
          </a:p>
        </p:txBody>
      </p:sp>
      <p:pic>
        <p:nvPicPr>
          <p:cNvPr id="9" name="Picture 8">
            <a:extLst>
              <a:ext uri="{FF2B5EF4-FFF2-40B4-BE49-F238E27FC236}">
                <a16:creationId xmlns:a16="http://schemas.microsoft.com/office/drawing/2014/main" id="{CB15D8EF-38B5-450F-B5A2-2FBC8148AF9C}"/>
              </a:ext>
            </a:extLst>
          </p:cNvPr>
          <p:cNvPicPr>
            <a:picLocks noChangeAspect="1"/>
          </p:cNvPicPr>
          <p:nvPr/>
        </p:nvPicPr>
        <p:blipFill>
          <a:blip r:embed="rId2"/>
          <a:stretch>
            <a:fillRect/>
          </a:stretch>
        </p:blipFill>
        <p:spPr>
          <a:xfrm>
            <a:off x="927648" y="1408044"/>
            <a:ext cx="7576356" cy="4850902"/>
          </a:xfrm>
          <a:prstGeom prst="rect">
            <a:avLst/>
          </a:prstGeom>
        </p:spPr>
      </p:pic>
    </p:spTree>
    <p:extLst>
      <p:ext uri="{BB962C8B-B14F-4D97-AF65-F5344CB8AC3E}">
        <p14:creationId xmlns:p14="http://schemas.microsoft.com/office/powerpoint/2010/main" val="4138703612"/>
      </p:ext>
    </p:extLst>
  </p:cSld>
  <p:clrMapOvr>
    <a:masterClrMapping/>
  </p:clrMapOvr>
</p:sld>
</file>

<file path=ppt/theme/theme1.xml><?xml version="1.0" encoding="utf-8"?>
<a:theme xmlns:a="http://schemas.openxmlformats.org/drawingml/2006/main" name="OEB-Powerpoint-template-burgundy">
  <a:themeElements>
    <a:clrScheme name="Custom 3">
      <a:dk1>
        <a:srgbClr val="8E1A60"/>
      </a:dk1>
      <a:lt1>
        <a:srgbClr val="F8F8F8"/>
      </a:lt1>
      <a:dk2>
        <a:srgbClr val="8E1A60"/>
      </a:dk2>
      <a:lt2>
        <a:srgbClr val="B41883"/>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rgandy-new template (002)  -  Read-Only" id="{837B6A72-9C7E-40EB-B43D-64102AB15113}" vid="{2931B989-E92D-424B-8960-189E6F7D69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OEB-Powerpoint-template-burgundy</Template>
  <TotalTime>3977</TotalTime>
  <Words>2018</Words>
  <Application>Microsoft Office PowerPoint</Application>
  <PresentationFormat>Widescreen</PresentationFormat>
  <Paragraphs>389</Paragraphs>
  <Slides>44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Arial (Body)</vt:lpstr>
      <vt:lpstr>Arial Black</vt:lpstr>
      <vt:lpstr>Calibri</vt:lpstr>
      <vt:lpstr>Cambria Math</vt:lpstr>
      <vt:lpstr>Wingdings</vt:lpstr>
      <vt:lpstr>OEB-Powerpoint-template-burgundy</vt:lpstr>
      <vt:lpstr>Activity and Program-based Benchmarking (APB)</vt:lpstr>
      <vt:lpstr>Land Acknowledgement</vt:lpstr>
      <vt:lpstr>Stakeholder Meeting Objectives</vt:lpstr>
      <vt:lpstr>OEB Business Plan</vt:lpstr>
      <vt:lpstr> Recent Highlights</vt:lpstr>
      <vt:lpstr>Engage with Us Page</vt:lpstr>
      <vt:lpstr>Unit Cost Report       (1)</vt:lpstr>
      <vt:lpstr>Unit Cost Report       (2)</vt:lpstr>
      <vt:lpstr>Unit Cost Report        (3)</vt:lpstr>
      <vt:lpstr>2021 Unit Cost Results, Stakeholder Feedback, &amp; Potential Improvements</vt:lpstr>
      <vt:lpstr>Q: In your opinion, which of the following 10 O&amp;M and CapEx programs should be enhanced in the near term?</vt:lpstr>
      <vt:lpstr>General Feedback</vt:lpstr>
      <vt:lpstr>Distribution Station Equipment CapEx</vt:lpstr>
      <vt:lpstr>Distribution Station Equipment CapEx</vt:lpstr>
      <vt:lpstr>Distribution Station Equipment CapEx</vt:lpstr>
      <vt:lpstr>Distribution Station Equipment CapEx</vt:lpstr>
      <vt:lpstr>Distribution Station Equipment O&amp;M</vt:lpstr>
      <vt:lpstr>Distribution Station Equipment O&amp;M</vt:lpstr>
      <vt:lpstr>Distribution Station Equipment O&amp;M</vt:lpstr>
      <vt:lpstr>Distribution Station Equipment O&amp;M</vt:lpstr>
      <vt:lpstr>Vegetation Management O&amp;M</vt:lpstr>
      <vt:lpstr>Vegetation Management O&amp;M</vt:lpstr>
      <vt:lpstr>Vegetation Management O&amp;M</vt:lpstr>
      <vt:lpstr>Meters CapEx</vt:lpstr>
      <vt:lpstr>Meters CapEx</vt:lpstr>
      <vt:lpstr>Meters CapEx</vt:lpstr>
      <vt:lpstr>Meters CapEx</vt:lpstr>
      <vt:lpstr>Meters O&amp;M</vt:lpstr>
      <vt:lpstr>Meters O&amp;M</vt:lpstr>
      <vt:lpstr>Meters O&amp;M</vt:lpstr>
      <vt:lpstr>Billing O&amp;M</vt:lpstr>
      <vt:lpstr>Billing O&amp;M</vt:lpstr>
      <vt:lpstr>Billing &amp; Collecting O&amp;M</vt:lpstr>
      <vt:lpstr>Next Steps</vt:lpstr>
      <vt:lpstr>PowerPoint Presentation</vt:lpstr>
      <vt:lpstr> Appendix</vt:lpstr>
      <vt:lpstr>Line Transformers CapEx</vt:lpstr>
      <vt:lpstr>Line Transformers CapEx</vt:lpstr>
      <vt:lpstr>Lines O&amp;M</vt:lpstr>
      <vt:lpstr>Lines O&amp;M</vt:lpstr>
      <vt:lpstr>Poles, Towers and Fixtures CapEx</vt:lpstr>
      <vt:lpstr>Poles, Towers and Fixtures CapEx</vt:lpstr>
      <vt:lpstr>Poles, Towers and Fixtures O&amp;M</vt:lpstr>
      <vt:lpstr>Poles, Towers and Fixtures O&amp;M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and Program-based Benchmarking (APB</dc:title>
  <dc:creator>Zubin Panchal</dc:creator>
  <cp:lastModifiedBy>Zubin Panchal</cp:lastModifiedBy>
  <cp:revision>4</cp:revision>
  <dcterms:created xsi:type="dcterms:W3CDTF">2022-11-23T17:00:49Z</dcterms:created>
  <dcterms:modified xsi:type="dcterms:W3CDTF">2022-12-01T16:45:08Z</dcterms:modified>
</cp:coreProperties>
</file>