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ustomProperty1.bin" ContentType="application/vnd.openxmlformats-officedocument.spreadsheetml.customProperty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6731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enbridge.sharepoint.com/teams/EB-2022-02002024Rebasing/IRs  Phase 2/"/>
    </mc:Choice>
  </mc:AlternateContent>
  <xr:revisionPtr revIDLastSave="55" documentId="13_ncr:1_{1AA0E54C-8CF3-42DA-8024-C2F47E6562C7}" xr6:coauthVersionLast="47" xr6:coauthVersionMax="47" xr10:uidLastSave="{6A5DA277-D3BB-40C1-AB8B-D7B153F55AAB}"/>
  <bookViews>
    <workbookView xWindow="-108" yWindow="-108" windowWidth="23256" windowHeight="12576" xr2:uid="{77380A63-7CA5-49CE-BEB1-D427DC83463A}"/>
  </bookViews>
  <sheets>
    <sheet name="Figure 1 (re attachment 2)" sheetId="10" r:id="rId1"/>
    <sheet name="Price Comparison" sheetId="8" r:id="rId2"/>
    <sheet name="Efficiency-Adjusted Conversion" sheetId="3" r:id="rId3"/>
    <sheet name="Energy Conversion" sheetId="2" r:id="rId4"/>
    <sheet name="Efficiency Factors" sheetId="1" r:id="rId5"/>
    <sheet name="Natural Gas Price ($ per m3)" sheetId="4" r:id="rId6"/>
    <sheet name="Oil Price ($ per L)" sheetId="5" r:id="rId7"/>
    <sheet name="Elec Resistanc Price ($per kWh)" sheetId="6" r:id="rId8"/>
    <sheet name="Propane Price ($ per L)" sheetId="7" r:id="rId9"/>
  </sheets>
  <definedNames>
    <definedName name="_xlnm.Print_Area" localSheetId="8">'Propane Price ($ per L)'!$A$1:$H$51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C44" i="7" l="1"/>
  <c r="C43" i="7"/>
  <c r="C41" i="7"/>
  <c r="G9" i="7"/>
  <c r="C9" i="7"/>
  <c r="C15" i="5" l="1"/>
  <c r="C14" i="5"/>
  <c r="E25" i="4" l="1"/>
  <c r="D43" i="2"/>
  <c r="D42" i="2"/>
  <c r="D41" i="2"/>
  <c r="D9" i="7" l="1"/>
  <c r="E9" i="5" l="1"/>
  <c r="E10" i="5"/>
  <c r="E20" i="4" l="1"/>
  <c r="J22" i="6"/>
  <c r="J23" i="6" s="1"/>
  <c r="E22" i="4" l="1"/>
  <c r="J25" i="6"/>
  <c r="G11" i="8"/>
  <c r="J20" i="6" l="1"/>
  <c r="F11" i="8"/>
  <c r="E11" i="8"/>
  <c r="E9" i="8" s="1"/>
  <c r="D10" i="7" l="1"/>
  <c r="C10" i="7" l="1"/>
  <c r="D11" i="7"/>
  <c r="D12" i="7"/>
  <c r="C11" i="7"/>
  <c r="G11" i="7" l="1"/>
  <c r="G10" i="7"/>
  <c r="C12" i="7"/>
  <c r="D13" i="7"/>
  <c r="I12" i="1"/>
  <c r="H12" i="1"/>
  <c r="G12" i="1"/>
  <c r="F12" i="1"/>
  <c r="E8" i="8"/>
  <c r="G12" i="7" l="1"/>
  <c r="C13" i="7"/>
  <c r="D14" i="7"/>
  <c r="D15" i="6"/>
  <c r="D16" i="6" s="1"/>
  <c r="F7" i="8"/>
  <c r="E30" i="2"/>
  <c r="C12" i="1"/>
  <c r="G13" i="7" l="1"/>
  <c r="D15" i="7"/>
  <c r="C14" i="7"/>
  <c r="G7" i="8"/>
  <c r="E9" i="3"/>
  <c r="G8" i="8" s="1"/>
  <c r="D9" i="3"/>
  <c r="F8" i="8" s="1"/>
  <c r="F9" i="8" s="1"/>
  <c r="F9" i="3"/>
  <c r="H8" i="8" s="1"/>
  <c r="E7" i="8"/>
  <c r="G14" i="7" l="1"/>
  <c r="C15" i="7"/>
  <c r="D16" i="7"/>
  <c r="F13" i="8"/>
  <c r="F14" i="8" s="1"/>
  <c r="G9" i="8"/>
  <c r="G13" i="8" s="1"/>
  <c r="G14" i="8" s="1"/>
  <c r="G15" i="7" l="1"/>
  <c r="C16" i="7"/>
  <c r="D17" i="7"/>
  <c r="G16" i="7" l="1"/>
  <c r="D18" i="7"/>
  <c r="C17" i="7"/>
  <c r="G17" i="7" l="1"/>
  <c r="C18" i="7"/>
  <c r="D19" i="7"/>
  <c r="G18" i="7" l="1"/>
  <c r="D20" i="7"/>
  <c r="C19" i="7"/>
  <c r="G19" i="7" l="1"/>
  <c r="C20" i="7"/>
  <c r="D21" i="7"/>
  <c r="G20" i="7" l="1"/>
  <c r="C21" i="7"/>
  <c r="D22" i="7"/>
  <c r="G21" i="7" l="1"/>
  <c r="D23" i="7"/>
  <c r="C22" i="7"/>
  <c r="G22" i="7" l="1"/>
  <c r="C23" i="7"/>
  <c r="D24" i="7"/>
  <c r="G23" i="7" l="1"/>
  <c r="D25" i="7"/>
  <c r="C24" i="7"/>
  <c r="G24" i="7" l="1"/>
  <c r="D26" i="7"/>
  <c r="C25" i="7"/>
  <c r="G25" i="7" l="1"/>
  <c r="C26" i="7"/>
  <c r="D27" i="7"/>
  <c r="G26" i="7" l="1"/>
  <c r="D28" i="7"/>
  <c r="C27" i="7"/>
  <c r="G27" i="7" l="1"/>
  <c r="C28" i="7"/>
  <c r="D29" i="7"/>
  <c r="G28" i="7" l="1"/>
  <c r="C29" i="7"/>
  <c r="D30" i="7"/>
  <c r="G29" i="7" l="1"/>
  <c r="D31" i="7"/>
  <c r="C30" i="7"/>
  <c r="G30" i="7" l="1"/>
  <c r="C31" i="7"/>
  <c r="D32" i="7"/>
  <c r="G31" i="7" l="1"/>
  <c r="C32" i="7"/>
  <c r="D33" i="7"/>
  <c r="G32" i="7" l="1"/>
  <c r="D34" i="7"/>
  <c r="C33" i="7"/>
  <c r="G33" i="7" l="1"/>
  <c r="C34" i="7"/>
  <c r="D35" i="7"/>
  <c r="G34" i="7" l="1"/>
  <c r="D36" i="7"/>
  <c r="C35" i="7"/>
  <c r="G35" i="7" l="1"/>
  <c r="D37" i="7"/>
  <c r="C36" i="7"/>
  <c r="G36" i="7" l="1"/>
  <c r="C37" i="7"/>
  <c r="D38" i="7"/>
  <c r="D39" i="7" l="1"/>
  <c r="G37" i="7"/>
  <c r="C38" i="7"/>
  <c r="G38" i="7" l="1"/>
  <c r="C39" i="7"/>
  <c r="H11" i="8"/>
  <c r="H7" i="8" s="1"/>
  <c r="H9" i="8" l="1"/>
  <c r="H13" i="8" s="1"/>
  <c r="H14" i="8" s="1"/>
  <c r="G39" i="7"/>
</calcChain>
</file>

<file path=xl/sharedStrings.xml><?xml version="1.0" encoding="utf-8"?>
<sst xmlns="http://schemas.openxmlformats.org/spreadsheetml/2006/main" count="258" uniqueCount="184">
  <si>
    <t>/u</t>
  </si>
  <si>
    <t>Estimated annual heating bills for typical residential customer living in the EGD Rate Zone, Rate 1 (Space &amp; Water Heating)</t>
  </si>
  <si>
    <t>Annual Cost Comparison: 
Space &amp; Water Heating</t>
  </si>
  <si>
    <t>Natural Gas</t>
  </si>
  <si>
    <t>Heating Oil</t>
  </si>
  <si>
    <t xml:space="preserve">Electric Resistance </t>
  </si>
  <si>
    <t>Propane</t>
  </si>
  <si>
    <t>Annual Consumption</t>
  </si>
  <si>
    <t>Annual Contribution to Energy Bill</t>
  </si>
  <si>
    <t>Energy Cost per Unit</t>
  </si>
  <si>
    <t>Annual Natural Gas Savings ($)</t>
  </si>
  <si>
    <t>Annual Natural Gas Savings (%)</t>
  </si>
  <si>
    <t>Notes</t>
  </si>
  <si>
    <t>(1)</t>
  </si>
  <si>
    <r>
      <t>For EGD rate zone, the natural gas consumption assumption for a typical residential customer is 2,400m</t>
    </r>
    <r>
      <rPr>
        <vertAlign val="superscript"/>
        <sz val="12"/>
        <color theme="1"/>
        <rFont val="Arial"/>
        <family val="2"/>
      </rPr>
      <t>3</t>
    </r>
    <r>
      <rPr>
        <sz val="12"/>
        <color theme="1"/>
        <rFont val="Arial"/>
        <family val="2"/>
      </rPr>
      <t>. All comparisons are based on an energy-equivalent annual consumption level of 2,400 m</t>
    </r>
    <r>
      <rPr>
        <vertAlign val="superscript"/>
        <sz val="12"/>
        <color theme="1"/>
        <rFont val="Arial"/>
        <family val="2"/>
      </rPr>
      <t>3</t>
    </r>
    <r>
      <rPr>
        <sz val="12"/>
        <color theme="1"/>
        <rFont val="Arial"/>
        <family val="2"/>
      </rPr>
      <t xml:space="preserve">/yr. </t>
    </r>
  </si>
  <si>
    <t xml:space="preserve">The energy-equivalent annual consumption for other energy sources (Electric resistance heating, Heating Oil and Propane) are calculated as: </t>
  </si>
  <si>
    <r>
      <t>Natural gas consumption (2,400 m</t>
    </r>
    <r>
      <rPr>
        <vertAlign val="superscript"/>
        <sz val="12"/>
        <color theme="1"/>
        <rFont val="Arial"/>
        <family val="2"/>
      </rPr>
      <t>3</t>
    </r>
    <r>
      <rPr>
        <sz val="12"/>
        <color theme="1"/>
        <rFont val="Arial"/>
        <family val="2"/>
      </rPr>
      <t>) * Conversion from m</t>
    </r>
    <r>
      <rPr>
        <vertAlign val="superscript"/>
        <sz val="12"/>
        <color theme="1"/>
        <rFont val="Arial"/>
        <family val="2"/>
      </rPr>
      <t>3</t>
    </r>
    <r>
      <rPr>
        <sz val="12"/>
        <color theme="1"/>
        <rFont val="Arial"/>
        <family val="2"/>
      </rPr>
      <t xml:space="preserve"> to GJ * Conversions from GJ to kwh (for electric resistance heating) and to L (for heating oil and propane)</t>
    </r>
  </si>
  <si>
    <t>(2)</t>
  </si>
  <si>
    <t xml:space="preserve">The energy cost per unit for each energy source is based on the latest actual data available </t>
  </si>
  <si>
    <t>a)</t>
  </si>
  <si>
    <r>
      <t>Natural Gas cost per unit for a typical residential customer is from the April 2024 QRAM filing for EGD (EB-2024-0093). Please refer to 'Natural Gas Price ($ per m</t>
    </r>
    <r>
      <rPr>
        <vertAlign val="superscript"/>
        <sz val="12"/>
        <color theme="1"/>
        <rFont val="Arial"/>
        <family val="2"/>
      </rPr>
      <t>3</t>
    </r>
    <r>
      <rPr>
        <sz val="12"/>
        <color theme="1"/>
        <rFont val="Arial"/>
        <family val="2"/>
      </rPr>
      <t>)' tab for a detailed calculation.</t>
    </r>
  </si>
  <si>
    <t>b)</t>
  </si>
  <si>
    <t>Oil cost per unit is from Statistics Canada using the latest available monthly retail price at the time of comparison. Please refer to 'Heating Oil Price ($ per L)' tab for a detailed calculation.</t>
  </si>
  <si>
    <t>c)</t>
  </si>
  <si>
    <t>Electric resistance cost per unit sourced from EB-2023-0054 Decision and Rate Order, Toronto Hydro-Electric System Limited.  Effective and Implementation Date January 1, 2024, Residential Service Classification.  Please refer to 'Elec Resistanc Price ($perkWh)'.</t>
  </si>
  <si>
    <t>d)</t>
  </si>
  <si>
    <t>Propane cost per unit is calculated using a monthly average of the latest residential retail prices available at the time of comparison and factors in the actual carbon tax. Please refer to 'Propane Price ($ per L)' tab for a detailed calculation.</t>
  </si>
  <si>
    <t>Efficiency-Adjusted Energy Source Conversion</t>
  </si>
  <si>
    <t>Table 1</t>
  </si>
  <si>
    <t>Energy</t>
  </si>
  <si>
    <t xml:space="preserve">Electric Resistance Heating </t>
  </si>
  <si>
    <t xml:space="preserve"> Energy Units</t>
  </si>
  <si>
    <r>
      <t>m</t>
    </r>
    <r>
      <rPr>
        <vertAlign val="superscript"/>
        <sz val="11"/>
        <color theme="1"/>
        <rFont val="Arial"/>
        <family val="2"/>
      </rPr>
      <t>3</t>
    </r>
  </si>
  <si>
    <t>L</t>
  </si>
  <si>
    <t>kWh</t>
  </si>
  <si>
    <t>EGD Rate Zone - Residential Rate 1</t>
  </si>
  <si>
    <t>Energy Conversion Assumptions</t>
  </si>
  <si>
    <r>
      <t>Table 1</t>
    </r>
    <r>
      <rPr>
        <sz val="11"/>
        <color theme="1"/>
        <rFont val="Arial"/>
        <family val="2"/>
      </rPr>
      <t xml:space="preserve"> (1)</t>
    </r>
  </si>
  <si>
    <t>Unit</t>
  </si>
  <si>
    <t>Equivalent Value</t>
  </si>
  <si>
    <t>Equivalent Unit</t>
  </si>
  <si>
    <t>1.0 Gigajoules (GJ)</t>
  </si>
  <si>
    <t>Kilowatt-hours (kW.h)</t>
  </si>
  <si>
    <t>1.0 Kilowatt-hours (kW.h)</t>
  </si>
  <si>
    <t>Gigajoules (GJ)</t>
  </si>
  <si>
    <t>Note:</t>
  </si>
  <si>
    <t>(1) Sourced from https://apps.cer-rec.gc.ca/Conversion/conversion-tables.aspx?GoCTemplateCulture=en-CA</t>
  </si>
  <si>
    <r>
      <t>Table 2</t>
    </r>
    <r>
      <rPr>
        <sz val="11"/>
        <color theme="1"/>
        <rFont val="Arial"/>
        <family val="2"/>
      </rPr>
      <t xml:space="preserve"> (1)</t>
    </r>
  </si>
  <si>
    <t>Substance</t>
  </si>
  <si>
    <t>1.0 Cubic metres (m³)</t>
  </si>
  <si>
    <t> Gigajoules (GJ)</t>
  </si>
  <si>
    <t>Table 3</t>
  </si>
  <si>
    <t>Enbridge Gas unit of Measure Conversion Information</t>
  </si>
  <si>
    <t>EGD Rate Zone (1)</t>
  </si>
  <si>
    <r>
      <t>Heat Value (MJ/m</t>
    </r>
    <r>
      <rPr>
        <vertAlign val="superscript"/>
        <sz val="11"/>
        <color theme="1"/>
        <rFont val="Arial"/>
        <family val="2"/>
      </rPr>
      <t>3</t>
    </r>
    <r>
      <rPr>
        <sz val="11"/>
        <color theme="1"/>
        <rFont val="Arial"/>
        <family val="2"/>
      </rPr>
      <t>)</t>
    </r>
  </si>
  <si>
    <r>
      <t>Conversion Factor (GJ/m</t>
    </r>
    <r>
      <rPr>
        <vertAlign val="superscript"/>
        <sz val="11"/>
        <color theme="1"/>
        <rFont val="Arial"/>
        <family val="2"/>
      </rPr>
      <t>3</t>
    </r>
    <r>
      <rPr>
        <sz val="11"/>
        <color theme="1"/>
        <rFont val="Arial"/>
        <family val="2"/>
      </rPr>
      <t>)</t>
    </r>
  </si>
  <si>
    <t>Note</t>
  </si>
  <si>
    <r>
      <t>(1) Sourced from EB-2022-0286, Rate Handbook, Rate 1 Residential Service (MJ/m</t>
    </r>
    <r>
      <rPr>
        <vertAlign val="superscript"/>
        <sz val="11"/>
        <color theme="1"/>
        <rFont val="Arial"/>
        <family val="2"/>
      </rPr>
      <t>3</t>
    </r>
    <r>
      <rPr>
        <sz val="11"/>
        <color theme="1"/>
        <rFont val="Arial"/>
        <family val="2"/>
      </rPr>
      <t>)</t>
    </r>
  </si>
  <si>
    <t>Table 4</t>
  </si>
  <si>
    <t>Energy Conversion</t>
  </si>
  <si>
    <t>Starting Unit</t>
  </si>
  <si>
    <t>Conversion</t>
  </si>
  <si>
    <t>Conversion Unit</t>
  </si>
  <si>
    <t>Electricity</t>
  </si>
  <si>
    <t>GJ</t>
  </si>
  <si>
    <t>Efficiency Factor Assumptions</t>
  </si>
  <si>
    <t>Table 2</t>
  </si>
  <si>
    <t>Current Assumed Base Load and Heat Load Proportions</t>
  </si>
  <si>
    <t>Current Efficiency Factors for a Typical Residential Customer - Rate 1</t>
  </si>
  <si>
    <t>Heat Load:</t>
  </si>
  <si>
    <t>EGD Rate Zone - Rate 1</t>
  </si>
  <si>
    <t>Electric Resistance Heating</t>
  </si>
  <si>
    <t>Space Heating (SH)</t>
  </si>
  <si>
    <t>Base Load:</t>
  </si>
  <si>
    <t>Domestic Water Heating (DWH)</t>
  </si>
  <si>
    <t>Total Load</t>
  </si>
  <si>
    <t>Total</t>
  </si>
  <si>
    <t>Natural Gas Assumptions</t>
  </si>
  <si>
    <t>Typical Residenital Customer Total Bill Impacts (1)</t>
  </si>
  <si>
    <t>EGD Rate Zone</t>
  </si>
  <si>
    <t>Rates Effective:</t>
  </si>
  <si>
    <t>Volume</t>
  </si>
  <si>
    <t>Customer Charge</t>
  </si>
  <si>
    <t>$</t>
  </si>
  <si>
    <t>Distribution Charge</t>
  </si>
  <si>
    <t>Load Balancing</t>
  </si>
  <si>
    <t>Transportation</t>
  </si>
  <si>
    <t>Sales Commodity</t>
  </si>
  <si>
    <t>Federal Carbon Charge</t>
  </si>
  <si>
    <t>Cost Adjustment</t>
  </si>
  <si>
    <t>Gas Supply</t>
  </si>
  <si>
    <t>Delivery</t>
  </si>
  <si>
    <t>Total Sales with Cost Adjustments</t>
  </si>
  <si>
    <r>
      <t>Total unit rate $/m</t>
    </r>
    <r>
      <rPr>
        <vertAlign val="superscript"/>
        <sz val="11"/>
        <color theme="1"/>
        <rFont val="Arial"/>
        <family val="2"/>
      </rPr>
      <t>3</t>
    </r>
  </si>
  <si>
    <r>
      <t>$/m</t>
    </r>
    <r>
      <rPr>
        <vertAlign val="superscript"/>
        <sz val="11"/>
        <color theme="1"/>
        <rFont val="Arial"/>
        <family val="2"/>
      </rPr>
      <t>3</t>
    </r>
  </si>
  <si>
    <t>Notes:</t>
  </si>
  <si>
    <t>(1) Sourced from EB-2024-0093, Exhibit A, Tab 3, Schedule 1, p.1, EGD Rate Zone</t>
  </si>
  <si>
    <r>
      <t>(2) Total unit rate $/m</t>
    </r>
    <r>
      <rPr>
        <vertAlign val="superscript"/>
        <sz val="11"/>
        <color theme="1"/>
        <rFont val="Arial"/>
        <family val="2"/>
      </rPr>
      <t xml:space="preserve">3 </t>
    </r>
    <r>
      <rPr>
        <sz val="11"/>
        <color theme="1"/>
        <rFont val="Arial"/>
        <family val="2"/>
      </rPr>
      <t>is representative of the unit cost</t>
    </r>
  </si>
  <si>
    <t>Oil Assumptions</t>
  </si>
  <si>
    <t>Home Heating Oil (HHO) (1)</t>
  </si>
  <si>
    <t>Month</t>
  </si>
  <si>
    <t xml:space="preserve">
Federal/Provincial Carbon Tax Charge
HHO (2)</t>
  </si>
  <si>
    <r>
      <rPr>
        <u/>
        <sz val="11"/>
        <color theme="1"/>
        <rFont val="Arial"/>
        <family val="2"/>
      </rPr>
      <t>HHO</t>
    </r>
    <r>
      <rPr>
        <sz val="11"/>
        <color theme="1"/>
        <rFont val="Arial"/>
        <family val="2"/>
      </rPr>
      <t xml:space="preserve">
(v735163) (3)</t>
    </r>
  </si>
  <si>
    <r>
      <rPr>
        <u/>
        <sz val="11"/>
        <color theme="1"/>
        <rFont val="Arial"/>
        <family val="2"/>
      </rPr>
      <t xml:space="preserve">HHO </t>
    </r>
    <r>
      <rPr>
        <sz val="11"/>
        <color theme="1"/>
        <rFont val="Arial"/>
        <family val="2"/>
      </rPr>
      <t xml:space="preserve">
(excl. GST/HST)</t>
    </r>
  </si>
  <si>
    <t>(a)</t>
  </si>
  <si>
    <t>(b)</t>
  </si>
  <si>
    <t>(c)</t>
  </si>
  <si>
    <t>Total Cents/L</t>
  </si>
  <si>
    <t>Total unit rate $/L (5)</t>
  </si>
  <si>
    <t>Notes for Table 1:</t>
  </si>
  <si>
    <t>All prices in cents/litre</t>
  </si>
  <si>
    <t>Sourced from https://www.canada.ca/en/revenue-agency/services/forms-publications/publications/fcrates/fuel-charge-rates.html#confacnatgas</t>
  </si>
  <si>
    <t>(3)</t>
  </si>
  <si>
    <t>Sourced from the Conference Board of Canada (CANSIM) - v735163.  Prior to Nov. 2023, the federal carbon charged was included within the pricing.</t>
  </si>
  <si>
    <t>(4)</t>
  </si>
  <si>
    <t>Values under column (c) are dervied by dividing the value under column (b) by 1.13</t>
  </si>
  <si>
    <t>(5)</t>
  </si>
  <si>
    <t>Total unit rate $/L' is representative of the unit cost for the last reported month (in this case 24-Feb)</t>
  </si>
  <si>
    <t>Electric Resistance Heating Assumptions</t>
  </si>
  <si>
    <t xml:space="preserve">Regulated Price Plan -TOU </t>
  </si>
  <si>
    <t>Toronto Hydro-Electric System Limited</t>
  </si>
  <si>
    <t>Time of Use</t>
  </si>
  <si>
    <t>Residential Service Classification (1)</t>
  </si>
  <si>
    <t>Cents/kWh (1)</t>
  </si>
  <si>
    <t>% of Load (2)</t>
  </si>
  <si>
    <t>Rates Effective</t>
  </si>
  <si>
    <t>On Peak</t>
  </si>
  <si>
    <t>Service Charge (2)</t>
  </si>
  <si>
    <t>$/month</t>
  </si>
  <si>
    <t>Mid Peak</t>
  </si>
  <si>
    <t>Transmission Rate - Network Service Rate</t>
  </si>
  <si>
    <t>$/kWh</t>
  </si>
  <si>
    <t>Off Peak</t>
  </si>
  <si>
    <t>Transmission Rate - Line and Transformation Connection Service Rate</t>
  </si>
  <si>
    <t>(d)</t>
  </si>
  <si>
    <t xml:space="preserve">Wholesale Market Service Rate </t>
  </si>
  <si>
    <t>Unit TOU rate- cent/KWh (3)</t>
  </si>
  <si>
    <t>(e)</t>
  </si>
  <si>
    <t>Capacity Based Recovery (CBR)</t>
  </si>
  <si>
    <t>Unit TOU rate  - $/kWh (4)</t>
  </si>
  <si>
    <t>(f)</t>
  </si>
  <si>
    <t>Rural or Remote Electricity Rate Protection Charge (RRRP)</t>
  </si>
  <si>
    <t>(g)</t>
  </si>
  <si>
    <t xml:space="preserve">Rate Rider for Disposition of Deferral/Variance Accounts </t>
  </si>
  <si>
    <t>Ontario Energy Rebate (OER) (5)</t>
  </si>
  <si>
    <t>(h)</t>
  </si>
  <si>
    <t>Rate Rider for Disposition of Capacity Based Recovery Account</t>
  </si>
  <si>
    <t>(i)</t>
  </si>
  <si>
    <t>Unit TOU rate - $/kwh (3)</t>
  </si>
  <si>
    <t>(1) TOU rates effective November 1, 2023</t>
  </si>
  <si>
    <t>(2) Sourced from OEB Regulated Price Plan Price Report - November 1, 2023 to October 31, 2024</t>
  </si>
  <si>
    <t>(j)</t>
  </si>
  <si>
    <t>Total unit rate $/kWh (4)</t>
  </si>
  <si>
    <t>(3) Value derived by taking the weighted average of columns (a) and (b) for lines 1-3</t>
  </si>
  <si>
    <t>(k)</t>
  </si>
  <si>
    <t>OER (Total unit rate $/kWh * OER %))</t>
  </si>
  <si>
    <t>(4) Value dervied by dividing line 4(a) by 100</t>
  </si>
  <si>
    <t>(5) OER effective November 1, 2023 per OEB Newsroom release dated October 19, 2023</t>
  </si>
  <si>
    <t>(l)</t>
  </si>
  <si>
    <t>Total unit rate $/kWh with OER (5)</t>
  </si>
  <si>
    <t>Sourced from EB-2023-0054 Decision and Rate Order, Toronto Hydro-Electric System Limited.  Effective and Implementation Date January 1, 2024, Residential Service Classification</t>
  </si>
  <si>
    <t>Excluded for cost comparison purposes</t>
  </si>
  <si>
    <t>See Table 1 for detailed calculation of Unit TOU rate - $/kwh</t>
  </si>
  <si>
    <t>Value for (j) derived by summing (b) + (c)+ (d) + (e) + (f) + (g) + (h) + (i)</t>
  </si>
  <si>
    <t>OER of 19.3% effective November 1, 2023 per OEB Newsroom release dated October 19, 2023</t>
  </si>
  <si>
    <t>Value for (k) derived by multiplying (j) by OER of 19.3%</t>
  </si>
  <si>
    <t>(6)</t>
  </si>
  <si>
    <t xml:space="preserve"> 'Total unit rate $/kWh' and 'Total unit rate $/kWh with OER' are representative of the unit cost</t>
  </si>
  <si>
    <t>Value for (l) derived by subtracting (k) from (j)</t>
  </si>
  <si>
    <t>Propane Assumptions</t>
  </si>
  <si>
    <t>Propane Prices for Residential Rate 1 Customer</t>
  </si>
  <si>
    <t>Ending Value Feb.29, 2024 (cents/L)</t>
  </si>
  <si>
    <t>Date</t>
  </si>
  <si>
    <t>$/L</t>
  </si>
  <si>
    <t>Cents/L</t>
  </si>
  <si>
    <t>Daily Price Change 
(2)</t>
  </si>
  <si>
    <t>Carbon Tax (3)</t>
  </si>
  <si>
    <t>March 2024 Monthly Average</t>
  </si>
  <si>
    <t>Carbon Tax:</t>
  </si>
  <si>
    <t>Total unit rate $/L (4)</t>
  </si>
  <si>
    <t>(1) Date of the last recorded daily price change from the previous month</t>
  </si>
  <si>
    <t>(2) Source: https://edproenergy.com/residential/ Zone 5,  2,500-4,499 Litres</t>
  </si>
  <si>
    <t>(3) Source: https://www.canada.ca/en/revenue-agency/services/forms-publications/publications/fcrates/fuel-charge-rates.html</t>
  </si>
  <si>
    <t>(4) ‘Total unit rate $/L' is representative of the unit cost and is the correct unit price as noted under Exhibit I.1.16-ED-17 Part e)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0"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&quot;Updated:&quot;\ m/d/yyyy"/>
    <numFmt numFmtId="165" formatCode="_(&quot;$&quot;* #,##0.000_);_(&quot;$&quot;* \(#,##0.000\);_(&quot;$&quot;* &quot;-&quot;??_);_(@_)"/>
    <numFmt numFmtId="166" formatCode="#,##0.000_);[Red]\(#,##0.000\)"/>
    <numFmt numFmtId="167" formatCode="0.000"/>
    <numFmt numFmtId="168" formatCode="[$-409]mmmm\ d\,\ yyyy;@"/>
    <numFmt numFmtId="169" formatCode="0.0%"/>
    <numFmt numFmtId="170" formatCode="0.0000"/>
    <numFmt numFmtId="171" formatCode="d\-mmm\-yyyy"/>
    <numFmt numFmtId="172" formatCode="&quot;$&quot;#,##0.000&quot;/m³&quot;"/>
    <numFmt numFmtId="173" formatCode="&quot;$&quot;#,##0.000&quot;/L&quot;"/>
    <numFmt numFmtId="174" formatCode="&quot;$&quot;#,##0.000&quot;/kWh&quot;"/>
    <numFmt numFmtId="175" formatCode="&quot;$&quot;#,##0"/>
    <numFmt numFmtId="176" formatCode="&quot;$&quot;#,##0.000"/>
    <numFmt numFmtId="177" formatCode="#,##0.000_);\(#,##0.000\)"/>
    <numFmt numFmtId="178" formatCode="0.0"/>
    <numFmt numFmtId="179" formatCode="#,##0.0_);[Red]\(#,##0.0\)"/>
    <numFmt numFmtId="180" formatCode="#,##0.00000_);[Red]\(#,##0.00000\)"/>
    <numFmt numFmtId="181" formatCode="#,##0.0000_);[Red]\(#,##0.0000\)"/>
  </numFmts>
  <fonts count="3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u/>
      <sz val="18"/>
      <color theme="1"/>
      <name val="Arial"/>
      <family val="2"/>
    </font>
    <font>
      <sz val="11"/>
      <color theme="1"/>
      <name val="Arial"/>
      <family val="2"/>
    </font>
    <font>
      <u/>
      <sz val="11"/>
      <color theme="1"/>
      <name val="Arial"/>
      <family val="2"/>
    </font>
    <font>
      <b/>
      <sz val="11"/>
      <color theme="1"/>
      <name val="Arial"/>
      <family val="2"/>
    </font>
    <font>
      <u/>
      <sz val="11"/>
      <color theme="10"/>
      <name val="Calibri"/>
      <family val="2"/>
      <scheme val="minor"/>
    </font>
    <font>
      <sz val="11"/>
      <color theme="10"/>
      <name val="Arial"/>
      <family val="2"/>
    </font>
    <font>
      <i/>
      <sz val="9"/>
      <color rgb="FF0000FF"/>
      <name val="Arial"/>
      <family val="2"/>
    </font>
    <font>
      <u/>
      <sz val="18"/>
      <name val="Arial"/>
      <family val="2"/>
    </font>
    <font>
      <u/>
      <sz val="11"/>
      <color theme="1"/>
      <name val="Calibri"/>
      <family val="2"/>
      <scheme val="minor"/>
    </font>
    <font>
      <b/>
      <sz val="11"/>
      <color rgb="FFFF0000"/>
      <name val="Arial"/>
      <family val="2"/>
    </font>
    <font>
      <sz val="11"/>
      <name val="Arial"/>
      <family val="2"/>
    </font>
    <font>
      <sz val="12"/>
      <color theme="1"/>
      <name val="Arial"/>
      <family val="2"/>
    </font>
    <font>
      <u/>
      <sz val="14"/>
      <color theme="1"/>
      <name val="Arial"/>
      <family val="2"/>
    </font>
    <font>
      <u/>
      <sz val="11"/>
      <color theme="10"/>
      <name val="Arial"/>
      <family val="2"/>
    </font>
    <font>
      <u/>
      <sz val="11"/>
      <name val="Arial"/>
      <family val="2"/>
    </font>
    <font>
      <vertAlign val="superscript"/>
      <sz val="11"/>
      <color theme="1"/>
      <name val="Arial"/>
      <family val="2"/>
    </font>
    <font>
      <sz val="10"/>
      <name val="Arial"/>
      <family val="2"/>
    </font>
    <font>
      <b/>
      <sz val="18"/>
      <color rgb="FFFFC000"/>
      <name val="Arial"/>
      <family val="2"/>
    </font>
    <font>
      <b/>
      <sz val="18"/>
      <color theme="4"/>
      <name val="Arial"/>
      <family val="2"/>
    </font>
    <font>
      <b/>
      <sz val="11"/>
      <color theme="1" tint="0.249977111117893"/>
      <name val="Arial"/>
      <family val="2"/>
    </font>
    <font>
      <b/>
      <sz val="11"/>
      <name val="Arial"/>
      <family val="2"/>
    </font>
    <font>
      <u/>
      <sz val="12"/>
      <color theme="1"/>
      <name val="Arial"/>
      <family val="2"/>
    </font>
    <font>
      <u/>
      <sz val="12"/>
      <name val="Arial"/>
      <family val="2"/>
    </font>
    <font>
      <b/>
      <sz val="12"/>
      <name val="Arial"/>
      <family val="2"/>
    </font>
    <font>
      <sz val="12"/>
      <name val="Arial"/>
      <family val="2"/>
    </font>
    <font>
      <b/>
      <u/>
      <sz val="14"/>
      <color theme="1"/>
      <name val="Arial"/>
      <family val="2"/>
    </font>
    <font>
      <sz val="11"/>
      <color rgb="FF000000"/>
      <name val="Arial"/>
      <family val="2"/>
    </font>
    <font>
      <vertAlign val="superscript"/>
      <sz val="12"/>
      <color theme="1"/>
      <name val="Arial"/>
      <family val="2"/>
    </font>
  </fonts>
  <fills count="6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0" tint="-0.34998626667073579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rgb="FFD9D9D9"/>
        <bgColor indexed="64"/>
      </patternFill>
    </fill>
  </fills>
  <borders count="46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 style="medium">
        <color indexed="64"/>
      </left>
      <right/>
      <top style="medium">
        <color indexed="64"/>
      </top>
      <bottom style="double">
        <color indexed="64"/>
      </bottom>
      <diagonal/>
    </border>
    <border>
      <left/>
      <right/>
      <top style="medium">
        <color indexed="64"/>
      </top>
      <bottom style="double">
        <color indexed="64"/>
      </bottom>
      <diagonal/>
    </border>
    <border>
      <left/>
      <right style="medium">
        <color indexed="64"/>
      </right>
      <top style="medium">
        <color indexed="64"/>
      </top>
      <bottom style="double">
        <color indexed="64"/>
      </bottom>
      <diagonal/>
    </border>
    <border>
      <left style="medium">
        <color indexed="64"/>
      </left>
      <right style="thin">
        <color indexed="64"/>
      </right>
      <top style="double">
        <color indexed="64"/>
      </top>
      <bottom/>
      <diagonal/>
    </border>
    <border>
      <left style="thin">
        <color indexed="64"/>
      </left>
      <right style="thin">
        <color indexed="64"/>
      </right>
      <top style="double">
        <color indexed="64"/>
      </top>
      <bottom/>
      <diagonal/>
    </border>
    <border>
      <left/>
      <right style="thin">
        <color indexed="64"/>
      </right>
      <top style="double">
        <color indexed="64"/>
      </top>
      <bottom/>
      <diagonal/>
    </border>
    <border>
      <left/>
      <right style="medium">
        <color indexed="64"/>
      </right>
      <top style="double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/>
      <bottom style="double">
        <color indexed="64"/>
      </bottom>
      <diagonal/>
    </border>
    <border>
      <left style="thin">
        <color indexed="64"/>
      </left>
      <right style="medium">
        <color indexed="64"/>
      </right>
      <top/>
      <bottom style="double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double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double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/>
      <right style="medium">
        <color indexed="64"/>
      </right>
      <top style="thin">
        <color indexed="64"/>
      </top>
      <bottom style="double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</borders>
  <cellStyleXfs count="9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6" fillId="0" borderId="0" applyNumberFormat="0" applyFill="0" applyBorder="0" applyAlignment="0" applyProtection="0"/>
    <xf numFmtId="0" fontId="18" fillId="0" borderId="0"/>
    <xf numFmtId="43" fontId="18" fillId="0" borderId="0" applyFont="0" applyFill="0" applyBorder="0" applyAlignment="0" applyProtection="0"/>
    <xf numFmtId="9" fontId="18" fillId="0" borderId="0" applyFont="0" applyFill="0" applyBorder="0" applyAlignment="0" applyProtection="0"/>
    <xf numFmtId="0" fontId="18" fillId="0" borderId="0"/>
  </cellStyleXfs>
  <cellXfs count="236">
    <xf numFmtId="0" fontId="0" fillId="0" borderId="0" xfId="0"/>
    <xf numFmtId="0" fontId="2" fillId="0" borderId="0" xfId="0" applyFont="1"/>
    <xf numFmtId="0" fontId="3" fillId="0" borderId="0" xfId="0" applyFont="1"/>
    <xf numFmtId="0" fontId="4" fillId="0" borderId="7" xfId="0" applyFont="1" applyBorder="1" applyAlignment="1">
      <alignment horizontal="center"/>
    </xf>
    <xf numFmtId="0" fontId="4" fillId="0" borderId="8" xfId="0" applyFont="1" applyBorder="1" applyAlignment="1">
      <alignment horizontal="center"/>
    </xf>
    <xf numFmtId="0" fontId="4" fillId="0" borderId="7" xfId="0" applyFont="1" applyBorder="1"/>
    <xf numFmtId="0" fontId="3" fillId="0" borderId="8" xfId="0" applyFont="1" applyBorder="1"/>
    <xf numFmtId="0" fontId="3" fillId="0" borderId="7" xfId="0" applyFont="1" applyBorder="1"/>
    <xf numFmtId="0" fontId="3" fillId="0" borderId="7" xfId="0" applyFont="1" applyBorder="1" applyAlignment="1">
      <alignment horizontal="left" indent="2"/>
    </xf>
    <xf numFmtId="9" fontId="3" fillId="0" borderId="8" xfId="3" applyFont="1" applyBorder="1" applyAlignment="1">
      <alignment horizontal="center"/>
    </xf>
    <xf numFmtId="0" fontId="3" fillId="0" borderId="8" xfId="0" applyFont="1" applyBorder="1" applyAlignment="1">
      <alignment horizontal="center"/>
    </xf>
    <xf numFmtId="0" fontId="5" fillId="0" borderId="8" xfId="0" applyFont="1" applyBorder="1" applyAlignment="1">
      <alignment horizontal="center"/>
    </xf>
    <xf numFmtId="0" fontId="3" fillId="0" borderId="7" xfId="0" applyFont="1" applyBorder="1" applyAlignment="1">
      <alignment horizontal="right" indent="2"/>
    </xf>
    <xf numFmtId="9" fontId="3" fillId="0" borderId="0" xfId="3" applyFont="1" applyBorder="1" applyAlignment="1">
      <alignment horizontal="center"/>
    </xf>
    <xf numFmtId="0" fontId="3" fillId="0" borderId="7" xfId="0" applyFont="1" applyBorder="1" applyAlignment="1">
      <alignment horizontal="right"/>
    </xf>
    <xf numFmtId="9" fontId="3" fillId="0" borderId="9" xfId="0" applyNumberFormat="1" applyFont="1" applyBorder="1" applyAlignment="1">
      <alignment horizontal="center"/>
    </xf>
    <xf numFmtId="9" fontId="3" fillId="0" borderId="10" xfId="0" applyNumberFormat="1" applyFont="1" applyBorder="1" applyAlignment="1">
      <alignment horizontal="center"/>
    </xf>
    <xf numFmtId="0" fontId="3" fillId="0" borderId="11" xfId="0" applyFont="1" applyBorder="1"/>
    <xf numFmtId="0" fontId="3" fillId="0" borderId="12" xfId="0" applyFont="1" applyBorder="1"/>
    <xf numFmtId="9" fontId="3" fillId="0" borderId="13" xfId="3" applyFont="1" applyBorder="1" applyAlignment="1">
      <alignment horizontal="center"/>
    </xf>
    <xf numFmtId="9" fontId="3" fillId="0" borderId="12" xfId="3" applyFont="1" applyBorder="1" applyAlignment="1">
      <alignment horizontal="center"/>
    </xf>
    <xf numFmtId="0" fontId="3" fillId="0" borderId="5" xfId="0" applyFont="1" applyBorder="1" applyAlignment="1">
      <alignment horizontal="center"/>
    </xf>
    <xf numFmtId="0" fontId="3" fillId="0" borderId="6" xfId="0" applyFont="1" applyBorder="1" applyAlignment="1">
      <alignment horizontal="center"/>
    </xf>
    <xf numFmtId="0" fontId="3" fillId="0" borderId="4" xfId="0" applyFont="1" applyBorder="1" applyAlignment="1">
      <alignment horizontal="left"/>
    </xf>
    <xf numFmtId="0" fontId="3" fillId="0" borderId="6" xfId="0" applyFont="1" applyBorder="1" applyAlignment="1">
      <alignment horizontal="left" wrapText="1"/>
    </xf>
    <xf numFmtId="0" fontId="3" fillId="0" borderId="8" xfId="0" applyFont="1" applyBorder="1" applyAlignment="1">
      <alignment horizontal="left"/>
    </xf>
    <xf numFmtId="0" fontId="3" fillId="0" borderId="13" xfId="0" applyFont="1" applyBorder="1"/>
    <xf numFmtId="0" fontId="8" fillId="0" borderId="0" xfId="0" applyFont="1"/>
    <xf numFmtId="0" fontId="3" fillId="0" borderId="6" xfId="0" applyFont="1" applyBorder="1" applyAlignment="1">
      <alignment horizontal="center" wrapText="1"/>
    </xf>
    <xf numFmtId="0" fontId="3" fillId="0" borderId="0" xfId="0" applyFont="1" applyAlignment="1">
      <alignment horizontal="center"/>
    </xf>
    <xf numFmtId="0" fontId="8" fillId="0" borderId="13" xfId="0" applyFont="1" applyBorder="1"/>
    <xf numFmtId="0" fontId="8" fillId="0" borderId="12" xfId="0" applyFont="1" applyBorder="1"/>
    <xf numFmtId="0" fontId="7" fillId="0" borderId="0" xfId="4" applyFont="1" applyBorder="1"/>
    <xf numFmtId="0" fontId="3" fillId="0" borderId="4" xfId="0" applyFont="1" applyBorder="1"/>
    <xf numFmtId="15" fontId="3" fillId="0" borderId="7" xfId="0" applyNumberFormat="1" applyFont="1" applyBorder="1" applyAlignment="1">
      <alignment horizontal="left"/>
    </xf>
    <xf numFmtId="2" fontId="3" fillId="0" borderId="0" xfId="0" applyNumberFormat="1" applyFont="1" applyAlignment="1">
      <alignment horizontal="center"/>
    </xf>
    <xf numFmtId="0" fontId="3" fillId="0" borderId="5" xfId="0" applyFont="1" applyBorder="1" applyAlignment="1">
      <alignment horizontal="center" wrapText="1"/>
    </xf>
    <xf numFmtId="0" fontId="3" fillId="0" borderId="13" xfId="0" applyFont="1" applyBorder="1" applyAlignment="1">
      <alignment horizontal="center"/>
    </xf>
    <xf numFmtId="0" fontId="3" fillId="0" borderId="12" xfId="0" applyFont="1" applyBorder="1" applyAlignment="1">
      <alignment horizontal="center"/>
    </xf>
    <xf numFmtId="0" fontId="3" fillId="0" borderId="0" xfId="0" applyFont="1" applyAlignment="1">
      <alignment horizontal="left"/>
    </xf>
    <xf numFmtId="0" fontId="3" fillId="0" borderId="4" xfId="0" applyFont="1" applyBorder="1" applyAlignment="1">
      <alignment horizontal="right"/>
    </xf>
    <xf numFmtId="37" fontId="3" fillId="0" borderId="0" xfId="1" applyNumberFormat="1" applyFont="1" applyFill="1" applyBorder="1" applyAlignment="1">
      <alignment horizontal="center"/>
    </xf>
    <xf numFmtId="37" fontId="3" fillId="0" borderId="8" xfId="1" applyNumberFormat="1" applyFont="1" applyFill="1" applyBorder="1" applyAlignment="1">
      <alignment horizontal="center"/>
    </xf>
    <xf numFmtId="0" fontId="9" fillId="0" borderId="0" xfId="0" applyFont="1"/>
    <xf numFmtId="0" fontId="10" fillId="0" borderId="0" xfId="0" applyFont="1"/>
    <xf numFmtId="0" fontId="3" fillId="0" borderId="7" xfId="0" applyFont="1" applyBorder="1" applyAlignment="1">
      <alignment horizontal="center"/>
    </xf>
    <xf numFmtId="0" fontId="3" fillId="0" borderId="7" xfId="0" applyFont="1" applyBorder="1" applyAlignment="1">
      <alignment horizontal="left"/>
    </xf>
    <xf numFmtId="2" fontId="3" fillId="0" borderId="0" xfId="0" applyNumberFormat="1" applyFont="1"/>
    <xf numFmtId="167" fontId="12" fillId="0" borderId="0" xfId="0" applyNumberFormat="1" applyFont="1" applyAlignment="1">
      <alignment horizontal="right"/>
    </xf>
    <xf numFmtId="168" fontId="2" fillId="0" borderId="0" xfId="0" applyNumberFormat="1" applyFont="1" applyAlignment="1">
      <alignment horizontal="left"/>
    </xf>
    <xf numFmtId="2" fontId="12" fillId="0" borderId="0" xfId="0" applyNumberFormat="1" applyFont="1" applyAlignment="1">
      <alignment horizontal="center"/>
    </xf>
    <xf numFmtId="2" fontId="12" fillId="0" borderId="0" xfId="0" applyNumberFormat="1" applyFont="1"/>
    <xf numFmtId="0" fontId="3" fillId="0" borderId="0" xfId="0" applyFont="1" applyAlignment="1">
      <alignment horizontal="right"/>
    </xf>
    <xf numFmtId="0" fontId="3" fillId="0" borderId="0" xfId="0" quotePrefix="1" applyFont="1"/>
    <xf numFmtId="0" fontId="0" fillId="0" borderId="6" xfId="0" applyBorder="1"/>
    <xf numFmtId="0" fontId="4" fillId="0" borderId="0" xfId="0" applyFont="1"/>
    <xf numFmtId="39" fontId="0" fillId="0" borderId="0" xfId="0" applyNumberFormat="1"/>
    <xf numFmtId="39" fontId="3" fillId="0" borderId="0" xfId="0" applyNumberFormat="1" applyFont="1"/>
    <xf numFmtId="0" fontId="13" fillId="0" borderId="0" xfId="0" applyFont="1" applyAlignment="1">
      <alignment horizontal="left"/>
    </xf>
    <xf numFmtId="0" fontId="2" fillId="0" borderId="0" xfId="0" applyFont="1" applyAlignment="1">
      <alignment horizontal="center"/>
    </xf>
    <xf numFmtId="0" fontId="3" fillId="0" borderId="0" xfId="0" applyFont="1" applyAlignment="1">
      <alignment horizontal="right" vertical="top"/>
    </xf>
    <xf numFmtId="37" fontId="3" fillId="0" borderId="0" xfId="1" applyNumberFormat="1" applyFont="1" applyFill="1" applyBorder="1" applyAlignment="1">
      <alignment horizontal="center" vertical="center"/>
    </xf>
    <xf numFmtId="0" fontId="18" fillId="2" borderId="16" xfId="5" applyFill="1" applyBorder="1"/>
    <xf numFmtId="0" fontId="16" fillId="0" borderId="0" xfId="5" applyFont="1" applyAlignment="1">
      <alignment horizontal="left" vertical="center"/>
    </xf>
    <xf numFmtId="0" fontId="12" fillId="0" borderId="11" xfId="4" applyFont="1" applyBorder="1"/>
    <xf numFmtId="49" fontId="21" fillId="0" borderId="20" xfId="5" applyNumberFormat="1" applyFont="1" applyBorder="1" applyAlignment="1">
      <alignment horizontal="center" wrapText="1"/>
    </xf>
    <xf numFmtId="49" fontId="21" fillId="0" borderId="21" xfId="5" applyNumberFormat="1" applyFont="1" applyBorder="1" applyAlignment="1">
      <alignment horizontal="center" wrapText="1"/>
    </xf>
    <xf numFmtId="49" fontId="21" fillId="0" borderId="22" xfId="5" applyNumberFormat="1" applyFont="1" applyBorder="1" applyAlignment="1">
      <alignment horizontal="center" wrapText="1"/>
    </xf>
    <xf numFmtId="172" fontId="21" fillId="0" borderId="24" xfId="5" applyNumberFormat="1" applyFont="1" applyBorder="1" applyAlignment="1">
      <alignment horizontal="center" vertical="top" wrapText="1"/>
    </xf>
    <xf numFmtId="173" fontId="21" fillId="0" borderId="24" xfId="5" applyNumberFormat="1" applyFont="1" applyBorder="1" applyAlignment="1">
      <alignment horizontal="center" vertical="top" wrapText="1"/>
    </xf>
    <xf numFmtId="174" fontId="21" fillId="0" borderId="24" xfId="5" applyNumberFormat="1" applyFont="1" applyBorder="1" applyAlignment="1">
      <alignment horizontal="center" vertical="top" wrapText="1"/>
    </xf>
    <xf numFmtId="173" fontId="21" fillId="0" borderId="25" xfId="5" applyNumberFormat="1" applyFont="1" applyBorder="1" applyAlignment="1">
      <alignment horizontal="center" vertical="top" wrapText="1"/>
    </xf>
    <xf numFmtId="0" fontId="22" fillId="3" borderId="26" xfId="5" applyFont="1" applyFill="1" applyBorder="1" applyAlignment="1">
      <alignment horizontal="left" vertical="center"/>
    </xf>
    <xf numFmtId="3" fontId="22" fillId="3" borderId="27" xfId="6" applyNumberFormat="1" applyFont="1" applyFill="1" applyBorder="1" applyAlignment="1">
      <alignment horizontal="center" vertical="center"/>
    </xf>
    <xf numFmtId="3" fontId="22" fillId="3" borderId="28" xfId="6" applyNumberFormat="1" applyFont="1" applyFill="1" applyBorder="1" applyAlignment="1">
      <alignment horizontal="center" vertical="center"/>
    </xf>
    <xf numFmtId="0" fontId="22" fillId="0" borderId="29" xfId="5" applyFont="1" applyBorder="1" applyAlignment="1">
      <alignment horizontal="left" vertical="center"/>
    </xf>
    <xf numFmtId="175" fontId="22" fillId="0" borderId="14" xfId="5" applyNumberFormat="1" applyFont="1" applyBorder="1" applyAlignment="1">
      <alignment horizontal="center" vertical="center"/>
    </xf>
    <xf numFmtId="175" fontId="22" fillId="0" borderId="30" xfId="5" applyNumberFormat="1" applyFont="1" applyBorder="1" applyAlignment="1">
      <alignment horizontal="center" vertical="center"/>
    </xf>
    <xf numFmtId="175" fontId="22" fillId="0" borderId="9" xfId="5" applyNumberFormat="1" applyFont="1" applyBorder="1" applyAlignment="1">
      <alignment horizontal="center" vertical="center"/>
    </xf>
    <xf numFmtId="0" fontId="22" fillId="4" borderId="7" xfId="5" applyFont="1" applyFill="1" applyBorder="1" applyAlignment="1">
      <alignment horizontal="left" vertical="center"/>
    </xf>
    <xf numFmtId="175" fontId="22" fillId="0" borderId="8" xfId="5" applyNumberFormat="1" applyFont="1" applyBorder="1" applyAlignment="1">
      <alignment horizontal="center" vertical="center"/>
    </xf>
    <xf numFmtId="0" fontId="22" fillId="3" borderId="29" xfId="5" applyFont="1" applyFill="1" applyBorder="1" applyAlignment="1">
      <alignment horizontal="left" vertical="center"/>
    </xf>
    <xf numFmtId="176" fontId="22" fillId="3" borderId="14" xfId="5" applyNumberFormat="1" applyFont="1" applyFill="1" applyBorder="1" applyAlignment="1">
      <alignment horizontal="center" vertical="center"/>
    </xf>
    <xf numFmtId="176" fontId="22" fillId="3" borderId="31" xfId="5" applyNumberFormat="1" applyFont="1" applyFill="1" applyBorder="1" applyAlignment="1">
      <alignment horizontal="center" vertical="center"/>
    </xf>
    <xf numFmtId="0" fontId="22" fillId="4" borderId="33" xfId="5" applyFont="1" applyFill="1" applyBorder="1" applyAlignment="1">
      <alignment horizontal="left" vertical="center"/>
    </xf>
    <xf numFmtId="9" fontId="22" fillId="4" borderId="34" xfId="7" applyFont="1" applyFill="1" applyBorder="1" applyAlignment="1">
      <alignment horizontal="center" vertical="center"/>
    </xf>
    <xf numFmtId="9" fontId="22" fillId="0" borderId="35" xfId="7" applyFont="1" applyFill="1" applyBorder="1" applyAlignment="1">
      <alignment horizontal="center" vertical="center"/>
    </xf>
    <xf numFmtId="0" fontId="22" fillId="3" borderId="4" xfId="5" applyFont="1" applyFill="1" applyBorder="1" applyAlignment="1">
      <alignment horizontal="left" vertical="center"/>
    </xf>
    <xf numFmtId="0" fontId="22" fillId="3" borderId="27" xfId="5" applyFont="1" applyFill="1" applyBorder="1" applyAlignment="1">
      <alignment horizontal="center" vertical="center"/>
    </xf>
    <xf numFmtId="175" fontId="22" fillId="3" borderId="27" xfId="5" applyNumberFormat="1" applyFont="1" applyFill="1" applyBorder="1" applyAlignment="1">
      <alignment horizontal="center" vertical="center"/>
    </xf>
    <xf numFmtId="175" fontId="22" fillId="3" borderId="32" xfId="5" applyNumberFormat="1" applyFont="1" applyFill="1" applyBorder="1" applyAlignment="1">
      <alignment horizontal="center" vertical="center"/>
    </xf>
    <xf numFmtId="175" fontId="22" fillId="4" borderId="0" xfId="5" applyNumberFormat="1" applyFont="1" applyFill="1" applyAlignment="1">
      <alignment horizontal="center" vertical="center"/>
    </xf>
    <xf numFmtId="0" fontId="22" fillId="4" borderId="36" xfId="5" applyFont="1" applyFill="1" applyBorder="1" applyAlignment="1">
      <alignment horizontal="left" vertical="center"/>
    </xf>
    <xf numFmtId="0" fontId="22" fillId="4" borderId="37" xfId="5" applyFont="1" applyFill="1" applyBorder="1" applyAlignment="1">
      <alignment horizontal="center" vertical="center"/>
    </xf>
    <xf numFmtId="9" fontId="22" fillId="4" borderId="37" xfId="7" applyFont="1" applyFill="1" applyBorder="1" applyAlignment="1">
      <alignment horizontal="center" vertical="center"/>
    </xf>
    <xf numFmtId="9" fontId="22" fillId="4" borderId="38" xfId="7" applyFont="1" applyFill="1" applyBorder="1" applyAlignment="1">
      <alignment horizontal="center" vertical="center"/>
    </xf>
    <xf numFmtId="0" fontId="23" fillId="0" borderId="0" xfId="0" applyFont="1"/>
    <xf numFmtId="0" fontId="24" fillId="0" borderId="0" xfId="5" applyFont="1" applyAlignment="1">
      <alignment horizontal="left" vertical="center"/>
    </xf>
    <xf numFmtId="0" fontId="13" fillId="0" borderId="0" xfId="0" applyFont="1"/>
    <xf numFmtId="0" fontId="25" fillId="0" borderId="0" xfId="5" applyFont="1" applyAlignment="1">
      <alignment horizontal="center" vertical="center"/>
    </xf>
    <xf numFmtId="9" fontId="25" fillId="0" borderId="0" xfId="7" applyFont="1" applyFill="1" applyBorder="1" applyAlignment="1">
      <alignment horizontal="center" vertical="center"/>
    </xf>
    <xf numFmtId="0" fontId="13" fillId="0" borderId="0" xfId="0" quotePrefix="1" applyFont="1"/>
    <xf numFmtId="0" fontId="13" fillId="0" borderId="0" xfId="0" quotePrefix="1" applyFont="1" applyAlignment="1">
      <alignment horizontal="left" vertical="top" wrapText="1"/>
    </xf>
    <xf numFmtId="0" fontId="23" fillId="0" borderId="0" xfId="0" quotePrefix="1" applyFont="1" applyAlignment="1">
      <alignment vertical="top"/>
    </xf>
    <xf numFmtId="0" fontId="26" fillId="0" borderId="0" xfId="5" applyFont="1" applyAlignment="1">
      <alignment vertical="top" wrapText="1"/>
    </xf>
    <xf numFmtId="0" fontId="13" fillId="0" borderId="0" xfId="0" quotePrefix="1" applyFont="1" applyAlignment="1">
      <alignment horizontal="left" vertical="top" indent="1"/>
    </xf>
    <xf numFmtId="0" fontId="13" fillId="0" borderId="0" xfId="0" applyFont="1" applyAlignment="1">
      <alignment horizontal="left" vertical="top" indent="1"/>
    </xf>
    <xf numFmtId="0" fontId="0" fillId="0" borderId="0" xfId="0" applyAlignment="1">
      <alignment vertical="center"/>
    </xf>
    <xf numFmtId="0" fontId="3" fillId="0" borderId="0" xfId="0" quotePrefix="1" applyFont="1" applyAlignment="1">
      <alignment vertical="center"/>
    </xf>
    <xf numFmtId="0" fontId="27" fillId="0" borderId="0" xfId="0" applyFont="1"/>
    <xf numFmtId="0" fontId="14" fillId="0" borderId="0" xfId="0" applyFont="1"/>
    <xf numFmtId="0" fontId="27" fillId="0" borderId="0" xfId="0" applyFont="1" applyAlignment="1">
      <alignment horizontal="left"/>
    </xf>
    <xf numFmtId="0" fontId="13" fillId="0" borderId="0" xfId="0" quotePrefix="1" applyFont="1" applyAlignment="1">
      <alignment vertical="center"/>
    </xf>
    <xf numFmtId="0" fontId="13" fillId="0" borderId="0" xfId="0" applyFont="1" applyAlignment="1">
      <alignment vertical="center"/>
    </xf>
    <xf numFmtId="0" fontId="26" fillId="0" borderId="0" xfId="5" applyFont="1" applyAlignment="1">
      <alignment vertical="center" wrapText="1"/>
    </xf>
    <xf numFmtId="0" fontId="3" fillId="0" borderId="0" xfId="0" applyFont="1" applyAlignment="1">
      <alignment horizontal="left" vertical="top" wrapText="1"/>
    </xf>
    <xf numFmtId="0" fontId="4" fillId="0" borderId="0" xfId="0" applyFont="1" applyAlignment="1">
      <alignment horizontal="center"/>
    </xf>
    <xf numFmtId="0" fontId="3" fillId="0" borderId="6" xfId="0" applyFont="1" applyBorder="1" applyAlignment="1">
      <alignment horizontal="left"/>
    </xf>
    <xf numFmtId="0" fontId="3" fillId="0" borderId="0" xfId="0" applyFont="1" applyAlignment="1">
      <alignment horizontal="center" wrapText="1"/>
    </xf>
    <xf numFmtId="0" fontId="3" fillId="0" borderId="0" xfId="0" quotePrefix="1" applyFont="1" applyAlignment="1">
      <alignment horizontal="center" wrapText="1"/>
    </xf>
    <xf numFmtId="17" fontId="12" fillId="0" borderId="0" xfId="0" applyNumberFormat="1" applyFont="1" applyAlignment="1">
      <alignment horizontal="right"/>
    </xf>
    <xf numFmtId="178" fontId="3" fillId="0" borderId="0" xfId="0" applyNumberFormat="1" applyFont="1" applyAlignment="1">
      <alignment horizontal="center"/>
    </xf>
    <xf numFmtId="17" fontId="12" fillId="0" borderId="0" xfId="0" applyNumberFormat="1" applyFont="1" applyAlignment="1">
      <alignment horizontal="right" wrapText="1"/>
    </xf>
    <xf numFmtId="17" fontId="12" fillId="0" borderId="0" xfId="0" applyNumberFormat="1" applyFont="1" applyAlignment="1">
      <alignment wrapText="1"/>
    </xf>
    <xf numFmtId="0" fontId="3" fillId="0" borderId="0" xfId="0" quotePrefix="1" applyFont="1" applyAlignment="1">
      <alignment horizontal="right" vertical="top"/>
    </xf>
    <xf numFmtId="0" fontId="3" fillId="0" borderId="0" xfId="0" applyFont="1" applyAlignment="1">
      <alignment vertical="top"/>
    </xf>
    <xf numFmtId="0" fontId="3" fillId="0" borderId="6" xfId="0" applyFont="1" applyBorder="1" applyAlignment="1">
      <alignment horizontal="right"/>
    </xf>
    <xf numFmtId="179" fontId="12" fillId="0" borderId="0" xfId="0" applyNumberFormat="1" applyFont="1" applyAlignment="1">
      <alignment horizontal="center" wrapText="1"/>
    </xf>
    <xf numFmtId="178" fontId="12" fillId="0" borderId="0" xfId="0" applyNumberFormat="1" applyFont="1" applyAlignment="1">
      <alignment horizontal="center"/>
    </xf>
    <xf numFmtId="169" fontId="0" fillId="0" borderId="0" xfId="3" applyNumberFormat="1" applyFont="1" applyBorder="1"/>
    <xf numFmtId="0" fontId="15" fillId="0" borderId="41" xfId="4" applyFont="1" applyBorder="1"/>
    <xf numFmtId="0" fontId="3" fillId="0" borderId="15" xfId="0" applyFont="1" applyBorder="1"/>
    <xf numFmtId="0" fontId="0" fillId="0" borderId="15" xfId="0" applyBorder="1"/>
    <xf numFmtId="0" fontId="3" fillId="0" borderId="15" xfId="0" applyFont="1" applyBorder="1" applyAlignment="1">
      <alignment horizontal="left"/>
    </xf>
    <xf numFmtId="0" fontId="3" fillId="0" borderId="0" xfId="0" applyFont="1" applyAlignment="1">
      <alignment horizontal="left" indent="2"/>
    </xf>
    <xf numFmtId="166" fontId="3" fillId="0" borderId="0" xfId="1" applyNumberFormat="1" applyFont="1" applyFill="1" applyBorder="1" applyAlignment="1">
      <alignment horizontal="right"/>
    </xf>
    <xf numFmtId="0" fontId="3" fillId="0" borderId="0" xfId="0" applyFont="1" applyAlignment="1">
      <alignment horizontal="left" indent="3"/>
    </xf>
    <xf numFmtId="0" fontId="4" fillId="0" borderId="0" xfId="0" applyFont="1" applyAlignment="1">
      <alignment horizontal="left"/>
    </xf>
    <xf numFmtId="0" fontId="3" fillId="0" borderId="15" xfId="0" quotePrefix="1" applyFont="1" applyBorder="1"/>
    <xf numFmtId="0" fontId="0" fillId="0" borderId="44" xfId="0" applyBorder="1"/>
    <xf numFmtId="181" fontId="3" fillId="0" borderId="0" xfId="1" applyNumberFormat="1" applyFont="1" applyFill="1" applyBorder="1" applyAlignment="1">
      <alignment horizontal="right"/>
    </xf>
    <xf numFmtId="0" fontId="3" fillId="0" borderId="39" xfId="0" applyFont="1" applyBorder="1" applyAlignment="1">
      <alignment horizontal="right"/>
    </xf>
    <xf numFmtId="0" fontId="3" fillId="0" borderId="40" xfId="0" applyFont="1" applyBorder="1"/>
    <xf numFmtId="0" fontId="3" fillId="0" borderId="42" xfId="0" applyFont="1" applyBorder="1" applyAlignment="1">
      <alignment horizontal="right"/>
    </xf>
    <xf numFmtId="0" fontId="3" fillId="0" borderId="42" xfId="0" quotePrefix="1" applyFont="1" applyBorder="1" applyAlignment="1">
      <alignment horizontal="right"/>
    </xf>
    <xf numFmtId="38" fontId="3" fillId="0" borderId="0" xfId="0" applyNumberFormat="1" applyFont="1"/>
    <xf numFmtId="0" fontId="3" fillId="0" borderId="43" xfId="0" applyFont="1" applyBorder="1" applyAlignment="1">
      <alignment horizontal="right"/>
    </xf>
    <xf numFmtId="0" fontId="3" fillId="0" borderId="6" xfId="0" applyFont="1" applyBorder="1"/>
    <xf numFmtId="0" fontId="3" fillId="0" borderId="44" xfId="0" applyFont="1" applyBorder="1"/>
    <xf numFmtId="0" fontId="3" fillId="0" borderId="42" xfId="0" applyFont="1" applyBorder="1" applyAlignment="1">
      <alignment horizontal="center"/>
    </xf>
    <xf numFmtId="0" fontId="3" fillId="0" borderId="43" xfId="0" applyFont="1" applyBorder="1" applyAlignment="1">
      <alignment horizontal="center"/>
    </xf>
    <xf numFmtId="0" fontId="0" fillId="0" borderId="42" xfId="0" applyBorder="1"/>
    <xf numFmtId="0" fontId="3" fillId="0" borderId="0" xfId="0" quotePrefix="1" applyFont="1" applyAlignment="1">
      <alignment horizontal="center"/>
    </xf>
    <xf numFmtId="0" fontId="3" fillId="0" borderId="42" xfId="0" applyFont="1" applyBorder="1" applyAlignment="1">
      <alignment horizontal="left"/>
    </xf>
    <xf numFmtId="0" fontId="0" fillId="0" borderId="42" xfId="0" applyBorder="1" applyAlignment="1">
      <alignment horizontal="left"/>
    </xf>
    <xf numFmtId="0" fontId="4" fillId="0" borderId="42" xfId="0" applyFont="1" applyBorder="1"/>
    <xf numFmtId="0" fontId="3" fillId="0" borderId="42" xfId="0" quotePrefix="1" applyFont="1" applyBorder="1"/>
    <xf numFmtId="0" fontId="3" fillId="0" borderId="42" xfId="0" applyFont="1" applyBorder="1"/>
    <xf numFmtId="0" fontId="3" fillId="0" borderId="44" xfId="0" applyFont="1" applyBorder="1" applyAlignment="1">
      <alignment horizontal="center"/>
    </xf>
    <xf numFmtId="0" fontId="28" fillId="0" borderId="6" xfId="0" applyFont="1" applyBorder="1" applyAlignment="1">
      <alignment horizontal="center" wrapText="1"/>
    </xf>
    <xf numFmtId="166" fontId="3" fillId="0" borderId="34" xfId="1" applyNumberFormat="1" applyFont="1" applyFill="1" applyBorder="1" applyAlignment="1">
      <alignment horizontal="right"/>
    </xf>
    <xf numFmtId="170" fontId="3" fillId="0" borderId="34" xfId="0" applyNumberFormat="1" applyFont="1" applyBorder="1" applyAlignment="1">
      <alignment horizontal="center"/>
    </xf>
    <xf numFmtId="166" fontId="12" fillId="0" borderId="34" xfId="0" applyNumberFormat="1" applyFont="1" applyBorder="1" applyAlignment="1">
      <alignment horizontal="center" wrapText="1"/>
    </xf>
    <xf numFmtId="0" fontId="3" fillId="0" borderId="42" xfId="0" quotePrefix="1" applyFont="1" applyBorder="1" applyAlignment="1">
      <alignment horizontal="right" vertical="top"/>
    </xf>
    <xf numFmtId="0" fontId="28" fillId="5" borderId="0" xfId="0" applyFont="1" applyFill="1" applyAlignment="1">
      <alignment horizontal="center" vertical="center"/>
    </xf>
    <xf numFmtId="0" fontId="28" fillId="0" borderId="0" xfId="0" quotePrefix="1" applyFont="1" applyAlignment="1">
      <alignment horizontal="left" vertical="center" indent="1"/>
    </xf>
    <xf numFmtId="171" fontId="28" fillId="0" borderId="0" xfId="0" applyNumberFormat="1" applyFont="1" applyAlignment="1">
      <alignment horizontal="right" vertical="center"/>
    </xf>
    <xf numFmtId="0" fontId="28" fillId="0" borderId="0" xfId="0" applyFont="1" applyAlignment="1">
      <alignment horizontal="center" vertical="center"/>
    </xf>
    <xf numFmtId="0" fontId="28" fillId="5" borderId="0" xfId="0" applyFont="1" applyFill="1" applyAlignment="1">
      <alignment horizontal="center" vertical="center" wrapText="1"/>
    </xf>
    <xf numFmtId="0" fontId="28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2" fillId="0" borderId="0" xfId="0" applyFont="1" applyAlignment="1">
      <alignment horizontal="right" vertical="center"/>
    </xf>
    <xf numFmtId="0" fontId="28" fillId="0" borderId="0" xfId="0" applyFont="1" applyAlignment="1">
      <alignment vertical="center"/>
    </xf>
    <xf numFmtId="167" fontId="28" fillId="0" borderId="0" xfId="0" applyNumberFormat="1" applyFont="1" applyAlignment="1">
      <alignment horizontal="right" vertical="center"/>
    </xf>
    <xf numFmtId="0" fontId="28" fillId="0" borderId="0" xfId="0" applyFont="1" applyAlignment="1">
      <alignment horizontal="right" vertical="center"/>
    </xf>
    <xf numFmtId="0" fontId="16" fillId="0" borderId="0" xfId="0" applyFont="1" applyAlignment="1">
      <alignment vertical="center"/>
    </xf>
    <xf numFmtId="0" fontId="28" fillId="0" borderId="6" xfId="0" applyFont="1" applyBorder="1" applyAlignment="1">
      <alignment horizontal="right"/>
    </xf>
    <xf numFmtId="0" fontId="28" fillId="0" borderId="6" xfId="0" applyFont="1" applyBorder="1" applyAlignment="1">
      <alignment horizontal="center"/>
    </xf>
    <xf numFmtId="15" fontId="3" fillId="0" borderId="6" xfId="0" applyNumberFormat="1" applyFont="1" applyBorder="1" applyAlignment="1">
      <alignment horizontal="center"/>
    </xf>
    <xf numFmtId="3" fontId="3" fillId="0" borderId="0" xfId="0" applyNumberFormat="1" applyFont="1"/>
    <xf numFmtId="164" fontId="5" fillId="0" borderId="0" xfId="0" applyNumberFormat="1" applyFont="1" applyAlignment="1">
      <alignment horizontal="center" wrapText="1"/>
    </xf>
    <xf numFmtId="39" fontId="5" fillId="0" borderId="0" xfId="2" applyNumberFormat="1" applyFont="1" applyFill="1" applyBorder="1"/>
    <xf numFmtId="39" fontId="3" fillId="0" borderId="0" xfId="2" applyNumberFormat="1" applyFont="1" applyFill="1" applyBorder="1"/>
    <xf numFmtId="0" fontId="3" fillId="0" borderId="0" xfId="0" quotePrefix="1" applyFont="1" applyAlignment="1">
      <alignment horizontal="left"/>
    </xf>
    <xf numFmtId="177" fontId="3" fillId="0" borderId="0" xfId="2" applyNumberFormat="1" applyFont="1" applyFill="1" applyBorder="1"/>
    <xf numFmtId="165" fontId="11" fillId="0" borderId="0" xfId="2" applyNumberFormat="1" applyFont="1" applyFill="1" applyBorder="1"/>
    <xf numFmtId="39" fontId="3" fillId="0" borderId="10" xfId="2" applyNumberFormat="1" applyFont="1" applyFill="1" applyBorder="1"/>
    <xf numFmtId="177" fontId="3" fillId="0" borderId="45" xfId="2" applyNumberFormat="1" applyFont="1" applyFill="1" applyBorder="1"/>
    <xf numFmtId="0" fontId="4" fillId="0" borderId="0" xfId="0" applyFont="1" applyAlignment="1">
      <alignment horizontal="center" wrapText="1"/>
    </xf>
    <xf numFmtId="0" fontId="0" fillId="0" borderId="7" xfId="0" applyBorder="1"/>
    <xf numFmtId="0" fontId="5" fillId="0" borderId="0" xfId="0" applyFont="1" applyAlignment="1">
      <alignment horizontal="center"/>
    </xf>
    <xf numFmtId="171" fontId="4" fillId="0" borderId="0" xfId="0" applyNumberFormat="1" applyFont="1" applyAlignment="1">
      <alignment horizontal="center"/>
    </xf>
    <xf numFmtId="40" fontId="12" fillId="0" borderId="0" xfId="0" applyNumberFormat="1" applyFont="1" applyAlignment="1">
      <alignment horizontal="right"/>
    </xf>
    <xf numFmtId="178" fontId="3" fillId="0" borderId="0" xfId="0" applyNumberFormat="1" applyFont="1"/>
    <xf numFmtId="167" fontId="28" fillId="0" borderId="34" xfId="0" applyNumberFormat="1" applyFont="1" applyBorder="1" applyAlignment="1">
      <alignment horizontal="right" vertical="center"/>
    </xf>
    <xf numFmtId="180" fontId="12" fillId="0" borderId="0" xfId="0" applyNumberFormat="1" applyFont="1" applyAlignment="1">
      <alignment horizontal="right"/>
    </xf>
    <xf numFmtId="181" fontId="12" fillId="0" borderId="0" xfId="0" applyNumberFormat="1" applyFont="1" applyAlignment="1">
      <alignment horizontal="right"/>
    </xf>
    <xf numFmtId="181" fontId="12" fillId="0" borderId="0" xfId="0" applyNumberFormat="1" applyFont="1" applyAlignment="1">
      <alignment horizontal="center"/>
    </xf>
    <xf numFmtId="181" fontId="3" fillId="0" borderId="0" xfId="0" applyNumberFormat="1" applyFont="1" applyAlignment="1">
      <alignment horizontal="center"/>
    </xf>
    <xf numFmtId="2" fontId="3" fillId="0" borderId="8" xfId="0" applyNumberFormat="1" applyFont="1" applyBorder="1" applyAlignment="1">
      <alignment horizontal="center"/>
    </xf>
    <xf numFmtId="0" fontId="3" fillId="0" borderId="43" xfId="0" quotePrefix="1" applyFont="1" applyBorder="1" applyAlignment="1">
      <alignment vertical="top"/>
    </xf>
    <xf numFmtId="0" fontId="19" fillId="2" borderId="17" xfId="5" applyFont="1" applyFill="1" applyBorder="1" applyAlignment="1">
      <alignment horizontal="center" vertical="center" wrapText="1"/>
    </xf>
    <xf numFmtId="0" fontId="20" fillId="2" borderId="17" xfId="5" applyFont="1" applyFill="1" applyBorder="1" applyAlignment="1">
      <alignment horizontal="center" vertical="center" wrapText="1"/>
    </xf>
    <xf numFmtId="0" fontId="20" fillId="2" borderId="18" xfId="5" applyFont="1" applyFill="1" applyBorder="1" applyAlignment="1">
      <alignment horizontal="center" vertical="center" wrapText="1"/>
    </xf>
    <xf numFmtId="0" fontId="12" fillId="0" borderId="19" xfId="5" applyFont="1" applyBorder="1" applyAlignment="1">
      <alignment horizontal="center"/>
    </xf>
    <xf numFmtId="0" fontId="12" fillId="0" borderId="23" xfId="5" applyFont="1" applyBorder="1" applyAlignment="1">
      <alignment horizontal="center"/>
    </xf>
    <xf numFmtId="0" fontId="13" fillId="0" borderId="0" xfId="0" applyFont="1" applyAlignment="1">
      <alignment horizontal="left" vertical="center" wrapText="1"/>
    </xf>
    <xf numFmtId="0" fontId="13" fillId="0" borderId="0" xfId="0" applyFont="1" applyAlignment="1">
      <alignment horizontal="left" vertical="top" wrapText="1"/>
    </xf>
    <xf numFmtId="0" fontId="23" fillId="0" borderId="0" xfId="0" applyFont="1" applyAlignment="1">
      <alignment horizontal="left" vertical="center" wrapText="1"/>
    </xf>
    <xf numFmtId="0" fontId="13" fillId="0" borderId="0" xfId="0" quotePrefix="1" applyFont="1" applyAlignment="1">
      <alignment horizontal="left" vertical="center" wrapText="1"/>
    </xf>
    <xf numFmtId="0" fontId="4" fillId="0" borderId="1" xfId="0" applyFont="1" applyBorder="1" applyAlignment="1">
      <alignment horizontal="center"/>
    </xf>
    <xf numFmtId="0" fontId="4" fillId="0" borderId="3" xfId="0" applyFont="1" applyBorder="1" applyAlignment="1">
      <alignment horizontal="center"/>
    </xf>
    <xf numFmtId="0" fontId="4" fillId="0" borderId="2" xfId="0" applyFont="1" applyBorder="1" applyAlignment="1">
      <alignment horizontal="center"/>
    </xf>
    <xf numFmtId="0" fontId="4" fillId="0" borderId="7" xfId="0" applyFont="1" applyBorder="1" applyAlignment="1">
      <alignment horizontal="center"/>
    </xf>
    <xf numFmtId="0" fontId="4" fillId="0" borderId="0" xfId="0" applyFont="1" applyAlignment="1">
      <alignment horizontal="center"/>
    </xf>
    <xf numFmtId="0" fontId="4" fillId="0" borderId="8" xfId="0" applyFont="1" applyBorder="1" applyAlignment="1">
      <alignment horizontal="center"/>
    </xf>
    <xf numFmtId="0" fontId="3" fillId="0" borderId="6" xfId="0" applyFont="1" applyBorder="1" applyAlignment="1">
      <alignment horizontal="left"/>
    </xf>
    <xf numFmtId="0" fontId="3" fillId="0" borderId="5" xfId="0" applyFont="1" applyBorder="1" applyAlignment="1">
      <alignment horizontal="left"/>
    </xf>
    <xf numFmtId="0" fontId="3" fillId="0" borderId="4" xfId="0" applyFont="1" applyBorder="1" applyAlignment="1">
      <alignment horizontal="center"/>
    </xf>
    <xf numFmtId="0" fontId="3" fillId="0" borderId="5" xfId="0" applyFont="1" applyBorder="1" applyAlignment="1">
      <alignment horizontal="center"/>
    </xf>
    <xf numFmtId="0" fontId="3" fillId="0" borderId="6" xfId="0" applyFont="1" applyBorder="1" applyAlignment="1">
      <alignment horizontal="center"/>
    </xf>
    <xf numFmtId="0" fontId="3" fillId="0" borderId="0" xfId="0" applyFont="1" applyAlignment="1">
      <alignment horizontal="left" vertical="top" wrapText="1"/>
    </xf>
    <xf numFmtId="0" fontId="3" fillId="0" borderId="0" xfId="0" quotePrefix="1" applyFont="1" applyAlignment="1">
      <alignment horizontal="left" vertical="top" wrapText="1"/>
    </xf>
    <xf numFmtId="0" fontId="16" fillId="0" borderId="0" xfId="0" applyFont="1" applyAlignment="1">
      <alignment horizontal="center" vertical="center"/>
    </xf>
    <xf numFmtId="0" fontId="4" fillId="0" borderId="0" xfId="0" applyFont="1" applyAlignment="1">
      <alignment horizontal="left"/>
    </xf>
    <xf numFmtId="0" fontId="3" fillId="0" borderId="15" xfId="0" applyFont="1" applyBorder="1" applyAlignment="1">
      <alignment horizontal="left" vertical="top" wrapText="1"/>
    </xf>
    <xf numFmtId="0" fontId="4" fillId="0" borderId="39" xfId="0" applyFont="1" applyBorder="1" applyAlignment="1">
      <alignment horizontal="center"/>
    </xf>
    <xf numFmtId="0" fontId="4" fillId="0" borderId="40" xfId="0" applyFont="1" applyBorder="1" applyAlignment="1">
      <alignment horizontal="center"/>
    </xf>
    <xf numFmtId="0" fontId="4" fillId="0" borderId="41" xfId="0" applyFont="1" applyBorder="1" applyAlignment="1">
      <alignment horizontal="center"/>
    </xf>
    <xf numFmtId="0" fontId="4" fillId="0" borderId="42" xfId="0" applyFont="1" applyBorder="1" applyAlignment="1">
      <alignment horizontal="center"/>
    </xf>
    <xf numFmtId="0" fontId="4" fillId="0" borderId="15" xfId="0" applyFont="1" applyBorder="1" applyAlignment="1">
      <alignment horizontal="center"/>
    </xf>
    <xf numFmtId="0" fontId="2" fillId="0" borderId="0" xfId="0" applyFont="1" applyAlignment="1">
      <alignment horizontal="left"/>
    </xf>
    <xf numFmtId="0" fontId="28" fillId="0" borderId="0" xfId="0" applyFont="1" applyAlignment="1">
      <alignment vertical="center"/>
    </xf>
    <xf numFmtId="0" fontId="28" fillId="0" borderId="0" xfId="0" applyFont="1" applyAlignment="1">
      <alignment vertical="center" wrapText="1"/>
    </xf>
    <xf numFmtId="0" fontId="12" fillId="0" borderId="0" xfId="0" applyFont="1" applyAlignment="1">
      <alignment horizontal="center" vertical="center"/>
    </xf>
    <xf numFmtId="0" fontId="28" fillId="0" borderId="0" xfId="0" applyFont="1" applyAlignment="1">
      <alignment horizontal="right" vertical="center"/>
    </xf>
  </cellXfs>
  <cellStyles count="9">
    <cellStyle name="Comma" xfId="1" builtinId="3"/>
    <cellStyle name="Comma 3" xfId="6" xr:uid="{0DF91E38-D2C7-4782-B825-0EA50ED9B30C}"/>
    <cellStyle name="Currency" xfId="2" builtinId="4"/>
    <cellStyle name="Hyperlink" xfId="4" builtinId="8"/>
    <cellStyle name="Normal" xfId="0" builtinId="0"/>
    <cellStyle name="Normal 2" xfId="8" xr:uid="{A0E2D3E7-AD7E-4326-90E9-30BFCAEA2844}"/>
    <cellStyle name="Normal 3" xfId="5" xr:uid="{FA940D66-9541-4E7A-9FCE-F3EDDE9C5AC5}"/>
    <cellStyle name="Percent" xfId="3" builtinId="5"/>
    <cellStyle name="Percent 3" xfId="7" xr:uid="{AE521D79-E6AD-4C20-87EF-C1A4E8AD9DD1}"/>
  </cellStyles>
  <dxfs count="0"/>
  <tableStyles count="0" defaultTableStyle="TableStyleMedium2" defaultPivotStyle="PivotStyleLight16"/>
  <colors>
    <mruColors>
      <color rgb="FF4A773C"/>
      <color rgb="FFC8102E"/>
      <color rgb="FF555555"/>
      <color rgb="FF007DBA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alcChain" Target="calcChain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haredStrings" Target="sharedStrings.xml"/><Relationship Id="rId17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2.xml"/><Relationship Id="rId10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5</xdr:row>
      <xdr:rowOff>25400</xdr:rowOff>
    </xdr:from>
    <xdr:to>
      <xdr:col>13</xdr:col>
      <xdr:colOff>592906</xdr:colOff>
      <xdr:row>55</xdr:row>
      <xdr:rowOff>15240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D43908C4-3C35-0A03-C6E8-81A9B9079FF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914400"/>
          <a:ext cx="8517706" cy="887984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175262</xdr:colOff>
      <xdr:row>4</xdr:row>
      <xdr:rowOff>74987</xdr:rowOff>
    </xdr:from>
    <xdr:to>
      <xdr:col>3</xdr:col>
      <xdr:colOff>1721716</xdr:colOff>
      <xdr:row>4</xdr:row>
      <xdr:rowOff>620241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C0F881D-5CFD-45C6-BB4E-14045B34343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674026" y="563360"/>
          <a:ext cx="1549629" cy="542079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4.bin"/><Relationship Id="rId2" Type="http://schemas.openxmlformats.org/officeDocument/2006/relationships/hyperlink" Target="https://apps.cer-rec.gc.ca/Conversion/conversion-tables.aspx?GoCTemplateCulture=en-CA" TargetMode="External"/><Relationship Id="rId1" Type="http://schemas.openxmlformats.org/officeDocument/2006/relationships/hyperlink" Target="https://apps.cer-rec.gc.ca/Conversion/conversion-tables.aspx?GoCTemplateCulture=en-CA" TargetMode="Externa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E65876-B749-44CC-A249-3DB5D8BE56ED}">
  <dimension ref="O14"/>
  <sheetViews>
    <sheetView tabSelected="1" view="pageBreakPreview" zoomScale="60" zoomScaleNormal="100" workbookViewId="0">
      <selection activeCell="U17" sqref="U17"/>
    </sheetView>
  </sheetViews>
  <sheetFormatPr defaultRowHeight="14.4" x14ac:dyDescent="0.3"/>
  <sheetData>
    <row r="14" spans="15:15" x14ac:dyDescent="0.3">
      <c r="O14" t="s">
        <v>0</v>
      </c>
    </row>
  </sheetData>
  <pageMargins left="0.7" right="0.7" top="0.75" bottom="0.75" header="0.3" footer="0.3"/>
  <pageSetup scale="67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B6D3AEA-5F94-412D-ADB1-B5217AFECA2E}">
  <sheetPr>
    <pageSetUpPr fitToPage="1"/>
  </sheetPr>
  <dimension ref="A1:K29"/>
  <sheetViews>
    <sheetView showGridLines="0" view="pageBreakPreview" zoomScale="60" zoomScaleNormal="80" workbookViewId="0">
      <selection activeCell="J19" sqref="J19:K19"/>
    </sheetView>
  </sheetViews>
  <sheetFormatPr defaultRowHeight="14.4" x14ac:dyDescent="0.3"/>
  <cols>
    <col min="1" max="2" width="3.33203125" customWidth="1"/>
    <col min="3" max="3" width="4.33203125" customWidth="1"/>
    <col min="4" max="4" width="40.6640625" customWidth="1"/>
    <col min="5" max="8" width="17" customWidth="1"/>
    <col min="12" max="12" width="18.6640625" customWidth="1"/>
    <col min="13" max="13" width="16.44140625" customWidth="1"/>
  </cols>
  <sheetData>
    <row r="1" spans="1:11" ht="17.399999999999999" x14ac:dyDescent="0.3">
      <c r="B1" s="109" t="s">
        <v>1</v>
      </c>
      <c r="C1" s="110"/>
      <c r="D1" s="98"/>
      <c r="E1" s="98"/>
      <c r="F1" s="98"/>
      <c r="G1" s="98"/>
      <c r="H1" s="98"/>
      <c r="I1" s="98"/>
      <c r="J1" s="98"/>
      <c r="K1" s="98"/>
    </row>
    <row r="2" spans="1:11" ht="17.399999999999999" x14ac:dyDescent="0.3">
      <c r="B2" s="111"/>
      <c r="C2" s="110"/>
      <c r="E2" s="98"/>
      <c r="F2" s="98"/>
      <c r="G2" s="98"/>
      <c r="H2" s="98"/>
      <c r="I2" s="98"/>
      <c r="J2" s="98"/>
      <c r="K2" s="98"/>
    </row>
    <row r="3" spans="1:11" ht="22.8" x14ac:dyDescent="0.4">
      <c r="C3" s="1"/>
    </row>
    <row r="4" spans="1:11" ht="15" thickBot="1" x14ac:dyDescent="0.35"/>
    <row r="5" spans="1:11" ht="64.95" customHeight="1" thickBot="1" x14ac:dyDescent="0.35">
      <c r="A5" s="2"/>
      <c r="B5" s="2"/>
      <c r="C5" s="2"/>
      <c r="D5" s="62"/>
      <c r="E5" s="201" t="s">
        <v>2</v>
      </c>
      <c r="F5" s="202"/>
      <c r="G5" s="202"/>
      <c r="H5" s="203"/>
      <c r="I5" s="2"/>
    </row>
    <row r="6" spans="1:11" ht="48" customHeight="1" thickTop="1" x14ac:dyDescent="0.3">
      <c r="A6" s="2"/>
      <c r="B6" s="2"/>
      <c r="C6" s="2"/>
      <c r="D6" s="204"/>
      <c r="E6" s="65" t="s">
        <v>3</v>
      </c>
      <c r="F6" s="66" t="s">
        <v>4</v>
      </c>
      <c r="G6" s="66" t="s">
        <v>5</v>
      </c>
      <c r="H6" s="67" t="s">
        <v>6</v>
      </c>
      <c r="I6" s="2"/>
    </row>
    <row r="7" spans="1:11" ht="19.95" customHeight="1" thickBot="1" x14ac:dyDescent="0.35">
      <c r="A7" s="2"/>
      <c r="B7" s="2"/>
      <c r="C7" s="2"/>
      <c r="D7" s="205"/>
      <c r="E7" s="68">
        <f>E11</f>
        <v>0.5015208333333333</v>
      </c>
      <c r="F7" s="69">
        <f t="shared" ref="F7:H7" si="0">F11</f>
        <v>1.5345132743362833</v>
      </c>
      <c r="G7" s="70">
        <f t="shared" si="0"/>
        <v>0.11423085000000001</v>
      </c>
      <c r="H7" s="71">
        <f t="shared" si="0"/>
        <v>0.7816967741935491</v>
      </c>
      <c r="I7" s="2"/>
    </row>
    <row r="8" spans="1:11" ht="19.95" customHeight="1" thickTop="1" x14ac:dyDescent="0.3">
      <c r="A8" s="2"/>
      <c r="B8" s="2"/>
      <c r="C8" s="2"/>
      <c r="D8" s="72" t="s">
        <v>7</v>
      </c>
      <c r="E8" s="73">
        <f>'Efficiency-Adjusted Conversion'!C9</f>
        <v>2400</v>
      </c>
      <c r="F8" s="73">
        <f>'Efficiency-Adjusted Conversion'!D9</f>
        <v>2677.6229106482701</v>
      </c>
      <c r="G8" s="73">
        <f>'Efficiency-Adjusted Conversion'!E9</f>
        <v>21448.263640607875</v>
      </c>
      <c r="H8" s="74">
        <f>'Efficiency-Adjusted Conversion'!F9</f>
        <v>3787.5668683054523</v>
      </c>
      <c r="I8" s="2"/>
    </row>
    <row r="9" spans="1:11" ht="19.95" customHeight="1" x14ac:dyDescent="0.3">
      <c r="A9" s="2"/>
      <c r="B9" s="2"/>
      <c r="C9" s="2"/>
      <c r="D9" s="75" t="s">
        <v>8</v>
      </c>
      <c r="E9" s="76">
        <f>E11*E8</f>
        <v>1203.6499999999999</v>
      </c>
      <c r="F9" s="77">
        <f>F11*F8</f>
        <v>4108.8479000567258</v>
      </c>
      <c r="G9" s="77">
        <f>G11*G8</f>
        <v>2450.0533866907322</v>
      </c>
      <c r="H9" s="78">
        <f>H11*H8</f>
        <v>2960.7288029967349</v>
      </c>
      <c r="I9" s="2"/>
    </row>
    <row r="10" spans="1:11" ht="19.95" customHeight="1" x14ac:dyDescent="0.3">
      <c r="A10" s="2"/>
      <c r="B10" s="2"/>
      <c r="C10" s="2"/>
      <c r="D10" s="79"/>
      <c r="E10" s="91"/>
      <c r="F10" s="91"/>
      <c r="G10" s="91"/>
      <c r="H10" s="80"/>
      <c r="I10" s="2"/>
    </row>
    <row r="11" spans="1:11" ht="19.95" customHeight="1" x14ac:dyDescent="0.3">
      <c r="A11" s="2"/>
      <c r="B11" s="2"/>
      <c r="C11" s="2"/>
      <c r="D11" s="81" t="s">
        <v>9</v>
      </c>
      <c r="E11" s="82">
        <f>'Natural Gas Price ($ per m3)'!E25</f>
        <v>0.5015208333333333</v>
      </c>
      <c r="F11" s="82">
        <f>'Oil Price ($ per L)'!C15</f>
        <v>1.5345132743362833</v>
      </c>
      <c r="G11" s="82">
        <f>'Elec Resistanc Price ($per kWh)'!J25</f>
        <v>0.11423085000000001</v>
      </c>
      <c r="H11" s="83">
        <f>'Propane Price ($ per L)'!C44</f>
        <v>0.7816967741935491</v>
      </c>
      <c r="I11" s="2"/>
    </row>
    <row r="12" spans="1:11" ht="19.95" customHeight="1" thickBot="1" x14ac:dyDescent="0.35">
      <c r="A12" s="2"/>
      <c r="B12" s="2"/>
      <c r="C12" s="2"/>
      <c r="D12" s="84"/>
      <c r="E12" s="85"/>
      <c r="F12" s="85"/>
      <c r="G12" s="85"/>
      <c r="H12" s="86"/>
      <c r="I12" s="2"/>
    </row>
    <row r="13" spans="1:11" ht="19.95" customHeight="1" thickTop="1" x14ac:dyDescent="0.3">
      <c r="A13" s="2"/>
      <c r="B13" s="2"/>
      <c r="C13" s="2"/>
      <c r="D13" s="87" t="s">
        <v>10</v>
      </c>
      <c r="E13" s="88"/>
      <c r="F13" s="89">
        <f>+F9-$E$9</f>
        <v>2905.1979000567262</v>
      </c>
      <c r="G13" s="89">
        <f>+G9-$E$9</f>
        <v>1246.4033866907323</v>
      </c>
      <c r="H13" s="90">
        <f>+H9-$E$9</f>
        <v>1757.078802996735</v>
      </c>
      <c r="I13" s="2"/>
    </row>
    <row r="14" spans="1:11" ht="19.95" customHeight="1" thickBot="1" x14ac:dyDescent="0.35">
      <c r="A14" s="2"/>
      <c r="B14" s="2"/>
      <c r="C14" s="2"/>
      <c r="D14" s="92" t="s">
        <v>11</v>
      </c>
      <c r="E14" s="93"/>
      <c r="F14" s="94">
        <f>+F13/F$9</f>
        <v>0.70705900308858294</v>
      </c>
      <c r="G14" s="94">
        <f>+G13/G$9</f>
        <v>0.5087249908355016</v>
      </c>
      <c r="H14" s="95">
        <f>+H13/H$9</f>
        <v>0.59346158324878928</v>
      </c>
      <c r="I14" s="2"/>
    </row>
    <row r="17" spans="2:8" ht="15.6" x14ac:dyDescent="0.3">
      <c r="B17" s="96" t="s">
        <v>12</v>
      </c>
      <c r="C17" s="97"/>
      <c r="D17" s="98"/>
      <c r="E17" s="99"/>
      <c r="F17" s="100"/>
      <c r="G17" s="100"/>
      <c r="H17" s="100"/>
    </row>
    <row r="18" spans="2:8" ht="15.6" x14ac:dyDescent="0.3">
      <c r="B18" s="96"/>
      <c r="C18" s="97"/>
      <c r="D18" s="98"/>
      <c r="E18" s="99"/>
      <c r="F18" s="100"/>
      <c r="G18" s="100"/>
      <c r="H18" s="100"/>
    </row>
    <row r="19" spans="2:8" ht="15.6" x14ac:dyDescent="0.3">
      <c r="B19" s="101" t="s">
        <v>13</v>
      </c>
      <c r="C19" s="97" t="s">
        <v>7</v>
      </c>
      <c r="D19" s="98"/>
      <c r="E19" s="99"/>
      <c r="F19" s="100"/>
      <c r="G19" s="100"/>
      <c r="H19" s="100"/>
    </row>
    <row r="20" spans="2:8" ht="48" customHeight="1" x14ac:dyDescent="0.3">
      <c r="B20" s="101"/>
      <c r="C20" s="97"/>
      <c r="D20" s="206" t="s">
        <v>14</v>
      </c>
      <c r="E20" s="206"/>
      <c r="F20" s="206"/>
      <c r="G20" s="206"/>
      <c r="H20" s="206"/>
    </row>
    <row r="21" spans="2:8" ht="35.1" customHeight="1" x14ac:dyDescent="0.3">
      <c r="B21" s="53"/>
      <c r="C21" s="63"/>
      <c r="D21" s="208" t="s">
        <v>15</v>
      </c>
      <c r="E21" s="208"/>
      <c r="F21" s="208"/>
      <c r="G21" s="208"/>
      <c r="H21" s="208"/>
    </row>
    <row r="22" spans="2:8" s="107" customFormat="1" ht="48" customHeight="1" x14ac:dyDescent="0.3">
      <c r="B22" s="108"/>
      <c r="C22" s="63"/>
      <c r="D22" s="209" t="s">
        <v>16</v>
      </c>
      <c r="E22" s="209"/>
      <c r="F22" s="209"/>
      <c r="G22" s="209"/>
      <c r="H22" s="209"/>
    </row>
    <row r="23" spans="2:8" ht="15" x14ac:dyDescent="0.3">
      <c r="B23" s="53"/>
      <c r="C23" s="63"/>
      <c r="D23" s="102"/>
      <c r="E23" s="102"/>
      <c r="F23" s="102"/>
      <c r="G23" s="102"/>
      <c r="H23" s="102"/>
    </row>
    <row r="24" spans="2:8" ht="15.6" x14ac:dyDescent="0.3">
      <c r="B24" s="101" t="s">
        <v>17</v>
      </c>
      <c r="C24" s="103" t="s">
        <v>9</v>
      </c>
      <c r="D24" s="98"/>
      <c r="E24" s="104"/>
      <c r="F24" s="104"/>
      <c r="G24" s="104"/>
      <c r="H24" s="104"/>
    </row>
    <row r="25" spans="2:8" s="107" customFormat="1" ht="38.85" customHeight="1" x14ac:dyDescent="0.3">
      <c r="B25" s="112"/>
      <c r="C25" s="112" t="s">
        <v>18</v>
      </c>
      <c r="D25" s="113"/>
      <c r="E25" s="114"/>
      <c r="F25" s="114"/>
      <c r="G25" s="114"/>
      <c r="H25" s="114"/>
    </row>
    <row r="26" spans="2:8" ht="51.75" customHeight="1" x14ac:dyDescent="0.3">
      <c r="B26" s="98"/>
      <c r="C26" s="105" t="s">
        <v>19</v>
      </c>
      <c r="D26" s="207" t="s">
        <v>20</v>
      </c>
      <c r="E26" s="207"/>
      <c r="F26" s="207"/>
      <c r="G26" s="207"/>
      <c r="H26" s="207"/>
    </row>
    <row r="27" spans="2:8" ht="47.1" customHeight="1" x14ac:dyDescent="0.3">
      <c r="B27" s="98"/>
      <c r="C27" s="105" t="s">
        <v>21</v>
      </c>
      <c r="D27" s="207" t="s">
        <v>22</v>
      </c>
      <c r="E27" s="207"/>
      <c r="F27" s="207"/>
      <c r="G27" s="207"/>
      <c r="H27" s="207"/>
    </row>
    <row r="28" spans="2:8" ht="64.95" customHeight="1" x14ac:dyDescent="0.3">
      <c r="B28" s="98"/>
      <c r="C28" s="106" t="s">
        <v>23</v>
      </c>
      <c r="D28" s="207" t="s">
        <v>24</v>
      </c>
      <c r="E28" s="207"/>
      <c r="F28" s="207"/>
      <c r="G28" s="207"/>
      <c r="H28" s="207"/>
    </row>
    <row r="29" spans="2:8" ht="48.45" customHeight="1" x14ac:dyDescent="0.3">
      <c r="B29" s="98"/>
      <c r="C29" s="106" t="s">
        <v>25</v>
      </c>
      <c r="D29" s="207" t="s">
        <v>26</v>
      </c>
      <c r="E29" s="207"/>
      <c r="F29" s="207"/>
      <c r="G29" s="207"/>
      <c r="H29" s="207"/>
    </row>
  </sheetData>
  <mergeCells count="9">
    <mergeCell ref="E5:H5"/>
    <mergeCell ref="D6:D7"/>
    <mergeCell ref="D20:H20"/>
    <mergeCell ref="D29:H29"/>
    <mergeCell ref="D21:H21"/>
    <mergeCell ref="D22:H22"/>
    <mergeCell ref="D26:H26"/>
    <mergeCell ref="D27:H27"/>
    <mergeCell ref="D28:H28"/>
  </mergeCells>
  <pageMargins left="0.7" right="0.7" top="0.75" bottom="0.75" header="0.3" footer="0.3"/>
  <pageSetup scale="54" orientation="portrait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0CA8ECB-AC13-4089-8CA8-488F2FBA062B}">
  <sheetPr>
    <pageSetUpPr fitToPage="1"/>
  </sheetPr>
  <dimension ref="B1:F10"/>
  <sheetViews>
    <sheetView showGridLines="0" view="pageBreakPreview" zoomScale="60" zoomScaleNormal="80" workbookViewId="0">
      <selection activeCell="F37" sqref="F37"/>
    </sheetView>
  </sheetViews>
  <sheetFormatPr defaultRowHeight="14.4" x14ac:dyDescent="0.3"/>
  <cols>
    <col min="1" max="1" width="3.33203125" customWidth="1"/>
    <col min="2" max="2" width="53.44140625" customWidth="1"/>
    <col min="3" max="6" width="13.33203125" customWidth="1"/>
  </cols>
  <sheetData>
    <row r="1" spans="2:6" ht="22.8" x14ac:dyDescent="0.4">
      <c r="B1" s="1" t="s">
        <v>27</v>
      </c>
      <c r="C1" s="2"/>
      <c r="D1" s="2"/>
      <c r="E1" s="2"/>
      <c r="F1" s="2"/>
    </row>
    <row r="2" spans="2:6" x14ac:dyDescent="0.3">
      <c r="B2" s="2"/>
      <c r="C2" s="2"/>
      <c r="D2" s="2"/>
      <c r="E2" s="2"/>
      <c r="F2" s="2"/>
    </row>
    <row r="3" spans="2:6" ht="15" thickBot="1" x14ac:dyDescent="0.35">
      <c r="B3" s="2"/>
      <c r="C3" s="2"/>
      <c r="D3" s="2"/>
      <c r="E3" s="2"/>
      <c r="F3" s="2"/>
    </row>
    <row r="4" spans="2:6" x14ac:dyDescent="0.3">
      <c r="B4" s="210" t="s">
        <v>28</v>
      </c>
      <c r="C4" s="211"/>
      <c r="D4" s="211"/>
      <c r="E4" s="211"/>
      <c r="F4" s="212"/>
    </row>
    <row r="5" spans="2:6" x14ac:dyDescent="0.3">
      <c r="B5" s="45"/>
      <c r="C5" s="29"/>
      <c r="D5" s="29"/>
      <c r="E5" s="29"/>
      <c r="F5" s="10"/>
    </row>
    <row r="6" spans="2:6" ht="42" x14ac:dyDescent="0.3">
      <c r="B6" s="14" t="s">
        <v>29</v>
      </c>
      <c r="C6" s="29" t="s">
        <v>3</v>
      </c>
      <c r="D6" s="29" t="s">
        <v>4</v>
      </c>
      <c r="E6" s="118" t="s">
        <v>30</v>
      </c>
      <c r="F6" s="10" t="s">
        <v>6</v>
      </c>
    </row>
    <row r="7" spans="2:6" ht="16.8" x14ac:dyDescent="0.3">
      <c r="B7" s="40" t="s">
        <v>31</v>
      </c>
      <c r="C7" s="22" t="s">
        <v>32</v>
      </c>
      <c r="D7" s="22" t="s">
        <v>33</v>
      </c>
      <c r="E7" s="22" t="s">
        <v>34</v>
      </c>
      <c r="F7" s="21" t="s">
        <v>33</v>
      </c>
    </row>
    <row r="8" spans="2:6" x14ac:dyDescent="0.3">
      <c r="B8" s="7"/>
      <c r="C8" s="2"/>
      <c r="D8" s="2"/>
      <c r="E8" s="2"/>
      <c r="F8" s="6"/>
    </row>
    <row r="9" spans="2:6" x14ac:dyDescent="0.3">
      <c r="B9" s="7" t="s">
        <v>35</v>
      </c>
      <c r="C9" s="61">
        <v>2400</v>
      </c>
      <c r="D9" s="41">
        <f>C9*'Energy Conversion'!E30*'Energy Conversion'!D42*('Efficiency Factors'!F12/'Efficiency Factors'!H12)</f>
        <v>2677.6229106482701</v>
      </c>
      <c r="E9" s="41">
        <f>C9*'Energy Conversion'!E30*'Energy Conversion'!D41*('Efficiency Factors'!F12/'Efficiency Factors'!G12)</f>
        <v>21448.263640607875</v>
      </c>
      <c r="F9" s="42">
        <f>C9*'Energy Conversion'!E30*'Energy Conversion'!D43*('Efficiency Factors'!F12/'Efficiency Factors'!I12)</f>
        <v>3787.5668683054523</v>
      </c>
    </row>
    <row r="10" spans="2:6" ht="15" thickBot="1" x14ac:dyDescent="0.35">
      <c r="B10" s="17"/>
      <c r="C10" s="26"/>
      <c r="D10" s="26"/>
      <c r="E10" s="26"/>
      <c r="F10" s="18"/>
    </row>
  </sheetData>
  <mergeCells count="1">
    <mergeCell ref="B4:F4"/>
  </mergeCells>
  <pageMargins left="0.7" right="0.7" top="0.75" bottom="0.75" header="0.3" footer="0.3"/>
  <pageSetup scale="82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18E974D-2694-4B8A-BEF6-F3F66C550BFB}">
  <sheetPr>
    <pageSetUpPr fitToPage="1"/>
  </sheetPr>
  <dimension ref="B1:E43"/>
  <sheetViews>
    <sheetView showGridLines="0" view="pageBreakPreview" zoomScale="60" zoomScaleNormal="80" workbookViewId="0">
      <selection activeCell="C33" sqref="C33"/>
    </sheetView>
  </sheetViews>
  <sheetFormatPr defaultRowHeight="14.4" x14ac:dyDescent="0.3"/>
  <cols>
    <col min="1" max="1" width="3.33203125" customWidth="1"/>
    <col min="2" max="2" width="52.6640625" customWidth="1"/>
    <col min="3" max="3" width="24.88671875" customWidth="1"/>
    <col min="4" max="4" width="25.6640625" bestFit="1" customWidth="1"/>
    <col min="5" max="5" width="18.6640625" customWidth="1"/>
  </cols>
  <sheetData>
    <row r="1" spans="2:5" ht="22.8" x14ac:dyDescent="0.4">
      <c r="B1" s="1" t="s">
        <v>36</v>
      </c>
      <c r="C1" s="2"/>
      <c r="D1" s="2"/>
      <c r="E1" s="2"/>
    </row>
    <row r="2" spans="2:5" ht="22.8" x14ac:dyDescent="0.4">
      <c r="B2" s="1"/>
      <c r="C2" s="2"/>
      <c r="D2" s="2"/>
      <c r="E2" s="2"/>
    </row>
    <row r="3" spans="2:5" ht="15" thickBot="1" x14ac:dyDescent="0.35">
      <c r="B3" s="2"/>
      <c r="C3" s="2"/>
      <c r="D3" s="2"/>
      <c r="E3" s="2"/>
    </row>
    <row r="4" spans="2:5" x14ac:dyDescent="0.3">
      <c r="B4" s="210" t="s">
        <v>37</v>
      </c>
      <c r="C4" s="211"/>
      <c r="D4" s="211"/>
      <c r="E4" s="212"/>
    </row>
    <row r="5" spans="2:5" x14ac:dyDescent="0.3">
      <c r="B5" s="7"/>
      <c r="C5" s="2"/>
      <c r="D5" s="2"/>
      <c r="E5" s="6"/>
    </row>
    <row r="6" spans="2:5" x14ac:dyDescent="0.3">
      <c r="B6" s="23" t="s">
        <v>38</v>
      </c>
      <c r="C6" s="24" t="s">
        <v>39</v>
      </c>
      <c r="D6" s="216" t="s">
        <v>40</v>
      </c>
      <c r="E6" s="217"/>
    </row>
    <row r="7" spans="2:5" x14ac:dyDescent="0.3">
      <c r="B7" s="7" t="s">
        <v>41</v>
      </c>
      <c r="C7" s="29">
        <v>277.77780000000001</v>
      </c>
      <c r="D7" s="39" t="s">
        <v>42</v>
      </c>
      <c r="E7" s="25"/>
    </row>
    <row r="8" spans="2:5" x14ac:dyDescent="0.3">
      <c r="B8" s="7" t="s">
        <v>43</v>
      </c>
      <c r="C8" s="29">
        <v>3.5999999999999999E-3</v>
      </c>
      <c r="D8" s="39" t="s">
        <v>44</v>
      </c>
      <c r="E8" s="25"/>
    </row>
    <row r="9" spans="2:5" x14ac:dyDescent="0.3">
      <c r="B9" s="7"/>
      <c r="C9" s="2"/>
      <c r="D9" s="2"/>
      <c r="E9" s="6"/>
    </row>
    <row r="10" spans="2:5" x14ac:dyDescent="0.3">
      <c r="B10" s="5" t="s">
        <v>45</v>
      </c>
      <c r="C10" s="2"/>
      <c r="D10" s="2"/>
      <c r="E10" s="6"/>
    </row>
    <row r="11" spans="2:5" ht="15" thickBot="1" x14ac:dyDescent="0.35">
      <c r="B11" s="64" t="s">
        <v>46</v>
      </c>
      <c r="C11" s="26"/>
      <c r="D11" s="26"/>
      <c r="E11" s="18"/>
    </row>
    <row r="12" spans="2:5" x14ac:dyDescent="0.3">
      <c r="B12" s="2"/>
      <c r="C12" s="27"/>
      <c r="D12" s="27"/>
      <c r="E12" s="27"/>
    </row>
    <row r="13" spans="2:5" ht="15" thickBot="1" x14ac:dyDescent="0.35">
      <c r="B13" s="2"/>
      <c r="C13" s="2"/>
      <c r="D13" s="2"/>
      <c r="E13" s="2"/>
    </row>
    <row r="14" spans="2:5" x14ac:dyDescent="0.3">
      <c r="B14" s="210" t="s">
        <v>47</v>
      </c>
      <c r="C14" s="211"/>
      <c r="D14" s="211"/>
      <c r="E14" s="212"/>
    </row>
    <row r="15" spans="2:5" x14ac:dyDescent="0.3">
      <c r="B15" s="7"/>
      <c r="C15" s="2"/>
      <c r="D15" s="2"/>
      <c r="E15" s="6"/>
    </row>
    <row r="16" spans="2:5" x14ac:dyDescent="0.3">
      <c r="B16" s="23" t="s">
        <v>48</v>
      </c>
      <c r="C16" s="22" t="s">
        <v>38</v>
      </c>
      <c r="D16" s="28" t="s">
        <v>39</v>
      </c>
      <c r="E16" s="21" t="s">
        <v>40</v>
      </c>
    </row>
    <row r="17" spans="2:5" x14ac:dyDescent="0.3">
      <c r="B17" s="7" t="s">
        <v>4</v>
      </c>
      <c r="C17" s="29" t="s">
        <v>49</v>
      </c>
      <c r="D17" s="29">
        <v>36.72</v>
      </c>
      <c r="E17" s="10" t="s">
        <v>50</v>
      </c>
    </row>
    <row r="18" spans="2:5" x14ac:dyDescent="0.3">
      <c r="B18" s="7" t="s">
        <v>6</v>
      </c>
      <c r="C18" s="29" t="s">
        <v>49</v>
      </c>
      <c r="D18" s="29">
        <v>25.53</v>
      </c>
      <c r="E18" s="10" t="s">
        <v>50</v>
      </c>
    </row>
    <row r="19" spans="2:5" x14ac:dyDescent="0.3">
      <c r="B19" s="7"/>
      <c r="C19" s="2"/>
      <c r="D19" s="2"/>
      <c r="E19" s="6"/>
    </row>
    <row r="20" spans="2:5" x14ac:dyDescent="0.3">
      <c r="B20" s="5" t="s">
        <v>45</v>
      </c>
      <c r="C20" s="2"/>
      <c r="D20" s="2"/>
      <c r="E20" s="6"/>
    </row>
    <row r="21" spans="2:5" ht="15" thickBot="1" x14ac:dyDescent="0.35">
      <c r="B21" s="64" t="s">
        <v>46</v>
      </c>
      <c r="C21" s="30"/>
      <c r="D21" s="30"/>
      <c r="E21" s="31"/>
    </row>
    <row r="22" spans="2:5" x14ac:dyDescent="0.3">
      <c r="B22" s="32"/>
      <c r="C22" s="27"/>
      <c r="D22" s="27"/>
      <c r="E22" s="27"/>
    </row>
    <row r="23" spans="2:5" x14ac:dyDescent="0.3">
      <c r="B23" s="32"/>
      <c r="C23" s="27"/>
      <c r="D23" s="27"/>
      <c r="E23" s="27"/>
    </row>
    <row r="24" spans="2:5" ht="15" thickBot="1" x14ac:dyDescent="0.35"/>
    <row r="25" spans="2:5" x14ac:dyDescent="0.3">
      <c r="B25" s="210" t="s">
        <v>51</v>
      </c>
      <c r="C25" s="211"/>
      <c r="D25" s="211"/>
      <c r="E25" s="212"/>
    </row>
    <row r="26" spans="2:5" x14ac:dyDescent="0.3">
      <c r="B26" s="213" t="s">
        <v>52</v>
      </c>
      <c r="C26" s="214"/>
      <c r="D26" s="214"/>
      <c r="E26" s="215"/>
    </row>
    <row r="27" spans="2:5" x14ac:dyDescent="0.3">
      <c r="B27" s="7"/>
      <c r="C27" s="2"/>
      <c r="D27" s="2"/>
      <c r="E27" s="6"/>
    </row>
    <row r="28" spans="2:5" x14ac:dyDescent="0.3">
      <c r="B28" s="33"/>
      <c r="C28" s="24"/>
      <c r="D28" s="28"/>
      <c r="E28" s="21" t="s">
        <v>53</v>
      </c>
    </row>
    <row r="29" spans="2:5" ht="16.8" x14ac:dyDescent="0.3">
      <c r="B29" s="34" t="s">
        <v>54</v>
      </c>
      <c r="C29" s="29"/>
      <c r="D29" s="35"/>
      <c r="E29" s="199">
        <v>38.53</v>
      </c>
    </row>
    <row r="30" spans="2:5" ht="16.8" x14ac:dyDescent="0.3">
      <c r="B30" s="7" t="s">
        <v>55</v>
      </c>
      <c r="C30" s="29"/>
      <c r="D30" s="29"/>
      <c r="E30" s="10">
        <f>E29/1000</f>
        <v>3.8530000000000002E-2</v>
      </c>
    </row>
    <row r="31" spans="2:5" x14ac:dyDescent="0.3">
      <c r="B31" s="7"/>
      <c r="C31" s="2"/>
      <c r="D31" s="2"/>
      <c r="E31" s="6"/>
    </row>
    <row r="32" spans="2:5" x14ac:dyDescent="0.3">
      <c r="B32" s="5" t="s">
        <v>56</v>
      </c>
      <c r="C32" s="2"/>
      <c r="D32" s="2"/>
      <c r="E32" s="6"/>
    </row>
    <row r="33" spans="2:5" ht="17.399999999999999" thickBot="1" x14ac:dyDescent="0.35">
      <c r="B33" s="17" t="s">
        <v>57</v>
      </c>
      <c r="C33" s="26"/>
      <c r="D33" s="26"/>
      <c r="E33" s="18"/>
    </row>
    <row r="36" spans="2:5" ht="15" thickBot="1" x14ac:dyDescent="0.35"/>
    <row r="37" spans="2:5" x14ac:dyDescent="0.3">
      <c r="B37" s="210" t="s">
        <v>58</v>
      </c>
      <c r="C37" s="211"/>
      <c r="D37" s="211"/>
      <c r="E37" s="212"/>
    </row>
    <row r="38" spans="2:5" x14ac:dyDescent="0.3">
      <c r="B38" s="213" t="s">
        <v>59</v>
      </c>
      <c r="C38" s="214"/>
      <c r="D38" s="214"/>
      <c r="E38" s="215"/>
    </row>
    <row r="39" spans="2:5" x14ac:dyDescent="0.3">
      <c r="B39" s="7"/>
      <c r="C39" s="2"/>
      <c r="D39" s="2"/>
      <c r="E39" s="6"/>
    </row>
    <row r="40" spans="2:5" x14ac:dyDescent="0.3">
      <c r="B40" s="33" t="s">
        <v>48</v>
      </c>
      <c r="C40" s="28" t="s">
        <v>60</v>
      </c>
      <c r="D40" s="22" t="s">
        <v>61</v>
      </c>
      <c r="E40" s="36" t="s">
        <v>62</v>
      </c>
    </row>
    <row r="41" spans="2:5" x14ac:dyDescent="0.3">
      <c r="B41" s="7" t="s">
        <v>63</v>
      </c>
      <c r="C41" s="29" t="s">
        <v>64</v>
      </c>
      <c r="D41" s="29">
        <f>1/C8</f>
        <v>277.77777777777777</v>
      </c>
      <c r="E41" s="10" t="s">
        <v>34</v>
      </c>
    </row>
    <row r="42" spans="2:5" x14ac:dyDescent="0.3">
      <c r="B42" s="7" t="s">
        <v>4</v>
      </c>
      <c r="C42" s="29" t="s">
        <v>64</v>
      </c>
      <c r="D42" s="29">
        <f>1/(D17/1000)</f>
        <v>27.23311546840959</v>
      </c>
      <c r="E42" s="10" t="s">
        <v>33</v>
      </c>
    </row>
    <row r="43" spans="2:5" ht="15" thickBot="1" x14ac:dyDescent="0.35">
      <c r="B43" s="17" t="s">
        <v>6</v>
      </c>
      <c r="C43" s="37" t="s">
        <v>64</v>
      </c>
      <c r="D43" s="37">
        <f>1/(D18/1000)</f>
        <v>39.169604386995694</v>
      </c>
      <c r="E43" s="38" t="s">
        <v>33</v>
      </c>
    </row>
  </sheetData>
  <mergeCells count="7">
    <mergeCell ref="B38:E38"/>
    <mergeCell ref="B37:E37"/>
    <mergeCell ref="B4:E4"/>
    <mergeCell ref="D6:E6"/>
    <mergeCell ref="B14:E14"/>
    <mergeCell ref="B25:E25"/>
    <mergeCell ref="B26:E26"/>
  </mergeCells>
  <hyperlinks>
    <hyperlink ref="B11" r:id="rId1" display="https://apps.cer-rec.gc.ca/Conversion/conversion-tables.aspx?GoCTemplateCulture=en-CA" xr:uid="{BEF8296B-BE11-4BE1-80AC-D6F08B0F5D9A}"/>
    <hyperlink ref="B21" r:id="rId2" display="https://apps.cer-rec.gc.ca/Conversion/conversion-tables.aspx?GoCTemplateCulture=en-CA" xr:uid="{1EDCBC3B-DE63-4387-AE05-10DF5822F0A9}"/>
  </hyperlinks>
  <pageMargins left="0.7" right="0.7" top="0.75" bottom="0.75" header="0.3" footer="0.3"/>
  <pageSetup scale="72" orientation="portrait"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0AE552-4E3E-4F99-903F-18166049CDF2}">
  <sheetPr>
    <pageSetUpPr fitToPage="1"/>
  </sheetPr>
  <dimension ref="B1:I14"/>
  <sheetViews>
    <sheetView showGridLines="0" view="pageBreakPreview" zoomScale="60" zoomScaleNormal="80" workbookViewId="0">
      <selection activeCell="E32" sqref="E32"/>
    </sheetView>
  </sheetViews>
  <sheetFormatPr defaultRowHeight="14.4" x14ac:dyDescent="0.3"/>
  <cols>
    <col min="1" max="1" width="3.33203125" customWidth="1"/>
    <col min="2" max="2" width="39.88671875" customWidth="1"/>
    <col min="3" max="3" width="14.5546875" customWidth="1"/>
    <col min="5" max="5" width="35.88671875" customWidth="1"/>
    <col min="6" max="7" width="12.33203125" customWidth="1"/>
    <col min="8" max="8" width="11.6640625" customWidth="1"/>
    <col min="9" max="9" width="12.88671875" customWidth="1"/>
  </cols>
  <sheetData>
    <row r="1" spans="2:9" ht="22.8" x14ac:dyDescent="0.4">
      <c r="B1" s="1" t="s">
        <v>65</v>
      </c>
      <c r="C1" s="2"/>
      <c r="D1" s="2"/>
      <c r="E1" s="2"/>
      <c r="F1" s="2"/>
      <c r="G1" s="2"/>
      <c r="H1" s="2"/>
      <c r="I1" s="2"/>
    </row>
    <row r="2" spans="2:9" ht="15" thickBot="1" x14ac:dyDescent="0.35">
      <c r="B2" s="2"/>
      <c r="C2" s="2"/>
      <c r="D2" s="2"/>
      <c r="E2" s="2"/>
      <c r="F2" s="2"/>
      <c r="G2" s="2"/>
      <c r="H2" s="2"/>
      <c r="I2" s="2"/>
    </row>
    <row r="3" spans="2:9" x14ac:dyDescent="0.3">
      <c r="B3" s="210" t="s">
        <v>28</v>
      </c>
      <c r="C3" s="212"/>
      <c r="D3" s="2"/>
      <c r="E3" s="210" t="s">
        <v>66</v>
      </c>
      <c r="F3" s="211"/>
      <c r="G3" s="211"/>
      <c r="H3" s="211"/>
      <c r="I3" s="212"/>
    </row>
    <row r="4" spans="2:9" x14ac:dyDescent="0.3">
      <c r="B4" s="218" t="s">
        <v>67</v>
      </c>
      <c r="C4" s="219"/>
      <c r="D4" s="2"/>
      <c r="E4" s="218" t="s">
        <v>68</v>
      </c>
      <c r="F4" s="220"/>
      <c r="G4" s="220"/>
      <c r="H4" s="220"/>
      <c r="I4" s="219"/>
    </row>
    <row r="5" spans="2:9" x14ac:dyDescent="0.3">
      <c r="B5" s="3"/>
      <c r="C5" s="4"/>
      <c r="D5" s="2"/>
      <c r="E5" s="3"/>
      <c r="F5" s="116"/>
      <c r="G5" s="116"/>
      <c r="H5" s="116"/>
      <c r="I5" s="4"/>
    </row>
    <row r="6" spans="2:9" ht="42" x14ac:dyDescent="0.3">
      <c r="B6" s="5" t="s">
        <v>69</v>
      </c>
      <c r="C6" s="6"/>
      <c r="D6" s="2"/>
      <c r="E6" s="5" t="s">
        <v>70</v>
      </c>
      <c r="F6" s="116" t="s">
        <v>3</v>
      </c>
      <c r="G6" s="188" t="s">
        <v>71</v>
      </c>
      <c r="H6" s="116" t="s">
        <v>4</v>
      </c>
      <c r="I6" s="4" t="s">
        <v>6</v>
      </c>
    </row>
    <row r="7" spans="2:9" x14ac:dyDescent="0.3">
      <c r="B7" s="8" t="s">
        <v>72</v>
      </c>
      <c r="C7" s="9">
        <v>0.7</v>
      </c>
      <c r="D7" s="2"/>
      <c r="E7" s="189"/>
      <c r="F7" s="116"/>
      <c r="G7" s="116"/>
      <c r="H7" s="116"/>
      <c r="I7" s="4"/>
    </row>
    <row r="8" spans="2:9" x14ac:dyDescent="0.3">
      <c r="B8" s="7"/>
      <c r="C8" s="10"/>
      <c r="D8" s="2"/>
      <c r="E8" s="189"/>
      <c r="F8" s="190"/>
      <c r="G8" s="190"/>
      <c r="H8" s="190"/>
      <c r="I8" s="11"/>
    </row>
    <row r="9" spans="2:9" x14ac:dyDescent="0.3">
      <c r="B9" s="5" t="s">
        <v>73</v>
      </c>
      <c r="C9" s="10"/>
      <c r="D9" s="2"/>
      <c r="E9" s="46" t="s">
        <v>72</v>
      </c>
      <c r="F9" s="13">
        <v>0.89239450407345144</v>
      </c>
      <c r="G9" s="13">
        <v>1</v>
      </c>
      <c r="H9" s="13">
        <v>0.83666666666666656</v>
      </c>
      <c r="I9" s="9">
        <v>0.84058826458036995</v>
      </c>
    </row>
    <row r="10" spans="2:9" x14ac:dyDescent="0.3">
      <c r="B10" s="8" t="s">
        <v>74</v>
      </c>
      <c r="C10" s="9">
        <v>0.3</v>
      </c>
      <c r="D10" s="2"/>
      <c r="E10" s="46" t="s">
        <v>74</v>
      </c>
      <c r="F10" s="13">
        <v>0.68459999999999999</v>
      </c>
      <c r="G10" s="13">
        <v>0.98027999999999993</v>
      </c>
      <c r="H10" s="13">
        <v>0.65</v>
      </c>
      <c r="I10" s="9">
        <v>0.68459999999999999</v>
      </c>
    </row>
    <row r="11" spans="2:9" x14ac:dyDescent="0.3">
      <c r="B11" s="7"/>
      <c r="C11" s="10"/>
      <c r="D11" s="2"/>
      <c r="E11" s="14"/>
      <c r="F11" s="2"/>
      <c r="G11" s="2"/>
      <c r="H11" s="2"/>
      <c r="I11" s="6"/>
    </row>
    <row r="12" spans="2:9" x14ac:dyDescent="0.3">
      <c r="B12" s="7" t="s">
        <v>75</v>
      </c>
      <c r="C12" s="15">
        <f>SUM(C7:C10)</f>
        <v>1</v>
      </c>
      <c r="D12" s="2"/>
      <c r="E12" s="12" t="s">
        <v>76</v>
      </c>
      <c r="F12" s="16">
        <f>$C$7*F9+$C$10*F10</f>
        <v>0.83005615285141598</v>
      </c>
      <c r="G12" s="16">
        <f>$C$7*G9+$C$10*G10</f>
        <v>0.99408399999999997</v>
      </c>
      <c r="H12" s="16">
        <f>$C$7*H9+$C$10*H10</f>
        <v>0.78066666666666662</v>
      </c>
      <c r="I12" s="15">
        <f>$C$7*I9+$C$10*I10</f>
        <v>0.79379178520625893</v>
      </c>
    </row>
    <row r="13" spans="2:9" ht="15" thickBot="1" x14ac:dyDescent="0.35">
      <c r="B13" s="17"/>
      <c r="C13" s="18"/>
      <c r="D13" s="2"/>
      <c r="E13" s="17"/>
      <c r="F13" s="19"/>
      <c r="G13" s="19"/>
      <c r="H13" s="19"/>
      <c r="I13" s="20"/>
    </row>
    <row r="14" spans="2:9" x14ac:dyDescent="0.3">
      <c r="B14" s="2"/>
      <c r="C14" s="2"/>
      <c r="D14" s="2"/>
      <c r="E14" s="2"/>
      <c r="F14" s="2"/>
      <c r="G14" s="2"/>
      <c r="H14" s="2"/>
      <c r="I14" s="2"/>
    </row>
  </sheetData>
  <mergeCells count="4">
    <mergeCell ref="B3:C3"/>
    <mergeCell ref="E3:I3"/>
    <mergeCell ref="B4:C4"/>
    <mergeCell ref="E4:I4"/>
  </mergeCells>
  <pageMargins left="0.7" right="0.7" top="0.75" bottom="0.75" header="0.3" footer="0.3"/>
  <pageSetup scale="80" orientation="landscape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A75356F-E44C-44F1-A416-7C0F4C00711D}">
  <sheetPr>
    <pageSetUpPr fitToPage="1"/>
  </sheetPr>
  <dimension ref="B1:E31"/>
  <sheetViews>
    <sheetView showGridLines="0" view="pageBreakPreview" zoomScale="60" zoomScaleNormal="80" workbookViewId="0">
      <selection activeCell="M25" sqref="M25"/>
    </sheetView>
  </sheetViews>
  <sheetFormatPr defaultRowHeight="14.4" x14ac:dyDescent="0.3"/>
  <cols>
    <col min="1" max="1" width="3.33203125" customWidth="1"/>
    <col min="2" max="2" width="33.6640625" customWidth="1"/>
    <col min="3" max="3" width="15.44140625" customWidth="1"/>
    <col min="4" max="4" width="14.109375" customWidth="1"/>
    <col min="5" max="5" width="17.6640625" customWidth="1"/>
  </cols>
  <sheetData>
    <row r="1" spans="2:5" ht="22.8" x14ac:dyDescent="0.4">
      <c r="B1" s="43" t="s">
        <v>77</v>
      </c>
      <c r="C1" s="44"/>
      <c r="D1" s="44"/>
    </row>
    <row r="2" spans="2:5" ht="22.8" x14ac:dyDescent="0.4">
      <c r="B2" s="1"/>
      <c r="C2" s="44"/>
      <c r="D2" s="44"/>
    </row>
    <row r="3" spans="2:5" x14ac:dyDescent="0.3">
      <c r="B3" s="214" t="s">
        <v>28</v>
      </c>
      <c r="C3" s="214"/>
      <c r="D3" s="214"/>
      <c r="E3" s="214"/>
    </row>
    <row r="4" spans="2:5" x14ac:dyDescent="0.3">
      <c r="B4" s="214" t="s">
        <v>78</v>
      </c>
      <c r="C4" s="214"/>
      <c r="D4" s="214"/>
      <c r="E4" s="214"/>
    </row>
    <row r="5" spans="2:5" x14ac:dyDescent="0.3">
      <c r="B5" s="214" t="s">
        <v>79</v>
      </c>
      <c r="C5" s="214"/>
      <c r="D5" s="214"/>
      <c r="E5" s="214"/>
    </row>
    <row r="6" spans="2:5" x14ac:dyDescent="0.3">
      <c r="B6" s="29"/>
      <c r="C6" s="29"/>
      <c r="D6" s="29"/>
      <c r="E6" s="29"/>
    </row>
    <row r="7" spans="2:5" x14ac:dyDescent="0.3">
      <c r="B7" s="126" t="s">
        <v>80</v>
      </c>
      <c r="C7" s="178">
        <v>45383</v>
      </c>
      <c r="D7" s="22"/>
      <c r="E7" s="22"/>
    </row>
    <row r="8" spans="2:5" x14ac:dyDescent="0.3">
      <c r="B8" s="29"/>
      <c r="C8" s="29"/>
      <c r="D8" s="29"/>
      <c r="E8" s="29"/>
    </row>
    <row r="9" spans="2:5" ht="16.8" x14ac:dyDescent="0.3">
      <c r="B9" s="2" t="s">
        <v>81</v>
      </c>
      <c r="C9" s="29" t="s">
        <v>32</v>
      </c>
      <c r="E9" s="179">
        <v>2400</v>
      </c>
    </row>
    <row r="10" spans="2:5" x14ac:dyDescent="0.3">
      <c r="B10" s="2"/>
      <c r="C10" s="29"/>
      <c r="D10" s="2"/>
      <c r="E10" s="180"/>
    </row>
    <row r="11" spans="2:5" x14ac:dyDescent="0.3">
      <c r="B11" s="39" t="s">
        <v>82</v>
      </c>
      <c r="C11" s="29" t="s">
        <v>83</v>
      </c>
      <c r="D11" s="56"/>
      <c r="E11" s="57">
        <v>274.56</v>
      </c>
    </row>
    <row r="12" spans="2:5" x14ac:dyDescent="0.3">
      <c r="B12" s="39" t="s">
        <v>84</v>
      </c>
      <c r="C12" s="29" t="s">
        <v>83</v>
      </c>
      <c r="D12" s="56"/>
      <c r="E12" s="57">
        <v>226.34</v>
      </c>
    </row>
    <row r="13" spans="2:5" x14ac:dyDescent="0.3">
      <c r="B13" s="39" t="s">
        <v>85</v>
      </c>
      <c r="C13" s="29" t="s">
        <v>83</v>
      </c>
      <c r="D13" s="56"/>
      <c r="E13" s="57">
        <v>37.76</v>
      </c>
    </row>
    <row r="14" spans="2:5" x14ac:dyDescent="0.3">
      <c r="B14" s="39" t="s">
        <v>86</v>
      </c>
      <c r="C14" s="29" t="s">
        <v>83</v>
      </c>
      <c r="D14" s="56"/>
      <c r="E14" s="57">
        <v>105.9</v>
      </c>
    </row>
    <row r="15" spans="2:5" x14ac:dyDescent="0.3">
      <c r="B15" s="39" t="s">
        <v>87</v>
      </c>
      <c r="C15" s="29" t="s">
        <v>83</v>
      </c>
      <c r="D15" s="56"/>
      <c r="E15" s="57">
        <v>233.79</v>
      </c>
    </row>
    <row r="16" spans="2:5" x14ac:dyDescent="0.3">
      <c r="B16" s="39" t="s">
        <v>88</v>
      </c>
      <c r="C16" s="29" t="s">
        <v>83</v>
      </c>
      <c r="D16" s="56"/>
      <c r="E16" s="57">
        <v>366</v>
      </c>
    </row>
    <row r="17" spans="2:5" x14ac:dyDescent="0.3">
      <c r="B17" s="39" t="s">
        <v>89</v>
      </c>
      <c r="C17" s="29" t="s">
        <v>83</v>
      </c>
      <c r="D17" s="57"/>
      <c r="E17" s="181"/>
    </row>
    <row r="18" spans="2:5" x14ac:dyDescent="0.3">
      <c r="B18" s="136" t="s">
        <v>90</v>
      </c>
      <c r="C18" s="29" t="s">
        <v>83</v>
      </c>
      <c r="D18" s="57">
        <v>-41.48</v>
      </c>
      <c r="E18" s="181"/>
    </row>
    <row r="19" spans="2:5" x14ac:dyDescent="0.3">
      <c r="B19" s="136" t="s">
        <v>86</v>
      </c>
      <c r="C19" s="29" t="s">
        <v>83</v>
      </c>
      <c r="D19" s="57">
        <v>4.7699999999999996</v>
      </c>
      <c r="E19" s="181"/>
    </row>
    <row r="20" spans="2:5" x14ac:dyDescent="0.3">
      <c r="B20" s="136" t="s">
        <v>91</v>
      </c>
      <c r="C20" s="29" t="s">
        <v>83</v>
      </c>
      <c r="D20" s="57">
        <v>-3.99</v>
      </c>
      <c r="E20" s="182">
        <f>SUM(D18:D20)</f>
        <v>-40.699999999999996</v>
      </c>
    </row>
    <row r="21" spans="2:5" x14ac:dyDescent="0.3">
      <c r="B21" s="39"/>
      <c r="C21" s="29"/>
      <c r="D21" s="57"/>
      <c r="E21" s="181"/>
    </row>
    <row r="22" spans="2:5" x14ac:dyDescent="0.3">
      <c r="B22" s="39" t="s">
        <v>92</v>
      </c>
      <c r="C22" s="29" t="s">
        <v>83</v>
      </c>
      <c r="D22" s="57"/>
      <c r="E22" s="186">
        <f>SUM(E11:E20)</f>
        <v>1203.6499999999999</v>
      </c>
    </row>
    <row r="23" spans="2:5" x14ac:dyDescent="0.3">
      <c r="B23" s="39"/>
      <c r="C23" s="29"/>
      <c r="D23" s="57"/>
      <c r="E23" s="182"/>
    </row>
    <row r="24" spans="2:5" x14ac:dyDescent="0.3">
      <c r="B24" s="39"/>
      <c r="C24" s="2"/>
      <c r="D24" s="57"/>
      <c r="E24" s="181"/>
    </row>
    <row r="25" spans="2:5" ht="17.399999999999999" thickBot="1" x14ac:dyDescent="0.35">
      <c r="B25" s="39" t="s">
        <v>93</v>
      </c>
      <c r="C25" s="29" t="s">
        <v>94</v>
      </c>
      <c r="D25" s="57"/>
      <c r="E25" s="187">
        <f>(E22/E9)</f>
        <v>0.5015208333333333</v>
      </c>
    </row>
    <row r="26" spans="2:5" x14ac:dyDescent="0.3">
      <c r="B26" s="39"/>
      <c r="C26" s="29"/>
      <c r="D26" s="57"/>
      <c r="E26" s="184"/>
    </row>
    <row r="27" spans="2:5" x14ac:dyDescent="0.3">
      <c r="B27" s="39" t="s">
        <v>95</v>
      </c>
      <c r="C27" s="29"/>
      <c r="D27" s="57"/>
      <c r="E27" s="182"/>
    </row>
    <row r="28" spans="2:5" x14ac:dyDescent="0.3">
      <c r="B28" s="39" t="s">
        <v>96</v>
      </c>
      <c r="C28" s="29"/>
      <c r="D28" s="57"/>
      <c r="E28" s="182"/>
    </row>
    <row r="29" spans="2:5" ht="21.6" customHeight="1" x14ac:dyDescent="0.3">
      <c r="B29" s="183" t="s">
        <v>97</v>
      </c>
      <c r="C29" s="29"/>
      <c r="D29" s="57"/>
      <c r="E29" s="184"/>
    </row>
    <row r="30" spans="2:5" x14ac:dyDescent="0.3">
      <c r="B30" s="2"/>
      <c r="C30" s="2"/>
      <c r="D30" s="2"/>
      <c r="E30" s="185"/>
    </row>
    <row r="31" spans="2:5" x14ac:dyDescent="0.3">
      <c r="C31" s="2"/>
      <c r="D31" s="2"/>
      <c r="E31" s="2"/>
    </row>
  </sheetData>
  <mergeCells count="3">
    <mergeCell ref="B3:E3"/>
    <mergeCell ref="B4:E4"/>
    <mergeCell ref="B5:E5"/>
  </mergeCells>
  <pageMargins left="0.7" right="0.7" top="0.75" bottom="0.75" header="0.3" footer="0.3"/>
  <pageSetup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F58BA7-3A9E-4F48-80ED-706740A03CDB}">
  <sheetPr>
    <pageSetUpPr fitToPage="1"/>
  </sheetPr>
  <dimension ref="A1:G24"/>
  <sheetViews>
    <sheetView showGridLines="0" view="pageBreakPreview" zoomScale="60" zoomScaleNormal="70" workbookViewId="0">
      <selection activeCell="E19" sqref="E19"/>
    </sheetView>
  </sheetViews>
  <sheetFormatPr defaultColWidth="8.88671875" defaultRowHeight="13.8" x14ac:dyDescent="0.25"/>
  <cols>
    <col min="1" max="1" width="3.33203125" style="2" customWidth="1"/>
    <col min="2" max="2" width="27" style="2" customWidth="1"/>
    <col min="3" max="3" width="25.88671875" style="2" customWidth="1"/>
    <col min="4" max="4" width="18.6640625" style="2" customWidth="1"/>
    <col min="5" max="5" width="19.5546875" style="2" customWidth="1"/>
    <col min="6" max="6" width="17.5546875" style="2" customWidth="1"/>
    <col min="7" max="16384" width="8.88671875" style="2"/>
  </cols>
  <sheetData>
    <row r="1" spans="2:7" ht="22.8" x14ac:dyDescent="0.4">
      <c r="B1" s="1" t="s">
        <v>98</v>
      </c>
      <c r="C1" s="47"/>
      <c r="D1" s="55"/>
      <c r="E1" s="55"/>
      <c r="F1" s="55"/>
    </row>
    <row r="2" spans="2:7" x14ac:dyDescent="0.25">
      <c r="B2" s="55"/>
      <c r="C2" s="47"/>
      <c r="D2" s="55"/>
      <c r="E2" s="55"/>
      <c r="F2" s="55"/>
    </row>
    <row r="3" spans="2:7" x14ac:dyDescent="0.25">
      <c r="B3" s="223" t="s">
        <v>28</v>
      </c>
      <c r="C3" s="223"/>
      <c r="D3" s="223"/>
      <c r="E3" s="223"/>
      <c r="F3" s="175"/>
      <c r="G3" s="175"/>
    </row>
    <row r="4" spans="2:7" x14ac:dyDescent="0.25">
      <c r="B4" s="214" t="s">
        <v>99</v>
      </c>
      <c r="C4" s="214"/>
      <c r="D4" s="214"/>
      <c r="E4" s="214"/>
      <c r="F4" s="116"/>
    </row>
    <row r="5" spans="2:7" x14ac:dyDescent="0.25">
      <c r="B5" s="214"/>
      <c r="C5" s="214"/>
      <c r="D5" s="214"/>
      <c r="E5" s="214"/>
      <c r="F5" s="116"/>
    </row>
    <row r="6" spans="2:7" ht="55.2" x14ac:dyDescent="0.25">
      <c r="B6" s="126" t="s">
        <v>100</v>
      </c>
      <c r="C6" s="28" t="s">
        <v>101</v>
      </c>
      <c r="D6" s="28" t="s">
        <v>102</v>
      </c>
      <c r="E6" s="28" t="s">
        <v>103</v>
      </c>
      <c r="F6" s="118"/>
    </row>
    <row r="7" spans="2:7" x14ac:dyDescent="0.25">
      <c r="B7" s="52"/>
      <c r="C7" s="119" t="s">
        <v>104</v>
      </c>
      <c r="D7" s="119" t="s">
        <v>105</v>
      </c>
      <c r="E7" s="119" t="s">
        <v>106</v>
      </c>
      <c r="F7" s="118"/>
    </row>
    <row r="8" spans="2:7" x14ac:dyDescent="0.25">
      <c r="B8" s="52"/>
      <c r="C8" s="118"/>
      <c r="D8" s="118"/>
      <c r="E8" s="118"/>
      <c r="F8" s="118"/>
    </row>
    <row r="9" spans="2:7" x14ac:dyDescent="0.25">
      <c r="B9" s="120">
        <v>45292</v>
      </c>
      <c r="C9" s="50">
        <v>17.38</v>
      </c>
      <c r="D9" s="29">
        <v>160.69999999999999</v>
      </c>
      <c r="E9" s="121">
        <f t="shared" ref="E9:E10" si="0">D9/1.13</f>
        <v>142.21238938053096</v>
      </c>
      <c r="F9" s="35"/>
      <c r="G9" s="193"/>
    </row>
    <row r="10" spans="2:7" x14ac:dyDescent="0.25">
      <c r="B10" s="120">
        <v>45323</v>
      </c>
      <c r="C10" s="50">
        <v>17.38</v>
      </c>
      <c r="D10" s="29">
        <v>173.4</v>
      </c>
      <c r="E10" s="121">
        <f t="shared" si="0"/>
        <v>153.45132743362834</v>
      </c>
      <c r="F10" s="35"/>
      <c r="G10" s="193"/>
    </row>
    <row r="11" spans="2:7" x14ac:dyDescent="0.25">
      <c r="B11" s="120"/>
      <c r="C11" s="50"/>
      <c r="D11" s="29"/>
      <c r="E11" s="35"/>
      <c r="F11" s="35"/>
    </row>
    <row r="12" spans="2:7" x14ac:dyDescent="0.25">
      <c r="B12" s="120"/>
      <c r="C12" s="50"/>
      <c r="D12" s="29"/>
      <c r="E12" s="35"/>
      <c r="F12" s="35"/>
    </row>
    <row r="13" spans="2:7" x14ac:dyDescent="0.25">
      <c r="B13" s="120"/>
      <c r="C13" s="50"/>
      <c r="D13" s="29"/>
      <c r="E13" s="35"/>
      <c r="F13" s="35"/>
    </row>
    <row r="14" spans="2:7" x14ac:dyDescent="0.25">
      <c r="B14" s="39" t="s">
        <v>107</v>
      </c>
      <c r="C14" s="127">
        <f>E10</f>
        <v>153.45132743362834</v>
      </c>
      <c r="D14" s="122"/>
      <c r="E14" s="48"/>
      <c r="F14" s="48"/>
    </row>
    <row r="15" spans="2:7" ht="14.4" thickBot="1" x14ac:dyDescent="0.3">
      <c r="B15" s="39" t="s">
        <v>108</v>
      </c>
      <c r="C15" s="162">
        <f>C14/100</f>
        <v>1.5345132743362833</v>
      </c>
      <c r="D15" s="122"/>
      <c r="E15" s="48"/>
      <c r="F15" s="48"/>
    </row>
    <row r="16" spans="2:7" ht="14.4" thickTop="1" x14ac:dyDescent="0.25">
      <c r="B16" s="123"/>
      <c r="C16" s="47"/>
      <c r="D16" s="29"/>
      <c r="E16" s="29"/>
      <c r="F16" s="29"/>
    </row>
    <row r="18" spans="1:6" x14ac:dyDescent="0.25">
      <c r="B18" s="224" t="s">
        <v>109</v>
      </c>
      <c r="C18" s="224"/>
    </row>
    <row r="19" spans="1:6" s="125" customFormat="1" ht="16.95" customHeight="1" x14ac:dyDescent="0.3">
      <c r="A19" s="60" t="s">
        <v>13</v>
      </c>
      <c r="B19" s="125" t="s">
        <v>110</v>
      </c>
    </row>
    <row r="20" spans="1:6" ht="30.6" customHeight="1" x14ac:dyDescent="0.25">
      <c r="A20" s="60" t="s">
        <v>17</v>
      </c>
      <c r="B20" s="221" t="s">
        <v>111</v>
      </c>
      <c r="C20" s="221"/>
      <c r="D20" s="221"/>
      <c r="E20" s="221"/>
      <c r="F20" s="115"/>
    </row>
    <row r="21" spans="1:6" s="125" customFormat="1" ht="30" customHeight="1" x14ac:dyDescent="0.3">
      <c r="A21" s="124" t="s">
        <v>112</v>
      </c>
      <c r="B21" s="221" t="s">
        <v>113</v>
      </c>
      <c r="C21" s="221"/>
      <c r="D21" s="221"/>
      <c r="E21" s="221"/>
      <c r="F21" s="115"/>
    </row>
    <row r="22" spans="1:6" ht="17.399999999999999" customHeight="1" x14ac:dyDescent="0.25">
      <c r="A22" s="124" t="s">
        <v>114</v>
      </c>
      <c r="B22" s="221" t="s">
        <v>115</v>
      </c>
      <c r="C22" s="221"/>
      <c r="D22" s="221"/>
      <c r="E22" s="221"/>
      <c r="F22" s="115"/>
    </row>
    <row r="23" spans="1:6" ht="34.200000000000003" customHeight="1" x14ac:dyDescent="0.25">
      <c r="A23" s="124" t="s">
        <v>116</v>
      </c>
      <c r="B23" s="222" t="s">
        <v>117</v>
      </c>
      <c r="C23" s="222"/>
      <c r="D23" s="222"/>
      <c r="E23" s="222"/>
      <c r="F23" s="115"/>
    </row>
    <row r="24" spans="1:6" x14ac:dyDescent="0.25">
      <c r="B24" s="60"/>
      <c r="C24" s="115"/>
      <c r="D24" s="115"/>
      <c r="E24" s="115"/>
      <c r="F24" s="115"/>
    </row>
  </sheetData>
  <mergeCells count="8">
    <mergeCell ref="B21:E21"/>
    <mergeCell ref="B22:E22"/>
    <mergeCell ref="B23:E23"/>
    <mergeCell ref="B3:E3"/>
    <mergeCell ref="B4:E4"/>
    <mergeCell ref="B5:E5"/>
    <mergeCell ref="B18:C18"/>
    <mergeCell ref="B20:E20"/>
  </mergeCells>
  <pageMargins left="0.7" right="0.7" top="0.75" bottom="0.75" header="0.3" footer="0.3"/>
  <pageSetup scale="95" orientation="portrait" r:id="rId1"/>
  <ignoredErrors>
    <ignoredError sqref="A19:A23" numberStoredAsText="1"/>
  </ignoredError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255491-07CC-4259-BABA-5F06F1CC2C6F}">
  <sheetPr>
    <pageSetUpPr fitToPage="1"/>
  </sheetPr>
  <dimension ref="B1:K36"/>
  <sheetViews>
    <sheetView showGridLines="0" view="pageBreakPreview" zoomScale="60" zoomScaleNormal="80" workbookViewId="0">
      <selection activeCell="G35" sqref="G35"/>
    </sheetView>
  </sheetViews>
  <sheetFormatPr defaultRowHeight="14.4" x14ac:dyDescent="0.3"/>
  <cols>
    <col min="1" max="1" width="3.33203125" customWidth="1"/>
    <col min="2" max="2" width="4.5546875" style="29" customWidth="1"/>
    <col min="3" max="3" width="32.6640625" customWidth="1"/>
    <col min="4" max="4" width="14.33203125" customWidth="1"/>
    <col min="5" max="5" width="16.33203125" customWidth="1"/>
    <col min="6" max="6" width="28.109375" customWidth="1"/>
    <col min="7" max="7" width="21.5546875" customWidth="1"/>
    <col min="8" max="8" width="5" style="2" customWidth="1"/>
    <col min="9" max="9" width="67" style="2" customWidth="1"/>
    <col min="10" max="10" width="15.33203125" style="2" customWidth="1"/>
    <col min="11" max="11" width="13.109375" style="2" customWidth="1"/>
  </cols>
  <sheetData>
    <row r="1" spans="2:11" ht="22.8" x14ac:dyDescent="0.4">
      <c r="C1" s="49" t="s">
        <v>118</v>
      </c>
    </row>
    <row r="4" spans="2:11" x14ac:dyDescent="0.3">
      <c r="C4" s="226" t="s">
        <v>28</v>
      </c>
      <c r="D4" s="227"/>
      <c r="E4" s="227"/>
      <c r="F4" s="228"/>
      <c r="H4" s="141"/>
      <c r="I4" s="227" t="s">
        <v>66</v>
      </c>
      <c r="J4" s="227"/>
      <c r="K4" s="228"/>
    </row>
    <row r="5" spans="2:11" x14ac:dyDescent="0.3">
      <c r="C5" s="229" t="s">
        <v>119</v>
      </c>
      <c r="D5" s="214"/>
      <c r="E5" s="214"/>
      <c r="F5" s="230"/>
      <c r="H5" s="143"/>
      <c r="I5" s="214" t="s">
        <v>120</v>
      </c>
      <c r="J5" s="214"/>
      <c r="K5" s="230"/>
    </row>
    <row r="6" spans="2:11" x14ac:dyDescent="0.3">
      <c r="C6" s="229" t="s">
        <v>121</v>
      </c>
      <c r="D6" s="214"/>
      <c r="E6" s="214"/>
      <c r="F6" s="230"/>
      <c r="H6" s="143"/>
      <c r="I6" s="214" t="s">
        <v>122</v>
      </c>
      <c r="J6" s="214"/>
      <c r="K6" s="230"/>
    </row>
    <row r="7" spans="2:11" x14ac:dyDescent="0.3">
      <c r="C7" s="149"/>
      <c r="D7" s="29"/>
      <c r="E7" s="29"/>
      <c r="F7" s="132"/>
      <c r="H7" s="146"/>
      <c r="I7" s="22"/>
      <c r="J7" s="22"/>
      <c r="K7" s="158"/>
    </row>
    <row r="8" spans="2:11" x14ac:dyDescent="0.3">
      <c r="C8" s="150"/>
      <c r="D8" s="22" t="s">
        <v>123</v>
      </c>
      <c r="E8" s="22" t="s">
        <v>124</v>
      </c>
      <c r="F8" s="139"/>
      <c r="H8" s="141"/>
      <c r="I8" s="142"/>
      <c r="J8" s="142"/>
      <c r="K8" s="130"/>
    </row>
    <row r="9" spans="2:11" x14ac:dyDescent="0.3">
      <c r="C9" s="151"/>
      <c r="D9" s="152" t="s">
        <v>104</v>
      </c>
      <c r="E9" s="152" t="s">
        <v>105</v>
      </c>
      <c r="F9" s="132"/>
      <c r="H9" s="143"/>
      <c r="I9" s="52" t="s">
        <v>125</v>
      </c>
      <c r="J9" s="191">
        <v>45292</v>
      </c>
      <c r="K9" s="131"/>
    </row>
    <row r="10" spans="2:11" x14ac:dyDescent="0.3">
      <c r="C10" s="151"/>
      <c r="F10" s="132"/>
      <c r="H10" s="143"/>
      <c r="K10" s="131"/>
    </row>
    <row r="11" spans="2:11" x14ac:dyDescent="0.3">
      <c r="B11" s="29">
        <v>1</v>
      </c>
      <c r="C11" s="153" t="s">
        <v>126</v>
      </c>
      <c r="D11" s="128">
        <v>18.2</v>
      </c>
      <c r="E11" s="13">
        <v>0.19</v>
      </c>
      <c r="F11" s="132"/>
      <c r="H11" s="144" t="s">
        <v>104</v>
      </c>
      <c r="I11" s="39" t="s">
        <v>127</v>
      </c>
      <c r="J11" s="192">
        <v>45.3</v>
      </c>
      <c r="K11" s="133" t="s">
        <v>128</v>
      </c>
    </row>
    <row r="12" spans="2:11" x14ac:dyDescent="0.3">
      <c r="B12" s="29">
        <v>2</v>
      </c>
      <c r="C12" s="153" t="s">
        <v>129</v>
      </c>
      <c r="D12" s="128">
        <v>12.2</v>
      </c>
      <c r="E12" s="13">
        <v>0.18</v>
      </c>
      <c r="F12" s="132"/>
      <c r="H12" s="144" t="s">
        <v>105</v>
      </c>
      <c r="I12" s="39" t="s">
        <v>130</v>
      </c>
      <c r="J12" s="195">
        <v>1.2239999999999999E-2</v>
      </c>
      <c r="K12" s="133" t="s">
        <v>131</v>
      </c>
    </row>
    <row r="13" spans="2:11" x14ac:dyDescent="0.3">
      <c r="B13" s="29">
        <v>3</v>
      </c>
      <c r="C13" s="153" t="s">
        <v>132</v>
      </c>
      <c r="D13" s="128">
        <v>8.6999999999999993</v>
      </c>
      <c r="E13" s="13">
        <v>0.63</v>
      </c>
      <c r="F13" s="132"/>
      <c r="H13" s="144" t="s">
        <v>106</v>
      </c>
      <c r="I13" s="39" t="s">
        <v>133</v>
      </c>
      <c r="J13" s="195">
        <v>8.4499999999999992E-3</v>
      </c>
      <c r="K13" s="133" t="s">
        <v>131</v>
      </c>
    </row>
    <row r="14" spans="2:11" x14ac:dyDescent="0.3">
      <c r="C14" s="154"/>
      <c r="F14" s="132"/>
      <c r="H14" s="144" t="s">
        <v>134</v>
      </c>
      <c r="I14" s="39" t="s">
        <v>135</v>
      </c>
      <c r="J14" s="196">
        <v>4.1000000000000003E-3</v>
      </c>
      <c r="K14" s="133" t="s">
        <v>131</v>
      </c>
    </row>
    <row r="15" spans="2:11" x14ac:dyDescent="0.3">
      <c r="B15" s="29">
        <v>4</v>
      </c>
      <c r="C15" s="153" t="s">
        <v>136</v>
      </c>
      <c r="D15" s="35">
        <f>SUMPRODUCT(D11:D13,E11:E13)</f>
        <v>11.135</v>
      </c>
      <c r="E15" s="2"/>
      <c r="F15" s="132"/>
      <c r="H15" s="144" t="s">
        <v>137</v>
      </c>
      <c r="I15" s="39" t="s">
        <v>138</v>
      </c>
      <c r="J15" s="196">
        <v>4.0000000000000002E-4</v>
      </c>
      <c r="K15" s="133" t="s">
        <v>131</v>
      </c>
    </row>
    <row r="16" spans="2:11" ht="15" thickBot="1" x14ac:dyDescent="0.35">
      <c r="B16" s="29">
        <v>5</v>
      </c>
      <c r="C16" s="153" t="s">
        <v>139</v>
      </c>
      <c r="D16" s="161">
        <f>D15/100</f>
        <v>0.11135</v>
      </c>
      <c r="E16" s="2"/>
      <c r="F16" s="132"/>
      <c r="H16" s="144" t="s">
        <v>140</v>
      </c>
      <c r="I16" s="39" t="s">
        <v>141</v>
      </c>
      <c r="J16" s="196">
        <v>6.9999999999999999E-4</v>
      </c>
      <c r="K16" s="133" t="s">
        <v>131</v>
      </c>
    </row>
    <row r="17" spans="2:11" ht="15" thickTop="1" x14ac:dyDescent="0.3">
      <c r="C17" s="154"/>
      <c r="F17" s="132"/>
      <c r="H17" s="144" t="s">
        <v>142</v>
      </c>
      <c r="I17" s="39" t="s">
        <v>143</v>
      </c>
      <c r="J17" s="195">
        <v>4.4400000000000004E-3</v>
      </c>
      <c r="K17" s="133" t="s">
        <v>131</v>
      </c>
    </row>
    <row r="18" spans="2:11" x14ac:dyDescent="0.3">
      <c r="B18" s="29">
        <v>6</v>
      </c>
      <c r="C18" s="153" t="s">
        <v>144</v>
      </c>
      <c r="D18" s="129">
        <v>0.193</v>
      </c>
      <c r="F18" s="132"/>
      <c r="H18" s="144" t="s">
        <v>145</v>
      </c>
      <c r="I18" s="39" t="s">
        <v>146</v>
      </c>
      <c r="J18" s="195">
        <v>-1.2999999999999999E-4</v>
      </c>
      <c r="K18" s="133" t="s">
        <v>131</v>
      </c>
    </row>
    <row r="19" spans="2:11" x14ac:dyDescent="0.3">
      <c r="C19" s="151"/>
      <c r="F19" s="132"/>
      <c r="H19" s="143"/>
      <c r="I19" s="134"/>
      <c r="J19" s="197"/>
      <c r="K19" s="133"/>
    </row>
    <row r="20" spans="2:11" x14ac:dyDescent="0.3">
      <c r="C20" s="155" t="s">
        <v>109</v>
      </c>
      <c r="F20" s="132"/>
      <c r="H20" s="144" t="s">
        <v>147</v>
      </c>
      <c r="I20" s="39" t="s">
        <v>148</v>
      </c>
      <c r="J20" s="196">
        <f>D16</f>
        <v>0.11135</v>
      </c>
      <c r="K20" s="133" t="s">
        <v>131</v>
      </c>
    </row>
    <row r="21" spans="2:11" x14ac:dyDescent="0.3">
      <c r="C21" s="156" t="s">
        <v>149</v>
      </c>
      <c r="D21" s="51"/>
      <c r="F21" s="132"/>
      <c r="H21" s="143"/>
      <c r="J21" s="198"/>
      <c r="K21" s="131"/>
    </row>
    <row r="22" spans="2:11" x14ac:dyDescent="0.3">
      <c r="C22" s="156" t="s">
        <v>150</v>
      </c>
      <c r="D22" s="2"/>
      <c r="F22" s="132"/>
      <c r="H22" s="144" t="s">
        <v>151</v>
      </c>
      <c r="I22" s="39" t="s">
        <v>152</v>
      </c>
      <c r="J22" s="135">
        <f>SUM(J12:J18)+J20</f>
        <v>0.14155000000000001</v>
      </c>
      <c r="K22" s="133" t="s">
        <v>131</v>
      </c>
    </row>
    <row r="23" spans="2:11" x14ac:dyDescent="0.3">
      <c r="C23" s="156" t="s">
        <v>153</v>
      </c>
      <c r="F23" s="132"/>
      <c r="H23" s="144" t="s">
        <v>154</v>
      </c>
      <c r="I23" s="39" t="s">
        <v>155</v>
      </c>
      <c r="J23" s="135">
        <f>(J22*0.193)</f>
        <v>2.7319150000000004E-2</v>
      </c>
      <c r="K23" s="133" t="s">
        <v>131</v>
      </c>
    </row>
    <row r="24" spans="2:11" x14ac:dyDescent="0.3">
      <c r="C24" s="157" t="s">
        <v>156</v>
      </c>
      <c r="F24" s="132"/>
      <c r="H24" s="143"/>
      <c r="I24" s="136"/>
      <c r="J24" s="140"/>
      <c r="K24" s="133"/>
    </row>
    <row r="25" spans="2:11" ht="15" thickBot="1" x14ac:dyDescent="0.35">
      <c r="C25" s="200" t="s">
        <v>157</v>
      </c>
      <c r="D25" s="54"/>
      <c r="E25" s="54"/>
      <c r="F25" s="139"/>
      <c r="H25" s="144" t="s">
        <v>158</v>
      </c>
      <c r="I25" s="39" t="s">
        <v>159</v>
      </c>
      <c r="J25" s="160">
        <f>J22-J23</f>
        <v>0.11423085000000001</v>
      </c>
      <c r="K25" s="133" t="s">
        <v>131</v>
      </c>
    </row>
    <row r="26" spans="2:11" ht="15" thickTop="1" x14ac:dyDescent="0.3">
      <c r="H26" s="143"/>
      <c r="J26" s="145"/>
      <c r="K26" s="131"/>
    </row>
    <row r="27" spans="2:11" x14ac:dyDescent="0.3">
      <c r="H27" s="143"/>
      <c r="K27" s="131"/>
    </row>
    <row r="28" spans="2:11" x14ac:dyDescent="0.3">
      <c r="H28" s="143"/>
      <c r="I28" s="137" t="s">
        <v>12</v>
      </c>
      <c r="K28" s="131"/>
    </row>
    <row r="29" spans="2:11" ht="28.95" customHeight="1" x14ac:dyDescent="0.3">
      <c r="H29" s="163" t="s">
        <v>13</v>
      </c>
      <c r="I29" s="221" t="s">
        <v>160</v>
      </c>
      <c r="J29" s="221"/>
      <c r="K29" s="225"/>
    </row>
    <row r="30" spans="2:11" x14ac:dyDescent="0.3">
      <c r="H30" s="144" t="s">
        <v>17</v>
      </c>
      <c r="I30" s="2" t="s">
        <v>161</v>
      </c>
      <c r="K30" s="131"/>
    </row>
    <row r="31" spans="2:11" x14ac:dyDescent="0.3">
      <c r="H31" s="144" t="s">
        <v>112</v>
      </c>
      <c r="I31" s="53" t="s">
        <v>162</v>
      </c>
      <c r="J31" s="53"/>
      <c r="K31" s="138"/>
    </row>
    <row r="32" spans="2:11" x14ac:dyDescent="0.3">
      <c r="H32" s="144" t="s">
        <v>114</v>
      </c>
      <c r="I32" s="53" t="s">
        <v>163</v>
      </c>
      <c r="J32" s="53"/>
      <c r="K32" s="138"/>
    </row>
    <row r="33" spans="8:11" x14ac:dyDescent="0.3">
      <c r="H33" s="144" t="s">
        <v>116</v>
      </c>
      <c r="I33" s="2" t="s">
        <v>164</v>
      </c>
      <c r="K33" s="131"/>
    </row>
    <row r="34" spans="8:11" x14ac:dyDescent="0.3">
      <c r="H34" s="143"/>
      <c r="I34" s="39" t="s">
        <v>165</v>
      </c>
      <c r="K34" s="131"/>
    </row>
    <row r="35" spans="8:11" x14ac:dyDescent="0.3">
      <c r="H35" s="144" t="s">
        <v>166</v>
      </c>
      <c r="I35" s="183" t="s">
        <v>167</v>
      </c>
      <c r="K35" s="131"/>
    </row>
    <row r="36" spans="8:11" x14ac:dyDescent="0.3">
      <c r="H36" s="146"/>
      <c r="I36" s="117" t="s">
        <v>168</v>
      </c>
      <c r="J36" s="147"/>
      <c r="K36" s="148"/>
    </row>
  </sheetData>
  <mergeCells count="7">
    <mergeCell ref="I29:K29"/>
    <mergeCell ref="C4:F4"/>
    <mergeCell ref="C5:F5"/>
    <mergeCell ref="C6:F6"/>
    <mergeCell ref="I4:K4"/>
    <mergeCell ref="I5:K5"/>
    <mergeCell ref="I6:K6"/>
  </mergeCells>
  <pageMargins left="0.7" right="0.7" top="0.75" bottom="0.75" header="0.3" footer="0.3"/>
  <pageSetup scale="55" orientation="landscape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FF17C9-ACB4-4FEC-BFA2-0897CC6EF9F9}">
  <sheetPr>
    <pageSetUpPr fitToPage="1"/>
  </sheetPr>
  <dimension ref="B1:H53"/>
  <sheetViews>
    <sheetView showGridLines="0" view="pageBreakPreview" zoomScale="60" zoomScaleNormal="70" workbookViewId="0">
      <selection activeCell="I50" sqref="I50"/>
    </sheetView>
  </sheetViews>
  <sheetFormatPr defaultRowHeight="14.4" x14ac:dyDescent="0.3"/>
  <cols>
    <col min="1" max="1" width="3.33203125" customWidth="1"/>
    <col min="2" max="2" width="43.33203125" customWidth="1"/>
    <col min="3" max="3" width="20.6640625" customWidth="1"/>
    <col min="4" max="4" width="18.5546875" customWidth="1"/>
    <col min="5" max="5" width="15.5546875" customWidth="1"/>
    <col min="6" max="6" width="17.44140625" customWidth="1"/>
    <col min="7" max="7" width="16.5546875" customWidth="1"/>
  </cols>
  <sheetData>
    <row r="1" spans="2:8" ht="22.8" x14ac:dyDescent="0.4">
      <c r="B1" s="231" t="s">
        <v>169</v>
      </c>
      <c r="C1" s="231"/>
      <c r="D1" s="231"/>
      <c r="E1" s="231"/>
      <c r="F1" s="231"/>
      <c r="G1" s="231"/>
      <c r="H1" s="231"/>
    </row>
    <row r="2" spans="2:8" ht="15" customHeight="1" x14ac:dyDescent="0.4">
      <c r="B2" s="58"/>
      <c r="C2" s="59"/>
      <c r="D2" s="59"/>
      <c r="E2" s="59"/>
      <c r="F2" s="59"/>
      <c r="G2" s="59"/>
      <c r="H2" s="59"/>
    </row>
    <row r="3" spans="2:8" s="2" customFormat="1" ht="15" customHeight="1" x14ac:dyDescent="0.25">
      <c r="B3" s="223" t="s">
        <v>28</v>
      </c>
      <c r="C3" s="223"/>
      <c r="D3" s="223"/>
      <c r="E3" s="223"/>
      <c r="F3" s="223"/>
      <c r="G3" s="223"/>
      <c r="H3" s="116"/>
    </row>
    <row r="4" spans="2:8" s="2" customFormat="1" ht="13.8" x14ac:dyDescent="0.25">
      <c r="B4" s="223" t="s">
        <v>170</v>
      </c>
      <c r="C4" s="223"/>
      <c r="D4" s="223"/>
      <c r="E4" s="223"/>
      <c r="F4" s="223"/>
      <c r="G4" s="223"/>
    </row>
    <row r="5" spans="2:8" s="2" customFormat="1" ht="13.8" x14ac:dyDescent="0.25">
      <c r="B5" s="234"/>
      <c r="C5" s="234"/>
      <c r="D5" s="234"/>
      <c r="E5" s="234"/>
      <c r="F5" s="234"/>
      <c r="G5" s="234"/>
    </row>
    <row r="6" spans="2:8" s="2" customFormat="1" ht="13.8" x14ac:dyDescent="0.25">
      <c r="B6" s="235" t="s">
        <v>171</v>
      </c>
      <c r="C6" s="235"/>
      <c r="D6" s="164">
        <v>70.800000000000068</v>
      </c>
      <c r="E6" s="165" t="s">
        <v>13</v>
      </c>
    </row>
    <row r="7" spans="2:8" s="2" customFormat="1" ht="13.8" x14ac:dyDescent="0.25"/>
    <row r="8" spans="2:8" s="2" customFormat="1" ht="41.4" x14ac:dyDescent="0.25">
      <c r="B8" s="176" t="s">
        <v>172</v>
      </c>
      <c r="C8" s="159" t="s">
        <v>173</v>
      </c>
      <c r="D8" s="159" t="s">
        <v>174</v>
      </c>
      <c r="E8" s="159" t="s">
        <v>175</v>
      </c>
      <c r="F8" s="159" t="s">
        <v>176</v>
      </c>
      <c r="G8" s="177" t="s">
        <v>76</v>
      </c>
    </row>
    <row r="9" spans="2:8" s="2" customFormat="1" ht="13.8" x14ac:dyDescent="0.25">
      <c r="B9" s="166">
        <v>45352</v>
      </c>
      <c r="C9" s="167">
        <f>D9/100</f>
        <v>0.70300000000000074</v>
      </c>
      <c r="D9" s="168">
        <f>D6+E9</f>
        <v>70.300000000000068</v>
      </c>
      <c r="E9" s="169">
        <v>-0.5</v>
      </c>
      <c r="F9" s="169">
        <v>0.10059999999999999</v>
      </c>
      <c r="G9" s="167">
        <f>C9+F9</f>
        <v>0.80360000000000076</v>
      </c>
    </row>
    <row r="10" spans="2:8" s="2" customFormat="1" ht="13.8" x14ac:dyDescent="0.25">
      <c r="B10" s="166">
        <v>45353</v>
      </c>
      <c r="C10" s="167">
        <f t="shared" ref="C10:C38" si="0">D10/100</f>
        <v>0.69700000000000073</v>
      </c>
      <c r="D10" s="169">
        <f>D9+E10</f>
        <v>69.700000000000074</v>
      </c>
      <c r="E10" s="169">
        <v>-0.6</v>
      </c>
      <c r="F10" s="169">
        <v>0.10059999999999999</v>
      </c>
      <c r="G10" s="167">
        <f t="shared" ref="G10:G38" si="1">C10+F10</f>
        <v>0.79760000000000075</v>
      </c>
    </row>
    <row r="11" spans="2:8" s="2" customFormat="1" ht="13.8" x14ac:dyDescent="0.25">
      <c r="B11" s="166">
        <v>45354</v>
      </c>
      <c r="C11" s="167">
        <f t="shared" si="0"/>
        <v>0.69700000000000073</v>
      </c>
      <c r="D11" s="169">
        <f t="shared" ref="D11:D37" si="2">D10+E11</f>
        <v>69.700000000000074</v>
      </c>
      <c r="E11" s="169">
        <v>0</v>
      </c>
      <c r="F11" s="169">
        <v>0.10059999999999999</v>
      </c>
      <c r="G11" s="167">
        <f t="shared" si="1"/>
        <v>0.79760000000000075</v>
      </c>
    </row>
    <row r="12" spans="2:8" s="2" customFormat="1" ht="13.8" x14ac:dyDescent="0.25">
      <c r="B12" s="166">
        <v>45355</v>
      </c>
      <c r="C12" s="167">
        <f t="shared" si="0"/>
        <v>0.69700000000000073</v>
      </c>
      <c r="D12" s="169">
        <f t="shared" si="2"/>
        <v>69.700000000000074</v>
      </c>
      <c r="E12" s="167">
        <v>0</v>
      </c>
      <c r="F12" s="169">
        <v>0.10059999999999999</v>
      </c>
      <c r="G12" s="167">
        <f t="shared" si="1"/>
        <v>0.79760000000000075</v>
      </c>
    </row>
    <row r="13" spans="2:8" s="2" customFormat="1" ht="13.8" x14ac:dyDescent="0.25">
      <c r="B13" s="166">
        <v>45356</v>
      </c>
      <c r="C13" s="167">
        <f t="shared" si="0"/>
        <v>0.69700000000000073</v>
      </c>
      <c r="D13" s="169">
        <f t="shared" si="2"/>
        <v>69.700000000000074</v>
      </c>
      <c r="E13" s="167">
        <v>0</v>
      </c>
      <c r="F13" s="169">
        <v>0.10059999999999999</v>
      </c>
      <c r="G13" s="167">
        <f t="shared" si="1"/>
        <v>0.79760000000000075</v>
      </c>
    </row>
    <row r="14" spans="2:8" s="2" customFormat="1" ht="13.8" x14ac:dyDescent="0.25">
      <c r="B14" s="166">
        <v>45357</v>
      </c>
      <c r="C14" s="167">
        <f t="shared" si="0"/>
        <v>0.69100000000000084</v>
      </c>
      <c r="D14" s="169">
        <f t="shared" si="2"/>
        <v>69.10000000000008</v>
      </c>
      <c r="E14" s="167">
        <v>-0.6</v>
      </c>
      <c r="F14" s="169">
        <v>0.10059999999999999</v>
      </c>
      <c r="G14" s="167">
        <f t="shared" si="1"/>
        <v>0.79160000000000086</v>
      </c>
    </row>
    <row r="15" spans="2:8" s="2" customFormat="1" ht="13.8" x14ac:dyDescent="0.25">
      <c r="B15" s="166">
        <v>45358</v>
      </c>
      <c r="C15" s="167">
        <f t="shared" si="0"/>
        <v>0.69100000000000084</v>
      </c>
      <c r="D15" s="169">
        <f t="shared" si="2"/>
        <v>69.10000000000008</v>
      </c>
      <c r="E15" s="167">
        <v>0</v>
      </c>
      <c r="F15" s="169">
        <v>0.10059999999999999</v>
      </c>
      <c r="G15" s="167">
        <f t="shared" si="1"/>
        <v>0.79160000000000086</v>
      </c>
    </row>
    <row r="16" spans="2:8" s="2" customFormat="1" ht="13.8" x14ac:dyDescent="0.25">
      <c r="B16" s="166">
        <v>45359</v>
      </c>
      <c r="C16" s="167">
        <f t="shared" si="0"/>
        <v>0.68600000000000083</v>
      </c>
      <c r="D16" s="169">
        <f t="shared" si="2"/>
        <v>68.60000000000008</v>
      </c>
      <c r="E16" s="167">
        <v>-0.5</v>
      </c>
      <c r="F16" s="169">
        <v>0.10059999999999999</v>
      </c>
      <c r="G16" s="167">
        <f t="shared" si="1"/>
        <v>0.78660000000000085</v>
      </c>
    </row>
    <row r="17" spans="2:7" s="2" customFormat="1" ht="13.8" x14ac:dyDescent="0.25">
      <c r="B17" s="166">
        <v>45360</v>
      </c>
      <c r="C17" s="167">
        <f t="shared" si="0"/>
        <v>0.67900000000000071</v>
      </c>
      <c r="D17" s="169">
        <f t="shared" si="2"/>
        <v>67.900000000000077</v>
      </c>
      <c r="E17" s="167">
        <v>-0.7</v>
      </c>
      <c r="F17" s="169">
        <v>0.10059999999999999</v>
      </c>
      <c r="G17" s="167">
        <f t="shared" si="1"/>
        <v>0.77960000000000074</v>
      </c>
    </row>
    <row r="18" spans="2:7" s="2" customFormat="1" ht="13.8" x14ac:dyDescent="0.25">
      <c r="B18" s="166">
        <v>45361</v>
      </c>
      <c r="C18" s="167">
        <f t="shared" si="0"/>
        <v>0.67900000000000071</v>
      </c>
      <c r="D18" s="169">
        <f t="shared" si="2"/>
        <v>67.900000000000077</v>
      </c>
      <c r="E18" s="167">
        <v>0</v>
      </c>
      <c r="F18" s="169">
        <v>0.10059999999999999</v>
      </c>
      <c r="G18" s="167">
        <f t="shared" si="1"/>
        <v>0.77960000000000074</v>
      </c>
    </row>
    <row r="19" spans="2:7" s="2" customFormat="1" ht="13.8" x14ac:dyDescent="0.25">
      <c r="B19" s="166">
        <v>45362</v>
      </c>
      <c r="C19" s="167">
        <f t="shared" si="0"/>
        <v>0.67900000000000071</v>
      </c>
      <c r="D19" s="169">
        <f t="shared" si="2"/>
        <v>67.900000000000077</v>
      </c>
      <c r="E19" s="167">
        <v>0</v>
      </c>
      <c r="F19" s="169">
        <v>0.10059999999999999</v>
      </c>
      <c r="G19" s="167">
        <f t="shared" si="1"/>
        <v>0.77960000000000074</v>
      </c>
    </row>
    <row r="20" spans="2:7" s="2" customFormat="1" ht="13.8" x14ac:dyDescent="0.25">
      <c r="B20" s="166">
        <v>45363</v>
      </c>
      <c r="C20" s="167">
        <f t="shared" si="0"/>
        <v>0.66800000000000082</v>
      </c>
      <c r="D20" s="169">
        <f t="shared" si="2"/>
        <v>66.800000000000082</v>
      </c>
      <c r="E20" s="167">
        <v>-1.1000000000000001</v>
      </c>
      <c r="F20" s="169">
        <v>0.10059999999999999</v>
      </c>
      <c r="G20" s="167">
        <f t="shared" si="1"/>
        <v>0.76860000000000084</v>
      </c>
    </row>
    <row r="21" spans="2:7" s="2" customFormat="1" ht="13.8" x14ac:dyDescent="0.25">
      <c r="B21" s="166">
        <v>45364</v>
      </c>
      <c r="C21" s="167">
        <f t="shared" si="0"/>
        <v>0.66100000000000081</v>
      </c>
      <c r="D21" s="169">
        <f t="shared" si="2"/>
        <v>66.10000000000008</v>
      </c>
      <c r="E21" s="167">
        <v>-0.7</v>
      </c>
      <c r="F21" s="169">
        <v>0.10059999999999999</v>
      </c>
      <c r="G21" s="167">
        <f t="shared" si="1"/>
        <v>0.76160000000000083</v>
      </c>
    </row>
    <row r="22" spans="2:7" s="2" customFormat="1" ht="13.8" x14ac:dyDescent="0.25">
      <c r="B22" s="166">
        <v>45365</v>
      </c>
      <c r="C22" s="167">
        <f t="shared" si="0"/>
        <v>0.66100000000000081</v>
      </c>
      <c r="D22" s="169">
        <f t="shared" si="2"/>
        <v>66.10000000000008</v>
      </c>
      <c r="E22" s="170">
        <v>0</v>
      </c>
      <c r="F22" s="169">
        <v>0.10059999999999999</v>
      </c>
      <c r="G22" s="167">
        <f t="shared" si="1"/>
        <v>0.76160000000000083</v>
      </c>
    </row>
    <row r="23" spans="2:7" s="2" customFormat="1" ht="13.8" x14ac:dyDescent="0.25">
      <c r="B23" s="166">
        <v>45366</v>
      </c>
      <c r="C23" s="167">
        <f t="shared" si="0"/>
        <v>0.66600000000000081</v>
      </c>
      <c r="D23" s="169">
        <f t="shared" si="2"/>
        <v>66.60000000000008</v>
      </c>
      <c r="E23" s="167">
        <v>0.5</v>
      </c>
      <c r="F23" s="169">
        <v>0.10059999999999999</v>
      </c>
      <c r="G23" s="167">
        <f t="shared" si="1"/>
        <v>0.76660000000000084</v>
      </c>
    </row>
    <row r="24" spans="2:7" s="2" customFormat="1" ht="13.8" x14ac:dyDescent="0.25">
      <c r="B24" s="166">
        <v>45367</v>
      </c>
      <c r="C24" s="167">
        <f t="shared" si="0"/>
        <v>0.66600000000000081</v>
      </c>
      <c r="D24" s="169">
        <f t="shared" si="2"/>
        <v>66.60000000000008</v>
      </c>
      <c r="E24" s="167">
        <v>0</v>
      </c>
      <c r="F24" s="169">
        <v>0.10059999999999999</v>
      </c>
      <c r="G24" s="167">
        <f t="shared" si="1"/>
        <v>0.76660000000000084</v>
      </c>
    </row>
    <row r="25" spans="2:7" s="2" customFormat="1" ht="13.8" x14ac:dyDescent="0.25">
      <c r="B25" s="166">
        <v>45368</v>
      </c>
      <c r="C25" s="167">
        <f t="shared" si="0"/>
        <v>0.66600000000000081</v>
      </c>
      <c r="D25" s="169">
        <f t="shared" si="2"/>
        <v>66.60000000000008</v>
      </c>
      <c r="E25" s="167">
        <v>0</v>
      </c>
      <c r="F25" s="169">
        <v>0.10059999999999999</v>
      </c>
      <c r="G25" s="167">
        <f t="shared" si="1"/>
        <v>0.76660000000000084</v>
      </c>
    </row>
    <row r="26" spans="2:7" s="2" customFormat="1" ht="13.8" x14ac:dyDescent="0.25">
      <c r="B26" s="166">
        <v>45369</v>
      </c>
      <c r="C26" s="167">
        <f t="shared" si="0"/>
        <v>0.66600000000000081</v>
      </c>
      <c r="D26" s="169">
        <f t="shared" si="2"/>
        <v>66.60000000000008</v>
      </c>
      <c r="E26" s="167">
        <v>0</v>
      </c>
      <c r="F26" s="169">
        <v>0.10059999999999999</v>
      </c>
      <c r="G26" s="167">
        <f t="shared" si="1"/>
        <v>0.76660000000000084</v>
      </c>
    </row>
    <row r="27" spans="2:7" s="2" customFormat="1" ht="13.8" x14ac:dyDescent="0.25">
      <c r="B27" s="166">
        <v>45370</v>
      </c>
      <c r="C27" s="167">
        <f t="shared" si="0"/>
        <v>0.67600000000000082</v>
      </c>
      <c r="D27" s="169">
        <f t="shared" si="2"/>
        <v>67.60000000000008</v>
      </c>
      <c r="E27" s="167">
        <v>1</v>
      </c>
      <c r="F27" s="169">
        <v>0.10059999999999999</v>
      </c>
      <c r="G27" s="167">
        <f t="shared" si="1"/>
        <v>0.77660000000000085</v>
      </c>
    </row>
    <row r="28" spans="2:7" s="2" customFormat="1" ht="13.8" x14ac:dyDescent="0.25">
      <c r="B28" s="166">
        <v>45371</v>
      </c>
      <c r="C28" s="167">
        <f t="shared" si="0"/>
        <v>0.68600000000000083</v>
      </c>
      <c r="D28" s="169">
        <f t="shared" si="2"/>
        <v>68.60000000000008</v>
      </c>
      <c r="E28" s="167">
        <v>1</v>
      </c>
      <c r="F28" s="169">
        <v>0.10059999999999999</v>
      </c>
      <c r="G28" s="167">
        <f t="shared" si="1"/>
        <v>0.78660000000000085</v>
      </c>
    </row>
    <row r="29" spans="2:7" s="2" customFormat="1" ht="13.8" x14ac:dyDescent="0.25">
      <c r="B29" s="166">
        <v>45372</v>
      </c>
      <c r="C29" s="167">
        <f t="shared" si="0"/>
        <v>0.68200000000000072</v>
      </c>
      <c r="D29" s="169">
        <f t="shared" si="2"/>
        <v>68.200000000000074</v>
      </c>
      <c r="E29" s="167">
        <v>-0.4</v>
      </c>
      <c r="F29" s="169">
        <v>0.10059999999999999</v>
      </c>
      <c r="G29" s="167">
        <f t="shared" si="1"/>
        <v>0.78260000000000074</v>
      </c>
    </row>
    <row r="30" spans="2:7" s="2" customFormat="1" ht="13.8" x14ac:dyDescent="0.25">
      <c r="B30" s="166">
        <v>45373</v>
      </c>
      <c r="C30" s="167">
        <f t="shared" si="0"/>
        <v>0.68200000000000072</v>
      </c>
      <c r="D30" s="169">
        <f t="shared" si="2"/>
        <v>68.200000000000074</v>
      </c>
      <c r="E30" s="167">
        <v>0</v>
      </c>
      <c r="F30" s="169">
        <v>0.10059999999999999</v>
      </c>
      <c r="G30" s="167">
        <f t="shared" si="1"/>
        <v>0.78260000000000074</v>
      </c>
    </row>
    <row r="31" spans="2:7" s="2" customFormat="1" ht="13.8" x14ac:dyDescent="0.25">
      <c r="B31" s="166">
        <v>45374</v>
      </c>
      <c r="C31" s="167">
        <f t="shared" si="0"/>
        <v>0.68200000000000072</v>
      </c>
      <c r="D31" s="169">
        <f t="shared" si="2"/>
        <v>68.200000000000074</v>
      </c>
      <c r="E31" s="167">
        <v>0</v>
      </c>
      <c r="F31" s="169">
        <v>0.10059999999999999</v>
      </c>
      <c r="G31" s="167">
        <f t="shared" si="1"/>
        <v>0.78260000000000074</v>
      </c>
    </row>
    <row r="32" spans="2:7" s="2" customFormat="1" ht="13.8" x14ac:dyDescent="0.25">
      <c r="B32" s="166">
        <v>45375</v>
      </c>
      <c r="C32" s="167">
        <f t="shared" si="0"/>
        <v>0.68200000000000072</v>
      </c>
      <c r="D32" s="169">
        <f t="shared" si="2"/>
        <v>68.200000000000074</v>
      </c>
      <c r="E32" s="167">
        <v>0</v>
      </c>
      <c r="F32" s="169">
        <v>0.10059999999999999</v>
      </c>
      <c r="G32" s="167">
        <f t="shared" si="1"/>
        <v>0.78260000000000074</v>
      </c>
    </row>
    <row r="33" spans="2:7" s="2" customFormat="1" ht="13.8" x14ac:dyDescent="0.25">
      <c r="B33" s="166">
        <v>45376</v>
      </c>
      <c r="C33" s="167">
        <f t="shared" si="0"/>
        <v>0.68200000000000072</v>
      </c>
      <c r="D33" s="169">
        <f t="shared" si="2"/>
        <v>68.200000000000074</v>
      </c>
      <c r="E33" s="167">
        <v>0</v>
      </c>
      <c r="F33" s="169">
        <v>0.10059999999999999</v>
      </c>
      <c r="G33" s="167">
        <f t="shared" si="1"/>
        <v>0.78260000000000074</v>
      </c>
    </row>
    <row r="34" spans="2:7" s="2" customFormat="1" ht="13.8" x14ac:dyDescent="0.25">
      <c r="B34" s="166">
        <v>45377</v>
      </c>
      <c r="C34" s="167">
        <f t="shared" si="0"/>
        <v>0.68200000000000072</v>
      </c>
      <c r="D34" s="169">
        <f t="shared" si="2"/>
        <v>68.200000000000074</v>
      </c>
      <c r="E34" s="167">
        <v>0</v>
      </c>
      <c r="F34" s="169">
        <v>0.10059999999999999</v>
      </c>
      <c r="G34" s="167">
        <f t="shared" si="1"/>
        <v>0.78260000000000074</v>
      </c>
    </row>
    <row r="35" spans="2:7" s="2" customFormat="1" ht="13.8" x14ac:dyDescent="0.25">
      <c r="B35" s="166">
        <v>45378</v>
      </c>
      <c r="C35" s="167">
        <f t="shared" si="0"/>
        <v>0.68200000000000072</v>
      </c>
      <c r="D35" s="169">
        <f t="shared" si="2"/>
        <v>68.200000000000074</v>
      </c>
      <c r="E35" s="167">
        <v>0</v>
      </c>
      <c r="F35" s="169">
        <v>0.10059999999999999</v>
      </c>
      <c r="G35" s="167">
        <f t="shared" si="1"/>
        <v>0.78260000000000074</v>
      </c>
    </row>
    <row r="36" spans="2:7" s="2" customFormat="1" ht="13.8" x14ac:dyDescent="0.25">
      <c r="B36" s="166">
        <v>45379</v>
      </c>
      <c r="C36" s="167">
        <f t="shared" si="0"/>
        <v>0.68200000000000072</v>
      </c>
      <c r="D36" s="169">
        <f t="shared" si="2"/>
        <v>68.200000000000074</v>
      </c>
      <c r="E36" s="167">
        <v>0</v>
      </c>
      <c r="F36" s="169">
        <v>0.10059999999999999</v>
      </c>
      <c r="G36" s="167">
        <f t="shared" si="1"/>
        <v>0.78260000000000074</v>
      </c>
    </row>
    <row r="37" spans="2:7" s="2" customFormat="1" ht="13.8" x14ac:dyDescent="0.25">
      <c r="B37" s="166">
        <v>45380</v>
      </c>
      <c r="C37" s="167">
        <f t="shared" si="0"/>
        <v>0.68200000000000072</v>
      </c>
      <c r="D37" s="169">
        <f t="shared" si="2"/>
        <v>68.200000000000074</v>
      </c>
      <c r="E37" s="167">
        <v>0</v>
      </c>
      <c r="F37" s="169">
        <v>0.10059999999999999</v>
      </c>
      <c r="G37" s="167">
        <f t="shared" si="1"/>
        <v>0.78260000000000074</v>
      </c>
    </row>
    <row r="38" spans="2:7" s="2" customFormat="1" ht="13.8" x14ac:dyDescent="0.25">
      <c r="B38" s="166">
        <v>45381</v>
      </c>
      <c r="C38" s="167">
        <f t="shared" si="0"/>
        <v>0.68200000000000072</v>
      </c>
      <c r="D38" s="169">
        <f>D37+E38</f>
        <v>68.200000000000074</v>
      </c>
      <c r="E38" s="167">
        <v>0</v>
      </c>
      <c r="F38" s="169">
        <v>0.10059999999999999</v>
      </c>
      <c r="G38" s="167">
        <f t="shared" si="1"/>
        <v>0.78260000000000074</v>
      </c>
    </row>
    <row r="39" spans="2:7" s="2" customFormat="1" ht="13.8" x14ac:dyDescent="0.25">
      <c r="B39" s="166">
        <v>45382</v>
      </c>
      <c r="C39" s="167">
        <f t="shared" ref="C39" si="3">D39/100</f>
        <v>0.68200000000000072</v>
      </c>
      <c r="D39" s="169">
        <f>D38+E39</f>
        <v>68.200000000000074</v>
      </c>
      <c r="E39" s="167">
        <v>0</v>
      </c>
      <c r="F39" s="169">
        <v>0.10059999999999999</v>
      </c>
      <c r="G39" s="167">
        <f>C39+F39</f>
        <v>0.78260000000000074</v>
      </c>
    </row>
    <row r="40" spans="2:7" s="2" customFormat="1" ht="13.8" x14ac:dyDescent="0.25">
      <c r="B40" s="171"/>
      <c r="G40" s="172"/>
    </row>
    <row r="41" spans="2:7" s="2" customFormat="1" ht="13.8" x14ac:dyDescent="0.25">
      <c r="B41" s="171" t="s">
        <v>177</v>
      </c>
      <c r="C41" s="173">
        <f>AVERAGE(D9:D39)</f>
        <v>68.109677419354909</v>
      </c>
      <c r="D41" s="169"/>
      <c r="G41" s="172"/>
    </row>
    <row r="42" spans="2:7" s="2" customFormat="1" ht="13.8" x14ac:dyDescent="0.25">
      <c r="B42" s="171" t="s">
        <v>178</v>
      </c>
      <c r="C42" s="173">
        <v>10.06</v>
      </c>
      <c r="G42" s="172"/>
    </row>
    <row r="43" spans="2:7" s="2" customFormat="1" ht="13.8" x14ac:dyDescent="0.25">
      <c r="B43" s="171" t="s">
        <v>107</v>
      </c>
      <c r="C43" s="173">
        <f>C41+C42</f>
        <v>78.169677419354912</v>
      </c>
      <c r="G43" s="172"/>
    </row>
    <row r="44" spans="2:7" s="2" customFormat="1" thickBot="1" x14ac:dyDescent="0.3">
      <c r="B44" s="171" t="s">
        <v>179</v>
      </c>
      <c r="C44" s="194">
        <f>C43/100</f>
        <v>0.7816967741935491</v>
      </c>
      <c r="G44" s="172"/>
    </row>
    <row r="45" spans="2:7" s="2" customFormat="1" thickTop="1" x14ac:dyDescent="0.25">
      <c r="B45" s="171"/>
      <c r="C45" s="172"/>
      <c r="D45" s="174"/>
      <c r="E45" s="172"/>
      <c r="F45" s="167"/>
      <c r="G45" s="172"/>
    </row>
    <row r="46" spans="2:7" s="2" customFormat="1" ht="13.8" x14ac:dyDescent="0.25">
      <c r="B46" s="175" t="s">
        <v>95</v>
      </c>
    </row>
    <row r="47" spans="2:7" s="2" customFormat="1" ht="13.8" x14ac:dyDescent="0.25">
      <c r="B47" s="232" t="s">
        <v>180</v>
      </c>
      <c r="C47" s="232"/>
      <c r="D47" s="232"/>
      <c r="E47" s="232"/>
      <c r="F47" s="232"/>
    </row>
    <row r="48" spans="2:7" s="2" customFormat="1" ht="13.8" x14ac:dyDescent="0.25">
      <c r="B48" s="232" t="s">
        <v>181</v>
      </c>
      <c r="C48" s="232"/>
      <c r="D48" s="232"/>
      <c r="E48" s="232"/>
      <c r="F48" s="232"/>
      <c r="G48" s="232"/>
    </row>
    <row r="49" spans="2:7" s="2" customFormat="1" ht="13.8" x14ac:dyDescent="0.25">
      <c r="B49" s="233" t="s">
        <v>182</v>
      </c>
      <c r="C49" s="233"/>
      <c r="D49" s="233"/>
      <c r="E49" s="233"/>
      <c r="F49" s="233"/>
      <c r="G49" s="233"/>
    </row>
    <row r="50" spans="2:7" s="2" customFormat="1" ht="27" customHeight="1" x14ac:dyDescent="0.25">
      <c r="B50" s="233" t="s">
        <v>183</v>
      </c>
      <c r="C50" s="233"/>
      <c r="D50" s="233"/>
      <c r="E50" s="233"/>
      <c r="F50" s="233"/>
      <c r="G50" s="233"/>
    </row>
    <row r="51" spans="2:7" s="2" customFormat="1" ht="13.8" x14ac:dyDescent="0.25"/>
    <row r="52" spans="2:7" s="2" customFormat="1" ht="13.8" x14ac:dyDescent="0.25"/>
    <row r="53" spans="2:7" s="2" customFormat="1" ht="13.8" x14ac:dyDescent="0.25"/>
  </sheetData>
  <mergeCells count="9">
    <mergeCell ref="B1:H1"/>
    <mergeCell ref="B48:G48"/>
    <mergeCell ref="B49:G49"/>
    <mergeCell ref="B50:G50"/>
    <mergeCell ref="B3:G3"/>
    <mergeCell ref="B4:G4"/>
    <mergeCell ref="B5:G5"/>
    <mergeCell ref="B6:C6"/>
    <mergeCell ref="B47:F47"/>
  </mergeCells>
  <pageMargins left="0.7" right="0.7" top="0.75" bottom="0.75" header="0.3" footer="0.3"/>
  <pageSetup scale="62" orientation="portrait" r:id="rId1"/>
  <customProperties>
    <customPr name="EpmWorksheetKeyString_GUID" r:id="rId2"/>
  </customPropertie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9eb6668-01c5-4cb9-9feb-9820398bbe3e">
      <Terms xmlns="http://schemas.microsoft.com/office/infopath/2007/PartnerControls"/>
    </lcf76f155ced4ddcb4097134ff3c332f>
    <KeySupport xmlns="79eb6668-01c5-4cb9-9feb-9820398bbe3e">
      <UserInfo>
        <DisplayName/>
        <AccountId xsi:nil="true"/>
        <AccountType/>
      </UserInfo>
    </KeySupport>
    <Area xmlns="79eb6668-01c5-4cb9-9feb-9820398bbe3e" xsi:nil="true"/>
    <Int_x002f_Exhibit_x002f_Tab xmlns="79eb6668-01c5-4cb9-9feb-9820398bbe3e" xsi:nil="true"/>
    <TeamsPlannerStatus xmlns="79eb6668-01c5-4cb9-9feb-9820398bbe3e">Draft Response</TeamsPlannerStatus>
    <Intervenor xmlns="79eb6668-01c5-4cb9-9feb-9820398bbe3e" xsi:nil="true"/>
    <TaxCatchAll xmlns="bc9be6ef-036f-4d38-ab45-2a4da0c93cb0" xsi:nil="true"/>
    <RegLead xmlns="79eb6668-01c5-4cb9-9feb-9820398bbe3e">
      <UserInfo>
        <DisplayName/>
        <AccountId xsi:nil="true"/>
        <AccountType/>
      </UserInfo>
    </RegLead>
    <Legal xmlns="79eb6668-01c5-4cb9-9feb-9820398bbe3e">
      <UserInfo>
        <DisplayName/>
        <AccountId xsi:nil="true"/>
        <AccountType/>
      </UserInfo>
    </Legal>
    <Exhibit xmlns="79eb6668-01c5-4cb9-9feb-9820398bbe3e" xsi:nil="true"/>
    <Category xmlns="79eb6668-01c5-4cb9-9feb-9820398bbe3e" xsi:nil="true"/>
    <Expert xmlns="79eb6668-01c5-4cb9-9feb-9820398bbe3e">false</Expert>
    <Witnesses xmlns="79eb6668-01c5-4cb9-9feb-9820398bbe3e" xsi:nil="true"/>
    <_dlc_DocId xmlns="bc9be6ef-036f-4d38-ab45-2a4da0c93cb0">C6U45NHNYSXQ-1112273616-1369</_dlc_DocId>
    <_dlc_DocIdUrl xmlns="bc9be6ef-036f-4d38-ab45-2a4da0c93cb0">
      <Url>https://enbridge.sharepoint.com/teams/EB-2022-02002024Rebasing/_layouts/15/DocIdRedir.aspx?ID=C6U45NHNYSXQ-1112273616-1369</Url>
      <Description>C6U45NHNYSXQ-1112273616-1369</Description>
    </_dlc_DocIdUrl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DDF03B111AE4A46B96BC00628899F8B" ma:contentTypeVersion="28" ma:contentTypeDescription="Create a new document." ma:contentTypeScope="" ma:versionID="d4452d5a0ce9a0ecb062d1a93c9a36a5">
  <xsd:schema xmlns:xsd="http://www.w3.org/2001/XMLSchema" xmlns:xs="http://www.w3.org/2001/XMLSchema" xmlns:p="http://schemas.microsoft.com/office/2006/metadata/properties" xmlns:ns1="http://schemas.microsoft.com/sharepoint/v3" xmlns:ns2="bc9be6ef-036f-4d38-ab45-2a4da0c93cb0" xmlns:ns3="79eb6668-01c5-4cb9-9feb-9820398bbe3e" targetNamespace="http://schemas.microsoft.com/office/2006/metadata/properties" ma:root="true" ma:fieldsID="2363653435e6b0605989a36c99470ea3" ns1:_="" ns2:_="" ns3:_="">
    <xsd:import namespace="http://schemas.microsoft.com/sharepoint/v3"/>
    <xsd:import namespace="bc9be6ef-036f-4d38-ab45-2a4da0c93cb0"/>
    <xsd:import namespace="79eb6668-01c5-4cb9-9feb-9820398bbe3e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Area" minOccurs="0"/>
                <xsd:element ref="ns3:RegLead" minOccurs="0"/>
                <xsd:element ref="ns3:Legal" minOccurs="0"/>
                <xsd:element ref="ns3:Intervenor" minOccurs="0"/>
                <xsd:element ref="ns3:Exhibit" minOccurs="0"/>
                <xsd:element ref="ns3:Category" minOccurs="0"/>
                <xsd:element ref="ns3:KeySupport" minOccurs="0"/>
                <xsd:element ref="ns3:Witnesses" minOccurs="0"/>
                <xsd:element ref="ns3:TeamsPlannerStatus" minOccurs="0"/>
                <xsd:element ref="ns3:Int_x002f_Exhibit_x002f_Tab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Expert" minOccurs="0"/>
                <xsd:element ref="ns2:SharedWithUsers" minOccurs="0"/>
                <xsd:element ref="ns2:SharedWithDetail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Location" minOccurs="0"/>
                <xsd:element ref="ns3:MediaServiceOCR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37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38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9be6ef-036f-4d38-ab45-2a4da0c93cb0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34" nillable="true" ma:displayName="Taxonomy Catch All Column" ma:hidden="true" ma:list="{485c2eee-05f3-4690-8304-71d58c5f0dab}" ma:internalName="TaxCatchAll" ma:showField="CatchAllData" ma:web="bc9be6ef-036f-4d38-ab45-2a4da0c93c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eb6668-01c5-4cb9-9feb-9820398bbe3e" elementFormDefault="qualified">
    <xsd:import namespace="http://schemas.microsoft.com/office/2006/documentManagement/types"/>
    <xsd:import namespace="http://schemas.microsoft.com/office/infopath/2007/PartnerControls"/>
    <xsd:element name="Area" ma:index="11" nillable="true" ma:displayName="Area" ma:format="Dropdown" ma:internalName="Area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BD"/>
                    <xsd:enumeration value="Customer Care"/>
                    <xsd:enumeration value="Energy Services"/>
                    <xsd:enumeration value="Energy Transition"/>
                    <xsd:enumeration value="Engineering"/>
                    <xsd:enumeration value="Finance"/>
                    <xsd:enumeration value="Operations"/>
                    <xsd:enumeration value="Rates"/>
                    <xsd:enumeration value="Regulatory"/>
                  </xsd:restriction>
                </xsd:simpleType>
              </xsd:element>
            </xsd:sequence>
          </xsd:extension>
        </xsd:complexContent>
      </xsd:complexType>
    </xsd:element>
    <xsd:element name="RegLead" ma:index="12" nillable="true" ma:displayName="Regulatory" ma:format="Dropdown" ma:list="UserInfo" ma:SharePointGroup="0" ma:internalName="RegLead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Legal" ma:index="13" nillable="true" ma:displayName="Legal" ma:format="Dropdown" ma:list="UserInfo" ma:SharePointGroup="0" ma:internalName="Legal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tervenor" ma:index="14" nillable="true" ma:displayName="Intervenor" ma:format="Dropdown" ma:internalName="Intervenor">
      <xsd:simpleType>
        <xsd:restriction base="dms:Choice">
          <xsd:enumeration value="A.Valastro"/>
          <xsd:enumeration value="APPro"/>
          <xsd:enumeration value="Atura"/>
          <xsd:enumeration value="BOMA"/>
          <xsd:enumeration value="CBA"/>
          <xsd:enumeration value="CCC"/>
          <xsd:enumeration value="CME"/>
          <xsd:enumeration value="ED"/>
          <xsd:enumeration value="Enercare"/>
          <xsd:enumeration value="EP"/>
          <xsd:enumeration value="HRAI"/>
          <xsd:enumeration value="F.Shah"/>
          <xsd:enumeration value="FRPO"/>
          <xsd:enumeration value="GEC"/>
          <xsd:enumeration value="GFN"/>
          <xsd:enumeration value="IESO"/>
          <xsd:enumeration value="IGUA"/>
          <xsd:enumeration value="KCES"/>
          <xsd:enumeration value="Kitchener"/>
          <xsd:enumeration value="LPMA"/>
          <xsd:enumeration value="M.Garnick"/>
          <xsd:enumeration value="OAPPA"/>
          <xsd:enumeration value="OGVG"/>
          <xsd:enumeration value="Otter Creek"/>
          <xsd:enumeration value="PP"/>
          <xsd:enumeration value="QMA"/>
          <xsd:enumeration value="R.Houldin"/>
          <xsd:enumeration value="RNG Coalition"/>
          <xsd:enumeration value="S.Riddell"/>
          <xsd:enumeration value="SEC"/>
          <xsd:enumeration value="SNNG"/>
          <xsd:enumeration value="TCPL"/>
          <xsd:enumeration value="TFG/M"/>
          <xsd:enumeration value="Unifor"/>
          <xsd:enumeration value="VECC"/>
          <xsd:enumeration value="STAFF"/>
        </xsd:restriction>
      </xsd:simpleType>
    </xsd:element>
    <xsd:element name="Exhibit" ma:index="15" nillable="true" ma:displayName="Exhibit" ma:internalName="Exhibit">
      <xsd:simpleType>
        <xsd:restriction base="dms:Number"/>
      </xsd:simpleType>
    </xsd:element>
    <xsd:element name="Category" ma:index="16" nillable="true" ma:displayName="Classification" ma:format="Dropdown" ma:internalName="Category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1"/>
                    <xsd:enumeration value="2"/>
                    <xsd:enumeration value="3"/>
                    <xsd:enumeration value="4"/>
                  </xsd:restriction>
                </xsd:simpleType>
              </xsd:element>
            </xsd:sequence>
          </xsd:extension>
        </xsd:complexContent>
      </xsd:complexType>
    </xsd:element>
    <xsd:element name="KeySupport" ma:index="17" nillable="true" ma:displayName="Key Support" ma:description="*Not Maintained by Regulatory*" ma:format="Dropdown" ma:list="UserInfo" ma:SharePointGroup="0" ma:internalName="KeySupport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Witnesses" ma:index="18" nillable="true" ma:displayName="Witness" ma:format="Dropdown" ma:internalName="Witnesse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.J. Kearney"/>
                    <xsd:enumeration value="Alicia Lenny"/>
                    <xsd:enumeration value="Adam Gellman"/>
                    <xsd:enumeration value="Adam Stiers"/>
                    <xsd:enumeration value="Ainslie Murdock"/>
                    <xsd:enumeration value="Ala Abusalhieh"/>
                    <xsd:enumeration value="Alex Hews"/>
                    <xsd:enumeration value="Alexandra Burke"/>
                    <xsd:enumeration value="Amber Vanderiviere"/>
                    <xsd:enumeration value="Amir Hasan"/>
                    <xsd:enumeration value="Amy Leuschner"/>
                    <xsd:enumeration value="Amy Mikhaila"/>
                    <xsd:enumeration value="Andrea Seguin"/>
                    <xsd:enumeration value="Angela Scott"/>
                    <xsd:enumeration value="Ann-Marie Hessian"/>
                    <xsd:enumeration value="Anton Kacicnik"/>
                    <xsd:enumeration value="Aqeel Zaidi"/>
                    <xsd:enumeration value="Arnold Meurling"/>
                    <xsd:enumeration value="Asha Patel"/>
                    <xsd:enumeration value="Ben McIntyre"/>
                    <xsd:enumeration value="Bob Wellington"/>
                    <xsd:enumeration value="Bradley Clark"/>
                    <xsd:enumeration value="Brandon So"/>
                    <xsd:enumeration value="Brianna Hamilton"/>
                    <xsd:enumeration value="Brittany Zimmer"/>
                    <xsd:enumeration value="Cara-Lynne Wade"/>
                    <xsd:enumeration value="Catherine Ho"/>
                    <xsd:enumeration value="Chad Cook"/>
                    <xsd:enumeration value="Chris Ripley"/>
                    <xsd:enumeration value="Cody Wood"/>
                    <xsd:enumeration value="Colin Healey"/>
                    <xsd:enumeration value="Cora Carriveau"/>
                    <xsd:enumeration value="Craig Fernandes"/>
                    <xsd:enumeration value="Dan Pleckaitis"/>
                    <xsd:enumeration value="Danielle Dreveny"/>
                    <xsd:enumeration value="Dave Hoffman"/>
                    <xsd:enumeration value="Dave Janisse"/>
                    <xsd:enumeration value="Deborah Schmidt"/>
                    <xsd:enumeration value="Diane Simmons"/>
                    <xsd:enumeration value="Dwayne Conrod"/>
                    <xsd:enumeration value="Edward Hou"/>
                    <xsd:enumeration value="Elena Chang"/>
                    <xsd:enumeration value="Emily Nisbet"/>
                    <xsd:enumeration value="Eric Zhang"/>
                    <xsd:enumeration value="Faheem Ahmad"/>
                    <xsd:enumeration value="Gesiena Antuma"/>
                    <xsd:enumeration value="Gilmer Bashualdo-Hilario"/>
                    <xsd:enumeration value="Gord Dillon"/>
                    <xsd:enumeration value="Gord Lau"/>
                    <xsd:enumeration value="Greg Kaminski"/>
                    <xsd:enumeration value="Heidi Steinberg"/>
                    <xsd:enumeration value="Helen Huang"/>
                    <xsd:enumeration value="Hilary Thompson"/>
                    <xsd:enumeration value="Hulya Sayyan"/>
                    <xsd:enumeration value="Ian MacPherson"/>
                    <xsd:enumeration value="Ian McLeod"/>
                    <xsd:enumeration value="Jackie Collier"/>
                    <xsd:enumeration value="Jamee Lynn Laing"/>
                    <xsd:enumeration value="Jane Huang"/>
                    <xsd:enumeration value="Jane Pinsonneault"/>
                    <xsd:enumeration value="Janee O'Donohue"/>
                    <xsd:enumeration value="Jason Bond"/>
                    <xsd:enumeration value="Jason Gillett"/>
                    <xsd:enumeration value="Jason Vinagre"/>
                    <xsd:enumeration value="Jeff Cadotte"/>
                    <xsd:enumeration value="Jenn Cardoso"/>
                    <xsd:enumeration value="Jenna Vanderveen"/>
                    <xsd:enumeration value="Jennifer Burnham"/>
                    <xsd:enumeration value="Jennifer Heard"/>
                    <xsd:enumeration value="Jennifer Murphy"/>
                    <xsd:enumeration value="Jeremy Getson"/>
                    <xsd:enumeration value="Joseph Dimeo"/>
                    <xsd:enumeration value="Joel Denomy"/>
                    <xsd:enumeration value="Joey Cyples"/>
                    <xsd:enumeration value="John Gillis"/>
                    <xsd:enumeration value="Joseph Dimeo"/>
                    <xsd:enumeration value="Julie Rader"/>
                    <xsd:enumeration value="Karen Sweet"/>
                    <xsd:enumeration value="Katie Hooper"/>
                    <xsd:enumeration value="Kent Kerrigan"/>
                    <xsd:enumeration value="Kim Vitek"/>
                    <xsd:enumeration value="Kurt Holmes"/>
                    <xsd:enumeration value="Laura Sheehan"/>
                    <xsd:enumeration value="Leanne Sidorkewicz"/>
                    <xsd:enumeration value="Lee-Ann Giroux"/>
                    <xsd:enumeration value="Lisa Marusic"/>
                    <xsd:enumeration value="Louie Jeromel"/>
                    <xsd:enumeration value="Luna Munro"/>
                    <xsd:enumeration value="Lyne McMurchie"/>
                    <xsd:enumeration value="Margarita Suarez"/>
                    <xsd:enumeration value="Matt St. Pierre"/>
                    <xsd:enumeration value="Max Hagerman"/>
                    <xsd:enumeration value="Melinda Yan"/>
                    <xsd:enumeration value="Melissa Debevc"/>
                    <xsd:enumeration value="Michael Abate"/>
                    <xsd:enumeration value="Michael McGivery"/>
                    <xsd:enumeration value="Michelle Tian"/>
                    <xsd:enumeration value="Mike Wagle"/>
                    <xsd:enumeration value="Neerajah Raviraj"/>
                    <xsd:enumeration value="Nicole Brunner"/>
                    <xsd:enumeration value="Paaras Sood"/>
                    <xsd:enumeration value="Paolo Mastronardi"/>
                    <xsd:enumeration value="Pat Squires"/>
                    <xsd:enumeration value="Paul Baxter"/>
                    <xsd:enumeration value="Peter Mussio"/>
                    <xsd:enumeration value="Rachel Goodreau"/>
                    <xsd:enumeration value="Rakesh Torul"/>
                    <xsd:enumeration value="Ravi Sigurdson"/>
                    <xsd:enumeration value="Rob DiMaria"/>
                    <xsd:enumeration value="Rob Ford"/>
                    <xsd:enumeration value="Rob Goodreau"/>
                    <xsd:enumeration value="Robert Rutitis"/>
                    <xsd:enumeration value="Robin Stevenson"/>
                    <xsd:enumeration value="Ruth Swan"/>
                    <xsd:enumeration value="Ryan Cheung"/>
                    <xsd:enumeration value="Ryan Organ"/>
                    <xsd:enumeration value="Ryan Small"/>
                    <xsd:enumeration value="Ryan Stelmaschuk"/>
                    <xsd:enumeration value="Sam McDermott"/>
                    <xsd:enumeration value="Sara Hale"/>
                    <xsd:enumeration value="Sarah Tope"/>
                    <xsd:enumeration value="Scott Dodd"/>
                    <xsd:enumeration value="Scott Hines"/>
                    <xsd:enumeration value="Sean Collier"/>
                    <xsd:enumeration value="Stephanie Fife"/>
                    <xsd:enumeration value="Steve Dantzer"/>
                    <xsd:enumeration value="Steve Edwardson"/>
                    <xsd:enumeration value="Steve Kay"/>
                    <xsd:enumeration value="Steve Pardy"/>
                    <xsd:enumeration value="Steven Brignall"/>
                    <xsd:enumeration value="Steven Riccio"/>
                    <xsd:enumeration value="Steven Shen"/>
                    <xsd:enumeration value="Sunny Swatch"/>
                    <xsd:enumeration value="Sutha Ariyalingam"/>
                    <xsd:enumeration value="Tanya Ferguson"/>
                    <xsd:enumeration value="Teresa Chan"/>
                    <xsd:enumeration value="Tiffany Jonkins"/>
                    <xsd:enumeration value="Tom Byng"/>
                    <xsd:enumeration value="Tracey Teed Martin"/>
                    <xsd:enumeration value="Tracy Lynch"/>
                    <xsd:enumeration value="Trinette Lindley"/>
                    <xsd:enumeration value="Tyler Brady"/>
                    <xsd:enumeration value="Vanessa Innis"/>
                    <xsd:enumeration value="Victoria Wang"/>
                    <xsd:enumeration value="Warren Fisher"/>
                    <xsd:enumeration value="Warren Reinisch"/>
                    <xsd:enumeration value="Wayne Passmore"/>
                    <xsd:enumeration value="Yousuf Zaki"/>
                    <xsd:enumeration value="Malini Giridhar"/>
                    <xsd:enumeration value="Mark Kitchen"/>
                    <xsd:enumeration value="Lesley Austin"/>
                    <xsd:enumeration value="Rob Sterling"/>
                    <xsd:enumeration value="Lauren Whitwham"/>
                    <xsd:enumeration value="Evan Tomek"/>
                  </xsd:restriction>
                </xsd:simpleType>
              </xsd:element>
            </xsd:sequence>
          </xsd:extension>
        </xsd:complexContent>
      </xsd:complexType>
    </xsd:element>
    <xsd:element name="TeamsPlannerStatus" ma:index="19" nillable="true" ma:displayName="Teams Planner Status" ma:default="Draft Response" ma:format="Dropdown" ma:internalName="TeamsPlannerStatus">
      <xsd:simpleType>
        <xsd:restriction base="dms:Choice">
          <xsd:enumeration value="Draft Response"/>
          <xsd:enumeration value="Regulatory Review"/>
          <xsd:enumeration value="Back to witness"/>
          <xsd:enumeration value="Legal Review"/>
          <xsd:enumeration value="Executive Review"/>
          <xsd:enumeration value="Final"/>
          <xsd:enumeration value="Functional Area Review"/>
          <xsd:enumeration value="Back to Witness Post Functional Area"/>
        </xsd:restriction>
      </xsd:simpleType>
    </xsd:element>
    <xsd:element name="Int_x002f_Exhibit_x002f_Tab" ma:index="20" nillable="true" ma:displayName="Exhibit/Int/Quest" ma:internalName="Int_x002f_Exhibit_x002f_Tab">
      <xsd:simpleType>
        <xsd:restriction base="dms:Text">
          <xsd:maxLength value="255"/>
        </xsd:restriction>
      </xsd:simpleType>
    </xsd:element>
    <xsd:element name="MediaServiceMetadata" ma:index="2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Expert" ma:index="25" nillable="true" ma:displayName="Expert" ma:default="0" ma:internalName="Expert">
      <xsd:simpleType>
        <xsd:restriction base="dms:Boolean"/>
      </xsd:simpleType>
    </xsd:element>
    <xsd:element name="MediaServiceDateTaken" ma:index="2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3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33" nillable="true" ma:taxonomy="true" ma:internalName="lcf76f155ced4ddcb4097134ff3c332f" ma:taxonomyFieldName="MediaServiceImageTags" ma:displayName="Image Tags" ma:readOnly="false" ma:fieldId="{5cf76f15-5ced-4ddc-b409-7134ff3c332f}" ma:taxonomyMulti="true" ma:sspId="6f1b9f00-8d2c-4c36-af1d-c0006bf6ac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35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3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C32A33-361F-4D6D-88D7-656C96AE5CF0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0B6ED693-C7D6-405A-AC13-BC1166D8BFF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6C9CA8-C0CA-4F0E-B1B8-C94F2D4DFB4D}">
  <ds:schemaRefs>
    <ds:schemaRef ds:uri="http://schemas.microsoft.com/office/2006/metadata/properties"/>
    <ds:schemaRef ds:uri="http://schemas.microsoft.com/office/infopath/2007/PartnerControls"/>
    <ds:schemaRef ds:uri="79eb6668-01c5-4cb9-9feb-9820398bbe3e"/>
    <ds:schemaRef ds:uri="bc9be6ef-036f-4d38-ab45-2a4da0c93cb0"/>
    <ds:schemaRef ds:uri="http://schemas.microsoft.com/sharepoint/v3"/>
  </ds:schemaRefs>
</ds:datastoreItem>
</file>

<file path=customXml/itemProps4.xml><?xml version="1.0" encoding="utf-8"?>
<ds:datastoreItem xmlns:ds="http://schemas.openxmlformats.org/officeDocument/2006/customXml" ds:itemID="{7FC18B4C-B4F9-4C20-9766-9C43DB5C80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bc9be6ef-036f-4d38-ab45-2a4da0c93cb0"/>
    <ds:schemaRef ds:uri="79eb6668-01c5-4cb9-9feb-9820398bbe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1</vt:i4>
      </vt:variant>
    </vt:vector>
  </HeadingPairs>
  <TitlesOfParts>
    <vt:vector size="10" baseType="lpstr">
      <vt:lpstr>Figure 1 (re attachment 2)</vt:lpstr>
      <vt:lpstr>Price Comparison</vt:lpstr>
      <vt:lpstr>Efficiency-Adjusted Conversion</vt:lpstr>
      <vt:lpstr>Energy Conversion</vt:lpstr>
      <vt:lpstr>Efficiency Factors</vt:lpstr>
      <vt:lpstr>Natural Gas Price ($ per m3)</vt:lpstr>
      <vt:lpstr>Oil Price ($ per L)</vt:lpstr>
      <vt:lpstr>Elec Resistanc Price ($per kWh)</vt:lpstr>
      <vt:lpstr>Propane Price ($ per L)</vt:lpstr>
      <vt:lpstr>'Propane Price ($ per L)'!Print_Area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Jenna Vanderveen</dc:creator>
  <cp:keywords/>
  <dc:description/>
  <cp:lastModifiedBy>Angela Monforton</cp:lastModifiedBy>
  <cp:revision/>
  <dcterms:created xsi:type="dcterms:W3CDTF">2023-04-11T14:56:51Z</dcterms:created>
  <dcterms:modified xsi:type="dcterms:W3CDTF">2024-07-06T00:10:49Z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1a6f161-e42b-4c47-8f69-f6a81e023e2d_Enabled">
    <vt:lpwstr>true</vt:lpwstr>
  </property>
  <property fmtid="{D5CDD505-2E9C-101B-9397-08002B2CF9AE}" pid="3" name="MSIP_Label_b1a6f161-e42b-4c47-8f69-f6a81e023e2d_SetDate">
    <vt:lpwstr>2023-04-11T14:56:52Z</vt:lpwstr>
  </property>
  <property fmtid="{D5CDD505-2E9C-101B-9397-08002B2CF9AE}" pid="4" name="MSIP_Label_b1a6f161-e42b-4c47-8f69-f6a81e023e2d_Method">
    <vt:lpwstr>Standard</vt:lpwstr>
  </property>
  <property fmtid="{D5CDD505-2E9C-101B-9397-08002B2CF9AE}" pid="5" name="MSIP_Label_b1a6f161-e42b-4c47-8f69-f6a81e023e2d_Name">
    <vt:lpwstr>b1a6f161-e42b-4c47-8f69-f6a81e023e2d</vt:lpwstr>
  </property>
  <property fmtid="{D5CDD505-2E9C-101B-9397-08002B2CF9AE}" pid="6" name="MSIP_Label_b1a6f161-e42b-4c47-8f69-f6a81e023e2d_SiteId">
    <vt:lpwstr>271df5c2-953a-497b-93ad-7adf7a4b3cd7</vt:lpwstr>
  </property>
  <property fmtid="{D5CDD505-2E9C-101B-9397-08002B2CF9AE}" pid="7" name="MSIP_Label_b1a6f161-e42b-4c47-8f69-f6a81e023e2d_ActionId">
    <vt:lpwstr>e8cb24b5-eb70-4733-8db7-67073e599484</vt:lpwstr>
  </property>
  <property fmtid="{D5CDD505-2E9C-101B-9397-08002B2CF9AE}" pid="8" name="MSIP_Label_b1a6f161-e42b-4c47-8f69-f6a81e023e2d_ContentBits">
    <vt:lpwstr>0</vt:lpwstr>
  </property>
  <property fmtid="{D5CDD505-2E9C-101B-9397-08002B2CF9AE}" pid="9" name="SV_QUERY_LIST_4F35BF76-6C0D-4D9B-82B2-816C12CF3733">
    <vt:lpwstr>empty_477D106A-C0D6-4607-AEBD-E2C9D60EA279</vt:lpwstr>
  </property>
  <property fmtid="{D5CDD505-2E9C-101B-9397-08002B2CF9AE}" pid="10" name="SV_HIDDEN_GRID_QUERY_LIST_4F35BF76-6C0D-4D9B-82B2-816C12CF3733">
    <vt:lpwstr>empty_477D106A-C0D6-4607-AEBD-E2C9D60EA279</vt:lpwstr>
  </property>
  <property fmtid="{D5CDD505-2E9C-101B-9397-08002B2CF9AE}" pid="11" name="_AdHocReviewCycleID">
    <vt:i4>73461230</vt:i4>
  </property>
  <property fmtid="{D5CDD505-2E9C-101B-9397-08002B2CF9AE}" pid="12" name="_NewReviewCycle">
    <vt:lpwstr/>
  </property>
  <property fmtid="{D5CDD505-2E9C-101B-9397-08002B2CF9AE}" pid="13" name="_EmailSubject">
    <vt:lpwstr>ED-17e) Attachment 2 ready for upload to SharePoint</vt:lpwstr>
  </property>
  <property fmtid="{D5CDD505-2E9C-101B-9397-08002B2CF9AE}" pid="14" name="_AuthorEmail">
    <vt:lpwstr>Jenna.Vanderveen@enbridge.com</vt:lpwstr>
  </property>
  <property fmtid="{D5CDD505-2E9C-101B-9397-08002B2CF9AE}" pid="15" name="_AuthorEmailDisplayName">
    <vt:lpwstr>Jenna Vanderveen</vt:lpwstr>
  </property>
  <property fmtid="{D5CDD505-2E9C-101B-9397-08002B2CF9AE}" pid="16" name="ContentTypeId">
    <vt:lpwstr>0x010100DDDF03B111AE4A46B96BC00628899F8B</vt:lpwstr>
  </property>
  <property fmtid="{D5CDD505-2E9C-101B-9397-08002B2CF9AE}" pid="17" name="_dlc_DocIdItemGuid">
    <vt:lpwstr>f59769a3-537a-4923-8957-bde6087d207f</vt:lpwstr>
  </property>
  <property fmtid="{D5CDD505-2E9C-101B-9397-08002B2CF9AE}" pid="18" name="MediaServiceImageTags">
    <vt:lpwstr/>
  </property>
  <property fmtid="{D5CDD505-2E9C-101B-9397-08002B2CF9AE}" pid="19" name="_ReviewingToolsShownOnce">
    <vt:lpwstr/>
  </property>
</Properties>
</file>