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0" r:id="rId4"/>
  </p:sldMasterIdLst>
  <p:notesMasterIdLst>
    <p:notesMasterId r:id="rId18"/>
  </p:notesMasterIdLst>
  <p:sldIdLst>
    <p:sldId id="2145707641" r:id="rId5"/>
    <p:sldId id="2145707687" r:id="rId6"/>
    <p:sldId id="2145707682" r:id="rId7"/>
    <p:sldId id="2145707683" r:id="rId8"/>
    <p:sldId id="2145707684" r:id="rId9"/>
    <p:sldId id="2145707696" r:id="rId10"/>
    <p:sldId id="2145707688" r:id="rId11"/>
    <p:sldId id="2145707685" r:id="rId12"/>
    <p:sldId id="2145707686" r:id="rId13"/>
    <p:sldId id="2145707692" r:id="rId14"/>
    <p:sldId id="2145707693" r:id="rId15"/>
    <p:sldId id="2145707694" r:id="rId16"/>
    <p:sldId id="2145707695" r:id="rId17"/>
  </p:sldIdLst>
  <p:sldSz cx="12192000" cy="6858000"/>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2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4393128-19A1-6341-0477-43FF569D4376}" name="Michael Lister" initials="ML" userId="S::Michael.Lister@alectrautilities.com::002d3c65-cd9f-478f-9eb4-77b864f6fdf9" providerId="AD"/>
  <p188:author id="{BD2330A1-D3B2-D918-8766-022C1A69B752}" name="Elias Lyberogiannis" initials="EL" userId="S::Elias.Lyberogiannis@alectra.com::5c972ac2-6ed2-4ff1-bcbd-48bc9fec7a7e" providerId="AD"/>
  <p188:author id="{DF12BCE9-D721-34A4-C4A2-EED54A891B39}" name="Geri Yin" initials="GY" userId="S::geri.yin@alectrautilities.com::85b896f2-c866-4c25-a389-492809a483b7" providerId="AD"/>
  <p188:author id="{26A71DFD-857B-1A0A-EE3A-50F1D0A8F864}" name="Ken Chadha" initials="KC" userId="S::Ken.Chadha@alectrautilities.com::e68b472e-c018-4d29-ac33-deb85aaa3af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om Wasik" initials="TW" lastIdx="1" clrIdx="0">
    <p:extLst>
      <p:ext uri="{19B8F6BF-5375-455C-9EA6-DF929625EA0E}">
        <p15:presenceInfo xmlns:p15="http://schemas.microsoft.com/office/powerpoint/2012/main" userId="S-1-5-21-743414911-2400041721-1782700793-45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575A"/>
    <a:srgbClr val="CFE900"/>
    <a:srgbClr val="76881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3612" autoAdjust="0"/>
  </p:normalViewPr>
  <p:slideViewPr>
    <p:cSldViewPr snapToGrid="0">
      <p:cViewPr varScale="1">
        <p:scale>
          <a:sx n="63" d="100"/>
          <a:sy n="63" d="100"/>
        </p:scale>
        <p:origin x="804" y="44"/>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32"/>
        <p:guide pos="22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on Price" userId="3f675217-39f0-4cc4-810d-29326e07d015" providerId="ADAL" clId="{A56814C1-B2A5-4D9D-83FB-93EDBB897442}"/>
    <pc:docChg chg="modSld">
      <pc:chgData name="Alison Price" userId="3f675217-39f0-4cc4-810d-29326e07d015" providerId="ADAL" clId="{A56814C1-B2A5-4D9D-83FB-93EDBB897442}" dt="2025-06-20T18:41:10.594" v="1" actId="20577"/>
      <pc:docMkLst>
        <pc:docMk/>
      </pc:docMkLst>
      <pc:sldChg chg="modSp mod">
        <pc:chgData name="Alison Price" userId="3f675217-39f0-4cc4-810d-29326e07d015" providerId="ADAL" clId="{A56814C1-B2A5-4D9D-83FB-93EDBB897442}" dt="2025-06-20T18:41:10.594" v="1" actId="20577"/>
        <pc:sldMkLst>
          <pc:docMk/>
          <pc:sldMk cId="3552234851" sldId="2145707641"/>
        </pc:sldMkLst>
        <pc:spChg chg="mod">
          <ac:chgData name="Alison Price" userId="3f675217-39f0-4cc4-810d-29326e07d015" providerId="ADAL" clId="{A56814C1-B2A5-4D9D-83FB-93EDBB897442}" dt="2025-06-20T18:41:10.594" v="1" actId="20577"/>
          <ac:spMkLst>
            <pc:docMk/>
            <pc:sldMk cId="3552234851" sldId="2145707641"/>
            <ac:spMk id="2" creationId="{E2B48683-F5F6-FAA8-85EF-83E228083F0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7071"/>
          </a:xfrm>
          <a:prstGeom prst="rect">
            <a:avLst/>
          </a:prstGeom>
        </p:spPr>
        <p:txBody>
          <a:bodyPr vert="horz" lIns="93494" tIns="46747" rIns="93494" bIns="46747" rtlCol="0"/>
          <a:lstStyle>
            <a:lvl1pPr algn="l">
              <a:defRPr sz="1200" b="0" i="0">
                <a:latin typeface="Arial" charset="0"/>
              </a:defRPr>
            </a:lvl1pPr>
          </a:lstStyle>
          <a:p>
            <a:endParaRPr lang="en-US"/>
          </a:p>
        </p:txBody>
      </p:sp>
      <p:sp>
        <p:nvSpPr>
          <p:cNvPr id="3" name="Date Placeholder 2"/>
          <p:cNvSpPr>
            <a:spLocks noGrp="1"/>
          </p:cNvSpPr>
          <p:nvPr>
            <p:ph type="dt" idx="1"/>
          </p:nvPr>
        </p:nvSpPr>
        <p:spPr>
          <a:xfrm>
            <a:off x="3995217" y="0"/>
            <a:ext cx="3056414" cy="467071"/>
          </a:xfrm>
          <a:prstGeom prst="rect">
            <a:avLst/>
          </a:prstGeom>
        </p:spPr>
        <p:txBody>
          <a:bodyPr vert="horz" lIns="93494" tIns="46747" rIns="93494" bIns="46747" rtlCol="0"/>
          <a:lstStyle>
            <a:lvl1pPr algn="r">
              <a:defRPr sz="1200" b="0" i="0">
                <a:latin typeface="Arial" charset="0"/>
              </a:defRPr>
            </a:lvl1pPr>
          </a:lstStyle>
          <a:p>
            <a:fld id="{73DBEF4F-494E-1442-B61E-6624BAAA07AD}" type="datetimeFigureOut">
              <a:rPr lang="en-US" smtClean="0"/>
              <a:pPr/>
              <a:t>6/20/2025</a:t>
            </a:fld>
            <a:endParaRPr lang="en-US"/>
          </a:p>
        </p:txBody>
      </p:sp>
      <p:sp>
        <p:nvSpPr>
          <p:cNvPr id="4" name="Slide Image Placeholder 3"/>
          <p:cNvSpPr>
            <a:spLocks noGrp="1" noRot="1" noChangeAspect="1"/>
          </p:cNvSpPr>
          <p:nvPr>
            <p:ph type="sldImg" idx="2"/>
          </p:nvPr>
        </p:nvSpPr>
        <p:spPr>
          <a:xfrm>
            <a:off x="733425" y="1163638"/>
            <a:ext cx="5586413" cy="3141662"/>
          </a:xfrm>
          <a:prstGeom prst="rect">
            <a:avLst/>
          </a:prstGeom>
          <a:noFill/>
          <a:ln w="12700">
            <a:solidFill>
              <a:prstClr val="black"/>
            </a:solidFill>
          </a:ln>
        </p:spPr>
        <p:txBody>
          <a:bodyPr vert="horz" lIns="93494" tIns="46747" rIns="93494" bIns="46747" rtlCol="0" anchor="ctr"/>
          <a:lstStyle/>
          <a:p>
            <a:endParaRPr lang="en-US"/>
          </a:p>
        </p:txBody>
      </p:sp>
      <p:sp>
        <p:nvSpPr>
          <p:cNvPr id="5" name="Notes Placeholder 4"/>
          <p:cNvSpPr>
            <a:spLocks noGrp="1"/>
          </p:cNvSpPr>
          <p:nvPr>
            <p:ph type="body" sz="quarter" idx="3"/>
          </p:nvPr>
        </p:nvSpPr>
        <p:spPr>
          <a:xfrm>
            <a:off x="705327" y="4480004"/>
            <a:ext cx="5642610" cy="3665459"/>
          </a:xfrm>
          <a:prstGeom prst="rect">
            <a:avLst/>
          </a:prstGeom>
        </p:spPr>
        <p:txBody>
          <a:bodyPr vert="horz" lIns="93494" tIns="46747" rIns="93494" bIns="4674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56414" cy="467070"/>
          </a:xfrm>
          <a:prstGeom prst="rect">
            <a:avLst/>
          </a:prstGeom>
        </p:spPr>
        <p:txBody>
          <a:bodyPr vert="horz" lIns="93494" tIns="46747" rIns="93494" bIns="46747" rtlCol="0" anchor="b"/>
          <a:lstStyle>
            <a:lvl1pPr algn="l">
              <a:defRPr sz="1200" b="0" i="0">
                <a:latin typeface="Arial" charset="0"/>
              </a:defRPr>
            </a:lvl1pPr>
          </a:lstStyle>
          <a:p>
            <a:endParaRPr lang="en-US"/>
          </a:p>
        </p:txBody>
      </p:sp>
      <p:sp>
        <p:nvSpPr>
          <p:cNvPr id="7" name="Slide Number Placeholder 6"/>
          <p:cNvSpPr>
            <a:spLocks noGrp="1"/>
          </p:cNvSpPr>
          <p:nvPr>
            <p:ph type="sldNum" sz="quarter" idx="5"/>
          </p:nvPr>
        </p:nvSpPr>
        <p:spPr>
          <a:xfrm>
            <a:off x="3995217" y="8842030"/>
            <a:ext cx="3056414" cy="467070"/>
          </a:xfrm>
          <a:prstGeom prst="rect">
            <a:avLst/>
          </a:prstGeom>
        </p:spPr>
        <p:txBody>
          <a:bodyPr vert="horz" lIns="93494" tIns="46747" rIns="93494" bIns="46747" rtlCol="0" anchor="b"/>
          <a:lstStyle>
            <a:lvl1pPr algn="r">
              <a:defRPr sz="1200" b="0" i="0">
                <a:latin typeface="Arial" charset="0"/>
              </a:defRPr>
            </a:lvl1pPr>
          </a:lstStyle>
          <a:p>
            <a:fld id="{BAA621F2-222D-3049-A6B8-712A2F2500A4}" type="slidenum">
              <a:rPr lang="en-US" smtClean="0"/>
              <a:pPr/>
              <a:t>‹#›</a:t>
            </a:fld>
            <a:endParaRPr lang="en-US"/>
          </a:p>
        </p:txBody>
      </p:sp>
    </p:spTree>
    <p:extLst>
      <p:ext uri="{BB962C8B-B14F-4D97-AF65-F5344CB8AC3E}">
        <p14:creationId xmlns:p14="http://schemas.microsoft.com/office/powerpoint/2010/main" val="761290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charset="0"/>
        <a:ea typeface="+mn-ea"/>
        <a:cs typeface="+mn-cs"/>
      </a:defRPr>
    </a:lvl1pPr>
    <a:lvl2pPr marL="457200" algn="l" defTabSz="914400" rtl="0" eaLnBrk="1" latinLnBrk="0" hangingPunct="1">
      <a:defRPr sz="1200" b="0" i="0" kern="1200">
        <a:solidFill>
          <a:schemeClr val="tx1"/>
        </a:solidFill>
        <a:latin typeface="Arial" charset="0"/>
        <a:ea typeface="+mn-ea"/>
        <a:cs typeface="+mn-cs"/>
      </a:defRPr>
    </a:lvl2pPr>
    <a:lvl3pPr marL="914400" algn="l" defTabSz="914400" rtl="0" eaLnBrk="1" latinLnBrk="0" hangingPunct="1">
      <a:defRPr sz="1200" b="0" i="0" kern="1200">
        <a:solidFill>
          <a:schemeClr val="tx1"/>
        </a:solidFill>
        <a:latin typeface="Arial" charset="0"/>
        <a:ea typeface="+mn-ea"/>
        <a:cs typeface="+mn-cs"/>
      </a:defRPr>
    </a:lvl3pPr>
    <a:lvl4pPr marL="1371600" algn="l" defTabSz="914400" rtl="0" eaLnBrk="1" latinLnBrk="0" hangingPunct="1">
      <a:defRPr sz="1200" b="0" i="0" kern="1200">
        <a:solidFill>
          <a:schemeClr val="tx1"/>
        </a:solidFill>
        <a:latin typeface="Arial" charset="0"/>
        <a:ea typeface="+mn-ea"/>
        <a:cs typeface="+mn-cs"/>
      </a:defRPr>
    </a:lvl4pPr>
    <a:lvl5pPr marL="1828800" algn="l" defTabSz="914400" rtl="0" eaLnBrk="1" latinLnBrk="0" hangingPunct="1">
      <a:defRPr sz="1200" b="0" i="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A621F2-222D-3049-A6B8-712A2F2500A4}" type="slidenum">
              <a:rPr lang="en-US" smtClean="0"/>
              <a:pPr/>
              <a:t>1</a:t>
            </a:fld>
            <a:endParaRPr lang="en-US"/>
          </a:p>
        </p:txBody>
      </p:sp>
    </p:spTree>
    <p:extLst>
      <p:ext uri="{BB962C8B-B14F-4D97-AF65-F5344CB8AC3E}">
        <p14:creationId xmlns:p14="http://schemas.microsoft.com/office/powerpoint/2010/main" val="1340480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AA621F2-222D-3049-A6B8-712A2F2500A4}" type="slidenum">
              <a:rPr lang="en-US" smtClean="0"/>
              <a:pPr/>
              <a:t>4</a:t>
            </a:fld>
            <a:endParaRPr lang="en-US"/>
          </a:p>
        </p:txBody>
      </p:sp>
    </p:spTree>
    <p:extLst>
      <p:ext uri="{BB962C8B-B14F-4D97-AF65-F5344CB8AC3E}">
        <p14:creationId xmlns:p14="http://schemas.microsoft.com/office/powerpoint/2010/main" val="2525641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AA621F2-222D-3049-A6B8-712A2F2500A4}" type="slidenum">
              <a:rPr lang="en-US" smtClean="0"/>
              <a:pPr/>
              <a:t>6</a:t>
            </a:fld>
            <a:endParaRPr lang="en-US"/>
          </a:p>
        </p:txBody>
      </p:sp>
    </p:spTree>
    <p:extLst>
      <p:ext uri="{BB962C8B-B14F-4D97-AF65-F5344CB8AC3E}">
        <p14:creationId xmlns:p14="http://schemas.microsoft.com/office/powerpoint/2010/main" val="4238085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AA621F2-222D-3049-A6B8-712A2F2500A4}" type="slidenum">
              <a:rPr lang="en-US" smtClean="0"/>
              <a:pPr/>
              <a:t>9</a:t>
            </a:fld>
            <a:endParaRPr lang="en-US"/>
          </a:p>
        </p:txBody>
      </p:sp>
    </p:spTree>
    <p:extLst>
      <p:ext uri="{BB962C8B-B14F-4D97-AF65-F5344CB8AC3E}">
        <p14:creationId xmlns:p14="http://schemas.microsoft.com/office/powerpoint/2010/main" val="1590383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AA621F2-222D-3049-A6B8-712A2F2500A4}" type="slidenum">
              <a:rPr lang="en-US" smtClean="0"/>
              <a:pPr/>
              <a:t>11</a:t>
            </a:fld>
            <a:endParaRPr lang="en-US"/>
          </a:p>
        </p:txBody>
      </p:sp>
    </p:spTree>
    <p:extLst>
      <p:ext uri="{BB962C8B-B14F-4D97-AF65-F5344CB8AC3E}">
        <p14:creationId xmlns:p14="http://schemas.microsoft.com/office/powerpoint/2010/main" val="1262439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AA621F2-222D-3049-A6B8-712A2F2500A4}" type="slidenum">
              <a:rPr lang="en-US" smtClean="0"/>
              <a:pPr/>
              <a:t>13</a:t>
            </a:fld>
            <a:endParaRPr lang="en-US"/>
          </a:p>
        </p:txBody>
      </p:sp>
    </p:spTree>
    <p:extLst>
      <p:ext uri="{BB962C8B-B14F-4D97-AF65-F5344CB8AC3E}">
        <p14:creationId xmlns:p14="http://schemas.microsoft.com/office/powerpoint/2010/main" val="40792750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5" Type="http://schemas.openxmlformats.org/officeDocument/2006/relationships/image" Target="../media/image4.png"/><Relationship Id="rId4" Type="http://schemas.openxmlformats.org/officeDocument/2006/relationships/image" Target="../media/image6.emf"/></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01 Title">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4800600"/>
          </a:xfrm>
          <a:prstGeom prst="rect">
            <a:avLst/>
          </a:prstGeom>
        </p:spPr>
      </p:pic>
      <p:sp>
        <p:nvSpPr>
          <p:cNvPr id="9" name="Rectangle 8"/>
          <p:cNvSpPr/>
          <p:nvPr/>
        </p:nvSpPr>
        <p:spPr>
          <a:xfrm>
            <a:off x="0" y="4803112"/>
            <a:ext cx="12192000" cy="20548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70477" y="88113"/>
            <a:ext cx="1760868" cy="1443799"/>
          </a:xfrm>
          <a:prstGeom prst="rect">
            <a:avLst/>
          </a:prstGeom>
        </p:spPr>
      </p:pic>
      <p:sp>
        <p:nvSpPr>
          <p:cNvPr id="4" name="Text Placeholder 3"/>
          <p:cNvSpPr>
            <a:spLocks noGrp="1"/>
          </p:cNvSpPr>
          <p:nvPr>
            <p:ph type="body" sz="quarter" idx="10" hasCustomPrompt="1"/>
          </p:nvPr>
        </p:nvSpPr>
        <p:spPr>
          <a:xfrm>
            <a:off x="1597572" y="5148072"/>
            <a:ext cx="8986345" cy="914400"/>
          </a:xfrm>
          <a:prstGeom prst="rect">
            <a:avLst/>
          </a:prstGeom>
        </p:spPr>
        <p:txBody>
          <a:bodyPr lIns="0" tIns="0" rIns="0" bIns="0"/>
          <a:lstStyle>
            <a:lvl1pPr>
              <a:defRPr sz="3200"/>
            </a:lvl1pPr>
            <a:lvl2pPr>
              <a:defRPr sz="1400" baseline="0"/>
            </a:lvl2pPr>
            <a:lvl3pPr>
              <a:defRPr sz="1400"/>
            </a:lvl3pPr>
            <a:lvl4pPr>
              <a:defRPr sz="1400"/>
            </a:lvl4pPr>
            <a:lvl5pPr>
              <a:defRPr sz="1400"/>
            </a:lvl5pPr>
          </a:lstStyle>
          <a:p>
            <a:pPr lvl="0"/>
            <a:r>
              <a:rPr lang="en-US"/>
              <a:t>Title of presentation</a:t>
            </a:r>
          </a:p>
        </p:txBody>
      </p:sp>
      <p:sp>
        <p:nvSpPr>
          <p:cNvPr id="5" name="Text Placeholder 4"/>
          <p:cNvSpPr>
            <a:spLocks noGrp="1"/>
          </p:cNvSpPr>
          <p:nvPr>
            <p:ph type="body" sz="quarter" idx="13" hasCustomPrompt="1"/>
          </p:nvPr>
        </p:nvSpPr>
        <p:spPr>
          <a:xfrm>
            <a:off x="1597572" y="6172200"/>
            <a:ext cx="3279227" cy="347472"/>
          </a:xfrm>
          <a:prstGeom prst="rect">
            <a:avLst/>
          </a:prstGeom>
        </p:spPr>
        <p:txBody>
          <a:bodyPr lIns="0" tIns="0" rIns="0" bIns="0"/>
          <a:lstStyle>
            <a:lvl1pPr>
              <a:defRPr sz="1400"/>
            </a:lvl1pPr>
            <a:lvl2pPr>
              <a:defRPr sz="1400"/>
            </a:lvl2pPr>
            <a:lvl3pPr>
              <a:defRPr sz="1400"/>
            </a:lvl3pPr>
            <a:lvl4pPr>
              <a:defRPr sz="1400"/>
            </a:lvl4pPr>
            <a:lvl5pPr>
              <a:defRPr sz="1400"/>
            </a:lvl5pPr>
          </a:lstStyle>
          <a:p>
            <a:pPr lvl="0"/>
            <a:r>
              <a:rPr lang="en-US"/>
              <a:t>Month XX, 2017</a:t>
            </a:r>
          </a:p>
        </p:txBody>
      </p:sp>
      <p:sp>
        <p:nvSpPr>
          <p:cNvPr id="10" name="Text Placeholder 9"/>
          <p:cNvSpPr>
            <a:spLocks noGrp="1"/>
          </p:cNvSpPr>
          <p:nvPr>
            <p:ph type="body" sz="quarter" idx="14" hasCustomPrompt="1"/>
          </p:nvPr>
        </p:nvSpPr>
        <p:spPr>
          <a:xfrm>
            <a:off x="5181600" y="6172201"/>
            <a:ext cx="5402317" cy="350837"/>
          </a:xfrm>
          <a:prstGeom prst="rect">
            <a:avLst/>
          </a:prstGeom>
        </p:spPr>
        <p:txBody>
          <a:bodyPr lIns="0" tIns="0" rIns="0" bIns="0"/>
          <a:lstStyle>
            <a:lvl1pPr algn="r">
              <a:defRPr sz="1400"/>
            </a:lvl1pPr>
            <a:lvl2pPr algn="r">
              <a:defRPr sz="1400"/>
            </a:lvl2pPr>
            <a:lvl3pPr algn="r">
              <a:defRPr sz="1400"/>
            </a:lvl3pPr>
            <a:lvl4pPr algn="r">
              <a:defRPr sz="1400"/>
            </a:lvl4pPr>
            <a:lvl5pPr algn="r">
              <a:defRPr sz="1400"/>
            </a:lvl5pPr>
          </a:lstStyle>
          <a:p>
            <a:pPr lvl="0"/>
            <a:r>
              <a:rPr lang="en-US"/>
              <a:t>Name of presenter</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08 Two image with caption">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2" name="Title 1"/>
          <p:cNvSpPr>
            <a:spLocks noGrp="1"/>
          </p:cNvSpPr>
          <p:nvPr>
            <p:ph type="ctrTitle" hasCustomPrompt="1"/>
          </p:nvPr>
        </p:nvSpPr>
        <p:spPr>
          <a:xfrm>
            <a:off x="914400" y="1143001"/>
            <a:ext cx="10360800" cy="683287"/>
          </a:xfrm>
          <a:prstGeom prst="rect">
            <a:avLst/>
          </a:prstGeom>
        </p:spPr>
        <p:txBody>
          <a:bodyPr lIns="0" tIns="0" rIns="0" bIns="0" anchor="t" anchorCtr="0">
            <a:noAutofit/>
          </a:bodyPr>
          <a:lstStyle>
            <a:lvl1pPr algn="l">
              <a:defRPr sz="3600"/>
            </a:lvl1pPr>
          </a:lstStyle>
          <a:p>
            <a:r>
              <a:rPr lang="en-US"/>
              <a:t>Title of slide</a:t>
            </a:r>
          </a:p>
        </p:txBody>
      </p:sp>
      <p:sp>
        <p:nvSpPr>
          <p:cNvPr id="8" name="Picture Placeholder 5"/>
          <p:cNvSpPr>
            <a:spLocks noGrp="1"/>
          </p:cNvSpPr>
          <p:nvPr>
            <p:ph type="pic" sz="quarter" idx="13"/>
          </p:nvPr>
        </p:nvSpPr>
        <p:spPr>
          <a:xfrm>
            <a:off x="921600" y="1828801"/>
            <a:ext cx="5028096" cy="1829463"/>
          </a:xfrm>
          <a:prstGeom prst="rect">
            <a:avLst/>
          </a:prstGeom>
          <a:solidFill>
            <a:schemeClr val="bg1">
              <a:lumMod val="75000"/>
            </a:schemeClr>
          </a:solidFill>
        </p:spPr>
        <p:txBody>
          <a:bodyPr/>
          <a:lstStyle/>
          <a:p>
            <a:r>
              <a:rPr lang="en-US"/>
              <a:t>Click icon to add picture</a:t>
            </a:r>
          </a:p>
        </p:txBody>
      </p:sp>
      <p:sp>
        <p:nvSpPr>
          <p:cNvPr id="12" name="Picture Placeholder 5"/>
          <p:cNvSpPr>
            <a:spLocks noGrp="1"/>
          </p:cNvSpPr>
          <p:nvPr>
            <p:ph type="pic" sz="quarter" idx="15"/>
          </p:nvPr>
        </p:nvSpPr>
        <p:spPr>
          <a:xfrm>
            <a:off x="6254496" y="1828800"/>
            <a:ext cx="5027904" cy="1828800"/>
          </a:xfrm>
          <a:prstGeom prst="rect">
            <a:avLst/>
          </a:prstGeom>
          <a:solidFill>
            <a:schemeClr val="bg1">
              <a:lumMod val="75000"/>
            </a:schemeClr>
          </a:solidFill>
        </p:spPr>
        <p:txBody>
          <a:bodyPr/>
          <a:lstStyle/>
          <a:p>
            <a:r>
              <a:rPr lang="en-US"/>
              <a:t>Click icon to add picture</a:t>
            </a:r>
          </a:p>
        </p:txBody>
      </p:sp>
      <p:sp>
        <p:nvSpPr>
          <p:cNvPr id="13" name="Text Placeholder 6"/>
          <p:cNvSpPr>
            <a:spLocks noGrp="1"/>
          </p:cNvSpPr>
          <p:nvPr>
            <p:ph type="body" sz="quarter" idx="16"/>
          </p:nvPr>
        </p:nvSpPr>
        <p:spPr>
          <a:xfrm>
            <a:off x="6254496" y="3886200"/>
            <a:ext cx="5027904" cy="18288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
        <p:nvSpPr>
          <p:cNvPr id="15" name="Text Placeholder 6"/>
          <p:cNvSpPr>
            <a:spLocks noGrp="1"/>
          </p:cNvSpPr>
          <p:nvPr>
            <p:ph type="body" sz="quarter" idx="17"/>
          </p:nvPr>
        </p:nvSpPr>
        <p:spPr>
          <a:xfrm>
            <a:off x="921600" y="3886200"/>
            <a:ext cx="5028096" cy="18288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08 Two image with caption">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2" name="Title 1"/>
          <p:cNvSpPr>
            <a:spLocks noGrp="1"/>
          </p:cNvSpPr>
          <p:nvPr>
            <p:ph type="ctrTitle" hasCustomPrompt="1"/>
          </p:nvPr>
        </p:nvSpPr>
        <p:spPr>
          <a:xfrm>
            <a:off x="914400" y="1143001"/>
            <a:ext cx="10058400" cy="683287"/>
          </a:xfrm>
          <a:prstGeom prst="rect">
            <a:avLst/>
          </a:prstGeom>
        </p:spPr>
        <p:txBody>
          <a:bodyPr lIns="0" tIns="0" rIns="0" bIns="0" anchor="t" anchorCtr="0">
            <a:noAutofit/>
          </a:bodyPr>
          <a:lstStyle>
            <a:lvl1pPr algn="l">
              <a:defRPr sz="3600"/>
            </a:lvl1pPr>
          </a:lstStyle>
          <a:p>
            <a:r>
              <a:rPr lang="en-US"/>
              <a:t>Title of slide</a:t>
            </a:r>
          </a:p>
        </p:txBody>
      </p:sp>
      <p:sp>
        <p:nvSpPr>
          <p:cNvPr id="8" name="Picture Placeholder 5"/>
          <p:cNvSpPr>
            <a:spLocks noGrp="1"/>
          </p:cNvSpPr>
          <p:nvPr>
            <p:ph type="pic" sz="quarter" idx="13"/>
          </p:nvPr>
        </p:nvSpPr>
        <p:spPr>
          <a:xfrm>
            <a:off x="6404148" y="1828800"/>
            <a:ext cx="4878252" cy="1828800"/>
          </a:xfrm>
          <a:prstGeom prst="rect">
            <a:avLst/>
          </a:prstGeom>
          <a:solidFill>
            <a:schemeClr val="bg1">
              <a:lumMod val="75000"/>
            </a:schemeClr>
          </a:solidFill>
        </p:spPr>
        <p:txBody>
          <a:bodyPr/>
          <a:lstStyle/>
          <a:p>
            <a:r>
              <a:rPr lang="en-US"/>
              <a:t>Click icon to add picture</a:t>
            </a:r>
          </a:p>
        </p:txBody>
      </p:sp>
      <p:sp>
        <p:nvSpPr>
          <p:cNvPr id="12" name="Picture Placeholder 5"/>
          <p:cNvSpPr>
            <a:spLocks noGrp="1"/>
          </p:cNvSpPr>
          <p:nvPr>
            <p:ph type="pic" sz="quarter" idx="15"/>
          </p:nvPr>
        </p:nvSpPr>
        <p:spPr>
          <a:xfrm>
            <a:off x="6404148" y="3886200"/>
            <a:ext cx="4871052" cy="1828800"/>
          </a:xfrm>
          <a:prstGeom prst="rect">
            <a:avLst/>
          </a:prstGeom>
          <a:solidFill>
            <a:schemeClr val="bg1">
              <a:lumMod val="75000"/>
            </a:schemeClr>
          </a:solidFill>
        </p:spPr>
        <p:txBody>
          <a:bodyPr/>
          <a:lstStyle/>
          <a:p>
            <a:r>
              <a:rPr lang="en-US"/>
              <a:t>Click icon to add picture</a:t>
            </a:r>
          </a:p>
        </p:txBody>
      </p:sp>
      <p:sp>
        <p:nvSpPr>
          <p:cNvPr id="13" name="Text Placeholder 6"/>
          <p:cNvSpPr>
            <a:spLocks noGrp="1"/>
          </p:cNvSpPr>
          <p:nvPr>
            <p:ph type="body" sz="quarter" idx="16"/>
          </p:nvPr>
        </p:nvSpPr>
        <p:spPr>
          <a:xfrm>
            <a:off x="914401" y="1828800"/>
            <a:ext cx="5181600" cy="3888712"/>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BDF8A2E4-D35B-4097-99D6-6FEA978D94E0}"/>
              </a:ext>
            </a:extLst>
          </p:cNvPr>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6" name="Object 5" hidden="1">
                        <a:extLst>
                          <a:ext uri="{FF2B5EF4-FFF2-40B4-BE49-F238E27FC236}">
                            <a16:creationId xmlns:a16="http://schemas.microsoft.com/office/drawing/2014/main" id="{BDF8A2E4-D35B-4097-99D6-6FEA978D94E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Title 1">
            <a:extLst>
              <a:ext uri="{FF2B5EF4-FFF2-40B4-BE49-F238E27FC236}">
                <a16:creationId xmlns:a16="http://schemas.microsoft.com/office/drawing/2014/main" id="{FF84AF08-6C76-4814-9CB2-E34C094F9AEB}"/>
              </a:ext>
            </a:extLst>
          </p:cNvPr>
          <p:cNvSpPr>
            <a:spLocks noGrp="1"/>
          </p:cNvSpPr>
          <p:nvPr>
            <p:ph type="title" hasCustomPrompt="1"/>
          </p:nvPr>
        </p:nvSpPr>
        <p:spPr>
          <a:xfrm>
            <a:off x="2242457" y="281436"/>
            <a:ext cx="9716711" cy="545312"/>
          </a:xfrm>
          <a:prstGeom prst="rect">
            <a:avLst/>
          </a:prstGeom>
        </p:spPr>
        <p:txBody>
          <a:bodyPr lIns="0" tIns="0" rIns="0" bIns="0"/>
          <a:lstStyle>
            <a:lvl1pPr algn="l" defTabSz="914400" rtl="0" eaLnBrk="1" latinLnBrk="0" hangingPunct="1">
              <a:lnSpc>
                <a:spcPct val="90000"/>
              </a:lnSpc>
              <a:spcBef>
                <a:spcPct val="0"/>
              </a:spcBef>
              <a:buNone/>
              <a:defRPr lang="en-US" sz="2400" b="1" i="0" kern="1200" cap="all" spc="200" baseline="0" dirty="0">
                <a:solidFill>
                  <a:srgbClr val="92D050"/>
                </a:solidFill>
                <a:latin typeface="Arial" panose="020B0604020202020204" pitchFamily="34" charset="0"/>
                <a:ea typeface="+mj-ea"/>
                <a:cs typeface="Arial" panose="020B0604020202020204" pitchFamily="34" charset="0"/>
              </a:defRPr>
            </a:lvl1pPr>
          </a:lstStyle>
          <a:p>
            <a:r>
              <a:rPr lang="en-US"/>
              <a:t>TITLE 24PT ARIAL BOLD</a:t>
            </a:r>
          </a:p>
        </p:txBody>
      </p:sp>
      <p:pic>
        <p:nvPicPr>
          <p:cNvPr id="11" name="Picture 10">
            <a:extLst>
              <a:ext uri="{FF2B5EF4-FFF2-40B4-BE49-F238E27FC236}">
                <a16:creationId xmlns:a16="http://schemas.microsoft.com/office/drawing/2014/main" id="{9D6EC826-BEE5-41F4-B9D6-D9D956522D74}"/>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Tree>
    <p:extLst>
      <p:ext uri="{BB962C8B-B14F-4D97-AF65-F5344CB8AC3E}">
        <p14:creationId xmlns:p14="http://schemas.microsoft.com/office/powerpoint/2010/main" val="3078931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4_02 Title plus content">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7" name="Text Placeholder 6"/>
          <p:cNvSpPr>
            <a:spLocks noGrp="1"/>
          </p:cNvSpPr>
          <p:nvPr>
            <p:ph type="body" sz="quarter" idx="10"/>
          </p:nvPr>
        </p:nvSpPr>
        <p:spPr>
          <a:xfrm>
            <a:off x="914400" y="1828800"/>
            <a:ext cx="10363200" cy="3888712"/>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indent="-228600">
              <a:buFont typeface="Arial" charset="0"/>
              <a:buChar char="•"/>
              <a:defRPr sz="1400"/>
            </a:lvl4pPr>
            <a:lvl5pPr marL="0" indent="0">
              <a:buFont typeface="Arial" charset="0"/>
              <a:buNone/>
              <a:defRPr sz="800"/>
            </a:lvl5pPr>
          </a:lstStyle>
          <a:p>
            <a:pPr lvl="0"/>
            <a:r>
              <a:rPr lang="en-US"/>
              <a:t>Edit Master text styles</a:t>
            </a:r>
          </a:p>
        </p:txBody>
      </p:sp>
      <p:sp>
        <p:nvSpPr>
          <p:cNvPr id="2" name="Title 1"/>
          <p:cNvSpPr>
            <a:spLocks noGrp="1"/>
          </p:cNvSpPr>
          <p:nvPr>
            <p:ph type="ctrTitle" hasCustomPrompt="1"/>
          </p:nvPr>
        </p:nvSpPr>
        <p:spPr>
          <a:xfrm>
            <a:off x="914400" y="1142999"/>
            <a:ext cx="10363200" cy="685800"/>
          </a:xfrm>
          <a:prstGeom prst="rect">
            <a:avLst/>
          </a:prstGeom>
        </p:spPr>
        <p:txBody>
          <a:bodyPr lIns="0" tIns="0" rIns="0" bIns="0" anchor="t" anchorCtr="0">
            <a:noAutofit/>
          </a:bodyPr>
          <a:lstStyle>
            <a:lvl1pPr algn="l">
              <a:defRPr sz="3600"/>
            </a:lvl1pPr>
          </a:lstStyle>
          <a:p>
            <a:r>
              <a:rPr lang="en-US"/>
              <a:t>Title of slide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4800600"/>
          </a:xfrm>
          <a:prstGeom prst="rect">
            <a:avLst/>
          </a:prstGeom>
        </p:spPr>
      </p:pic>
      <p:sp>
        <p:nvSpPr>
          <p:cNvPr id="5" name="Text Placeholder 3"/>
          <p:cNvSpPr>
            <a:spLocks noGrp="1"/>
          </p:cNvSpPr>
          <p:nvPr>
            <p:ph type="body" sz="quarter" idx="10" hasCustomPrompt="1"/>
          </p:nvPr>
        </p:nvSpPr>
        <p:spPr>
          <a:xfrm>
            <a:off x="914400" y="5148072"/>
            <a:ext cx="10363200" cy="457200"/>
          </a:xfrm>
          <a:prstGeom prst="rect">
            <a:avLst/>
          </a:prstGeom>
        </p:spPr>
        <p:txBody>
          <a:bodyPr lIns="0" tIns="0" rIns="0" bIns="0" anchor="t" anchorCtr="0"/>
          <a:lstStyle>
            <a:lvl1pPr>
              <a:defRPr sz="3200">
                <a:solidFill>
                  <a:srgbClr val="54575A"/>
                </a:solidFill>
              </a:defRPr>
            </a:lvl1pPr>
            <a:lvl2pPr>
              <a:defRPr sz="1400">
                <a:solidFill>
                  <a:srgbClr val="54575A"/>
                </a:solidFill>
              </a:defRPr>
            </a:lvl2pPr>
            <a:lvl3pPr>
              <a:defRPr sz="1400">
                <a:solidFill>
                  <a:srgbClr val="54575A"/>
                </a:solidFill>
              </a:defRPr>
            </a:lvl3pPr>
            <a:lvl4pPr>
              <a:defRPr sz="1400">
                <a:solidFill>
                  <a:srgbClr val="54575A"/>
                </a:solidFill>
              </a:defRPr>
            </a:lvl4pPr>
            <a:lvl5pPr>
              <a:defRPr sz="1400">
                <a:solidFill>
                  <a:srgbClr val="54575A"/>
                </a:solidFill>
              </a:defRPr>
            </a:lvl5pPr>
          </a:lstStyle>
          <a:p>
            <a:pPr lvl="0"/>
            <a:r>
              <a:rPr lang="en-US"/>
              <a:t>Section divider title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04 Two content">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7" name="Text Placeholder 6"/>
          <p:cNvSpPr>
            <a:spLocks noGrp="1"/>
          </p:cNvSpPr>
          <p:nvPr>
            <p:ph type="body" sz="quarter" idx="10"/>
          </p:nvPr>
        </p:nvSpPr>
        <p:spPr>
          <a:xfrm>
            <a:off x="921600" y="1828800"/>
            <a:ext cx="5028350" cy="38862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
        <p:nvSpPr>
          <p:cNvPr id="2" name="Title 1"/>
          <p:cNvSpPr>
            <a:spLocks noGrp="1"/>
          </p:cNvSpPr>
          <p:nvPr>
            <p:ph type="ctrTitle" hasCustomPrompt="1"/>
          </p:nvPr>
        </p:nvSpPr>
        <p:spPr>
          <a:xfrm>
            <a:off x="914400" y="1143001"/>
            <a:ext cx="10363200" cy="683287"/>
          </a:xfrm>
          <a:prstGeom prst="rect">
            <a:avLst/>
          </a:prstGeom>
        </p:spPr>
        <p:txBody>
          <a:bodyPr lIns="0" tIns="0" rIns="0" bIns="0" anchor="t" anchorCtr="0">
            <a:noAutofit/>
          </a:bodyPr>
          <a:lstStyle>
            <a:lvl1pPr algn="l">
              <a:defRPr sz="3600"/>
            </a:lvl1pPr>
          </a:lstStyle>
          <a:p>
            <a:r>
              <a:rPr lang="en-US"/>
              <a:t>Title of slide</a:t>
            </a:r>
          </a:p>
        </p:txBody>
      </p:sp>
      <p:sp>
        <p:nvSpPr>
          <p:cNvPr id="8" name="Text Placeholder 6"/>
          <p:cNvSpPr>
            <a:spLocks noGrp="1"/>
          </p:cNvSpPr>
          <p:nvPr>
            <p:ph type="body" sz="quarter" idx="11"/>
          </p:nvPr>
        </p:nvSpPr>
        <p:spPr>
          <a:xfrm>
            <a:off x="6254750" y="1828800"/>
            <a:ext cx="5029200" cy="38862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05 Title only">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2" name="Title 1"/>
          <p:cNvSpPr>
            <a:spLocks noGrp="1"/>
          </p:cNvSpPr>
          <p:nvPr>
            <p:ph type="ctrTitle" hasCustomPrompt="1"/>
          </p:nvPr>
        </p:nvSpPr>
        <p:spPr>
          <a:xfrm>
            <a:off x="914400" y="1143001"/>
            <a:ext cx="10360800" cy="683287"/>
          </a:xfrm>
          <a:prstGeom prst="rect">
            <a:avLst/>
          </a:prstGeom>
        </p:spPr>
        <p:txBody>
          <a:bodyPr lIns="0" tIns="0" rIns="0" bIns="0" anchor="t" anchorCtr="0">
            <a:noAutofit/>
          </a:bodyPr>
          <a:lstStyle>
            <a:lvl1pPr algn="l">
              <a:defRPr sz="3600"/>
            </a:lvl1pPr>
          </a:lstStyle>
          <a:p>
            <a:r>
              <a:rPr lang="en-US"/>
              <a:t>Title of slide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06 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04 Two content">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a:xfrm>
            <a:off x="6400801" y="693336"/>
            <a:ext cx="4874400" cy="5030664"/>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
        <p:nvSpPr>
          <p:cNvPr id="6" name="Picture Placeholder 5"/>
          <p:cNvSpPr>
            <a:spLocks noGrp="1"/>
          </p:cNvSpPr>
          <p:nvPr>
            <p:ph type="pic" sz="quarter" idx="13"/>
          </p:nvPr>
        </p:nvSpPr>
        <p:spPr>
          <a:xfrm>
            <a:off x="0" y="1"/>
            <a:ext cx="6096000" cy="5710686"/>
          </a:xfrm>
          <a:prstGeom prst="rect">
            <a:avLst/>
          </a:prstGeom>
          <a:solidFill>
            <a:schemeClr val="bg1">
              <a:lumMod val="75000"/>
            </a:schemeClr>
          </a:solidFill>
        </p:spPr>
        <p:txBody>
          <a:bodyPr/>
          <a:lstStyle/>
          <a:p>
            <a:r>
              <a:rPr lang="en-US"/>
              <a:t>Click icon to add picture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07 Picture with caption">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2" name="Title 1"/>
          <p:cNvSpPr>
            <a:spLocks noGrp="1"/>
          </p:cNvSpPr>
          <p:nvPr>
            <p:ph type="ctrTitle" hasCustomPrompt="1"/>
          </p:nvPr>
        </p:nvSpPr>
        <p:spPr>
          <a:xfrm>
            <a:off x="914400" y="1143001"/>
            <a:ext cx="10360800" cy="683287"/>
          </a:xfrm>
          <a:prstGeom prst="rect">
            <a:avLst/>
          </a:prstGeom>
        </p:spPr>
        <p:txBody>
          <a:bodyPr lIns="0" tIns="0" rIns="0" bIns="0" anchor="t" anchorCtr="0">
            <a:noAutofit/>
          </a:bodyPr>
          <a:lstStyle>
            <a:lvl1pPr algn="l">
              <a:defRPr sz="3600"/>
            </a:lvl1pPr>
          </a:lstStyle>
          <a:p>
            <a:r>
              <a:rPr lang="en-US"/>
              <a:t>Title of slide</a:t>
            </a:r>
          </a:p>
        </p:txBody>
      </p:sp>
      <p:sp>
        <p:nvSpPr>
          <p:cNvPr id="6" name="Picture Placeholder 5"/>
          <p:cNvSpPr>
            <a:spLocks noGrp="1"/>
          </p:cNvSpPr>
          <p:nvPr>
            <p:ph type="pic" sz="quarter" idx="13"/>
          </p:nvPr>
        </p:nvSpPr>
        <p:spPr>
          <a:xfrm>
            <a:off x="907200" y="1828800"/>
            <a:ext cx="4115650" cy="3886200"/>
          </a:xfrm>
          <a:prstGeom prst="rect">
            <a:avLst/>
          </a:prstGeom>
          <a:solidFill>
            <a:schemeClr val="bg1">
              <a:lumMod val="75000"/>
            </a:schemeClr>
          </a:solidFill>
        </p:spPr>
        <p:txBody>
          <a:bodyPr/>
          <a:lstStyle/>
          <a:p>
            <a:r>
              <a:rPr lang="en-US"/>
              <a:t>Click icon to add picture</a:t>
            </a:r>
          </a:p>
        </p:txBody>
      </p:sp>
      <p:sp>
        <p:nvSpPr>
          <p:cNvPr id="9" name="Text Placeholder 6"/>
          <p:cNvSpPr>
            <a:spLocks noGrp="1"/>
          </p:cNvSpPr>
          <p:nvPr>
            <p:ph type="body" sz="quarter" idx="15" hasCustomPrompt="1"/>
          </p:nvPr>
        </p:nvSpPr>
        <p:spPr>
          <a:xfrm>
            <a:off x="5334000" y="1828800"/>
            <a:ext cx="5941200" cy="38862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Click to add text</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08 Two image with caption">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603500" cy="1168400"/>
          </a:xfrm>
          <a:prstGeom prst="rect">
            <a:avLst/>
          </a:prstGeom>
        </p:spPr>
      </p:pic>
      <p:sp>
        <p:nvSpPr>
          <p:cNvPr id="2" name="Title 1"/>
          <p:cNvSpPr>
            <a:spLocks noGrp="1"/>
          </p:cNvSpPr>
          <p:nvPr>
            <p:ph type="ctrTitle" hasCustomPrompt="1"/>
          </p:nvPr>
        </p:nvSpPr>
        <p:spPr>
          <a:xfrm>
            <a:off x="914400" y="1143001"/>
            <a:ext cx="10360800" cy="683287"/>
          </a:xfrm>
          <a:prstGeom prst="rect">
            <a:avLst/>
          </a:prstGeom>
        </p:spPr>
        <p:txBody>
          <a:bodyPr lIns="0" tIns="0" rIns="0" bIns="0" anchor="t" anchorCtr="0">
            <a:noAutofit/>
          </a:bodyPr>
          <a:lstStyle>
            <a:lvl1pPr algn="l">
              <a:defRPr sz="3600"/>
            </a:lvl1pPr>
          </a:lstStyle>
          <a:p>
            <a:r>
              <a:rPr lang="en-US"/>
              <a:t>Title of slide</a:t>
            </a:r>
          </a:p>
        </p:txBody>
      </p:sp>
      <p:sp>
        <p:nvSpPr>
          <p:cNvPr id="8" name="Picture Placeholder 5"/>
          <p:cNvSpPr>
            <a:spLocks noGrp="1"/>
          </p:cNvSpPr>
          <p:nvPr>
            <p:ph type="pic" sz="quarter" idx="13"/>
          </p:nvPr>
        </p:nvSpPr>
        <p:spPr>
          <a:xfrm>
            <a:off x="6404148" y="1828800"/>
            <a:ext cx="4878252" cy="1828800"/>
          </a:xfrm>
          <a:prstGeom prst="rect">
            <a:avLst/>
          </a:prstGeom>
          <a:solidFill>
            <a:schemeClr val="bg1">
              <a:lumMod val="75000"/>
            </a:schemeClr>
          </a:solidFill>
        </p:spPr>
        <p:txBody>
          <a:bodyPr/>
          <a:lstStyle/>
          <a:p>
            <a:r>
              <a:rPr lang="en-US"/>
              <a:t>Click icon to add picture</a:t>
            </a:r>
          </a:p>
        </p:txBody>
      </p:sp>
      <p:sp>
        <p:nvSpPr>
          <p:cNvPr id="12" name="Picture Placeholder 5"/>
          <p:cNvSpPr>
            <a:spLocks noGrp="1"/>
          </p:cNvSpPr>
          <p:nvPr>
            <p:ph type="pic" sz="quarter" idx="15"/>
          </p:nvPr>
        </p:nvSpPr>
        <p:spPr>
          <a:xfrm>
            <a:off x="6404148" y="3886200"/>
            <a:ext cx="4878252" cy="1828800"/>
          </a:xfrm>
          <a:prstGeom prst="rect">
            <a:avLst/>
          </a:prstGeom>
          <a:solidFill>
            <a:schemeClr val="bg1">
              <a:lumMod val="75000"/>
            </a:schemeClr>
          </a:solidFill>
        </p:spPr>
        <p:txBody>
          <a:bodyPr/>
          <a:lstStyle/>
          <a:p>
            <a:r>
              <a:rPr lang="en-US"/>
              <a:t>Click icon to add picture</a:t>
            </a:r>
          </a:p>
        </p:txBody>
      </p:sp>
      <p:sp>
        <p:nvSpPr>
          <p:cNvPr id="13" name="Text Placeholder 6"/>
          <p:cNvSpPr>
            <a:spLocks noGrp="1"/>
          </p:cNvSpPr>
          <p:nvPr>
            <p:ph type="body" sz="quarter" idx="16"/>
          </p:nvPr>
        </p:nvSpPr>
        <p:spPr>
          <a:xfrm>
            <a:off x="914401" y="1828800"/>
            <a:ext cx="5181600" cy="18288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
        <p:nvSpPr>
          <p:cNvPr id="15" name="Text Placeholder 6"/>
          <p:cNvSpPr>
            <a:spLocks noGrp="1"/>
          </p:cNvSpPr>
          <p:nvPr>
            <p:ph type="body" sz="quarter" idx="17"/>
          </p:nvPr>
        </p:nvSpPr>
        <p:spPr>
          <a:xfrm>
            <a:off x="914401" y="3886200"/>
            <a:ext cx="5181600" cy="1828800"/>
          </a:xfrm>
          <a:prstGeom prst="rect">
            <a:avLst/>
          </a:prstGeom>
        </p:spPr>
        <p:txBody>
          <a:bodyPr lIns="0" tIns="0" rIns="0" bIns="0"/>
          <a:lstStyle>
            <a:lvl1pPr marL="228600" indent="-228600">
              <a:buFont typeface="Arial" charset="0"/>
              <a:buChar char="•"/>
              <a:defRPr>
                <a:solidFill>
                  <a:srgbClr val="54575A"/>
                </a:solidFill>
              </a:defRPr>
            </a:lvl1pPr>
            <a:lvl2pPr marL="457200" indent="-228600">
              <a:buFont typeface="LucidaGrande" charset="0"/>
              <a:buChar char="-"/>
              <a:defRPr sz="2000"/>
            </a:lvl2pPr>
            <a:lvl3pPr marL="685800">
              <a:defRPr sz="1600"/>
            </a:lvl3pPr>
            <a:lvl4pPr marL="914400">
              <a:defRPr sz="1400"/>
            </a:lvl4pPr>
            <a:lvl5pPr marL="0" indent="0">
              <a:buNone/>
              <a:defRPr sz="800"/>
            </a:lvl5pPr>
          </a:lstStyle>
          <a:p>
            <a:pPr lvl="0"/>
            <a:r>
              <a:rPr lang="en-US"/>
              <a:t>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p:cNvSpPr/>
          <p:nvPr/>
        </p:nvSpPr>
        <p:spPr>
          <a:xfrm>
            <a:off x="0" y="5717512"/>
            <a:ext cx="12192000" cy="1140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a:latin typeface="Arial" charset="0"/>
            </a:endParaRPr>
          </a:p>
        </p:txBody>
      </p:sp>
      <p:pic>
        <p:nvPicPr>
          <p:cNvPr id="8" name="Picture 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0309574" y="5797897"/>
            <a:ext cx="1188742" cy="974692"/>
          </a:xfrm>
          <a:prstGeom prst="rect">
            <a:avLst/>
          </a:prstGeom>
        </p:spPr>
      </p:pic>
      <p:sp>
        <p:nvSpPr>
          <p:cNvPr id="12" name="TextBox 11"/>
          <p:cNvSpPr txBox="1"/>
          <p:nvPr/>
        </p:nvSpPr>
        <p:spPr>
          <a:xfrm>
            <a:off x="914400" y="5715000"/>
            <a:ext cx="8229600" cy="1140488"/>
          </a:xfrm>
          <a:prstGeom prst="rect">
            <a:avLst/>
          </a:prstGeom>
          <a:noFill/>
        </p:spPr>
        <p:txBody>
          <a:bodyPr wrap="square" lIns="0" tIns="0" rIns="0" bIns="0" rtlCol="0" anchor="ctr" anchorCtr="0">
            <a:noAutofit/>
          </a:bodyPr>
          <a:lstStyle/>
          <a:p>
            <a:pPr lvl="0"/>
            <a:fld id="{5339810E-E761-FF4C-B39D-80790C550ABE}" type="slidenum">
              <a:rPr lang="en-US" sz="1000" b="0" i="0" smtClean="0">
                <a:solidFill>
                  <a:srgbClr val="54575A"/>
                </a:solidFill>
                <a:latin typeface="Arial" charset="0"/>
                <a:ea typeface="Arial" charset="0"/>
                <a:cs typeface="Arial" charset="0"/>
              </a:rPr>
              <a:pPr lvl="0"/>
              <a:t>‹#›</a:t>
            </a:fld>
            <a:endParaRPr lang="en-US" sz="1000" b="0" i="0">
              <a:solidFill>
                <a:srgbClr val="54575A"/>
              </a:solidFill>
              <a:latin typeface="Arial" charset="0"/>
              <a:ea typeface="Arial" charset="0"/>
              <a:cs typeface="Arial" charset="0"/>
            </a:endParaRPr>
          </a:p>
        </p:txBody>
      </p:sp>
    </p:spTree>
    <p:extLst>
      <p:ext uri="{BB962C8B-B14F-4D97-AF65-F5344CB8AC3E}">
        <p14:creationId xmlns:p14="http://schemas.microsoft.com/office/powerpoint/2010/main" val="4721336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Lst>
  <p:hf sldNum="0" hdr="0" dt="0"/>
  <p:txStyles>
    <p:titleStyle>
      <a:lvl1pPr algn="l" defTabSz="914400" rtl="0" eaLnBrk="1" latinLnBrk="0" hangingPunct="1">
        <a:lnSpc>
          <a:spcPct val="90000"/>
        </a:lnSpc>
        <a:spcBef>
          <a:spcPct val="0"/>
        </a:spcBef>
        <a:buNone/>
        <a:defRPr sz="3600" kern="1200" baseline="0">
          <a:solidFill>
            <a:srgbClr val="54575A"/>
          </a:solidFill>
          <a:latin typeface="Arial"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userDrawn="1">
          <p15:clr>
            <a:srgbClr val="F26B43"/>
          </p15:clr>
        </p15:guide>
        <p15:guide id="2" pos="691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www.energynetworks.org/work/open-networks/"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50E5F72-C188-D636-56D3-742F6E435549}"/>
              </a:ext>
            </a:extLst>
          </p:cNvPr>
          <p:cNvSpPr>
            <a:spLocks noGrp="1"/>
          </p:cNvSpPr>
          <p:nvPr>
            <p:ph type="body" sz="quarter" idx="10"/>
          </p:nvPr>
        </p:nvSpPr>
        <p:spPr/>
        <p:txBody>
          <a:bodyPr/>
          <a:lstStyle/>
          <a:p>
            <a:r>
              <a:rPr lang="en-US" dirty="0"/>
              <a:t>DSO Consultation</a:t>
            </a:r>
          </a:p>
        </p:txBody>
      </p:sp>
      <p:sp>
        <p:nvSpPr>
          <p:cNvPr id="2" name="TextBox 1">
            <a:extLst>
              <a:ext uri="{FF2B5EF4-FFF2-40B4-BE49-F238E27FC236}">
                <a16:creationId xmlns:a16="http://schemas.microsoft.com/office/drawing/2014/main" id="{E2B48683-F5F6-FAA8-85EF-83E228083F03}"/>
              </a:ext>
            </a:extLst>
          </p:cNvPr>
          <p:cNvSpPr txBox="1"/>
          <p:nvPr/>
        </p:nvSpPr>
        <p:spPr>
          <a:xfrm>
            <a:off x="9225280" y="6177280"/>
            <a:ext cx="3749040" cy="369332"/>
          </a:xfrm>
          <a:prstGeom prst="rect">
            <a:avLst/>
          </a:prstGeom>
          <a:noFill/>
        </p:spPr>
        <p:txBody>
          <a:bodyPr wrap="square" rtlCol="0">
            <a:spAutoFit/>
          </a:bodyPr>
          <a:lstStyle/>
          <a:p>
            <a:r>
              <a:rPr lang="en-US"/>
              <a:t>June 23, </a:t>
            </a:r>
            <a:r>
              <a:rPr lang="en-US" dirty="0"/>
              <a:t>2025</a:t>
            </a:r>
          </a:p>
        </p:txBody>
      </p:sp>
    </p:spTree>
    <p:extLst>
      <p:ext uri="{BB962C8B-B14F-4D97-AF65-F5344CB8AC3E}">
        <p14:creationId xmlns:p14="http://schemas.microsoft.com/office/powerpoint/2010/main" val="3552234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21416-5438-6640-9640-EEF890F72C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AD4DE5-669D-5BBB-5B13-D58D2DCB7C6E}"/>
              </a:ext>
            </a:extLst>
          </p:cNvPr>
          <p:cNvSpPr>
            <a:spLocks noGrp="1"/>
          </p:cNvSpPr>
          <p:nvPr>
            <p:ph type="title"/>
          </p:nvPr>
        </p:nvSpPr>
        <p:spPr/>
        <p:txBody>
          <a:bodyPr/>
          <a:lstStyle/>
          <a:p>
            <a:r>
              <a:rPr lang="en-CA" b="1" dirty="0"/>
              <a:t>Rejection of Proposal 2</a:t>
            </a:r>
            <a:br>
              <a:rPr lang="en-CA" dirty="0"/>
            </a:br>
            <a:br>
              <a:rPr lang="en-US" dirty="0"/>
            </a:br>
            <a:br>
              <a:rPr lang="en-US" dirty="0"/>
            </a:br>
            <a:endParaRPr lang="en-CA" dirty="0"/>
          </a:p>
        </p:txBody>
      </p:sp>
      <p:sp>
        <p:nvSpPr>
          <p:cNvPr id="3" name="Text Placeholder 3">
            <a:extLst>
              <a:ext uri="{FF2B5EF4-FFF2-40B4-BE49-F238E27FC236}">
                <a16:creationId xmlns:a16="http://schemas.microsoft.com/office/drawing/2014/main" id="{D5831DF0-0EB2-65A7-4A6F-6A823721A32A}"/>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indent="0">
              <a:spcBef>
                <a:spcPts val="1000"/>
              </a:spcBef>
              <a:buNone/>
            </a:pPr>
            <a:r>
              <a:rPr lang="en-US" b="1" dirty="0"/>
              <a:t>Proposal 2 poses material risks:</a:t>
            </a:r>
          </a:p>
          <a:p>
            <a:pPr marL="285750" lvl="2" indent="-285750">
              <a:spcBef>
                <a:spcPts val="1000"/>
              </a:spcBef>
            </a:pPr>
            <a:r>
              <a:rPr lang="en-US" dirty="0"/>
              <a:t>Increased system fragmentation and operational risk.</a:t>
            </a:r>
          </a:p>
          <a:p>
            <a:pPr marL="285750" lvl="2" indent="-285750">
              <a:spcBef>
                <a:spcPts val="1000"/>
              </a:spcBef>
            </a:pPr>
            <a:r>
              <a:rPr lang="en-US" dirty="0"/>
              <a:t>Limit's ability to recover full DER value stack (local + wholesale).</a:t>
            </a:r>
          </a:p>
          <a:p>
            <a:pPr marL="285750" lvl="2" indent="-285750">
              <a:spcBef>
                <a:spcPts val="1000"/>
              </a:spcBef>
            </a:pPr>
            <a:r>
              <a:rPr lang="en-US" dirty="0"/>
              <a:t>Slows grid modernization by complicating investment cases.</a:t>
            </a:r>
          </a:p>
          <a:p>
            <a:pPr marL="285750" lvl="2" indent="-285750">
              <a:spcBef>
                <a:spcPts val="1000"/>
              </a:spcBef>
            </a:pPr>
            <a:r>
              <a:rPr lang="en-US" dirty="0"/>
              <a:t>Reduces coordination and increases customer confusion.</a:t>
            </a:r>
          </a:p>
          <a:p>
            <a:pPr marL="285750" lvl="2" indent="-285750">
              <a:spcBef>
                <a:spcPts val="1000"/>
              </a:spcBef>
            </a:pPr>
            <a:r>
              <a:rPr lang="en-US" dirty="0"/>
              <a:t>Creating a "simplified" model risks understating the complexity of a functioning DSO.</a:t>
            </a:r>
          </a:p>
          <a:p>
            <a:pPr marL="285750" lvl="2" indent="-285750">
              <a:spcBef>
                <a:spcPts val="1000"/>
              </a:spcBef>
            </a:pPr>
            <a:r>
              <a:rPr lang="en-US" dirty="0"/>
              <a:t>Instead, define minimum technical requirements and develop a phased roadmap grounded in real utility capabilities.</a:t>
            </a:r>
          </a:p>
          <a:p>
            <a:pPr marL="346075" lvl="1" indent="-285750">
              <a:lnSpc>
                <a:spcPct val="150000"/>
              </a:lnSpc>
              <a:buFont typeface="Wingdings" panose="05000000000000000000" pitchFamily="2" charset="2"/>
              <a:buChar char="§"/>
            </a:pPr>
            <a:endParaRPr lang="en-US" sz="1400" dirty="0">
              <a:latin typeface="+mn-lt"/>
            </a:endParaRPr>
          </a:p>
        </p:txBody>
      </p:sp>
    </p:spTree>
    <p:extLst>
      <p:ext uri="{BB962C8B-B14F-4D97-AF65-F5344CB8AC3E}">
        <p14:creationId xmlns:p14="http://schemas.microsoft.com/office/powerpoint/2010/main" val="854783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7CA91-7179-9C9F-BB5F-60B0B869A2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E80D1C-F261-F67F-0F79-D511D3308C78}"/>
              </a:ext>
            </a:extLst>
          </p:cNvPr>
          <p:cNvSpPr>
            <a:spLocks noGrp="1"/>
          </p:cNvSpPr>
          <p:nvPr>
            <p:ph type="title"/>
          </p:nvPr>
        </p:nvSpPr>
        <p:spPr/>
        <p:txBody>
          <a:bodyPr/>
          <a:lstStyle/>
          <a:p>
            <a:r>
              <a:rPr lang="en-US" b="1" dirty="0"/>
              <a:t>Why a Market-Based Approach is Essential</a:t>
            </a:r>
            <a:br>
              <a:rPr lang="en-US" dirty="0"/>
            </a:br>
            <a:br>
              <a:rPr lang="en-CA" dirty="0"/>
            </a:br>
            <a:br>
              <a:rPr lang="en-US" dirty="0"/>
            </a:br>
            <a:br>
              <a:rPr lang="en-US" dirty="0"/>
            </a:br>
            <a:endParaRPr lang="en-CA" dirty="0"/>
          </a:p>
        </p:txBody>
      </p:sp>
      <p:sp>
        <p:nvSpPr>
          <p:cNvPr id="3" name="Text Placeholder 3">
            <a:extLst>
              <a:ext uri="{FF2B5EF4-FFF2-40B4-BE49-F238E27FC236}">
                <a16:creationId xmlns:a16="http://schemas.microsoft.com/office/drawing/2014/main" id="{E7E0039D-881D-2EE3-7E2F-1350D525CF22}"/>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indent="0">
              <a:spcBef>
                <a:spcPts val="1000"/>
              </a:spcBef>
              <a:buNone/>
            </a:pPr>
            <a:r>
              <a:rPr lang="en-US" b="1" dirty="0"/>
              <a:t>Programmatic approaches risk reinforcing incumbent advantage, limit participation, and restrict innovation</a:t>
            </a:r>
            <a:r>
              <a:rPr lang="en-US" dirty="0"/>
              <a:t>:</a:t>
            </a:r>
          </a:p>
          <a:p>
            <a:pPr marL="285750" lvl="2" indent="-285750">
              <a:spcBef>
                <a:spcPts val="1000"/>
              </a:spcBef>
            </a:pPr>
            <a:r>
              <a:rPr lang="en-US" dirty="0"/>
              <a:t>Existing players may dominate, reducing access and diversity in service provision.</a:t>
            </a:r>
          </a:p>
          <a:p>
            <a:pPr marL="285750" lvl="2" indent="-285750">
              <a:spcBef>
                <a:spcPts val="1000"/>
              </a:spcBef>
            </a:pPr>
            <a:r>
              <a:rPr lang="en-US" dirty="0"/>
              <a:t>Customers are locked into utility-driven offerings with limited flexibility.</a:t>
            </a:r>
          </a:p>
          <a:p>
            <a:pPr lvl="2" indent="0">
              <a:spcBef>
                <a:spcPts val="1000"/>
              </a:spcBef>
              <a:buNone/>
            </a:pPr>
            <a:r>
              <a:rPr lang="en-US" b="1" dirty="0"/>
              <a:t>Markets foster competition and innovation:</a:t>
            </a:r>
          </a:p>
          <a:p>
            <a:pPr marL="285750" lvl="2" indent="-285750">
              <a:spcBef>
                <a:spcPts val="1000"/>
              </a:spcBef>
            </a:pPr>
            <a:r>
              <a:rPr lang="en-US" dirty="0"/>
              <a:t>Create price transparency and value signals.</a:t>
            </a:r>
          </a:p>
          <a:p>
            <a:pPr marL="285750" lvl="2" indent="-285750">
              <a:spcBef>
                <a:spcPts val="1000"/>
              </a:spcBef>
            </a:pPr>
            <a:r>
              <a:rPr lang="en-US" dirty="0"/>
              <a:t>Enable DER owners and aggregators to compete based on service, price, and performance.</a:t>
            </a:r>
          </a:p>
          <a:p>
            <a:pPr marL="285750" lvl="2" indent="-285750">
              <a:spcBef>
                <a:spcPts val="1000"/>
              </a:spcBef>
            </a:pPr>
            <a:r>
              <a:rPr lang="en-US" dirty="0"/>
              <a:t>Support scaling of new technologies through clear, consistent revenue streams.</a:t>
            </a:r>
          </a:p>
          <a:p>
            <a:pPr lvl="2" indent="0">
              <a:spcBef>
                <a:spcPts val="1000"/>
              </a:spcBef>
              <a:buNone/>
            </a:pPr>
            <a:r>
              <a:rPr lang="en-US" b="1" dirty="0"/>
              <a:t>OEB’s Role:</a:t>
            </a:r>
          </a:p>
          <a:p>
            <a:pPr marL="285750" lvl="2" indent="-285750">
              <a:lnSpc>
                <a:spcPct val="100000"/>
              </a:lnSpc>
              <a:spcBef>
                <a:spcPts val="1000"/>
              </a:spcBef>
            </a:pPr>
            <a:r>
              <a:rPr lang="en-US" dirty="0"/>
              <a:t>Establish a regulatory construct or framework that facilitates DSO roles and accountabilities that best serve Ontario’s ratepayers and provides cost recovery and remuneration mechanisms for LDCs that are consistent with the fair return standard. </a:t>
            </a:r>
          </a:p>
          <a:p>
            <a:pPr marL="285750" lvl="2" indent="-285750">
              <a:lnSpc>
                <a:spcPct val="100000"/>
              </a:lnSpc>
              <a:spcBef>
                <a:spcPts val="1000"/>
              </a:spcBef>
            </a:pPr>
            <a:r>
              <a:rPr lang="en-US" dirty="0"/>
              <a:t>Create the conditions and rules to enable markets and facilitate their development and longevity by ensuring interoperability, visibility, and non-discriminatory access (e.g., market structures, operating conditions, customer access protocols etc.)</a:t>
            </a:r>
          </a:p>
          <a:p>
            <a:pPr marL="346075" lvl="1" indent="-285750">
              <a:lnSpc>
                <a:spcPct val="150000"/>
              </a:lnSpc>
              <a:buFont typeface="Wingdings" panose="05000000000000000000" pitchFamily="2" charset="2"/>
              <a:buChar char="§"/>
            </a:pPr>
            <a:endParaRPr lang="en-US" sz="1400" dirty="0">
              <a:latin typeface="+mn-lt"/>
            </a:endParaRPr>
          </a:p>
        </p:txBody>
      </p:sp>
    </p:spTree>
    <p:extLst>
      <p:ext uri="{BB962C8B-B14F-4D97-AF65-F5344CB8AC3E}">
        <p14:creationId xmlns:p14="http://schemas.microsoft.com/office/powerpoint/2010/main" val="1890547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7F5DB-44C0-3FC4-67B3-F4326CA95F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F02531-7793-9CAB-E3E4-795ED0A311A1}"/>
              </a:ext>
            </a:extLst>
          </p:cNvPr>
          <p:cNvSpPr>
            <a:spLocks noGrp="1"/>
          </p:cNvSpPr>
          <p:nvPr>
            <p:ph type="title"/>
          </p:nvPr>
        </p:nvSpPr>
        <p:spPr/>
        <p:txBody>
          <a:bodyPr/>
          <a:lstStyle/>
          <a:p>
            <a:r>
              <a:rPr lang="en-US" b="1" dirty="0"/>
              <a:t>Why a Market-Based Approach is Essential</a:t>
            </a:r>
            <a:br>
              <a:rPr lang="en-US" dirty="0"/>
            </a:br>
            <a:br>
              <a:rPr lang="en-CA" dirty="0"/>
            </a:br>
            <a:br>
              <a:rPr lang="en-US" dirty="0"/>
            </a:br>
            <a:br>
              <a:rPr lang="en-US" dirty="0"/>
            </a:br>
            <a:endParaRPr lang="en-CA" dirty="0"/>
          </a:p>
        </p:txBody>
      </p:sp>
      <p:sp>
        <p:nvSpPr>
          <p:cNvPr id="3" name="Text Placeholder 3">
            <a:extLst>
              <a:ext uri="{FF2B5EF4-FFF2-40B4-BE49-F238E27FC236}">
                <a16:creationId xmlns:a16="http://schemas.microsoft.com/office/drawing/2014/main" id="{15E41ABB-5553-7BBC-E5E4-C670585BAAEE}"/>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indent="0">
              <a:spcBef>
                <a:spcPts val="1000"/>
              </a:spcBef>
              <a:buNone/>
            </a:pPr>
            <a:r>
              <a:rPr lang="en-US" b="1" dirty="0"/>
              <a:t>International Precedent:</a:t>
            </a:r>
          </a:p>
          <a:p>
            <a:pPr marL="285750" lvl="2" indent="-285750">
              <a:spcBef>
                <a:spcPts val="1000"/>
              </a:spcBef>
            </a:pPr>
            <a:r>
              <a:rPr lang="en-US" dirty="0"/>
              <a:t>In the UK, market-based approaches have successfully delivered capacity and system value:</a:t>
            </a:r>
          </a:p>
          <a:p>
            <a:pPr marL="285750" lvl="2" indent="-285750">
              <a:spcBef>
                <a:spcPts val="1000"/>
              </a:spcBef>
            </a:pPr>
            <a:r>
              <a:rPr lang="en-US" dirty="0"/>
              <a:t>UK Power Networks (UKPN): Procured 1.5 GW of flexibility contracts, delivering £91M (~C$160M) in avoided reinforcement costs and £199M (~C$350M) in total consumer benefit.</a:t>
            </a:r>
          </a:p>
          <a:p>
            <a:pPr marL="285750" lvl="2" indent="-285750">
              <a:spcBef>
                <a:spcPts val="1000"/>
              </a:spcBef>
            </a:pPr>
            <a:r>
              <a:rPr lang="en-US" dirty="0"/>
              <a:t>SP Energy Networks (SPEN): Contracted 300+ MW across multiple zones.</a:t>
            </a:r>
          </a:p>
          <a:p>
            <a:pPr marL="285750" lvl="2" indent="-285750">
              <a:spcBef>
                <a:spcPts val="1000"/>
              </a:spcBef>
            </a:pPr>
            <a:r>
              <a:rPr lang="en-US" dirty="0"/>
              <a:t>Electricity Northwest (ENWL): Scaled tenders from 7.5 MW to over 1,000 MW within ED2.</a:t>
            </a:r>
          </a:p>
          <a:p>
            <a:pPr lvl="2" indent="0">
              <a:spcBef>
                <a:spcPts val="1000"/>
              </a:spcBef>
              <a:buNone/>
            </a:pPr>
            <a:r>
              <a:rPr lang="en-US" b="1" dirty="0"/>
              <a:t>Key Takeaways for Ontario</a:t>
            </a:r>
          </a:p>
          <a:p>
            <a:pPr marL="285750" lvl="2" indent="-285750">
              <a:spcBef>
                <a:spcPts val="1000"/>
              </a:spcBef>
            </a:pPr>
            <a:r>
              <a:rPr lang="en-US" dirty="0"/>
              <a:t>Market structure maximizes competition and innovation, enabling diverse DER participation and transparent pricing.</a:t>
            </a:r>
          </a:p>
          <a:p>
            <a:pPr marL="285750" lvl="2" indent="-285750">
              <a:spcBef>
                <a:spcPts val="1000"/>
              </a:spcBef>
            </a:pPr>
            <a:r>
              <a:rPr lang="en-US" dirty="0"/>
              <a:t>Established governance, data transparency, and platform interoperability create durable market ecosystems.</a:t>
            </a:r>
          </a:p>
          <a:p>
            <a:pPr marL="285750" lvl="2" indent="-285750">
              <a:spcBef>
                <a:spcPts val="1000"/>
              </a:spcBef>
            </a:pPr>
            <a:r>
              <a:rPr lang="en-US" dirty="0"/>
              <a:t>Ontario can replicate the UK’s success:</a:t>
            </a:r>
          </a:p>
          <a:p>
            <a:pPr marL="742950" lvl="3" indent="-285750">
              <a:spcBef>
                <a:spcPts val="1000"/>
              </a:spcBef>
            </a:pPr>
            <a:r>
              <a:rPr lang="en-US" dirty="0"/>
              <a:t>Unlocking hundreds of MW of local flexibility,</a:t>
            </a:r>
          </a:p>
          <a:p>
            <a:pPr marL="742950" lvl="3" indent="-285750">
              <a:spcBef>
                <a:spcPts val="1000"/>
              </a:spcBef>
            </a:pPr>
            <a:r>
              <a:rPr lang="en-US" dirty="0"/>
              <a:t>Delivering tens to hundreds of millions in savings annually,</a:t>
            </a:r>
          </a:p>
          <a:p>
            <a:pPr marL="742950" lvl="3" indent="-285750">
              <a:spcBef>
                <a:spcPts val="1000"/>
              </a:spcBef>
            </a:pPr>
            <a:r>
              <a:rPr lang="en-US" dirty="0"/>
              <a:t>Supporting DER deployment and grid modernization at scale.</a:t>
            </a:r>
          </a:p>
          <a:p>
            <a:pPr marL="285750" lvl="2" indent="-285750">
              <a:spcBef>
                <a:spcPts val="1000"/>
              </a:spcBef>
            </a:pPr>
            <a:endParaRPr lang="en-US" dirty="0"/>
          </a:p>
          <a:p>
            <a:pPr marL="285750" lvl="2" indent="-285750">
              <a:spcBef>
                <a:spcPts val="1000"/>
              </a:spcBef>
            </a:pPr>
            <a:endParaRPr lang="en-US" dirty="0"/>
          </a:p>
          <a:p>
            <a:pPr marL="346075" lvl="1" indent="-285750">
              <a:lnSpc>
                <a:spcPct val="150000"/>
              </a:lnSpc>
              <a:buFont typeface="Wingdings" panose="05000000000000000000" pitchFamily="2" charset="2"/>
              <a:buChar char="§"/>
            </a:pPr>
            <a:endParaRPr lang="en-US" sz="1400" dirty="0">
              <a:latin typeface="+mn-lt"/>
            </a:endParaRPr>
          </a:p>
        </p:txBody>
      </p:sp>
    </p:spTree>
    <p:extLst>
      <p:ext uri="{BB962C8B-B14F-4D97-AF65-F5344CB8AC3E}">
        <p14:creationId xmlns:p14="http://schemas.microsoft.com/office/powerpoint/2010/main" val="415114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53D9A-2867-0622-F94D-91BDCB0E1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AB9D26-AF8F-F81E-1B96-7FCBA3651CCC}"/>
              </a:ext>
            </a:extLst>
          </p:cNvPr>
          <p:cNvSpPr>
            <a:spLocks noGrp="1"/>
          </p:cNvSpPr>
          <p:nvPr>
            <p:ph type="title"/>
          </p:nvPr>
        </p:nvSpPr>
        <p:spPr/>
        <p:txBody>
          <a:bodyPr/>
          <a:lstStyle/>
          <a:p>
            <a:r>
              <a:rPr lang="en-US" b="1" dirty="0"/>
              <a:t>Focus on Capabilities, Not Separation</a:t>
            </a:r>
            <a:br>
              <a:rPr lang="en-US" dirty="0"/>
            </a:br>
            <a:br>
              <a:rPr lang="en-US" dirty="0"/>
            </a:br>
            <a:br>
              <a:rPr lang="en-CA" dirty="0"/>
            </a:br>
            <a:br>
              <a:rPr lang="en-US" dirty="0"/>
            </a:br>
            <a:br>
              <a:rPr lang="en-US" dirty="0"/>
            </a:br>
            <a:endParaRPr lang="en-CA" dirty="0"/>
          </a:p>
        </p:txBody>
      </p:sp>
      <p:sp>
        <p:nvSpPr>
          <p:cNvPr id="3" name="Text Placeholder 3">
            <a:extLst>
              <a:ext uri="{FF2B5EF4-FFF2-40B4-BE49-F238E27FC236}">
                <a16:creationId xmlns:a16="http://schemas.microsoft.com/office/drawing/2014/main" id="{AF34BF32-21BA-9EE6-58CD-AF052C656433}"/>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indent="0">
              <a:spcBef>
                <a:spcPts val="600"/>
              </a:spcBef>
              <a:buNone/>
            </a:pPr>
            <a:r>
              <a:rPr lang="en-US" b="1" dirty="0"/>
              <a:t>Premature to legislate structural separation:</a:t>
            </a:r>
          </a:p>
          <a:p>
            <a:pPr marL="285750" lvl="2" indent="-285750">
              <a:spcBef>
                <a:spcPts val="600"/>
              </a:spcBef>
            </a:pPr>
            <a:r>
              <a:rPr lang="en-US" dirty="0"/>
              <a:t>Decisions on separation of operational functions should follow—not precede—definition of end-state goals and system needs.</a:t>
            </a:r>
            <a:br>
              <a:rPr lang="en-US" dirty="0"/>
            </a:br>
            <a:endParaRPr lang="en-US" dirty="0"/>
          </a:p>
          <a:p>
            <a:pPr lvl="2" indent="0">
              <a:spcBef>
                <a:spcPts val="600"/>
              </a:spcBef>
              <a:buNone/>
            </a:pPr>
            <a:r>
              <a:rPr lang="en-US" b="1" dirty="0"/>
              <a:t>Focus first on enabling capabilities:</a:t>
            </a:r>
          </a:p>
          <a:p>
            <a:pPr marL="285750" lvl="2" indent="-285750">
              <a:spcBef>
                <a:spcPts val="600"/>
              </a:spcBef>
            </a:pPr>
            <a:r>
              <a:rPr lang="en-US" dirty="0"/>
              <a:t>Planning, operations, DER visibility, market enablement.</a:t>
            </a:r>
          </a:p>
          <a:p>
            <a:pPr marL="285750" lvl="2" indent="-285750">
              <a:spcBef>
                <a:spcPts val="600"/>
              </a:spcBef>
            </a:pPr>
            <a:r>
              <a:rPr lang="en-US" dirty="0"/>
              <a:t>Create space for functional evolution and sector innovation to occur.</a:t>
            </a:r>
            <a:br>
              <a:rPr lang="en-US" dirty="0"/>
            </a:br>
            <a:endParaRPr lang="en-US" dirty="0"/>
          </a:p>
          <a:p>
            <a:pPr lvl="2" indent="0">
              <a:spcBef>
                <a:spcPts val="600"/>
              </a:spcBef>
              <a:buNone/>
            </a:pPr>
            <a:r>
              <a:rPr lang="en-US" b="1" dirty="0"/>
              <a:t>Provide regulatory clarity:</a:t>
            </a:r>
          </a:p>
          <a:p>
            <a:pPr marL="285750" lvl="2" indent="-285750">
              <a:spcBef>
                <a:spcPts val="600"/>
              </a:spcBef>
            </a:pPr>
            <a:r>
              <a:rPr lang="en-US" dirty="0"/>
              <a:t>Provide regulatory clarity that will factor in various stakeholder operational complexities to enable and facilitate the best DSO outcomes for Ontario’s unique circumstances.</a:t>
            </a:r>
          </a:p>
          <a:p>
            <a:pPr marL="285750" lvl="2" indent="-285750">
              <a:spcBef>
                <a:spcPts val="600"/>
              </a:spcBef>
            </a:pPr>
            <a:r>
              <a:rPr lang="en-US" dirty="0"/>
              <a:t>Allow the full spectrum of benefits to be realized, while accounting for and monitoring risks, as necessary or appropriate.</a:t>
            </a:r>
            <a:br>
              <a:rPr lang="en-US" dirty="0"/>
            </a:br>
            <a:endParaRPr lang="en-US" dirty="0"/>
          </a:p>
          <a:p>
            <a:pPr lvl="2" indent="0">
              <a:spcBef>
                <a:spcPts val="600"/>
              </a:spcBef>
              <a:buNone/>
            </a:pPr>
            <a:r>
              <a:rPr lang="en-US" b="1" dirty="0"/>
              <a:t>Recommendation:</a:t>
            </a:r>
          </a:p>
          <a:p>
            <a:pPr marL="285750" lvl="2" indent="-285750">
              <a:spcBef>
                <a:spcPts val="600"/>
              </a:spcBef>
            </a:pPr>
            <a:r>
              <a:rPr lang="en-US" dirty="0"/>
              <a:t>Prioritize defining technical and operational requirements.</a:t>
            </a:r>
          </a:p>
          <a:p>
            <a:pPr marL="285750" lvl="2" indent="-285750">
              <a:spcBef>
                <a:spcPts val="600"/>
              </a:spcBef>
            </a:pPr>
            <a:r>
              <a:rPr lang="en-US" dirty="0"/>
              <a:t>Align implementation roadmap with sector-led maturity and the evolution of planning and market coordination roles.</a:t>
            </a:r>
          </a:p>
        </p:txBody>
      </p:sp>
    </p:spTree>
    <p:extLst>
      <p:ext uri="{BB962C8B-B14F-4D97-AF65-F5344CB8AC3E}">
        <p14:creationId xmlns:p14="http://schemas.microsoft.com/office/powerpoint/2010/main" val="263285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6F3DC95-28E7-5F74-33F0-DE4D8F965B3F}"/>
              </a:ext>
            </a:extLst>
          </p:cNvPr>
          <p:cNvSpPr>
            <a:spLocks noGrp="1"/>
          </p:cNvSpPr>
          <p:nvPr>
            <p:ph type="body" sz="quarter" idx="10"/>
          </p:nvPr>
        </p:nvSpPr>
        <p:spPr/>
        <p:txBody>
          <a:bodyPr/>
          <a:lstStyle/>
          <a:p>
            <a:r>
              <a:rPr lang="en-US" dirty="0"/>
              <a:t>State of Play</a:t>
            </a:r>
            <a:endParaRPr lang="en-CA" dirty="0"/>
          </a:p>
        </p:txBody>
      </p:sp>
    </p:spTree>
    <p:extLst>
      <p:ext uri="{BB962C8B-B14F-4D97-AF65-F5344CB8AC3E}">
        <p14:creationId xmlns:p14="http://schemas.microsoft.com/office/powerpoint/2010/main" val="2725697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EA8DC-0C8D-9727-825A-F1D0696FFB1D}"/>
              </a:ext>
            </a:extLst>
          </p:cNvPr>
          <p:cNvSpPr>
            <a:spLocks noGrp="1"/>
          </p:cNvSpPr>
          <p:nvPr>
            <p:ph type="title"/>
          </p:nvPr>
        </p:nvSpPr>
        <p:spPr/>
        <p:txBody>
          <a:bodyPr/>
          <a:lstStyle/>
          <a:p>
            <a:r>
              <a:rPr lang="en-US" b="1" dirty="0"/>
              <a:t>Objectives of the DSO Consultation</a:t>
            </a:r>
            <a:br>
              <a:rPr lang="en-US" dirty="0"/>
            </a:br>
            <a:endParaRPr lang="en-CA" dirty="0"/>
          </a:p>
        </p:txBody>
      </p:sp>
      <p:sp>
        <p:nvSpPr>
          <p:cNvPr id="3" name="Text Placeholder 3">
            <a:extLst>
              <a:ext uri="{FF2B5EF4-FFF2-40B4-BE49-F238E27FC236}">
                <a16:creationId xmlns:a16="http://schemas.microsoft.com/office/drawing/2014/main" id="{7D9987DA-13DC-27B6-285D-D6F833B01EB8}"/>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b="1" dirty="0"/>
              <a:t>Align consultation with OEB statutory objectives:</a:t>
            </a:r>
          </a:p>
          <a:p>
            <a:pPr marL="285750" lvl="1" indent="-285750">
              <a:spcBef>
                <a:spcPts val="1000"/>
              </a:spcBef>
              <a:buFont typeface="Arial" panose="020B0604020202020204" pitchFamily="34" charset="0"/>
              <a:buChar char="•"/>
            </a:pPr>
            <a:r>
              <a:rPr lang="en-US" sz="1600" dirty="0"/>
              <a:t>Promote cost-effectiveness, reliability, and customer value.</a:t>
            </a:r>
          </a:p>
          <a:p>
            <a:pPr marL="285750" lvl="1" indent="-285750">
              <a:spcBef>
                <a:spcPts val="1000"/>
              </a:spcBef>
              <a:buFont typeface="Arial" panose="020B0604020202020204" pitchFamily="34" charset="0"/>
              <a:buChar char="•"/>
            </a:pPr>
            <a:r>
              <a:rPr lang="en-US" sz="1600" dirty="0"/>
              <a:t>Enable innovation and facilitate DER integration.</a:t>
            </a:r>
          </a:p>
          <a:p>
            <a:r>
              <a:rPr lang="en-US" sz="1600" b="1" dirty="0"/>
              <a:t>Focus Areas:</a:t>
            </a:r>
          </a:p>
          <a:p>
            <a:pPr marL="285750" lvl="1" indent="-285750">
              <a:spcBef>
                <a:spcPts val="1000"/>
              </a:spcBef>
              <a:buFont typeface="Arial" panose="020B0604020202020204" pitchFamily="34" charset="0"/>
              <a:buChar char="•"/>
            </a:pPr>
            <a:r>
              <a:rPr lang="en-US" sz="1600" b="1" dirty="0"/>
              <a:t>Local value and beyond: </a:t>
            </a:r>
            <a:r>
              <a:rPr lang="en-US" sz="1600" dirty="0"/>
              <a:t>DERs create value not only at the distribution level, but across the entire electricity value chain—supporting generation, transmission, distribution, and customer systems.</a:t>
            </a:r>
          </a:p>
          <a:p>
            <a:pPr marL="285750" lvl="1" indent="-285750">
              <a:spcBef>
                <a:spcPts val="1000"/>
              </a:spcBef>
              <a:buFont typeface="Arial" panose="020B0604020202020204" pitchFamily="34" charset="0"/>
              <a:buChar char="•"/>
            </a:pPr>
            <a:r>
              <a:rPr lang="en-US" sz="1600" b="1" dirty="0"/>
              <a:t>DER value to LDCs and Customers:</a:t>
            </a:r>
          </a:p>
          <a:p>
            <a:pPr marL="742950" lvl="3" indent="-285750">
              <a:spcBef>
                <a:spcPts val="1000"/>
              </a:spcBef>
            </a:pPr>
            <a:r>
              <a:rPr lang="en-US" sz="1600" b="1" i="1" dirty="0"/>
              <a:t>Grid Planning: </a:t>
            </a:r>
            <a:r>
              <a:rPr lang="en-US" sz="1600" i="1" dirty="0"/>
              <a:t>Capital deferral/avoidance, capacity management.</a:t>
            </a:r>
          </a:p>
          <a:p>
            <a:pPr marL="742950" lvl="3" indent="-285750">
              <a:spcBef>
                <a:spcPts val="1000"/>
              </a:spcBef>
            </a:pPr>
            <a:r>
              <a:rPr lang="en-US" sz="1600" b="1" i="1" dirty="0"/>
              <a:t>Grid Operations: </a:t>
            </a:r>
            <a:r>
              <a:rPr lang="en-US" sz="1600" i="1" dirty="0"/>
              <a:t>Voltage support, reliability services, outage mitigation.</a:t>
            </a:r>
          </a:p>
          <a:p>
            <a:pPr marL="742950" lvl="3" indent="-285750">
              <a:spcBef>
                <a:spcPts val="1000"/>
              </a:spcBef>
            </a:pPr>
            <a:r>
              <a:rPr lang="en-US" sz="1600" b="1" i="1" dirty="0"/>
              <a:t>Asset Management: </a:t>
            </a:r>
            <a:r>
              <a:rPr lang="en-US" sz="1600" i="1" dirty="0"/>
              <a:t>Improved utilization and lifecycle extension.</a:t>
            </a:r>
          </a:p>
          <a:p>
            <a:pPr marL="742950" lvl="3" indent="-285750">
              <a:spcBef>
                <a:spcPts val="1000"/>
              </a:spcBef>
            </a:pPr>
            <a:r>
              <a:rPr lang="en-US" sz="1600" b="1" i="1" dirty="0"/>
              <a:t>Customer Engagement: </a:t>
            </a:r>
            <a:r>
              <a:rPr lang="en-US" sz="1600" i="1" dirty="0"/>
              <a:t>Revenue opportunities, investment participation, emissions reduction.</a:t>
            </a:r>
          </a:p>
          <a:p>
            <a:pPr marL="285750" lvl="1" indent="-285750">
              <a:spcBef>
                <a:spcPts val="1000"/>
              </a:spcBef>
              <a:buFont typeface="Arial" panose="020B0604020202020204" pitchFamily="34" charset="0"/>
              <a:buChar char="•"/>
            </a:pPr>
            <a:r>
              <a:rPr lang="en-US" sz="1600" b="1" dirty="0"/>
              <a:t>DSO facilitation (orchestration): </a:t>
            </a:r>
            <a:r>
              <a:rPr lang="en-US" sz="1600" dirty="0"/>
              <a:t>LDCs are uniquely positioned to manage local MWs and optimize flexibility across the grid (for transmission, generation, distribution and customers). This orchestration must be LDC-led.</a:t>
            </a:r>
          </a:p>
          <a:p>
            <a:pPr marL="285750" lvl="1" indent="-285750">
              <a:spcBef>
                <a:spcPts val="1000"/>
              </a:spcBef>
              <a:buFont typeface="Arial" panose="020B0604020202020204" pitchFamily="34" charset="0"/>
              <a:buChar char="•"/>
            </a:pPr>
            <a:r>
              <a:rPr lang="en-US" sz="1600" b="1" dirty="0"/>
              <a:t>TDWG foundation</a:t>
            </a:r>
            <a:r>
              <a:rPr lang="en-US" sz="1600" dirty="0"/>
              <a:t>: The Transmission-Distribution Working Group (TDWG) has already established a baseline framework for operational and planning coordination.</a:t>
            </a:r>
          </a:p>
          <a:p>
            <a:pPr marL="285750" lvl="1" indent="-285750">
              <a:spcBef>
                <a:spcPts val="1000"/>
              </a:spcBef>
              <a:buFont typeface="Arial" panose="020B0604020202020204" pitchFamily="34" charset="0"/>
              <a:buChar char="•"/>
            </a:pPr>
            <a:r>
              <a:rPr lang="en-US" sz="1600" b="1" dirty="0"/>
              <a:t>Key principle</a:t>
            </a:r>
            <a:r>
              <a:rPr lang="en-US" sz="1600" dirty="0"/>
              <a:t>: All visibility, communication, and dispatch should be managed through the LDCs—the path of least regret.</a:t>
            </a:r>
            <a:endParaRPr lang="en-US" sz="1600" dirty="0">
              <a:latin typeface="+mn-lt"/>
            </a:endParaRPr>
          </a:p>
        </p:txBody>
      </p:sp>
    </p:spTree>
    <p:extLst>
      <p:ext uri="{BB962C8B-B14F-4D97-AF65-F5344CB8AC3E}">
        <p14:creationId xmlns:p14="http://schemas.microsoft.com/office/powerpoint/2010/main" val="725176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EA9A3-00EA-BD97-B53E-1FE2C4A518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A5FB61-123C-F86B-734D-4FAED155D831}"/>
              </a:ext>
            </a:extLst>
          </p:cNvPr>
          <p:cNvSpPr>
            <a:spLocks noGrp="1"/>
          </p:cNvSpPr>
          <p:nvPr>
            <p:ph type="title"/>
          </p:nvPr>
        </p:nvSpPr>
        <p:spPr/>
        <p:txBody>
          <a:bodyPr/>
          <a:lstStyle/>
          <a:p>
            <a:r>
              <a:rPr lang="en-US" b="1" dirty="0"/>
              <a:t>Innovation Underway Under Current Legislation</a:t>
            </a:r>
            <a:br>
              <a:rPr lang="en-US" dirty="0"/>
            </a:br>
            <a:br>
              <a:rPr lang="en-US" dirty="0"/>
            </a:br>
            <a:endParaRPr lang="en-CA" dirty="0"/>
          </a:p>
        </p:txBody>
      </p:sp>
      <p:sp>
        <p:nvSpPr>
          <p:cNvPr id="3" name="Text Placeholder 3">
            <a:extLst>
              <a:ext uri="{FF2B5EF4-FFF2-40B4-BE49-F238E27FC236}">
                <a16:creationId xmlns:a16="http://schemas.microsoft.com/office/drawing/2014/main" id="{A33BDADA-2A4B-B603-D7B9-6A392FF7DD00}"/>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b="1" dirty="0"/>
              <a:t>The sector is innovating to ensure future capabilities are available:</a:t>
            </a:r>
          </a:p>
          <a:p>
            <a:pPr marL="285750" indent="-285750">
              <a:buFont typeface="Arial" panose="020B0604020202020204" pitchFamily="34" charset="0"/>
              <a:buChar char="•"/>
            </a:pPr>
            <a:r>
              <a:rPr lang="en-US" sz="1800" b="1" dirty="0"/>
              <a:t>Project Centricity (Alectra – 2025 until 2028): </a:t>
            </a:r>
            <a:r>
              <a:rPr lang="en-US" sz="1800" dirty="0"/>
              <a:t>Demonstrates a full DSO lifecycle (business as usual) —from advanced planning, forecasting, market and real time DSO, market service/flexibility procurement and operational dispatch. (Testing out DSO as a service)</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b="1" dirty="0"/>
          </a:p>
          <a:p>
            <a:pPr marL="285750" indent="-285750">
              <a:buFont typeface="Arial" panose="020B0604020202020204" pitchFamily="34" charset="0"/>
              <a:buChar char="•"/>
            </a:pPr>
            <a:r>
              <a:rPr lang="en-US" sz="1800" b="1" dirty="0"/>
              <a:t>Other LDC initiatives include</a:t>
            </a:r>
            <a:r>
              <a:rPr lang="en-US" sz="1800" dirty="0"/>
              <a:t>: IESO’s York Region NWS Pilot, HONI </a:t>
            </a:r>
            <a:r>
              <a:rPr lang="en-US" sz="1800" dirty="0" err="1"/>
              <a:t>myEnergy</a:t>
            </a:r>
            <a:r>
              <a:rPr lang="en-US" sz="1800" dirty="0"/>
              <a:t> Rewards program, Toronto local DR programs, EV Everywhere and active DER hosting capacity assessments.</a:t>
            </a:r>
          </a:p>
          <a:p>
            <a:pPr marL="285750" indent="-285750">
              <a:buFont typeface="Arial" panose="020B0604020202020204" pitchFamily="34" charset="0"/>
              <a:buChar char="•"/>
            </a:pPr>
            <a:r>
              <a:rPr lang="en-US" sz="1800" dirty="0"/>
              <a:t>This innovation is progressing, and legislative change should be framed after understanding the operational and technical requirements first. </a:t>
            </a:r>
          </a:p>
          <a:p>
            <a:pPr marL="285750" indent="-285750">
              <a:buFont typeface="Arial" panose="020B0604020202020204" pitchFamily="34" charset="0"/>
              <a:buChar char="•"/>
            </a:pPr>
            <a:endParaRPr lang="en-US" sz="1800" dirty="0"/>
          </a:p>
          <a:p>
            <a:pPr marL="346075" lvl="1" indent="-285750">
              <a:lnSpc>
                <a:spcPct val="150000"/>
              </a:lnSpc>
              <a:buFont typeface="Wingdings" panose="05000000000000000000" pitchFamily="2" charset="2"/>
              <a:buChar char="§"/>
            </a:pPr>
            <a:endParaRPr lang="en-US" sz="1400" dirty="0">
              <a:latin typeface="+mn-lt"/>
            </a:endParaRPr>
          </a:p>
        </p:txBody>
      </p:sp>
      <p:pic>
        <p:nvPicPr>
          <p:cNvPr id="7" name="Picture 6">
            <a:extLst>
              <a:ext uri="{FF2B5EF4-FFF2-40B4-BE49-F238E27FC236}">
                <a16:creationId xmlns:a16="http://schemas.microsoft.com/office/drawing/2014/main" id="{9F813F73-80F7-A2FE-A48B-64952CD087F3}"/>
              </a:ext>
            </a:extLst>
          </p:cNvPr>
          <p:cNvPicPr>
            <a:picLocks noChangeAspect="1"/>
          </p:cNvPicPr>
          <p:nvPr/>
        </p:nvPicPr>
        <p:blipFill>
          <a:blip r:embed="rId3"/>
          <a:stretch>
            <a:fillRect/>
          </a:stretch>
        </p:blipFill>
        <p:spPr>
          <a:xfrm>
            <a:off x="4314754" y="2337029"/>
            <a:ext cx="2786058" cy="2366822"/>
          </a:xfrm>
          <a:prstGeom prst="rect">
            <a:avLst/>
          </a:prstGeom>
        </p:spPr>
      </p:pic>
    </p:spTree>
    <p:extLst>
      <p:ext uri="{BB962C8B-B14F-4D97-AF65-F5344CB8AC3E}">
        <p14:creationId xmlns:p14="http://schemas.microsoft.com/office/powerpoint/2010/main" val="2965170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52D6B-D993-605A-A392-CED2843F1A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61A488-40F4-F40B-8DAB-99EE6BEA540C}"/>
              </a:ext>
            </a:extLst>
          </p:cNvPr>
          <p:cNvSpPr>
            <a:spLocks noGrp="1"/>
          </p:cNvSpPr>
          <p:nvPr>
            <p:ph type="title"/>
          </p:nvPr>
        </p:nvSpPr>
        <p:spPr/>
        <p:txBody>
          <a:bodyPr/>
          <a:lstStyle/>
          <a:p>
            <a:r>
              <a:rPr lang="en-US" b="1" dirty="0"/>
              <a:t>Existing Capabilities and Where Enhancements Are Needed</a:t>
            </a:r>
            <a:br>
              <a:rPr lang="en-US" dirty="0"/>
            </a:br>
            <a:br>
              <a:rPr lang="en-US" dirty="0"/>
            </a:br>
            <a:endParaRPr lang="en-CA" dirty="0"/>
          </a:p>
        </p:txBody>
      </p:sp>
      <p:sp>
        <p:nvSpPr>
          <p:cNvPr id="3" name="Text Placeholder 3">
            <a:extLst>
              <a:ext uri="{FF2B5EF4-FFF2-40B4-BE49-F238E27FC236}">
                <a16:creationId xmlns:a16="http://schemas.microsoft.com/office/drawing/2014/main" id="{95717462-1DC9-E074-F28F-A6DB7A538C25}"/>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US" sz="1600" dirty="0"/>
              <a:t>LDCs have developed foundational capabilities in:</a:t>
            </a:r>
          </a:p>
          <a:p>
            <a:pPr marL="742950" lvl="3" indent="-285750">
              <a:spcBef>
                <a:spcPts val="1000"/>
              </a:spcBef>
            </a:pPr>
            <a:r>
              <a:rPr lang="en-US" sz="1600" b="1" i="1" dirty="0"/>
              <a:t>Planning: Capacity Planning, System Enhancements to accommodate REG connections </a:t>
            </a:r>
          </a:p>
          <a:p>
            <a:pPr marL="742950" lvl="3" indent="-285750">
              <a:spcBef>
                <a:spcPts val="1000"/>
              </a:spcBef>
            </a:pPr>
            <a:r>
              <a:rPr lang="en-US" sz="1600" b="1" i="1" dirty="0"/>
              <a:t>Operations: Control room enhancements, system visibility, integrating REG connections into grid operations </a:t>
            </a:r>
          </a:p>
          <a:p>
            <a:pPr marL="742950" lvl="3" indent="-285750">
              <a:spcBef>
                <a:spcPts val="1000"/>
              </a:spcBef>
            </a:pPr>
            <a:r>
              <a:rPr lang="en-US" sz="1600" b="1" i="1" dirty="0"/>
              <a:t>Customer Service/Engagement: DER Connection Procedures, Capacity Maps</a:t>
            </a:r>
          </a:p>
          <a:p>
            <a:pPr marL="285750" indent="-285750">
              <a:buFont typeface="Arial" panose="020B0604020202020204" pitchFamily="34" charset="0"/>
              <a:buChar char="•"/>
            </a:pPr>
            <a:r>
              <a:rPr lang="en-US" sz="1600" dirty="0"/>
              <a:t>TDWG outlined a maturity model to guide further evolution:</a:t>
            </a:r>
          </a:p>
          <a:p>
            <a:pPr marL="742950" lvl="3" indent="-285750">
              <a:spcBef>
                <a:spcPts val="1000"/>
              </a:spcBef>
            </a:pPr>
            <a:r>
              <a:rPr lang="en-US" sz="1600" b="1" i="1" dirty="0"/>
              <a:t>Operations: </a:t>
            </a:r>
            <a:r>
              <a:rPr lang="en-US" sz="1600" i="1" dirty="0"/>
              <a:t>Enhanced system visibility and situational awareness (real-time forecast, system coordination and real power system analysis)</a:t>
            </a:r>
          </a:p>
          <a:p>
            <a:pPr marL="742950" lvl="3" indent="-285750">
              <a:spcBef>
                <a:spcPts val="1000"/>
              </a:spcBef>
            </a:pPr>
            <a:r>
              <a:rPr lang="en-US" sz="1600" b="1" i="1" dirty="0"/>
              <a:t>Planning: </a:t>
            </a:r>
            <a:r>
              <a:rPr lang="en-US" sz="1600" i="1" dirty="0"/>
              <a:t>Risk-based techno economic modeling, detailed forecast, market service design (Integration of planning and operational timelines.)</a:t>
            </a:r>
          </a:p>
          <a:p>
            <a:pPr marL="742950" lvl="3" indent="-285750">
              <a:spcBef>
                <a:spcPts val="1000"/>
              </a:spcBef>
            </a:pPr>
            <a:r>
              <a:rPr lang="en-US" sz="1600" b="1" i="1" dirty="0"/>
              <a:t>Coordinated dispatch protocols between LDCs and IESO.</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346075" lvl="1" indent="-285750">
              <a:lnSpc>
                <a:spcPct val="150000"/>
              </a:lnSpc>
              <a:buFont typeface="Wingdings" panose="05000000000000000000" pitchFamily="2" charset="2"/>
              <a:buChar char="§"/>
            </a:pPr>
            <a:endParaRPr lang="en-US" sz="1400" dirty="0">
              <a:latin typeface="+mn-lt"/>
            </a:endParaRPr>
          </a:p>
        </p:txBody>
      </p:sp>
      <p:pic>
        <p:nvPicPr>
          <p:cNvPr id="4" name="Picture 3">
            <a:extLst>
              <a:ext uri="{FF2B5EF4-FFF2-40B4-BE49-F238E27FC236}">
                <a16:creationId xmlns:a16="http://schemas.microsoft.com/office/drawing/2014/main" id="{0FC04BF7-34CB-C839-034F-3BC5E927A474}"/>
              </a:ext>
            </a:extLst>
          </p:cNvPr>
          <p:cNvPicPr>
            <a:picLocks noChangeAspect="1"/>
          </p:cNvPicPr>
          <p:nvPr/>
        </p:nvPicPr>
        <p:blipFill>
          <a:blip r:embed="rId2"/>
          <a:stretch>
            <a:fillRect/>
          </a:stretch>
        </p:blipFill>
        <p:spPr>
          <a:xfrm>
            <a:off x="7100812" y="4455003"/>
            <a:ext cx="4271995" cy="2402997"/>
          </a:xfrm>
          <a:prstGeom prst="rect">
            <a:avLst/>
          </a:prstGeom>
        </p:spPr>
      </p:pic>
      <p:pic>
        <p:nvPicPr>
          <p:cNvPr id="5" name="Picture 4">
            <a:extLst>
              <a:ext uri="{FF2B5EF4-FFF2-40B4-BE49-F238E27FC236}">
                <a16:creationId xmlns:a16="http://schemas.microsoft.com/office/drawing/2014/main" id="{D9FA945A-A0A0-1F80-4BEF-927D58165BDE}"/>
              </a:ext>
            </a:extLst>
          </p:cNvPr>
          <p:cNvPicPr>
            <a:picLocks noChangeAspect="1"/>
          </p:cNvPicPr>
          <p:nvPr/>
        </p:nvPicPr>
        <p:blipFill>
          <a:blip r:embed="rId3"/>
          <a:stretch>
            <a:fillRect/>
          </a:stretch>
        </p:blipFill>
        <p:spPr>
          <a:xfrm>
            <a:off x="531287" y="4378947"/>
            <a:ext cx="4407206" cy="2479053"/>
          </a:xfrm>
          <a:prstGeom prst="rect">
            <a:avLst/>
          </a:prstGeom>
        </p:spPr>
      </p:pic>
    </p:spTree>
    <p:extLst>
      <p:ext uri="{BB962C8B-B14F-4D97-AF65-F5344CB8AC3E}">
        <p14:creationId xmlns:p14="http://schemas.microsoft.com/office/powerpoint/2010/main" val="3976824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7A311-FCA9-1BDF-0560-58AD4AC8F0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537B65-66D4-F590-8CDA-9E8D28D51A44}"/>
              </a:ext>
            </a:extLst>
          </p:cNvPr>
          <p:cNvSpPr>
            <a:spLocks noGrp="1"/>
          </p:cNvSpPr>
          <p:nvPr>
            <p:ph type="title"/>
          </p:nvPr>
        </p:nvSpPr>
        <p:spPr>
          <a:prstGeom prst="rect">
            <a:avLst/>
          </a:prstGeom>
        </p:spPr>
        <p:txBody>
          <a:bodyPr/>
          <a:lstStyle/>
          <a:p>
            <a:r>
              <a:rPr lang="en-US" b="1"/>
              <a:t>Size of opportunity</a:t>
            </a:r>
            <a:br>
              <a:rPr lang="en-US"/>
            </a:br>
            <a:br>
              <a:rPr lang="en-US"/>
            </a:br>
            <a:endParaRPr lang="en-CA" dirty="0"/>
          </a:p>
        </p:txBody>
      </p:sp>
      <p:sp>
        <p:nvSpPr>
          <p:cNvPr id="3" name="Text Placeholder 3">
            <a:extLst>
              <a:ext uri="{FF2B5EF4-FFF2-40B4-BE49-F238E27FC236}">
                <a16:creationId xmlns:a16="http://schemas.microsoft.com/office/drawing/2014/main" id="{A849EB43-D265-CE3E-92AF-775BB5F91DE9}"/>
              </a:ext>
            </a:extLst>
          </p:cNvPr>
          <p:cNvSpPr txBox="1">
            <a:spLocks/>
          </p:cNvSpPr>
          <p:nvPr/>
        </p:nvSpPr>
        <p:spPr>
          <a:xfrm>
            <a:off x="531287" y="1032422"/>
            <a:ext cx="624249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b="1" dirty="0"/>
              <a:t>IESO DER Potential Study, 2022</a:t>
            </a:r>
          </a:p>
          <a:p>
            <a:pPr marL="285750" indent="-285750">
              <a:buFont typeface="Arial" panose="020B0604020202020204" pitchFamily="34" charset="0"/>
              <a:buChar char="•"/>
            </a:pPr>
            <a:r>
              <a:rPr lang="en-US" sz="1800" dirty="0"/>
              <a:t>Business-As-Usual (BAU) Scenario: 4.1 GW of DERs </a:t>
            </a:r>
            <a:r>
              <a:rPr lang="en-US" sz="1800" dirty="0">
                <a:solidFill>
                  <a:schemeClr val="tx1"/>
                </a:solidFill>
              </a:rPr>
              <a:t>achievable (Summer) by 2032 under current market conditions</a:t>
            </a:r>
            <a:endParaRPr lang="en-US" sz="1400" dirty="0">
              <a:solidFill>
                <a:schemeClr val="tx1"/>
              </a:solidFill>
              <a:latin typeface="+mn-lt"/>
            </a:endParaRPr>
          </a:p>
          <a:p>
            <a:r>
              <a:rPr lang="en-US" sz="1800" b="1" dirty="0">
                <a:solidFill>
                  <a:schemeClr val="tx1"/>
                </a:solidFill>
              </a:rPr>
              <a:t>Distribution Led – achieves DER potential</a:t>
            </a:r>
          </a:p>
          <a:p>
            <a:pPr marL="285750" indent="-285750">
              <a:buFont typeface="Arial" panose="020B0604020202020204" pitchFamily="34" charset="0"/>
              <a:buChar char="•"/>
            </a:pPr>
            <a:r>
              <a:rPr lang="en-US" sz="1800" dirty="0">
                <a:solidFill>
                  <a:schemeClr val="tx1"/>
                </a:solidFill>
              </a:rPr>
              <a:t>DERs are on the distribution system, their potential (across the system) could not be fully tapped/realized</a:t>
            </a:r>
          </a:p>
          <a:p>
            <a:pPr marL="285750" indent="-285750">
              <a:buFont typeface="Arial" panose="020B0604020202020204" pitchFamily="34" charset="0"/>
              <a:buChar char="•"/>
            </a:pPr>
            <a:r>
              <a:rPr lang="en-US" sz="1800" dirty="0">
                <a:solidFill>
                  <a:schemeClr val="tx1"/>
                </a:solidFill>
              </a:rPr>
              <a:t>From customer service to connection to hosting to operability and reliability, the Dx grid is the critical component to creating DER value-stacked benefits across the entire system</a:t>
            </a:r>
          </a:p>
          <a:p>
            <a:pPr marL="285750" indent="-285750">
              <a:buFont typeface="Arial" panose="020B0604020202020204" pitchFamily="34" charset="0"/>
              <a:buChar char="•"/>
            </a:pPr>
            <a:r>
              <a:rPr lang="en-US" sz="1800" dirty="0">
                <a:solidFill>
                  <a:schemeClr val="tx1"/>
                </a:solidFill>
              </a:rPr>
              <a:t>DERs have a local impact, and operability at the local level is essential – whether for capacity, reliability, or safety, DERs must be closely monitored by the LDC</a:t>
            </a:r>
          </a:p>
          <a:p>
            <a:pPr marL="285750" indent="-285750">
              <a:buFont typeface="Arial" panose="020B0604020202020204" pitchFamily="34" charset="0"/>
              <a:buChar char="•"/>
            </a:pPr>
            <a:r>
              <a:rPr lang="en-US" sz="1800" dirty="0">
                <a:solidFill>
                  <a:schemeClr val="tx1"/>
                </a:solidFill>
              </a:rPr>
              <a:t>Without distribution lead approach there could be several negative or unintended consequences which could impact cost, reliability, or service performance.  </a:t>
            </a:r>
            <a:endParaRPr lang="en-US" sz="1800" strike="sngStrike" dirty="0">
              <a:solidFill>
                <a:schemeClr val="tx1"/>
              </a:solidFill>
            </a:endParaRPr>
          </a:p>
        </p:txBody>
      </p:sp>
      <p:pic>
        <p:nvPicPr>
          <p:cNvPr id="5" name="Picture 4">
            <a:extLst>
              <a:ext uri="{FF2B5EF4-FFF2-40B4-BE49-F238E27FC236}">
                <a16:creationId xmlns:a16="http://schemas.microsoft.com/office/drawing/2014/main" id="{97846237-B519-D3E3-A2F6-656515A2C945}"/>
              </a:ext>
            </a:extLst>
          </p:cNvPr>
          <p:cNvPicPr>
            <a:picLocks noChangeAspect="1"/>
          </p:cNvPicPr>
          <p:nvPr/>
        </p:nvPicPr>
        <p:blipFill>
          <a:blip r:embed="rId3"/>
          <a:stretch>
            <a:fillRect/>
          </a:stretch>
        </p:blipFill>
        <p:spPr>
          <a:xfrm>
            <a:off x="6644338" y="1299017"/>
            <a:ext cx="5302798" cy="4259966"/>
          </a:xfrm>
          <a:prstGeom prst="rect">
            <a:avLst/>
          </a:prstGeom>
        </p:spPr>
      </p:pic>
      <p:sp>
        <p:nvSpPr>
          <p:cNvPr id="6" name="Text Placeholder 3">
            <a:extLst>
              <a:ext uri="{FF2B5EF4-FFF2-40B4-BE49-F238E27FC236}">
                <a16:creationId xmlns:a16="http://schemas.microsoft.com/office/drawing/2014/main" id="{26FF52C4-A495-D1E5-D5B2-DD169ED0E4B4}"/>
              </a:ext>
            </a:extLst>
          </p:cNvPr>
          <p:cNvSpPr txBox="1">
            <a:spLocks/>
          </p:cNvSpPr>
          <p:nvPr/>
        </p:nvSpPr>
        <p:spPr>
          <a:xfrm>
            <a:off x="7100812" y="5558983"/>
            <a:ext cx="624249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Source: IESO DER Potential Study 2022</a:t>
            </a:r>
          </a:p>
        </p:txBody>
      </p:sp>
    </p:spTree>
    <p:extLst>
      <p:ext uri="{BB962C8B-B14F-4D97-AF65-F5344CB8AC3E}">
        <p14:creationId xmlns:p14="http://schemas.microsoft.com/office/powerpoint/2010/main" val="498581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A9AAC7D-9E7C-D526-E405-9B95CCDFD490}"/>
              </a:ext>
            </a:extLst>
          </p:cNvPr>
          <p:cNvSpPr>
            <a:spLocks noGrp="1"/>
          </p:cNvSpPr>
          <p:nvPr>
            <p:ph type="body" sz="quarter" idx="10"/>
          </p:nvPr>
        </p:nvSpPr>
        <p:spPr/>
        <p:txBody>
          <a:bodyPr/>
          <a:lstStyle/>
          <a:p>
            <a:r>
              <a:rPr lang="en-US" dirty="0"/>
              <a:t>Proposal – Path Forward (Path of Least Regrets)</a:t>
            </a:r>
            <a:endParaRPr lang="en-CA" dirty="0"/>
          </a:p>
        </p:txBody>
      </p:sp>
    </p:spTree>
    <p:extLst>
      <p:ext uri="{BB962C8B-B14F-4D97-AF65-F5344CB8AC3E}">
        <p14:creationId xmlns:p14="http://schemas.microsoft.com/office/powerpoint/2010/main" val="2494750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1F32BD-0187-8A9D-A8AD-F7E56F5890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354474-23C0-B7A4-7A8E-698393B25AE6}"/>
              </a:ext>
            </a:extLst>
          </p:cNvPr>
          <p:cNvSpPr>
            <a:spLocks noGrp="1"/>
          </p:cNvSpPr>
          <p:nvPr>
            <p:ph type="title"/>
          </p:nvPr>
        </p:nvSpPr>
        <p:spPr/>
        <p:txBody>
          <a:bodyPr/>
          <a:lstStyle/>
          <a:p>
            <a:r>
              <a:rPr lang="en-US" b="1" dirty="0"/>
              <a:t>Grounding the approach in Today’s Reality</a:t>
            </a:r>
            <a:br>
              <a:rPr lang="en-US" dirty="0"/>
            </a:br>
            <a:br>
              <a:rPr lang="en-US" dirty="0"/>
            </a:br>
            <a:endParaRPr lang="en-CA" dirty="0"/>
          </a:p>
        </p:txBody>
      </p:sp>
      <p:sp>
        <p:nvSpPr>
          <p:cNvPr id="3" name="Text Placeholder 3">
            <a:extLst>
              <a:ext uri="{FF2B5EF4-FFF2-40B4-BE49-F238E27FC236}">
                <a16:creationId xmlns:a16="http://schemas.microsoft.com/office/drawing/2014/main" id="{DDE4A3BD-1C24-BCF9-B804-149F14E0BE93}"/>
              </a:ext>
            </a:extLst>
          </p:cNvPr>
          <p:cNvSpPr txBox="1">
            <a:spLocks/>
          </p:cNvSpPr>
          <p:nvPr/>
        </p:nvSpPr>
        <p:spPr>
          <a:xfrm>
            <a:off x="531287" y="103242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indent="0">
              <a:spcBef>
                <a:spcPts val="1000"/>
              </a:spcBef>
              <a:buNone/>
            </a:pPr>
            <a:r>
              <a:rPr lang="en-US" dirty="0"/>
              <a:t>The evolution is already underway—OEB should build from this foundation:</a:t>
            </a:r>
          </a:p>
          <a:p>
            <a:pPr marL="285750" lvl="2" indent="-285750">
              <a:spcBef>
                <a:spcPts val="1000"/>
              </a:spcBef>
            </a:pPr>
            <a:r>
              <a:rPr lang="en-US" b="1" dirty="0"/>
              <a:t>Existing capabilities: </a:t>
            </a:r>
            <a:r>
              <a:rPr lang="en-US" dirty="0"/>
              <a:t>NWA pilots, DER management tools, and hosting capacity</a:t>
            </a:r>
            <a:r>
              <a:rPr lang="en-US" b="1" dirty="0"/>
              <a:t>.</a:t>
            </a:r>
          </a:p>
          <a:p>
            <a:pPr marL="285750" lvl="2" indent="-285750">
              <a:spcBef>
                <a:spcPts val="1000"/>
              </a:spcBef>
            </a:pPr>
            <a:r>
              <a:rPr lang="en-US" b="1" dirty="0"/>
              <a:t>Desired end state: </a:t>
            </a:r>
            <a:r>
              <a:rPr lang="en-US" dirty="0"/>
              <a:t>Coordinated DER operations and investments across system levels. (Not just LDC needs, this should encompass all DER/flexibility management from </a:t>
            </a:r>
            <a:r>
              <a:rPr lang="en-US" dirty="0" err="1"/>
              <a:t>eDSM</a:t>
            </a:r>
            <a:r>
              <a:rPr lang="en-US" dirty="0"/>
              <a:t>, local generation, local flexibility, NWS, etc.)</a:t>
            </a:r>
          </a:p>
          <a:p>
            <a:pPr marL="285750" lvl="2" indent="-285750">
              <a:spcBef>
                <a:spcPts val="1000"/>
              </a:spcBef>
            </a:pPr>
            <a:r>
              <a:rPr lang="en-US" b="1" dirty="0"/>
              <a:t>Recommendation</a:t>
            </a:r>
            <a:r>
              <a:rPr lang="en-US" dirty="0"/>
              <a:t>: The OEB should establish a clear roadmap for DSO implementation—defining the end-state vision, key milestones, and a </a:t>
            </a:r>
            <a:r>
              <a:rPr lang="en-US" dirty="0">
                <a:solidFill>
                  <a:schemeClr val="tx1"/>
                </a:solidFill>
              </a:rPr>
              <a:t>structured path forward</a:t>
            </a:r>
            <a:r>
              <a:rPr lang="en-US" b="1" dirty="0">
                <a:solidFill>
                  <a:schemeClr val="tx1"/>
                </a:solidFill>
              </a:rPr>
              <a:t>.</a:t>
            </a:r>
          </a:p>
          <a:p>
            <a:pPr marL="285750" lvl="2" indent="-285750">
              <a:spcBef>
                <a:spcPts val="1000"/>
              </a:spcBef>
            </a:pPr>
            <a:r>
              <a:rPr lang="en-US" b="1" dirty="0">
                <a:solidFill>
                  <a:schemeClr val="tx1"/>
                </a:solidFill>
              </a:rPr>
              <a:t>Implementation: </a:t>
            </a:r>
            <a:r>
              <a:rPr lang="en-US" dirty="0">
                <a:solidFill>
                  <a:schemeClr val="tx1"/>
                </a:solidFill>
              </a:rPr>
              <a:t>A sector-led working group</a:t>
            </a:r>
            <a:r>
              <a:rPr lang="en-US" strike="sngStrike" dirty="0">
                <a:solidFill>
                  <a:schemeClr val="tx1"/>
                </a:solidFill>
              </a:rPr>
              <a:t>—</a:t>
            </a:r>
            <a:r>
              <a:rPr lang="en-US" dirty="0">
                <a:solidFill>
                  <a:schemeClr val="tx1"/>
                </a:solidFill>
              </a:rPr>
              <a:t>led by LDCs</a:t>
            </a:r>
            <a:r>
              <a:rPr lang="en-US" dirty="0"/>
              <a:t>—should co-develop the DSO model(s) and roadmap. (Should be both operations and regulatory)</a:t>
            </a:r>
          </a:p>
          <a:p>
            <a:pPr marL="285750" lvl="2" indent="-285750">
              <a:spcBef>
                <a:spcPts val="1000"/>
              </a:spcBef>
            </a:pPr>
            <a:r>
              <a:rPr lang="en-US" b="1" dirty="0"/>
              <a:t>Precedent: </a:t>
            </a:r>
            <a:r>
              <a:rPr lang="en-US" dirty="0"/>
              <a:t>UK’s ENA Open Networks initiative offers a proven, collaborative pathway: </a:t>
            </a:r>
            <a:r>
              <a:rPr lang="en-US" dirty="0">
                <a:hlinkClick r:id="rId2"/>
              </a:rPr>
              <a:t>https://www.energynetworks.org/work/open-networks/</a:t>
            </a:r>
            <a:endParaRPr lang="en-US" dirty="0"/>
          </a:p>
          <a:p>
            <a:pPr marL="285750" indent="-285750">
              <a:buFont typeface="Arial" panose="020B0604020202020204" pitchFamily="34" charset="0"/>
              <a:buChar char="•"/>
            </a:pPr>
            <a:r>
              <a:rPr lang="en-US" sz="1800" b="1" dirty="0"/>
              <a:t>Build on existing sector work</a:t>
            </a:r>
            <a:r>
              <a:rPr lang="en-US" sz="1800" dirty="0"/>
              <a:t>: Build on the significant work that has been undertaken by the sector though the following areas: </a:t>
            </a:r>
          </a:p>
          <a:p>
            <a:pPr lvl="4" indent="0">
              <a:buNone/>
            </a:pPr>
            <a:r>
              <a:rPr lang="en-US" dirty="0"/>
              <a:t>IESO Transmission-Distribution Working Group (TDWG) – 2+ year engagement for co-ordination </a:t>
            </a:r>
          </a:p>
          <a:p>
            <a:pPr lvl="4" indent="0">
              <a:buNone/>
            </a:pPr>
            <a:r>
              <a:rPr lang="en-US" dirty="0"/>
              <a:t>OEB Framework for Energy Innovation (FEI) – 2+ years engagement</a:t>
            </a:r>
          </a:p>
          <a:p>
            <a:pPr lvl="4" indent="0">
              <a:buNone/>
            </a:pPr>
            <a:r>
              <a:rPr lang="en-US" dirty="0"/>
              <a:t>OEB DER, NWA and EV policy work – 2+ years engagement</a:t>
            </a:r>
          </a:p>
          <a:p>
            <a:pPr lvl="4" indent="0">
              <a:buNone/>
            </a:pPr>
            <a:r>
              <a:rPr lang="en-US" dirty="0"/>
              <a:t>OEB Electricity Transmission Rates Filing Requirements Review (ETRF) – Recent</a:t>
            </a:r>
          </a:p>
          <a:p>
            <a:pPr marL="60325" lvl="1">
              <a:lnSpc>
                <a:spcPct val="150000"/>
              </a:lnSpc>
            </a:pPr>
            <a:endParaRPr lang="en-US" sz="1200" dirty="0">
              <a:latin typeface="+mn-lt"/>
            </a:endParaRPr>
          </a:p>
        </p:txBody>
      </p:sp>
    </p:spTree>
    <p:extLst>
      <p:ext uri="{BB962C8B-B14F-4D97-AF65-F5344CB8AC3E}">
        <p14:creationId xmlns:p14="http://schemas.microsoft.com/office/powerpoint/2010/main" val="4023300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1024A-7368-1820-5285-415C2E4CCD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FF658C-06D2-194A-9E83-2482DA078A8F}"/>
              </a:ext>
            </a:extLst>
          </p:cNvPr>
          <p:cNvSpPr>
            <a:spLocks noGrp="1"/>
          </p:cNvSpPr>
          <p:nvPr>
            <p:ph type="title"/>
          </p:nvPr>
        </p:nvSpPr>
        <p:spPr/>
        <p:txBody>
          <a:bodyPr/>
          <a:lstStyle/>
          <a:p>
            <a:r>
              <a:rPr lang="en-US" b="1" dirty="0"/>
              <a:t>What Is Evolving and Needs to Evolve</a:t>
            </a:r>
            <a:br>
              <a:rPr lang="en-US" dirty="0"/>
            </a:br>
            <a:br>
              <a:rPr lang="en-US" dirty="0"/>
            </a:br>
            <a:endParaRPr lang="en-CA" dirty="0"/>
          </a:p>
        </p:txBody>
      </p:sp>
      <p:sp>
        <p:nvSpPr>
          <p:cNvPr id="3" name="Text Placeholder 3">
            <a:extLst>
              <a:ext uri="{FF2B5EF4-FFF2-40B4-BE49-F238E27FC236}">
                <a16:creationId xmlns:a16="http://schemas.microsoft.com/office/drawing/2014/main" id="{CE0E2452-E9C0-4BD8-BC19-06D69E13DED4}"/>
              </a:ext>
            </a:extLst>
          </p:cNvPr>
          <p:cNvSpPr txBox="1">
            <a:spLocks/>
          </p:cNvSpPr>
          <p:nvPr/>
        </p:nvSpPr>
        <p:spPr>
          <a:xfrm>
            <a:off x="500807" y="951142"/>
            <a:ext cx="10572142" cy="5359711"/>
          </a:xfrm>
          <a:prstGeom prst="rect">
            <a:avLst/>
          </a:prstGeom>
        </p:spPr>
        <p:txBody>
          <a:bodyPr numCol="1"/>
          <a:lstStyle>
            <a:lvl1pPr marL="0" indent="0" algn="l" defTabSz="914400" rtl="0" eaLnBrk="1" latinLnBrk="0" hangingPunct="1">
              <a:lnSpc>
                <a:spcPct val="90000"/>
              </a:lnSpc>
              <a:spcBef>
                <a:spcPts val="1000"/>
              </a:spcBef>
              <a:buFont typeface="Arial" panose="020B0604020202020204" pitchFamily="34" charset="0"/>
              <a:buNone/>
              <a:defRPr sz="2400" kern="1200" baseline="0">
                <a:solidFill>
                  <a:srgbClr val="54575A"/>
                </a:solidFill>
                <a:latin typeface="Arial" charset="0"/>
                <a:ea typeface="+mn-ea"/>
                <a:cs typeface="+mn-cs"/>
              </a:defRPr>
            </a:lvl1pPr>
            <a:lvl2pPr marL="0" indent="0" algn="l" defTabSz="914400" rtl="0" eaLnBrk="1" latinLnBrk="0" hangingPunct="1">
              <a:lnSpc>
                <a:spcPct val="90000"/>
              </a:lnSpc>
              <a:spcBef>
                <a:spcPts val="500"/>
              </a:spcBef>
              <a:buFont typeface="Arial" charset="0"/>
              <a:buNone/>
              <a:defRPr sz="1800" kern="1200" baseline="0">
                <a:solidFill>
                  <a:srgbClr val="54575A"/>
                </a:solidFill>
                <a:latin typeface="Arial" charset="0"/>
                <a:ea typeface="+mn-ea"/>
                <a:cs typeface="+mn-cs"/>
              </a:defRPr>
            </a:lvl2pPr>
            <a:lvl3pPr marL="0" indent="-228600" algn="l" defTabSz="914400" rtl="0" eaLnBrk="1" latinLnBrk="0" hangingPunct="1">
              <a:lnSpc>
                <a:spcPct val="90000"/>
              </a:lnSpc>
              <a:spcBef>
                <a:spcPts val="500"/>
              </a:spcBef>
              <a:buFont typeface="Arial" panose="020B0604020202020204" pitchFamily="34" charset="0"/>
              <a:buChar char="•"/>
              <a:defRPr sz="1800" kern="1200" baseline="0">
                <a:solidFill>
                  <a:srgbClr val="54575A"/>
                </a:solidFill>
                <a:latin typeface="Arial" charset="0"/>
                <a:ea typeface="+mn-ea"/>
                <a:cs typeface="+mn-cs"/>
              </a:defRPr>
            </a:lvl3pPr>
            <a:lvl4pPr marL="457200" indent="-228600" algn="l" defTabSz="914400" rtl="0" eaLnBrk="1" latinLnBrk="0" hangingPunct="1">
              <a:lnSpc>
                <a:spcPct val="90000"/>
              </a:lnSpc>
              <a:spcBef>
                <a:spcPts val="500"/>
              </a:spcBef>
              <a:buClr>
                <a:srgbClr val="54575A"/>
              </a:buClr>
              <a:buFont typeface="LucidaGrande" charset="0"/>
              <a:buChar char="-"/>
              <a:defRPr sz="1800" kern="1200" baseline="0">
                <a:solidFill>
                  <a:srgbClr val="54575A"/>
                </a:solidFill>
                <a:latin typeface="Arial" charset="0"/>
                <a:ea typeface="+mn-ea"/>
                <a:cs typeface="+mn-cs"/>
              </a:defRPr>
            </a:lvl4pPr>
            <a:lvl5pPr marL="685800" indent="-228600" algn="l" defTabSz="914400" rtl="0" eaLnBrk="1" latinLnBrk="0" hangingPunct="1">
              <a:lnSpc>
                <a:spcPct val="90000"/>
              </a:lnSpc>
              <a:spcBef>
                <a:spcPts val="500"/>
              </a:spcBef>
              <a:buFont typeface="LucidaGrande" charset="0"/>
              <a:buChar char="‣"/>
              <a:defRPr sz="1800" kern="1200" baseline="0">
                <a:solidFill>
                  <a:srgbClr val="54575A"/>
                </a:solidFill>
                <a:latin typeface="Arial"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2" indent="0">
              <a:spcBef>
                <a:spcPts val="1000"/>
              </a:spcBef>
              <a:buNone/>
            </a:pPr>
            <a:r>
              <a:rPr lang="en-US" sz="1700" b="1" dirty="0"/>
              <a:t>Change is underway:</a:t>
            </a:r>
          </a:p>
          <a:p>
            <a:pPr marL="628650" lvl="3" indent="-171450">
              <a:spcBef>
                <a:spcPts val="1000"/>
              </a:spcBef>
              <a:buFont typeface="Arial" panose="020B0604020202020204" pitchFamily="34" charset="0"/>
              <a:buChar char="•"/>
            </a:pPr>
            <a:r>
              <a:rPr lang="en-US" sz="1700" b="1" dirty="0"/>
              <a:t>Distribution Planning &amp; Operations</a:t>
            </a:r>
          </a:p>
          <a:p>
            <a:pPr marL="971550" lvl="4" indent="-285750">
              <a:spcBef>
                <a:spcPts val="0"/>
              </a:spcBef>
            </a:pPr>
            <a:r>
              <a:rPr lang="en-US" sz="1700" dirty="0"/>
              <a:t>Shift to risk based/probabilistic planning (techno-economic)</a:t>
            </a:r>
          </a:p>
          <a:p>
            <a:pPr marL="971550" lvl="4" indent="-285750">
              <a:spcBef>
                <a:spcPts val="0"/>
              </a:spcBef>
            </a:pPr>
            <a:r>
              <a:rPr lang="en-US" sz="1700" dirty="0"/>
              <a:t>Long-term detailed forecasting</a:t>
            </a:r>
          </a:p>
          <a:p>
            <a:pPr marL="971550" lvl="4" indent="-285750">
              <a:spcBef>
                <a:spcPts val="0"/>
              </a:spcBef>
            </a:pPr>
            <a:r>
              <a:rPr lang="en-US" sz="1700" dirty="0"/>
              <a:t>Integration of operational and planning timeframes</a:t>
            </a:r>
          </a:p>
          <a:p>
            <a:pPr marL="971550" lvl="4" indent="-285750">
              <a:spcBef>
                <a:spcPts val="0"/>
              </a:spcBef>
            </a:pPr>
            <a:r>
              <a:rPr lang="en-US" sz="1700" dirty="0"/>
              <a:t>Enhanced system visibility and situational awareness (real-time forecast, system coordination and real power system analysis)</a:t>
            </a:r>
            <a:endParaRPr lang="en-US" sz="1700" b="1" dirty="0"/>
          </a:p>
          <a:p>
            <a:pPr marL="628650" lvl="3" indent="-171450">
              <a:spcBef>
                <a:spcPts val="1800"/>
              </a:spcBef>
              <a:buFont typeface="Arial" panose="020B0604020202020204" pitchFamily="34" charset="0"/>
              <a:buChar char="•"/>
            </a:pPr>
            <a:r>
              <a:rPr lang="en-US" sz="1700" b="1" dirty="0"/>
              <a:t>Market Integration &amp; Procurement</a:t>
            </a:r>
          </a:p>
          <a:p>
            <a:pPr marL="971550" lvl="4" indent="-285750">
              <a:spcBef>
                <a:spcPts val="0"/>
              </a:spcBef>
            </a:pPr>
            <a:r>
              <a:rPr lang="en-US" sz="1700" dirty="0"/>
              <a:t>LDCs experimenting with market-based procurement </a:t>
            </a:r>
          </a:p>
          <a:p>
            <a:pPr marL="971550" lvl="4" indent="-285750">
              <a:spcBef>
                <a:spcPts val="0"/>
              </a:spcBef>
            </a:pPr>
            <a:r>
              <a:rPr lang="en-US" sz="1700" dirty="0"/>
              <a:t>Need frameworks for scalability, standardization, and cost recovery</a:t>
            </a:r>
            <a:endParaRPr lang="en-US" sz="1700" b="1" dirty="0"/>
          </a:p>
          <a:p>
            <a:pPr lvl="2" indent="0">
              <a:spcBef>
                <a:spcPts val="1200"/>
              </a:spcBef>
              <a:buNone/>
            </a:pPr>
            <a:r>
              <a:rPr lang="en-US" sz="1700" b="1" dirty="0"/>
              <a:t>Support for Proposal 3 – Utility Role as a DSO:</a:t>
            </a:r>
          </a:p>
          <a:p>
            <a:pPr marL="628650" lvl="3" indent="-171450">
              <a:spcBef>
                <a:spcPts val="1000"/>
              </a:spcBef>
              <a:buFont typeface="Arial" panose="020B0604020202020204" pitchFamily="34" charset="0"/>
              <a:buChar char="•"/>
            </a:pPr>
            <a:r>
              <a:rPr lang="en-US" sz="1700" b="1" dirty="0"/>
              <a:t>Inclusive by Design:</a:t>
            </a:r>
          </a:p>
          <a:p>
            <a:pPr marL="971550" lvl="4" indent="-285750">
              <a:spcBef>
                <a:spcPts val="0"/>
              </a:spcBef>
            </a:pPr>
            <a:r>
              <a:rPr lang="en-US" sz="1700" dirty="0"/>
              <a:t>A DSO framework must actively support non-discriminatory access for DERs and aggregators. DSO does not mean exclusion—it enables open participation through structure and governance.</a:t>
            </a:r>
          </a:p>
          <a:p>
            <a:pPr marL="628650" lvl="3" indent="-171450">
              <a:spcBef>
                <a:spcPts val="0"/>
              </a:spcBef>
              <a:buFont typeface="Arial" panose="020B0604020202020204" pitchFamily="34" charset="0"/>
              <a:buChar char="•"/>
            </a:pPr>
            <a:r>
              <a:rPr lang="en-US" sz="1700" b="1" dirty="0"/>
              <a:t>Role of the OEB:</a:t>
            </a:r>
          </a:p>
          <a:p>
            <a:pPr marL="971550" lvl="4" indent="-285750">
              <a:spcBef>
                <a:spcPts val="0"/>
              </a:spcBef>
            </a:pPr>
            <a:r>
              <a:rPr lang="en-US" sz="1700" dirty="0"/>
              <a:t>Focus on ensuring interoperability, not picking winners. Establish open access protocols, common data standards, and enforceable audit and validation rights.</a:t>
            </a:r>
          </a:p>
          <a:p>
            <a:pPr marL="628650" lvl="3" indent="-171450">
              <a:spcBef>
                <a:spcPts val="0"/>
              </a:spcBef>
              <a:buFont typeface="Arial" panose="020B0604020202020204" pitchFamily="34" charset="0"/>
              <a:buChar char="•"/>
            </a:pPr>
            <a:r>
              <a:rPr lang="en-US" sz="1700" b="1" dirty="0"/>
              <a:t>Recommended Action:</a:t>
            </a:r>
          </a:p>
          <a:p>
            <a:pPr marL="971550" lvl="4" indent="-285750">
              <a:spcBef>
                <a:spcPts val="0"/>
              </a:spcBef>
            </a:pPr>
            <a:r>
              <a:rPr lang="en-US" sz="1700" dirty="0"/>
              <a:t>Support a joint sector-led initiative to develop a province-wide flexibility market framework and a shared platform that ensures fair and efficient access for all market participants.</a:t>
            </a:r>
          </a:p>
        </p:txBody>
      </p:sp>
    </p:spTree>
    <p:extLst>
      <p:ext uri="{BB962C8B-B14F-4D97-AF65-F5344CB8AC3E}">
        <p14:creationId xmlns:p14="http://schemas.microsoft.com/office/powerpoint/2010/main" val="40526496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Main Theme">
  <a:themeElements>
    <a:clrScheme name="Alectra 1">
      <a:dk1>
        <a:srgbClr val="545759"/>
      </a:dk1>
      <a:lt1>
        <a:srgbClr val="FFFFFF"/>
      </a:lt1>
      <a:dk2>
        <a:srgbClr val="75871D"/>
      </a:dk2>
      <a:lt2>
        <a:srgbClr val="CFDE00"/>
      </a:lt2>
      <a:accent1>
        <a:srgbClr val="485BC7"/>
      </a:accent1>
      <a:accent2>
        <a:srgbClr val="E86448"/>
      </a:accent2>
      <a:accent3>
        <a:srgbClr val="BA28BA"/>
      </a:accent3>
      <a:accent4>
        <a:srgbClr val="00B5E1"/>
      </a:accent4>
      <a:accent5>
        <a:srgbClr val="FFBF3F"/>
      </a:accent5>
      <a:accent6>
        <a:srgbClr val="B7A99A"/>
      </a:accent6>
      <a:hlink>
        <a:srgbClr val="75871D"/>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lectra Utilities WEST - February Report on Capital.potx" id="{F3F5CECB-B2EB-4BE3-9529-3E982CA6591E}" vid="{26038AD0-FAAD-40D7-8BB1-1869E97CC7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f48bd21-f47f-4ce5-bf63-3220e3064642">
      <Terms xmlns="http://schemas.microsoft.com/office/infopath/2007/PartnerControls"/>
    </lcf76f155ced4ddcb4097134ff3c332f>
    <TaxCatchAll xmlns="56b4b3f3-8859-44f4-a3fb-9865be71678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140C3DC64F4254F8AE93F29659385F1" ma:contentTypeVersion="12" ma:contentTypeDescription="Create a new document." ma:contentTypeScope="" ma:versionID="0cf8a1ccb9594bc35d0dc7955ef1cb7f">
  <xsd:schema xmlns:xsd="http://www.w3.org/2001/XMLSchema" xmlns:xs="http://www.w3.org/2001/XMLSchema" xmlns:p="http://schemas.microsoft.com/office/2006/metadata/properties" xmlns:ns2="cf48bd21-f47f-4ce5-bf63-3220e3064642" xmlns:ns3="56b4b3f3-8859-44f4-a3fb-9865be716783" targetNamespace="http://schemas.microsoft.com/office/2006/metadata/properties" ma:root="true" ma:fieldsID="6db45d3a2bdd262b56aacf5bda95ccff" ns2:_="" ns3:_="">
    <xsd:import namespace="cf48bd21-f47f-4ce5-bf63-3220e3064642"/>
    <xsd:import namespace="56b4b3f3-8859-44f4-a3fb-9865be71678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48bd21-f47f-4ce5-bf63-3220e30646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7d94a388-497d-4b3f-baf9-a4c30e30451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6b4b3f3-8859-44f4-a3fb-9865be716783"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06d29c2-2e1f-468f-b0e1-b04b6752be27}" ma:internalName="TaxCatchAll" ma:showField="CatchAllData" ma:web="56b4b3f3-8859-44f4-a3fb-9865be71678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0D85BF-1EFF-4FD9-9100-AB580C9ADA6D}">
  <ds:schemaRefs>
    <ds:schemaRef ds:uri="http://purl.org/dc/terms/"/>
    <ds:schemaRef ds:uri="http://schemas.microsoft.com/office/2006/documentManagement/types"/>
    <ds:schemaRef ds:uri="56b4b3f3-8859-44f4-a3fb-9865be716783"/>
    <ds:schemaRef ds:uri="http://purl.org/dc/elements/1.1/"/>
    <ds:schemaRef ds:uri="http://schemas.microsoft.com/office/2006/metadata/properties"/>
    <ds:schemaRef ds:uri="cf48bd21-f47f-4ce5-bf63-3220e3064642"/>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ED57CF5A-80A4-4A77-9314-C31DA4C92B26}">
  <ds:schemaRefs>
    <ds:schemaRef ds:uri="http://schemas.microsoft.com/sharepoint/v3/contenttype/forms"/>
  </ds:schemaRefs>
</ds:datastoreItem>
</file>

<file path=customXml/itemProps3.xml><?xml version="1.0" encoding="utf-8"?>
<ds:datastoreItem xmlns:ds="http://schemas.openxmlformats.org/officeDocument/2006/customXml" ds:itemID="{6D8E085F-7DC4-4AC7-BC12-C20EB9FF60CF}">
  <ds:schemaRefs>
    <ds:schemaRef ds:uri="56b4b3f3-8859-44f4-a3fb-9865be716783"/>
    <ds:schemaRef ds:uri="cf48bd21-f47f-4ce5-bf63-3220e306464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Alectra Utilities WEST - February Report on Capital</Template>
  <TotalTime>2207</TotalTime>
  <Words>1555</Words>
  <Application>Microsoft Office PowerPoint</Application>
  <PresentationFormat>Widescreen</PresentationFormat>
  <Paragraphs>129</Paragraphs>
  <Slides>13</Slides>
  <Notes>6</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Arial</vt:lpstr>
      <vt:lpstr>LucidaGrande</vt:lpstr>
      <vt:lpstr>Wingdings</vt:lpstr>
      <vt:lpstr>Main Theme</vt:lpstr>
      <vt:lpstr>think-cell Slide</vt:lpstr>
      <vt:lpstr>PowerPoint Presentation</vt:lpstr>
      <vt:lpstr>PowerPoint Presentation</vt:lpstr>
      <vt:lpstr>Objectives of the DSO Consultation </vt:lpstr>
      <vt:lpstr>Innovation Underway Under Current Legislation  </vt:lpstr>
      <vt:lpstr>Existing Capabilities and Where Enhancements Are Needed  </vt:lpstr>
      <vt:lpstr>Size of opportunity  </vt:lpstr>
      <vt:lpstr>PowerPoint Presentation</vt:lpstr>
      <vt:lpstr>Grounding the approach in Today’s Reality  </vt:lpstr>
      <vt:lpstr>What Is Evolving and Needs to Evolve  </vt:lpstr>
      <vt:lpstr>Rejection of Proposal 2   </vt:lpstr>
      <vt:lpstr>Why a Market-Based Approach is Essential    </vt:lpstr>
      <vt:lpstr>Why a Market-Based Approach is Essential    </vt:lpstr>
      <vt:lpstr>Focus on Capabilities, Not Separation     </vt:lpstr>
    </vt:vector>
  </TitlesOfParts>
  <Company>Horizon Utilities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Churchill</dc:creator>
  <cp:lastModifiedBy>Alison Price</cp:lastModifiedBy>
  <cp:revision>14</cp:revision>
  <cp:lastPrinted>2021-10-18T13:05:45Z</cp:lastPrinted>
  <dcterms:created xsi:type="dcterms:W3CDTF">2017-03-07T19:54:09Z</dcterms:created>
  <dcterms:modified xsi:type="dcterms:W3CDTF">2025-06-20T18:41:15Z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106000</vt:r8>
  </property>
  <property fmtid="{D5CDD505-2E9C-101B-9397-08002B2CF9AE}" pid="3" name="URL">
    <vt:lpwstr/>
  </property>
  <property fmtid="{D5CDD505-2E9C-101B-9397-08002B2CF9AE}" pid="4" name="xd_ProgID">
    <vt:lpwstr/>
  </property>
  <property fmtid="{D5CDD505-2E9C-101B-9397-08002B2CF9AE}" pid="5" name="_CopySource">
    <vt:lpwstr>http://dept/sites/AssetManagement/CapitalReporting/2018/2018 Month End Reporting/04 Apr 2018/Consolidated Capital Presentation with Syn and Trans Apr 2018.pptx</vt:lpwstr>
  </property>
  <property fmtid="{D5CDD505-2E9C-101B-9397-08002B2CF9AE}" pid="6" name="TemplateUrl">
    <vt:lpwstr/>
  </property>
  <property fmtid="{D5CDD505-2E9C-101B-9397-08002B2CF9AE}" pid="7" name="ContentTypeId">
    <vt:lpwstr>0x010100B140C3DC64F4254F8AE93F29659385F1</vt:lpwstr>
  </property>
  <property fmtid="{D5CDD505-2E9C-101B-9397-08002B2CF9AE}" pid="8" name="MediaServiceImageTags">
    <vt:lpwstr/>
  </property>
</Properties>
</file>